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xml" ContentType="application/vnd.openxmlformats-officedocument.presentationml.tags+xml"/>
  <Override PartName="/ppt/notesSlides/notesSlide12.xml" ContentType="application/vnd.openxmlformats-officedocument.presentationml.notesSlide+xml"/>
  <Override PartName="/ppt/tags/tag3.xml" ContentType="application/vnd.openxmlformats-officedocument.presentationml.tags+xml"/>
  <Override PartName="/ppt/notesSlides/notesSlide13.xml" ContentType="application/vnd.openxmlformats-officedocument.presentationml.notesSlide+xml"/>
  <Override PartName="/ppt/tags/tag4.xml" ContentType="application/vnd.openxmlformats-officedocument.presentationml.tags+xml"/>
  <Override PartName="/ppt/notesSlides/notesSlide14.xml" ContentType="application/vnd.openxmlformats-officedocument.presentationml.notesSlide+xml"/>
  <Override PartName="/ppt/tags/tag5.xml" ContentType="application/vnd.openxmlformats-officedocument.presentationml.tags+xml"/>
  <Override PartName="/ppt/notesSlides/notesSlide15.xml" ContentType="application/vnd.openxmlformats-officedocument.presentationml.notesSlide+xml"/>
  <Override PartName="/ppt/tags/tag6.xml" ContentType="application/vnd.openxmlformats-officedocument.presentationml.tags+xml"/>
  <Override PartName="/ppt/notesSlides/notesSlide16.xml" ContentType="application/vnd.openxmlformats-officedocument.presentationml.notesSlide+xml"/>
  <Override PartName="/ppt/tags/tag7.xml" ContentType="application/vnd.openxmlformats-officedocument.presentationml.tags+xml"/>
  <Override PartName="/ppt/notesSlides/notesSlide17.xml" ContentType="application/vnd.openxmlformats-officedocument.presentationml.notesSlide+xml"/>
  <Override PartName="/ppt/tags/tag8.xml" ContentType="application/vnd.openxmlformats-officedocument.presentationml.tags+xml"/>
  <Override PartName="/ppt/notesSlides/notesSlide18.xml" ContentType="application/vnd.openxmlformats-officedocument.presentationml.notesSlide+xml"/>
  <Override PartName="/ppt/tags/tag9.xml" ContentType="application/vnd.openxmlformats-officedocument.presentationml.tags+xml"/>
  <Override PartName="/ppt/notesSlides/notesSlide19.xml" ContentType="application/vnd.openxmlformats-officedocument.presentationml.notesSlide+xml"/>
  <Override PartName="/ppt/tags/tag10.xml" ContentType="application/vnd.openxmlformats-officedocument.presentationml.tags+xml"/>
  <Override PartName="/ppt/notesSlides/notesSlide20.xml" ContentType="application/vnd.openxmlformats-officedocument.presentationml.notesSlide+xml"/>
  <Override PartName="/ppt/tags/tag11.xml" ContentType="application/vnd.openxmlformats-officedocument.presentationml.tags+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4691" r:id="rId2"/>
    <p:sldId id="365" r:id="rId3"/>
    <p:sldId id="4687" r:id="rId4"/>
    <p:sldId id="386" r:id="rId5"/>
    <p:sldId id="369" r:id="rId6"/>
    <p:sldId id="4688" r:id="rId7"/>
    <p:sldId id="366" r:id="rId8"/>
    <p:sldId id="367" r:id="rId9"/>
    <p:sldId id="370" r:id="rId10"/>
    <p:sldId id="4689" r:id="rId11"/>
    <p:sldId id="371" r:id="rId12"/>
    <p:sldId id="372" r:id="rId13"/>
    <p:sldId id="373" r:id="rId14"/>
    <p:sldId id="374" r:id="rId15"/>
    <p:sldId id="375" r:id="rId16"/>
    <p:sldId id="376" r:id="rId17"/>
    <p:sldId id="377" r:id="rId18"/>
    <p:sldId id="378" r:id="rId19"/>
    <p:sldId id="379" r:id="rId20"/>
    <p:sldId id="4690" r:id="rId21"/>
    <p:sldId id="38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8" d="100"/>
          <a:sy n="68" d="100"/>
        </p:scale>
        <p:origin x="608"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551A44-C0D2-4B7D-9227-DA4F919C8DAC}" type="datetimeFigureOut">
              <a:rPr lang="en-GB" smtClean="0"/>
              <a:t>10/06/2021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DB03B2-3B4B-456B-AB87-2FEE73C42C05}" type="slidenum">
              <a:rPr lang="en-GB" smtClean="0"/>
              <a:t>‹#›</a:t>
            </a:fld>
            <a:endParaRPr lang="en-GB"/>
          </a:p>
        </p:txBody>
      </p:sp>
    </p:spTree>
    <p:extLst>
      <p:ext uri="{BB962C8B-B14F-4D97-AF65-F5344CB8AC3E}">
        <p14:creationId xmlns:p14="http://schemas.microsoft.com/office/powerpoint/2010/main" val="2704474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4224353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4035599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3810903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1801776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13</a:t>
            </a:fld>
            <a:endParaRPr lang="en-GB" dirty="0"/>
          </a:p>
        </p:txBody>
      </p:sp>
    </p:spTree>
    <p:extLst>
      <p:ext uri="{BB962C8B-B14F-4D97-AF65-F5344CB8AC3E}">
        <p14:creationId xmlns:p14="http://schemas.microsoft.com/office/powerpoint/2010/main" val="91716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14</a:t>
            </a:fld>
            <a:endParaRPr lang="en-GB" dirty="0"/>
          </a:p>
        </p:txBody>
      </p:sp>
    </p:spTree>
    <p:extLst>
      <p:ext uri="{BB962C8B-B14F-4D97-AF65-F5344CB8AC3E}">
        <p14:creationId xmlns:p14="http://schemas.microsoft.com/office/powerpoint/2010/main" val="2640903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15</a:t>
            </a:fld>
            <a:endParaRPr lang="en-GB" dirty="0"/>
          </a:p>
        </p:txBody>
      </p:sp>
    </p:spTree>
    <p:extLst>
      <p:ext uri="{BB962C8B-B14F-4D97-AF65-F5344CB8AC3E}">
        <p14:creationId xmlns:p14="http://schemas.microsoft.com/office/powerpoint/2010/main" val="12461245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16</a:t>
            </a:fld>
            <a:endParaRPr lang="en-GB" dirty="0"/>
          </a:p>
        </p:txBody>
      </p:sp>
    </p:spTree>
    <p:extLst>
      <p:ext uri="{BB962C8B-B14F-4D97-AF65-F5344CB8AC3E}">
        <p14:creationId xmlns:p14="http://schemas.microsoft.com/office/powerpoint/2010/main" val="31374544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17</a:t>
            </a:fld>
            <a:endParaRPr lang="en-GB" dirty="0"/>
          </a:p>
        </p:txBody>
      </p:sp>
    </p:spTree>
    <p:extLst>
      <p:ext uri="{BB962C8B-B14F-4D97-AF65-F5344CB8AC3E}">
        <p14:creationId xmlns:p14="http://schemas.microsoft.com/office/powerpoint/2010/main" val="35406141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18</a:t>
            </a:fld>
            <a:endParaRPr lang="en-GB" dirty="0"/>
          </a:p>
        </p:txBody>
      </p:sp>
    </p:spTree>
    <p:extLst>
      <p:ext uri="{BB962C8B-B14F-4D97-AF65-F5344CB8AC3E}">
        <p14:creationId xmlns:p14="http://schemas.microsoft.com/office/powerpoint/2010/main" val="21643749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19</a:t>
            </a:fld>
            <a:endParaRPr lang="en-GB" dirty="0"/>
          </a:p>
        </p:txBody>
      </p:sp>
    </p:spTree>
    <p:extLst>
      <p:ext uri="{BB962C8B-B14F-4D97-AF65-F5344CB8AC3E}">
        <p14:creationId xmlns:p14="http://schemas.microsoft.com/office/powerpoint/2010/main" val="272717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599046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20</a:t>
            </a:fld>
            <a:endParaRPr lang="en-GB" dirty="0"/>
          </a:p>
        </p:txBody>
      </p:sp>
    </p:spTree>
    <p:extLst>
      <p:ext uri="{BB962C8B-B14F-4D97-AF65-F5344CB8AC3E}">
        <p14:creationId xmlns:p14="http://schemas.microsoft.com/office/powerpoint/2010/main" val="1231354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21</a:t>
            </a:fld>
            <a:endParaRPr lang="en-GB" dirty="0"/>
          </a:p>
        </p:txBody>
      </p:sp>
    </p:spTree>
    <p:extLst>
      <p:ext uri="{BB962C8B-B14F-4D97-AF65-F5344CB8AC3E}">
        <p14:creationId xmlns:p14="http://schemas.microsoft.com/office/powerpoint/2010/main" val="2417792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2813540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111862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1567883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3080415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3695818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3659195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3941246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88E44-5335-42DE-9AF3-328C6969D0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DE2D3B9-B44D-4CDC-9C43-99EF44D07F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167B414-E2F8-4535-A540-2521787E9C63}"/>
              </a:ext>
            </a:extLst>
          </p:cNvPr>
          <p:cNvSpPr>
            <a:spLocks noGrp="1"/>
          </p:cNvSpPr>
          <p:nvPr>
            <p:ph type="dt" sz="half" idx="10"/>
          </p:nvPr>
        </p:nvSpPr>
        <p:spPr/>
        <p:txBody>
          <a:bodyPr/>
          <a:lstStyle/>
          <a:p>
            <a:fld id="{F911B9F4-84FF-43AC-A265-1B15003264E5}" type="datetimeFigureOut">
              <a:rPr lang="en-GB" smtClean="0"/>
              <a:t>10/06/2021</a:t>
            </a:fld>
            <a:endParaRPr lang="en-GB"/>
          </a:p>
        </p:txBody>
      </p:sp>
      <p:sp>
        <p:nvSpPr>
          <p:cNvPr id="5" name="Footer Placeholder 4">
            <a:extLst>
              <a:ext uri="{FF2B5EF4-FFF2-40B4-BE49-F238E27FC236}">
                <a16:creationId xmlns:a16="http://schemas.microsoft.com/office/drawing/2014/main" id="{64AF4C7C-5F2A-49F4-8358-87D7531EB3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1FF53E-153C-45B1-96F9-A44B77140A95}"/>
              </a:ext>
            </a:extLst>
          </p:cNvPr>
          <p:cNvSpPr>
            <a:spLocks noGrp="1"/>
          </p:cNvSpPr>
          <p:nvPr>
            <p:ph type="sldNum" sz="quarter" idx="12"/>
          </p:nvPr>
        </p:nvSpPr>
        <p:spPr/>
        <p:txBody>
          <a:bodyPr/>
          <a:lstStyle/>
          <a:p>
            <a:fld id="{0E92CB78-D0CD-43C2-B50A-1B0205526806}" type="slidenum">
              <a:rPr lang="en-GB" smtClean="0"/>
              <a:t>‹#›</a:t>
            </a:fld>
            <a:endParaRPr lang="en-GB"/>
          </a:p>
        </p:txBody>
      </p:sp>
    </p:spTree>
    <p:extLst>
      <p:ext uri="{BB962C8B-B14F-4D97-AF65-F5344CB8AC3E}">
        <p14:creationId xmlns:p14="http://schemas.microsoft.com/office/powerpoint/2010/main" val="35629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9D782-2311-4D7A-9BBB-26D0ED06222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D39810-EBC8-41C3-B3B2-6FD6B34F23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9790CA-5CF7-4F2A-9EA3-4B9FCB87F246}"/>
              </a:ext>
            </a:extLst>
          </p:cNvPr>
          <p:cNvSpPr>
            <a:spLocks noGrp="1"/>
          </p:cNvSpPr>
          <p:nvPr>
            <p:ph type="dt" sz="half" idx="10"/>
          </p:nvPr>
        </p:nvSpPr>
        <p:spPr/>
        <p:txBody>
          <a:bodyPr/>
          <a:lstStyle/>
          <a:p>
            <a:fld id="{F911B9F4-84FF-43AC-A265-1B15003264E5}" type="datetimeFigureOut">
              <a:rPr lang="en-GB" smtClean="0"/>
              <a:t>10/06/2021</a:t>
            </a:fld>
            <a:endParaRPr lang="en-GB"/>
          </a:p>
        </p:txBody>
      </p:sp>
      <p:sp>
        <p:nvSpPr>
          <p:cNvPr id="5" name="Footer Placeholder 4">
            <a:extLst>
              <a:ext uri="{FF2B5EF4-FFF2-40B4-BE49-F238E27FC236}">
                <a16:creationId xmlns:a16="http://schemas.microsoft.com/office/drawing/2014/main" id="{4D634A71-CA16-4ED5-B9A5-78CA5F1CDD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934BFF-2D67-4DBB-A824-F29AC65E135B}"/>
              </a:ext>
            </a:extLst>
          </p:cNvPr>
          <p:cNvSpPr>
            <a:spLocks noGrp="1"/>
          </p:cNvSpPr>
          <p:nvPr>
            <p:ph type="sldNum" sz="quarter" idx="12"/>
          </p:nvPr>
        </p:nvSpPr>
        <p:spPr/>
        <p:txBody>
          <a:bodyPr/>
          <a:lstStyle/>
          <a:p>
            <a:fld id="{0E92CB78-D0CD-43C2-B50A-1B0205526806}" type="slidenum">
              <a:rPr lang="en-GB" smtClean="0"/>
              <a:t>‹#›</a:t>
            </a:fld>
            <a:endParaRPr lang="en-GB"/>
          </a:p>
        </p:txBody>
      </p:sp>
    </p:spTree>
    <p:extLst>
      <p:ext uri="{BB962C8B-B14F-4D97-AF65-F5344CB8AC3E}">
        <p14:creationId xmlns:p14="http://schemas.microsoft.com/office/powerpoint/2010/main" val="3778720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C094A6-5E07-4F97-B24F-32B7317488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8633DAD-B12B-45AD-8040-CA6281E09C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A4F2D9-1317-4665-9C83-4D729BFB9B7A}"/>
              </a:ext>
            </a:extLst>
          </p:cNvPr>
          <p:cNvSpPr>
            <a:spLocks noGrp="1"/>
          </p:cNvSpPr>
          <p:nvPr>
            <p:ph type="dt" sz="half" idx="10"/>
          </p:nvPr>
        </p:nvSpPr>
        <p:spPr/>
        <p:txBody>
          <a:bodyPr/>
          <a:lstStyle/>
          <a:p>
            <a:fld id="{F911B9F4-84FF-43AC-A265-1B15003264E5}" type="datetimeFigureOut">
              <a:rPr lang="en-GB" smtClean="0"/>
              <a:t>10/06/2021</a:t>
            </a:fld>
            <a:endParaRPr lang="en-GB"/>
          </a:p>
        </p:txBody>
      </p:sp>
      <p:sp>
        <p:nvSpPr>
          <p:cNvPr id="5" name="Footer Placeholder 4">
            <a:extLst>
              <a:ext uri="{FF2B5EF4-FFF2-40B4-BE49-F238E27FC236}">
                <a16:creationId xmlns:a16="http://schemas.microsoft.com/office/drawing/2014/main" id="{A2051058-23A3-4873-8723-FDC3E4BB28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CCC529-8889-4427-978F-206AEB0DEE7C}"/>
              </a:ext>
            </a:extLst>
          </p:cNvPr>
          <p:cNvSpPr>
            <a:spLocks noGrp="1"/>
          </p:cNvSpPr>
          <p:nvPr>
            <p:ph type="sldNum" sz="quarter" idx="12"/>
          </p:nvPr>
        </p:nvSpPr>
        <p:spPr/>
        <p:txBody>
          <a:bodyPr/>
          <a:lstStyle/>
          <a:p>
            <a:fld id="{0E92CB78-D0CD-43C2-B50A-1B0205526806}" type="slidenum">
              <a:rPr lang="en-GB" smtClean="0"/>
              <a:t>‹#›</a:t>
            </a:fld>
            <a:endParaRPr lang="en-GB"/>
          </a:p>
        </p:txBody>
      </p:sp>
    </p:spTree>
    <p:extLst>
      <p:ext uri="{BB962C8B-B14F-4D97-AF65-F5344CB8AC3E}">
        <p14:creationId xmlns:p14="http://schemas.microsoft.com/office/powerpoint/2010/main" val="2256064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836599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400429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44497-91AC-4336-A379-63EF070A112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03D6622-7B66-493B-B611-0787DA3676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D057C8-1901-416B-A1B3-96169E835057}"/>
              </a:ext>
            </a:extLst>
          </p:cNvPr>
          <p:cNvSpPr>
            <a:spLocks noGrp="1"/>
          </p:cNvSpPr>
          <p:nvPr>
            <p:ph type="dt" sz="half" idx="10"/>
          </p:nvPr>
        </p:nvSpPr>
        <p:spPr/>
        <p:txBody>
          <a:bodyPr/>
          <a:lstStyle/>
          <a:p>
            <a:fld id="{F911B9F4-84FF-43AC-A265-1B15003264E5}" type="datetimeFigureOut">
              <a:rPr lang="en-GB" smtClean="0"/>
              <a:t>10/06/2021</a:t>
            </a:fld>
            <a:endParaRPr lang="en-GB"/>
          </a:p>
        </p:txBody>
      </p:sp>
      <p:sp>
        <p:nvSpPr>
          <p:cNvPr id="5" name="Footer Placeholder 4">
            <a:extLst>
              <a:ext uri="{FF2B5EF4-FFF2-40B4-BE49-F238E27FC236}">
                <a16:creationId xmlns:a16="http://schemas.microsoft.com/office/drawing/2014/main" id="{6E2D90EC-7F23-421A-B1AF-45444408FF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C79728-D772-4A28-A1E4-79B10D75FA96}"/>
              </a:ext>
            </a:extLst>
          </p:cNvPr>
          <p:cNvSpPr>
            <a:spLocks noGrp="1"/>
          </p:cNvSpPr>
          <p:nvPr>
            <p:ph type="sldNum" sz="quarter" idx="12"/>
          </p:nvPr>
        </p:nvSpPr>
        <p:spPr/>
        <p:txBody>
          <a:bodyPr/>
          <a:lstStyle/>
          <a:p>
            <a:fld id="{0E92CB78-D0CD-43C2-B50A-1B0205526806}" type="slidenum">
              <a:rPr lang="en-GB" smtClean="0"/>
              <a:t>‹#›</a:t>
            </a:fld>
            <a:endParaRPr lang="en-GB"/>
          </a:p>
        </p:txBody>
      </p:sp>
    </p:spTree>
    <p:extLst>
      <p:ext uri="{BB962C8B-B14F-4D97-AF65-F5344CB8AC3E}">
        <p14:creationId xmlns:p14="http://schemas.microsoft.com/office/powerpoint/2010/main" val="206579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CB781-0A1E-4CE4-99D6-A7A53BB679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DE47633-FC7B-4F46-ACE3-A0DCECCC94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0CCDF7-928F-4495-9B55-E3D9A1404F5D}"/>
              </a:ext>
            </a:extLst>
          </p:cNvPr>
          <p:cNvSpPr>
            <a:spLocks noGrp="1"/>
          </p:cNvSpPr>
          <p:nvPr>
            <p:ph type="dt" sz="half" idx="10"/>
          </p:nvPr>
        </p:nvSpPr>
        <p:spPr/>
        <p:txBody>
          <a:bodyPr/>
          <a:lstStyle/>
          <a:p>
            <a:fld id="{F911B9F4-84FF-43AC-A265-1B15003264E5}" type="datetimeFigureOut">
              <a:rPr lang="en-GB" smtClean="0"/>
              <a:t>10/06/2021</a:t>
            </a:fld>
            <a:endParaRPr lang="en-GB"/>
          </a:p>
        </p:txBody>
      </p:sp>
      <p:sp>
        <p:nvSpPr>
          <p:cNvPr id="5" name="Footer Placeholder 4">
            <a:extLst>
              <a:ext uri="{FF2B5EF4-FFF2-40B4-BE49-F238E27FC236}">
                <a16:creationId xmlns:a16="http://schemas.microsoft.com/office/drawing/2014/main" id="{5D0A1819-9248-4487-92EE-1868C67CBC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284BD7-CE76-442B-A047-8F92902894E9}"/>
              </a:ext>
            </a:extLst>
          </p:cNvPr>
          <p:cNvSpPr>
            <a:spLocks noGrp="1"/>
          </p:cNvSpPr>
          <p:nvPr>
            <p:ph type="sldNum" sz="quarter" idx="12"/>
          </p:nvPr>
        </p:nvSpPr>
        <p:spPr/>
        <p:txBody>
          <a:bodyPr/>
          <a:lstStyle/>
          <a:p>
            <a:fld id="{0E92CB78-D0CD-43C2-B50A-1B0205526806}" type="slidenum">
              <a:rPr lang="en-GB" smtClean="0"/>
              <a:t>‹#›</a:t>
            </a:fld>
            <a:endParaRPr lang="en-GB"/>
          </a:p>
        </p:txBody>
      </p:sp>
    </p:spTree>
    <p:extLst>
      <p:ext uri="{BB962C8B-B14F-4D97-AF65-F5344CB8AC3E}">
        <p14:creationId xmlns:p14="http://schemas.microsoft.com/office/powerpoint/2010/main" val="128304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005CA-9B83-45D0-B949-EBC85F75B12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EA7CB5E-EA00-477C-8577-A027CF65A6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985ECD7-656F-495B-8ACA-29916B7FEE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3DCA156-B2AD-455D-851B-7E48D3430B75}"/>
              </a:ext>
            </a:extLst>
          </p:cNvPr>
          <p:cNvSpPr>
            <a:spLocks noGrp="1"/>
          </p:cNvSpPr>
          <p:nvPr>
            <p:ph type="dt" sz="half" idx="10"/>
          </p:nvPr>
        </p:nvSpPr>
        <p:spPr/>
        <p:txBody>
          <a:bodyPr/>
          <a:lstStyle/>
          <a:p>
            <a:fld id="{F911B9F4-84FF-43AC-A265-1B15003264E5}" type="datetimeFigureOut">
              <a:rPr lang="en-GB" smtClean="0"/>
              <a:t>10/06/2021</a:t>
            </a:fld>
            <a:endParaRPr lang="en-GB"/>
          </a:p>
        </p:txBody>
      </p:sp>
      <p:sp>
        <p:nvSpPr>
          <p:cNvPr id="6" name="Footer Placeholder 5">
            <a:extLst>
              <a:ext uri="{FF2B5EF4-FFF2-40B4-BE49-F238E27FC236}">
                <a16:creationId xmlns:a16="http://schemas.microsoft.com/office/drawing/2014/main" id="{2DA3CA38-B679-4C89-894A-A382ECA227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4BFDD2F-411E-4E4A-803C-0225E3D00D60}"/>
              </a:ext>
            </a:extLst>
          </p:cNvPr>
          <p:cNvSpPr>
            <a:spLocks noGrp="1"/>
          </p:cNvSpPr>
          <p:nvPr>
            <p:ph type="sldNum" sz="quarter" idx="12"/>
          </p:nvPr>
        </p:nvSpPr>
        <p:spPr/>
        <p:txBody>
          <a:bodyPr/>
          <a:lstStyle/>
          <a:p>
            <a:fld id="{0E92CB78-D0CD-43C2-B50A-1B0205526806}" type="slidenum">
              <a:rPr lang="en-GB" smtClean="0"/>
              <a:t>‹#›</a:t>
            </a:fld>
            <a:endParaRPr lang="en-GB"/>
          </a:p>
        </p:txBody>
      </p:sp>
    </p:spTree>
    <p:extLst>
      <p:ext uri="{BB962C8B-B14F-4D97-AF65-F5344CB8AC3E}">
        <p14:creationId xmlns:p14="http://schemas.microsoft.com/office/powerpoint/2010/main" val="237532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DFD8-ACD7-4A2E-92F8-19B32FAE20B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D149274-4B0F-432B-B3E5-BC5300724C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45CBAC-17D2-41A2-8B2F-D6FC6228D6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25B4C6C-FB9F-419E-94FF-751BC0107C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AF27AD-E145-4775-842E-CB8011E6D8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310E525-2BEB-41DB-99B0-F35FAF26FD68}"/>
              </a:ext>
            </a:extLst>
          </p:cNvPr>
          <p:cNvSpPr>
            <a:spLocks noGrp="1"/>
          </p:cNvSpPr>
          <p:nvPr>
            <p:ph type="dt" sz="half" idx="10"/>
          </p:nvPr>
        </p:nvSpPr>
        <p:spPr/>
        <p:txBody>
          <a:bodyPr/>
          <a:lstStyle/>
          <a:p>
            <a:fld id="{F911B9F4-84FF-43AC-A265-1B15003264E5}" type="datetimeFigureOut">
              <a:rPr lang="en-GB" smtClean="0"/>
              <a:t>10/06/2021</a:t>
            </a:fld>
            <a:endParaRPr lang="en-GB"/>
          </a:p>
        </p:txBody>
      </p:sp>
      <p:sp>
        <p:nvSpPr>
          <p:cNvPr id="8" name="Footer Placeholder 7">
            <a:extLst>
              <a:ext uri="{FF2B5EF4-FFF2-40B4-BE49-F238E27FC236}">
                <a16:creationId xmlns:a16="http://schemas.microsoft.com/office/drawing/2014/main" id="{29A6AE9B-1F6E-4674-AAA6-A2CB361B5C2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B51DB40-1C29-4622-B0F5-ACB13D8B5771}"/>
              </a:ext>
            </a:extLst>
          </p:cNvPr>
          <p:cNvSpPr>
            <a:spLocks noGrp="1"/>
          </p:cNvSpPr>
          <p:nvPr>
            <p:ph type="sldNum" sz="quarter" idx="12"/>
          </p:nvPr>
        </p:nvSpPr>
        <p:spPr/>
        <p:txBody>
          <a:bodyPr/>
          <a:lstStyle/>
          <a:p>
            <a:fld id="{0E92CB78-D0CD-43C2-B50A-1B0205526806}" type="slidenum">
              <a:rPr lang="en-GB" smtClean="0"/>
              <a:t>‹#›</a:t>
            </a:fld>
            <a:endParaRPr lang="en-GB"/>
          </a:p>
        </p:txBody>
      </p:sp>
    </p:spTree>
    <p:extLst>
      <p:ext uri="{BB962C8B-B14F-4D97-AF65-F5344CB8AC3E}">
        <p14:creationId xmlns:p14="http://schemas.microsoft.com/office/powerpoint/2010/main" val="113307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E5DF2-2F27-41B3-8536-FBEDC7DE0F4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319F591-3135-4510-9FF6-6EA39513239F}"/>
              </a:ext>
            </a:extLst>
          </p:cNvPr>
          <p:cNvSpPr>
            <a:spLocks noGrp="1"/>
          </p:cNvSpPr>
          <p:nvPr>
            <p:ph type="dt" sz="half" idx="10"/>
          </p:nvPr>
        </p:nvSpPr>
        <p:spPr/>
        <p:txBody>
          <a:bodyPr/>
          <a:lstStyle/>
          <a:p>
            <a:fld id="{F911B9F4-84FF-43AC-A265-1B15003264E5}" type="datetimeFigureOut">
              <a:rPr lang="en-GB" smtClean="0"/>
              <a:t>10/06/2021</a:t>
            </a:fld>
            <a:endParaRPr lang="en-GB"/>
          </a:p>
        </p:txBody>
      </p:sp>
      <p:sp>
        <p:nvSpPr>
          <p:cNvPr id="4" name="Footer Placeholder 3">
            <a:extLst>
              <a:ext uri="{FF2B5EF4-FFF2-40B4-BE49-F238E27FC236}">
                <a16:creationId xmlns:a16="http://schemas.microsoft.com/office/drawing/2014/main" id="{285523B9-23DC-4664-86A5-C7582459DA6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CB9C6DC-A19C-48F3-AE0C-71A2884227EB}"/>
              </a:ext>
            </a:extLst>
          </p:cNvPr>
          <p:cNvSpPr>
            <a:spLocks noGrp="1"/>
          </p:cNvSpPr>
          <p:nvPr>
            <p:ph type="sldNum" sz="quarter" idx="12"/>
          </p:nvPr>
        </p:nvSpPr>
        <p:spPr/>
        <p:txBody>
          <a:bodyPr/>
          <a:lstStyle/>
          <a:p>
            <a:fld id="{0E92CB78-D0CD-43C2-B50A-1B0205526806}" type="slidenum">
              <a:rPr lang="en-GB" smtClean="0"/>
              <a:t>‹#›</a:t>
            </a:fld>
            <a:endParaRPr lang="en-GB"/>
          </a:p>
        </p:txBody>
      </p:sp>
    </p:spTree>
    <p:extLst>
      <p:ext uri="{BB962C8B-B14F-4D97-AF65-F5344CB8AC3E}">
        <p14:creationId xmlns:p14="http://schemas.microsoft.com/office/powerpoint/2010/main" val="1487080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38E13E-2D68-4C28-94F8-5E55FDCABD58}"/>
              </a:ext>
            </a:extLst>
          </p:cNvPr>
          <p:cNvSpPr>
            <a:spLocks noGrp="1"/>
          </p:cNvSpPr>
          <p:nvPr>
            <p:ph type="dt" sz="half" idx="10"/>
          </p:nvPr>
        </p:nvSpPr>
        <p:spPr/>
        <p:txBody>
          <a:bodyPr/>
          <a:lstStyle/>
          <a:p>
            <a:fld id="{F911B9F4-84FF-43AC-A265-1B15003264E5}" type="datetimeFigureOut">
              <a:rPr lang="en-GB" smtClean="0"/>
              <a:t>10/06/2021</a:t>
            </a:fld>
            <a:endParaRPr lang="en-GB"/>
          </a:p>
        </p:txBody>
      </p:sp>
      <p:sp>
        <p:nvSpPr>
          <p:cNvPr id="3" name="Footer Placeholder 2">
            <a:extLst>
              <a:ext uri="{FF2B5EF4-FFF2-40B4-BE49-F238E27FC236}">
                <a16:creationId xmlns:a16="http://schemas.microsoft.com/office/drawing/2014/main" id="{614D9E6F-F986-4CE3-816B-49218C8354F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09F2E45-8A4D-4731-B036-93C1B2881241}"/>
              </a:ext>
            </a:extLst>
          </p:cNvPr>
          <p:cNvSpPr>
            <a:spLocks noGrp="1"/>
          </p:cNvSpPr>
          <p:nvPr>
            <p:ph type="sldNum" sz="quarter" idx="12"/>
          </p:nvPr>
        </p:nvSpPr>
        <p:spPr/>
        <p:txBody>
          <a:bodyPr/>
          <a:lstStyle/>
          <a:p>
            <a:fld id="{0E92CB78-D0CD-43C2-B50A-1B0205526806}" type="slidenum">
              <a:rPr lang="en-GB" smtClean="0"/>
              <a:t>‹#›</a:t>
            </a:fld>
            <a:endParaRPr lang="en-GB"/>
          </a:p>
        </p:txBody>
      </p:sp>
    </p:spTree>
    <p:extLst>
      <p:ext uri="{BB962C8B-B14F-4D97-AF65-F5344CB8AC3E}">
        <p14:creationId xmlns:p14="http://schemas.microsoft.com/office/powerpoint/2010/main" val="2594741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4CB5E-C47B-4204-A1DE-21BC2C198E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075ADF1-C73F-404C-8DB1-0F5F46997E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3D1604F-C2C8-4621-8BFB-9F59572E8F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272179-839A-402F-B5C1-94FAED64FD9A}"/>
              </a:ext>
            </a:extLst>
          </p:cNvPr>
          <p:cNvSpPr>
            <a:spLocks noGrp="1"/>
          </p:cNvSpPr>
          <p:nvPr>
            <p:ph type="dt" sz="half" idx="10"/>
          </p:nvPr>
        </p:nvSpPr>
        <p:spPr/>
        <p:txBody>
          <a:bodyPr/>
          <a:lstStyle/>
          <a:p>
            <a:fld id="{F911B9F4-84FF-43AC-A265-1B15003264E5}" type="datetimeFigureOut">
              <a:rPr lang="en-GB" smtClean="0"/>
              <a:t>10/06/2021</a:t>
            </a:fld>
            <a:endParaRPr lang="en-GB"/>
          </a:p>
        </p:txBody>
      </p:sp>
      <p:sp>
        <p:nvSpPr>
          <p:cNvPr id="6" name="Footer Placeholder 5">
            <a:extLst>
              <a:ext uri="{FF2B5EF4-FFF2-40B4-BE49-F238E27FC236}">
                <a16:creationId xmlns:a16="http://schemas.microsoft.com/office/drawing/2014/main" id="{1321FAE5-ECB6-4739-9867-C0ABD85EFC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A14A5A-66C1-4303-A2B2-04A1C8C8BD3A}"/>
              </a:ext>
            </a:extLst>
          </p:cNvPr>
          <p:cNvSpPr>
            <a:spLocks noGrp="1"/>
          </p:cNvSpPr>
          <p:nvPr>
            <p:ph type="sldNum" sz="quarter" idx="12"/>
          </p:nvPr>
        </p:nvSpPr>
        <p:spPr/>
        <p:txBody>
          <a:bodyPr/>
          <a:lstStyle/>
          <a:p>
            <a:fld id="{0E92CB78-D0CD-43C2-B50A-1B0205526806}" type="slidenum">
              <a:rPr lang="en-GB" smtClean="0"/>
              <a:t>‹#›</a:t>
            </a:fld>
            <a:endParaRPr lang="en-GB"/>
          </a:p>
        </p:txBody>
      </p:sp>
    </p:spTree>
    <p:extLst>
      <p:ext uri="{BB962C8B-B14F-4D97-AF65-F5344CB8AC3E}">
        <p14:creationId xmlns:p14="http://schemas.microsoft.com/office/powerpoint/2010/main" val="4206008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23974-C92A-4576-8821-B256631EED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197CC3B-7E72-4A8F-ADB2-B3BEB1A9BF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9070D80-B0D2-49E2-A99E-AB7013E31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65172C-B792-4FCF-A176-02BF7E3E795D}"/>
              </a:ext>
            </a:extLst>
          </p:cNvPr>
          <p:cNvSpPr>
            <a:spLocks noGrp="1"/>
          </p:cNvSpPr>
          <p:nvPr>
            <p:ph type="dt" sz="half" idx="10"/>
          </p:nvPr>
        </p:nvSpPr>
        <p:spPr/>
        <p:txBody>
          <a:bodyPr/>
          <a:lstStyle/>
          <a:p>
            <a:fld id="{F911B9F4-84FF-43AC-A265-1B15003264E5}" type="datetimeFigureOut">
              <a:rPr lang="en-GB" smtClean="0"/>
              <a:t>10/06/2021</a:t>
            </a:fld>
            <a:endParaRPr lang="en-GB"/>
          </a:p>
        </p:txBody>
      </p:sp>
      <p:sp>
        <p:nvSpPr>
          <p:cNvPr id="6" name="Footer Placeholder 5">
            <a:extLst>
              <a:ext uri="{FF2B5EF4-FFF2-40B4-BE49-F238E27FC236}">
                <a16:creationId xmlns:a16="http://schemas.microsoft.com/office/drawing/2014/main" id="{1FE79037-565A-4709-A125-6D644A7656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96C5C9-C1A8-428D-8B27-D909B43D1BE6}"/>
              </a:ext>
            </a:extLst>
          </p:cNvPr>
          <p:cNvSpPr>
            <a:spLocks noGrp="1"/>
          </p:cNvSpPr>
          <p:nvPr>
            <p:ph type="sldNum" sz="quarter" idx="12"/>
          </p:nvPr>
        </p:nvSpPr>
        <p:spPr/>
        <p:txBody>
          <a:bodyPr/>
          <a:lstStyle/>
          <a:p>
            <a:fld id="{0E92CB78-D0CD-43C2-B50A-1B0205526806}" type="slidenum">
              <a:rPr lang="en-GB" smtClean="0"/>
              <a:t>‹#›</a:t>
            </a:fld>
            <a:endParaRPr lang="en-GB"/>
          </a:p>
        </p:txBody>
      </p:sp>
    </p:spTree>
    <p:extLst>
      <p:ext uri="{BB962C8B-B14F-4D97-AF65-F5344CB8AC3E}">
        <p14:creationId xmlns:p14="http://schemas.microsoft.com/office/powerpoint/2010/main" val="4036198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4EC527-53AD-4E74-A783-435E23D642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1BF6DE4-AC1D-4CDA-AE97-2FA4F61900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4E6EA9-0D14-46D7-9838-902C04F454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1B9F4-84FF-43AC-A265-1B15003264E5}" type="datetimeFigureOut">
              <a:rPr lang="en-GB" smtClean="0"/>
              <a:t>10/06/2021</a:t>
            </a:fld>
            <a:endParaRPr lang="en-GB"/>
          </a:p>
        </p:txBody>
      </p:sp>
      <p:sp>
        <p:nvSpPr>
          <p:cNvPr id="5" name="Footer Placeholder 4">
            <a:extLst>
              <a:ext uri="{FF2B5EF4-FFF2-40B4-BE49-F238E27FC236}">
                <a16:creationId xmlns:a16="http://schemas.microsoft.com/office/drawing/2014/main" id="{54929354-1DC6-4CC6-B0DA-2925FC514D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8E35FD-958B-4819-8F08-CD0661B621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92CB78-D0CD-43C2-B50A-1B0205526806}" type="slidenum">
              <a:rPr lang="en-GB" smtClean="0"/>
              <a:t>‹#›</a:t>
            </a:fld>
            <a:endParaRPr lang="en-GB"/>
          </a:p>
        </p:txBody>
      </p:sp>
    </p:spTree>
    <p:extLst>
      <p:ext uri="{BB962C8B-B14F-4D97-AF65-F5344CB8AC3E}">
        <p14:creationId xmlns:p14="http://schemas.microsoft.com/office/powerpoint/2010/main" val="2519585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2.x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3.x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4.x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5.x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ags" Target="../tags/tag6.xml"/><Relationship Id="rId5" Type="http://schemas.openxmlformats.org/officeDocument/2006/relationships/image" Target="../media/image5.emf"/><Relationship Id="rId4" Type="http://schemas.openxmlformats.org/officeDocument/2006/relationships/oleObject" Target="../embeddings/oleObject6.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tags" Target="../tags/tag7.xml"/><Relationship Id="rId5" Type="http://schemas.openxmlformats.org/officeDocument/2006/relationships/image" Target="../media/image5.emf"/><Relationship Id="rId4" Type="http://schemas.openxmlformats.org/officeDocument/2006/relationships/oleObject" Target="../embeddings/oleObject7.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tags" Target="../tags/tag8.xml"/><Relationship Id="rId5" Type="http://schemas.openxmlformats.org/officeDocument/2006/relationships/image" Target="../media/image5.emf"/><Relationship Id="rId4" Type="http://schemas.openxmlformats.org/officeDocument/2006/relationships/oleObject" Target="../embeddings/oleObject8.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tags" Target="../tags/tag9.xml"/><Relationship Id="rId5" Type="http://schemas.openxmlformats.org/officeDocument/2006/relationships/image" Target="../media/image5.emf"/><Relationship Id="rId4" Type="http://schemas.openxmlformats.org/officeDocument/2006/relationships/oleObject" Target="../embeddings/oleObject9.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1.x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tags" Target="../tags/tag10.xml"/><Relationship Id="rId5" Type="http://schemas.openxmlformats.org/officeDocument/2006/relationships/image" Target="../media/image5.emf"/><Relationship Id="rId4" Type="http://schemas.openxmlformats.org/officeDocument/2006/relationships/oleObject" Target="../embeddings/oleObject10.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tags" Target="../tags/tag11.xml"/><Relationship Id="rId5" Type="http://schemas.openxmlformats.org/officeDocument/2006/relationships/image" Target="../media/image5.emf"/><Relationship Id="rId4" Type="http://schemas.openxmlformats.org/officeDocument/2006/relationships/oleObject" Target="../embeddings/oleObject1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83BD508-728B-4C8B-9785-A9E72963752E}"/>
              </a:ext>
            </a:extLst>
          </p:cNvPr>
          <p:cNvSpPr>
            <a:spLocks noGrp="1"/>
          </p:cNvSpPr>
          <p:nvPr>
            <p:ph type="body" sz="quarter" idx="11"/>
          </p:nvPr>
        </p:nvSpPr>
        <p:spPr>
          <a:xfrm>
            <a:off x="461755" y="3274356"/>
            <a:ext cx="9821959" cy="1582271"/>
          </a:xfrm>
        </p:spPr>
        <p:txBody>
          <a:bodyPr/>
          <a:lstStyle/>
          <a:p>
            <a:r>
              <a:rPr lang="en-GB" dirty="0"/>
              <a:t>Quick Measures in a Crisis:</a:t>
            </a:r>
          </a:p>
          <a:p>
            <a:r>
              <a:rPr lang="en-GB" dirty="0"/>
              <a:t>Reduce costs, increase sales</a:t>
            </a:r>
          </a:p>
          <a:p>
            <a:endParaRPr lang="en-GB" dirty="0"/>
          </a:p>
        </p:txBody>
      </p:sp>
    </p:spTree>
    <p:extLst>
      <p:ext uri="{BB962C8B-B14F-4D97-AF65-F5344CB8AC3E}">
        <p14:creationId xmlns:p14="http://schemas.microsoft.com/office/powerpoint/2010/main" val="4099733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83BD508-728B-4C8B-9785-A9E72963752E}"/>
              </a:ext>
            </a:extLst>
          </p:cNvPr>
          <p:cNvSpPr>
            <a:spLocks noGrp="1"/>
          </p:cNvSpPr>
          <p:nvPr>
            <p:ph type="body" sz="quarter" idx="11"/>
          </p:nvPr>
        </p:nvSpPr>
        <p:spPr>
          <a:xfrm>
            <a:off x="461755" y="3274356"/>
            <a:ext cx="9821959" cy="1582271"/>
          </a:xfrm>
        </p:spPr>
        <p:txBody>
          <a:bodyPr/>
          <a:lstStyle/>
          <a:p>
            <a:r>
              <a:rPr lang="en-GB" dirty="0"/>
              <a:t>Overcoming crisis across different elements of the business</a:t>
            </a:r>
          </a:p>
          <a:p>
            <a:endParaRPr lang="en-GB" dirty="0"/>
          </a:p>
        </p:txBody>
      </p:sp>
    </p:spTree>
    <p:extLst>
      <p:ext uri="{BB962C8B-B14F-4D97-AF65-F5344CB8AC3E}">
        <p14:creationId xmlns:p14="http://schemas.microsoft.com/office/powerpoint/2010/main" val="512203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12438" y="484554"/>
            <a:ext cx="9997819" cy="923342"/>
          </a:xfrm>
        </p:spPr>
        <p:txBody>
          <a:bodyPr>
            <a:normAutofit fontScale="92500"/>
          </a:bodyPr>
          <a:lstStyle/>
          <a:p>
            <a:r>
              <a:rPr lang="en-GB" dirty="0"/>
              <a:t>6 ways to overcome a </a:t>
            </a:r>
            <a:r>
              <a:rPr lang="en-GB" u="sng" dirty="0"/>
              <a:t>seasonal</a:t>
            </a:r>
            <a:r>
              <a:rPr lang="en-GB" dirty="0"/>
              <a:t> sales and product crisis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43432" y="1825417"/>
            <a:ext cx="3732705" cy="4929858"/>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First, it must be </a:t>
            </a:r>
            <a:r>
              <a:rPr lang="en-GB" sz="2000" dirty="0" err="1">
                <a:solidFill>
                  <a:srgbClr val="245473"/>
                </a:solidFill>
                <a:latin typeface="+mj-lt"/>
                <a:ea typeface="Open Sans Light" panose="020B0306030504020204" pitchFamily="34" charset="0"/>
                <a:cs typeface="Open Sans Light" panose="020B0306030504020204" pitchFamily="34" charset="0"/>
              </a:rPr>
              <a:t>analyzed</a:t>
            </a:r>
            <a:r>
              <a:rPr lang="en-GB" sz="2000" dirty="0">
                <a:solidFill>
                  <a:srgbClr val="245473"/>
                </a:solidFill>
                <a:latin typeface="+mj-lt"/>
                <a:ea typeface="Open Sans Light" panose="020B0306030504020204" pitchFamily="34" charset="0"/>
                <a:cs typeface="Open Sans Light" panose="020B0306030504020204" pitchFamily="34" charset="0"/>
              </a:rPr>
              <a:t> whether the sales crisis is only caused by external short-term influences (weather, seasonality). If this is the case, countermeasures can be taken, for example, through short-time work or the reduction of temporary workers. </a:t>
            </a:r>
          </a:p>
          <a:p>
            <a:pPr algn="l">
              <a:lnSpc>
                <a:spcPct val="100000"/>
              </a:lnSpc>
              <a:spcBef>
                <a:spcPts val="600"/>
              </a:spcBef>
            </a:pPr>
            <a:endParaRPr lang="en-GB" sz="2000"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A continuing sales crisis must be examined more closely. If the product is basically competitive, the problem is probably in the sales and marketing area.</a:t>
            </a: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47" name="4-Point Star 53">
            <a:extLst>
              <a:ext uri="{FF2B5EF4-FFF2-40B4-BE49-F238E27FC236}">
                <a16:creationId xmlns:a16="http://schemas.microsoft.com/office/drawing/2014/main" id="{3B7DEF8F-23FB-4584-831F-76BD366A4DB4}"/>
              </a:ext>
            </a:extLst>
          </p:cNvPr>
          <p:cNvSpPr/>
          <p:nvPr/>
        </p:nvSpPr>
        <p:spPr>
          <a:xfrm>
            <a:off x="4140248" y="2066513"/>
            <a:ext cx="1170635" cy="1170635"/>
          </a:xfrm>
          <a:prstGeom prst="star4">
            <a:avLst>
              <a:gd name="adj" fmla="val 225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8" name="4-Point Star 3">
            <a:extLst>
              <a:ext uri="{FF2B5EF4-FFF2-40B4-BE49-F238E27FC236}">
                <a16:creationId xmlns:a16="http://schemas.microsoft.com/office/drawing/2014/main" id="{FD346BA9-C0C5-41DE-993F-A3CA4A2460B9}"/>
              </a:ext>
            </a:extLst>
          </p:cNvPr>
          <p:cNvSpPr/>
          <p:nvPr/>
        </p:nvSpPr>
        <p:spPr>
          <a:xfrm rot="2700000">
            <a:off x="4140248" y="2066513"/>
            <a:ext cx="1170635" cy="1170635"/>
          </a:xfrm>
          <a:prstGeom prst="star4">
            <a:avLst>
              <a:gd name="adj" fmla="val 225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9" name="TextBox 23">
            <a:extLst>
              <a:ext uri="{FF2B5EF4-FFF2-40B4-BE49-F238E27FC236}">
                <a16:creationId xmlns:a16="http://schemas.microsoft.com/office/drawing/2014/main" id="{B9C40B45-DC9F-4D15-84EE-17ABDD1736F4}"/>
              </a:ext>
            </a:extLst>
          </p:cNvPr>
          <p:cNvSpPr txBox="1"/>
          <p:nvPr/>
        </p:nvSpPr>
        <p:spPr>
          <a:xfrm>
            <a:off x="4487359" y="2432474"/>
            <a:ext cx="476413" cy="438710"/>
          </a:xfrm>
          <a:prstGeom prst="rect">
            <a:avLst/>
          </a:prstGeom>
          <a:noFill/>
        </p:spPr>
        <p:txBody>
          <a:bodyPr wrap="none" rtlCol="0" anchor="ctr" anchorCtr="0">
            <a:spAutoFit/>
          </a:bodyPr>
          <a:lstStyle/>
          <a:p>
            <a:pPr algn="ctr"/>
            <a:r>
              <a:rPr lang="en-GB" sz="2251" b="1">
                <a:solidFill>
                  <a:schemeClr val="bg1"/>
                </a:solidFill>
                <a:latin typeface="+mj-lt"/>
                <a:ea typeface="League Spartan" charset="0"/>
                <a:cs typeface="Poppins" pitchFamily="2" charset="77"/>
              </a:rPr>
              <a:t>01</a:t>
            </a:r>
            <a:endParaRPr lang="en-GB" sz="2251" b="1" dirty="0">
              <a:solidFill>
                <a:schemeClr val="bg1"/>
              </a:solidFill>
              <a:latin typeface="+mj-lt"/>
              <a:ea typeface="League Spartan" charset="0"/>
              <a:cs typeface="Poppins" pitchFamily="2" charset="77"/>
            </a:endParaRPr>
          </a:p>
        </p:txBody>
      </p:sp>
      <p:sp>
        <p:nvSpPr>
          <p:cNvPr id="51" name="Subtitle 2">
            <a:extLst>
              <a:ext uri="{FF2B5EF4-FFF2-40B4-BE49-F238E27FC236}">
                <a16:creationId xmlns:a16="http://schemas.microsoft.com/office/drawing/2014/main" id="{97FA5EE1-B019-4045-B36A-9F35DBE1C8A9}"/>
              </a:ext>
            </a:extLst>
          </p:cNvPr>
          <p:cNvSpPr txBox="1">
            <a:spLocks/>
          </p:cNvSpPr>
          <p:nvPr/>
        </p:nvSpPr>
        <p:spPr>
          <a:xfrm>
            <a:off x="5553330" y="2024380"/>
            <a:ext cx="6170583"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If the product and sales crisis is only of a temporary nature (e.g. seasonal decline in sales), only measures must be taken to counteract these temporary problems.</a:t>
            </a:r>
          </a:p>
        </p:txBody>
      </p:sp>
      <p:sp>
        <p:nvSpPr>
          <p:cNvPr id="52" name="4-Point Star 55">
            <a:extLst>
              <a:ext uri="{FF2B5EF4-FFF2-40B4-BE49-F238E27FC236}">
                <a16:creationId xmlns:a16="http://schemas.microsoft.com/office/drawing/2014/main" id="{74EEF346-1922-4EBA-BB0F-4D6F89A3E2DB}"/>
              </a:ext>
            </a:extLst>
          </p:cNvPr>
          <p:cNvSpPr/>
          <p:nvPr/>
        </p:nvSpPr>
        <p:spPr>
          <a:xfrm>
            <a:off x="4140248" y="3406026"/>
            <a:ext cx="1170635" cy="1170635"/>
          </a:xfrm>
          <a:prstGeom prst="star4">
            <a:avLst>
              <a:gd name="adj" fmla="val 2250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3" name="4-Point Star 7">
            <a:extLst>
              <a:ext uri="{FF2B5EF4-FFF2-40B4-BE49-F238E27FC236}">
                <a16:creationId xmlns:a16="http://schemas.microsoft.com/office/drawing/2014/main" id="{85009DC9-5C7D-4B88-91AA-345C47A8AC83}"/>
              </a:ext>
            </a:extLst>
          </p:cNvPr>
          <p:cNvSpPr/>
          <p:nvPr/>
        </p:nvSpPr>
        <p:spPr>
          <a:xfrm rot="2700000">
            <a:off x="4140248" y="3406026"/>
            <a:ext cx="1170635" cy="1170635"/>
          </a:xfrm>
          <a:prstGeom prst="star4">
            <a:avLst>
              <a:gd name="adj" fmla="val 225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4" name="TextBox 24">
            <a:extLst>
              <a:ext uri="{FF2B5EF4-FFF2-40B4-BE49-F238E27FC236}">
                <a16:creationId xmlns:a16="http://schemas.microsoft.com/office/drawing/2014/main" id="{7FE9B831-D878-4A5C-A740-6809DB62060A}"/>
              </a:ext>
            </a:extLst>
          </p:cNvPr>
          <p:cNvSpPr txBox="1"/>
          <p:nvPr/>
        </p:nvSpPr>
        <p:spPr>
          <a:xfrm>
            <a:off x="4487359" y="3771274"/>
            <a:ext cx="476413" cy="438710"/>
          </a:xfrm>
          <a:prstGeom prst="rect">
            <a:avLst/>
          </a:prstGeom>
          <a:noFill/>
        </p:spPr>
        <p:txBody>
          <a:bodyPr wrap="none" rtlCol="0" anchor="ctr" anchorCtr="0">
            <a:spAutoFit/>
          </a:bodyPr>
          <a:lstStyle/>
          <a:p>
            <a:pPr algn="ctr"/>
            <a:r>
              <a:rPr lang="en-GB" sz="2251" b="1">
                <a:solidFill>
                  <a:schemeClr val="bg1"/>
                </a:solidFill>
                <a:latin typeface="+mj-lt"/>
                <a:ea typeface="League Spartan" charset="0"/>
                <a:cs typeface="Poppins" pitchFamily="2" charset="77"/>
              </a:rPr>
              <a:t>02</a:t>
            </a:r>
            <a:endParaRPr lang="en-GB" sz="2251" b="1" dirty="0">
              <a:solidFill>
                <a:schemeClr val="bg1"/>
              </a:solidFill>
              <a:latin typeface="+mj-lt"/>
              <a:ea typeface="League Spartan" charset="0"/>
              <a:cs typeface="Poppins" pitchFamily="2" charset="77"/>
            </a:endParaRPr>
          </a:p>
        </p:txBody>
      </p:sp>
      <p:sp>
        <p:nvSpPr>
          <p:cNvPr id="56" name="Subtitle 2">
            <a:extLst>
              <a:ext uri="{FF2B5EF4-FFF2-40B4-BE49-F238E27FC236}">
                <a16:creationId xmlns:a16="http://schemas.microsoft.com/office/drawing/2014/main" id="{70E6B2B6-5438-4DBC-A401-CCD0C2530C37}"/>
              </a:ext>
            </a:extLst>
          </p:cNvPr>
          <p:cNvSpPr txBox="1">
            <a:spLocks/>
          </p:cNvSpPr>
          <p:nvPr/>
        </p:nvSpPr>
        <p:spPr>
          <a:xfrm>
            <a:off x="5553330" y="3040055"/>
            <a:ext cx="6170583" cy="219522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In order to maintain the employee potential with its professional qualifications, measures that preserve the stock are to be reviewed, such as</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Implementation of short-time work</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Reduction of temporary work</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reduction of time credits</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Reduction of weekly working hours, etc</a:t>
            </a:r>
            <a:r>
              <a:rPr lang="en-GB" sz="1800" dirty="0">
                <a:solidFill>
                  <a:schemeClr val="tx1"/>
                </a:solidFill>
                <a:latin typeface="+mj-lt"/>
                <a:ea typeface="Lato Light" panose="020F0502020204030203" pitchFamily="34" charset="0"/>
                <a:cs typeface="Mukta ExtraLight" panose="020B0000000000000000" pitchFamily="34" charset="77"/>
              </a:rPr>
              <a:t>.</a:t>
            </a: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57" name="4-Point Star 56">
            <a:extLst>
              <a:ext uri="{FF2B5EF4-FFF2-40B4-BE49-F238E27FC236}">
                <a16:creationId xmlns:a16="http://schemas.microsoft.com/office/drawing/2014/main" id="{FAFF919C-1B67-4756-9C77-19B14D0068AA}"/>
              </a:ext>
            </a:extLst>
          </p:cNvPr>
          <p:cNvSpPr/>
          <p:nvPr/>
        </p:nvSpPr>
        <p:spPr>
          <a:xfrm>
            <a:off x="4140248" y="4745539"/>
            <a:ext cx="1170635" cy="1170635"/>
          </a:xfrm>
          <a:prstGeom prst="star4">
            <a:avLst>
              <a:gd name="adj" fmla="val 225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8" name="4-Point Star 10">
            <a:extLst>
              <a:ext uri="{FF2B5EF4-FFF2-40B4-BE49-F238E27FC236}">
                <a16:creationId xmlns:a16="http://schemas.microsoft.com/office/drawing/2014/main" id="{BD2337E1-4459-492B-9D47-8E991CDD0392}"/>
              </a:ext>
            </a:extLst>
          </p:cNvPr>
          <p:cNvSpPr/>
          <p:nvPr/>
        </p:nvSpPr>
        <p:spPr>
          <a:xfrm rot="2700000">
            <a:off x="4140248" y="4745539"/>
            <a:ext cx="1170635" cy="1170635"/>
          </a:xfrm>
          <a:prstGeom prst="star4">
            <a:avLst>
              <a:gd name="adj" fmla="val 225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9" name="TextBox 25">
            <a:extLst>
              <a:ext uri="{FF2B5EF4-FFF2-40B4-BE49-F238E27FC236}">
                <a16:creationId xmlns:a16="http://schemas.microsoft.com/office/drawing/2014/main" id="{484EB46D-566F-449A-996F-EA1E60F5813A}"/>
              </a:ext>
            </a:extLst>
          </p:cNvPr>
          <p:cNvSpPr txBox="1"/>
          <p:nvPr/>
        </p:nvSpPr>
        <p:spPr>
          <a:xfrm>
            <a:off x="4487359" y="5111502"/>
            <a:ext cx="476413" cy="438710"/>
          </a:xfrm>
          <a:prstGeom prst="rect">
            <a:avLst/>
          </a:prstGeom>
          <a:noFill/>
        </p:spPr>
        <p:txBody>
          <a:bodyPr wrap="none" rtlCol="0" anchor="ctr" anchorCtr="0">
            <a:spAutoFit/>
          </a:bodyPr>
          <a:lstStyle/>
          <a:p>
            <a:pPr algn="ctr"/>
            <a:r>
              <a:rPr lang="en-GB" sz="2251" b="1">
                <a:solidFill>
                  <a:schemeClr val="bg1"/>
                </a:solidFill>
                <a:latin typeface="+mj-lt"/>
                <a:ea typeface="League Spartan" charset="0"/>
                <a:cs typeface="Poppins" pitchFamily="2" charset="77"/>
              </a:rPr>
              <a:t>03</a:t>
            </a:r>
            <a:endParaRPr lang="en-GB" sz="2251" b="1" dirty="0">
              <a:solidFill>
                <a:schemeClr val="bg1"/>
              </a:solidFill>
              <a:latin typeface="+mj-lt"/>
              <a:ea typeface="League Spartan" charset="0"/>
              <a:cs typeface="Poppins" pitchFamily="2" charset="77"/>
            </a:endParaRPr>
          </a:p>
        </p:txBody>
      </p:sp>
      <p:sp>
        <p:nvSpPr>
          <p:cNvPr id="61" name="Subtitle 2">
            <a:extLst>
              <a:ext uri="{FF2B5EF4-FFF2-40B4-BE49-F238E27FC236}">
                <a16:creationId xmlns:a16="http://schemas.microsoft.com/office/drawing/2014/main" id="{187EA8A0-6494-4398-A159-92080FD70F42}"/>
              </a:ext>
            </a:extLst>
          </p:cNvPr>
          <p:cNvSpPr txBox="1">
            <a:spLocks/>
          </p:cNvSpPr>
          <p:nvPr/>
        </p:nvSpPr>
        <p:spPr>
          <a:xfrm>
            <a:off x="5474994" y="5385324"/>
            <a:ext cx="6248920"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In order to compensate for losses in earnings during the transition period, the measures are to be supplemented by strict cost management and appropriate controls in all divisions.</a:t>
            </a:r>
          </a:p>
        </p:txBody>
      </p:sp>
    </p:spTree>
    <p:extLst>
      <p:ext uri="{BB962C8B-B14F-4D97-AF65-F5344CB8AC3E}">
        <p14:creationId xmlns:p14="http://schemas.microsoft.com/office/powerpoint/2010/main" val="2042271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0" name="4-Point Star 54">
            <a:extLst>
              <a:ext uri="{FF2B5EF4-FFF2-40B4-BE49-F238E27FC236}">
                <a16:creationId xmlns:a16="http://schemas.microsoft.com/office/drawing/2014/main" id="{17E4123B-BCBF-4F9A-96B9-B8B263A83E95}"/>
              </a:ext>
            </a:extLst>
          </p:cNvPr>
          <p:cNvSpPr/>
          <p:nvPr/>
        </p:nvSpPr>
        <p:spPr>
          <a:xfrm>
            <a:off x="4140247" y="2063634"/>
            <a:ext cx="1170635" cy="1170635"/>
          </a:xfrm>
          <a:prstGeom prst="star4">
            <a:avLst>
              <a:gd name="adj" fmla="val 225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71" name="4-Point Star 13">
            <a:extLst>
              <a:ext uri="{FF2B5EF4-FFF2-40B4-BE49-F238E27FC236}">
                <a16:creationId xmlns:a16="http://schemas.microsoft.com/office/drawing/2014/main" id="{F62D43C6-37A3-4032-B698-E886470B1F82}"/>
              </a:ext>
            </a:extLst>
          </p:cNvPr>
          <p:cNvSpPr/>
          <p:nvPr/>
        </p:nvSpPr>
        <p:spPr>
          <a:xfrm rot="2700000">
            <a:off x="4140247" y="2063634"/>
            <a:ext cx="1170635" cy="1170635"/>
          </a:xfrm>
          <a:prstGeom prst="star4">
            <a:avLst>
              <a:gd name="adj" fmla="val 225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72" name="TextBox 26">
            <a:extLst>
              <a:ext uri="{FF2B5EF4-FFF2-40B4-BE49-F238E27FC236}">
                <a16:creationId xmlns:a16="http://schemas.microsoft.com/office/drawing/2014/main" id="{C289E61D-B6BC-40D6-BB39-D31E9CD6DCD9}"/>
              </a:ext>
            </a:extLst>
          </p:cNvPr>
          <p:cNvSpPr txBox="1"/>
          <p:nvPr/>
        </p:nvSpPr>
        <p:spPr>
          <a:xfrm>
            <a:off x="4487358" y="2429595"/>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04</a:t>
            </a:r>
            <a:endParaRPr lang="en-GB" sz="2251" b="1" dirty="0">
              <a:solidFill>
                <a:schemeClr val="bg1"/>
              </a:solidFill>
              <a:latin typeface="Poppins" pitchFamily="2" charset="77"/>
              <a:ea typeface="League Spartan" charset="0"/>
              <a:cs typeface="Poppins" pitchFamily="2" charset="77"/>
            </a:endParaRPr>
          </a:p>
        </p:txBody>
      </p:sp>
      <p:sp>
        <p:nvSpPr>
          <p:cNvPr id="73" name="4-Point Star 57">
            <a:extLst>
              <a:ext uri="{FF2B5EF4-FFF2-40B4-BE49-F238E27FC236}">
                <a16:creationId xmlns:a16="http://schemas.microsoft.com/office/drawing/2014/main" id="{A6E81094-3A10-4EE9-9AED-21803932003C}"/>
              </a:ext>
            </a:extLst>
          </p:cNvPr>
          <p:cNvSpPr/>
          <p:nvPr/>
        </p:nvSpPr>
        <p:spPr>
          <a:xfrm>
            <a:off x="4140247" y="3403147"/>
            <a:ext cx="1170635" cy="1170635"/>
          </a:xfrm>
          <a:prstGeom prst="star4">
            <a:avLst>
              <a:gd name="adj" fmla="val 225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74" name="4-Point Star 16">
            <a:extLst>
              <a:ext uri="{FF2B5EF4-FFF2-40B4-BE49-F238E27FC236}">
                <a16:creationId xmlns:a16="http://schemas.microsoft.com/office/drawing/2014/main" id="{8AAC948F-531A-4DC6-9C37-D8D857127939}"/>
              </a:ext>
            </a:extLst>
          </p:cNvPr>
          <p:cNvSpPr/>
          <p:nvPr/>
        </p:nvSpPr>
        <p:spPr>
          <a:xfrm rot="2700000">
            <a:off x="4140247" y="3403147"/>
            <a:ext cx="1170635" cy="1170635"/>
          </a:xfrm>
          <a:prstGeom prst="star4">
            <a:avLst>
              <a:gd name="adj" fmla="val 225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75" name="TextBox 27">
            <a:extLst>
              <a:ext uri="{FF2B5EF4-FFF2-40B4-BE49-F238E27FC236}">
                <a16:creationId xmlns:a16="http://schemas.microsoft.com/office/drawing/2014/main" id="{4F7308B6-1DD1-4A88-A52A-4368D8CF104B}"/>
              </a:ext>
            </a:extLst>
          </p:cNvPr>
          <p:cNvSpPr txBox="1"/>
          <p:nvPr/>
        </p:nvSpPr>
        <p:spPr>
          <a:xfrm>
            <a:off x="4487358" y="3768395"/>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05</a:t>
            </a:r>
            <a:endParaRPr lang="en-GB" sz="2251" b="1" dirty="0">
              <a:solidFill>
                <a:schemeClr val="bg1"/>
              </a:solidFill>
              <a:latin typeface="Poppins" pitchFamily="2" charset="77"/>
              <a:ea typeface="League Spartan" charset="0"/>
              <a:cs typeface="Poppins" pitchFamily="2" charset="77"/>
            </a:endParaRPr>
          </a:p>
        </p:txBody>
      </p:sp>
      <p:sp>
        <p:nvSpPr>
          <p:cNvPr id="76" name="4-Point Star 58">
            <a:extLst>
              <a:ext uri="{FF2B5EF4-FFF2-40B4-BE49-F238E27FC236}">
                <a16:creationId xmlns:a16="http://schemas.microsoft.com/office/drawing/2014/main" id="{133F1B64-1EF4-4582-972A-E077BCB0AC10}"/>
              </a:ext>
            </a:extLst>
          </p:cNvPr>
          <p:cNvSpPr/>
          <p:nvPr/>
        </p:nvSpPr>
        <p:spPr>
          <a:xfrm>
            <a:off x="4140247" y="4742660"/>
            <a:ext cx="1170635" cy="1170635"/>
          </a:xfrm>
          <a:prstGeom prst="star4">
            <a:avLst>
              <a:gd name="adj" fmla="val 225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77" name="4-Point Star 19">
            <a:extLst>
              <a:ext uri="{FF2B5EF4-FFF2-40B4-BE49-F238E27FC236}">
                <a16:creationId xmlns:a16="http://schemas.microsoft.com/office/drawing/2014/main" id="{7835EFC7-1C6E-4174-8769-A8E8E0E689E6}"/>
              </a:ext>
            </a:extLst>
          </p:cNvPr>
          <p:cNvSpPr/>
          <p:nvPr/>
        </p:nvSpPr>
        <p:spPr>
          <a:xfrm rot="2700000">
            <a:off x="4140247" y="4742660"/>
            <a:ext cx="1170635" cy="1170635"/>
          </a:xfrm>
          <a:prstGeom prst="star4">
            <a:avLst>
              <a:gd name="adj" fmla="val 225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78" name="TextBox 28">
            <a:extLst>
              <a:ext uri="{FF2B5EF4-FFF2-40B4-BE49-F238E27FC236}">
                <a16:creationId xmlns:a16="http://schemas.microsoft.com/office/drawing/2014/main" id="{9A8CDAB4-2CD7-41D7-9DDF-68DC85C1A630}"/>
              </a:ext>
            </a:extLst>
          </p:cNvPr>
          <p:cNvSpPr txBox="1"/>
          <p:nvPr/>
        </p:nvSpPr>
        <p:spPr>
          <a:xfrm>
            <a:off x="4487358" y="5108623"/>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06</a:t>
            </a:r>
            <a:endParaRPr lang="en-GB" sz="2251" b="1" dirty="0">
              <a:solidFill>
                <a:schemeClr val="bg1"/>
              </a:solidFill>
              <a:latin typeface="Poppins" pitchFamily="2" charset="77"/>
              <a:ea typeface="League Spartan" charset="0"/>
              <a:cs typeface="Poppins" pitchFamily="2" charset="77"/>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66867" y="732885"/>
            <a:ext cx="8852375" cy="697353"/>
          </a:xfrm>
        </p:spPr>
        <p:txBody>
          <a:bodyPr>
            <a:normAutofit fontScale="77500" lnSpcReduction="20000"/>
          </a:bodyPr>
          <a:lstStyle/>
          <a:p>
            <a:r>
              <a:rPr lang="en-GB" dirty="0"/>
              <a:t>6 ways to overcome a </a:t>
            </a:r>
            <a:r>
              <a:rPr lang="en-GB" u="sng" dirty="0"/>
              <a:t>seasonal</a:t>
            </a:r>
            <a:r>
              <a:rPr lang="en-GB" dirty="0"/>
              <a:t> sales and product crisis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51379" y="2065780"/>
            <a:ext cx="3752932" cy="4852913"/>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If the weaknesses lie in the provision of services, measures must be taken in this area (e.g. elimination of quality and delivery defects or the introduction of product improvements). </a:t>
            </a: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In addition, however, considerations for a fundamental reorientation of the company must always be considered if the analysis of the causes of the crisis shows that the demand for the products has changed fundamentally.</a:t>
            </a: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51" name="Subtitle 2">
            <a:extLst>
              <a:ext uri="{FF2B5EF4-FFF2-40B4-BE49-F238E27FC236}">
                <a16:creationId xmlns:a16="http://schemas.microsoft.com/office/drawing/2014/main" id="{97FA5EE1-B019-4045-B36A-9F35DBE1C8A9}"/>
              </a:ext>
            </a:extLst>
          </p:cNvPr>
          <p:cNvSpPr txBox="1">
            <a:spLocks/>
          </p:cNvSpPr>
          <p:nvPr/>
        </p:nvSpPr>
        <p:spPr>
          <a:xfrm>
            <a:off x="5392937" y="2220686"/>
            <a:ext cx="5907675"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If the product/sales crisis cannot be resolved by short-term adjustment measures, structural measures must be taken in the performance area</a:t>
            </a:r>
          </a:p>
        </p:txBody>
      </p:sp>
      <p:sp>
        <p:nvSpPr>
          <p:cNvPr id="56" name="Subtitle 2">
            <a:extLst>
              <a:ext uri="{FF2B5EF4-FFF2-40B4-BE49-F238E27FC236}">
                <a16:creationId xmlns:a16="http://schemas.microsoft.com/office/drawing/2014/main" id="{70E6B2B6-5438-4DBC-A401-CCD0C2530C37}"/>
              </a:ext>
            </a:extLst>
          </p:cNvPr>
          <p:cNvSpPr txBox="1">
            <a:spLocks/>
          </p:cNvSpPr>
          <p:nvPr/>
        </p:nvSpPr>
        <p:spPr>
          <a:xfrm>
            <a:off x="5392937" y="3580362"/>
            <a:ext cx="5743562"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Before such measures are taken, it must be examined whether the products and services are generally marketable and what the potential sales volume is</a:t>
            </a:r>
          </a:p>
        </p:txBody>
      </p:sp>
      <p:sp>
        <p:nvSpPr>
          <p:cNvPr id="61" name="Subtitle 2">
            <a:extLst>
              <a:ext uri="{FF2B5EF4-FFF2-40B4-BE49-F238E27FC236}">
                <a16:creationId xmlns:a16="http://schemas.microsoft.com/office/drawing/2014/main" id="{187EA8A0-6494-4398-A159-92080FD70F42}"/>
              </a:ext>
            </a:extLst>
          </p:cNvPr>
          <p:cNvSpPr txBox="1">
            <a:spLocks/>
          </p:cNvSpPr>
          <p:nvPr/>
        </p:nvSpPr>
        <p:spPr>
          <a:xfrm>
            <a:off x="5415910" y="4808271"/>
            <a:ext cx="5743561" cy="1253428"/>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Possible measures for the optimization of sales opportunities should be included in this consideration, </a:t>
            </a:r>
            <a:r>
              <a:rPr lang="en-GB" sz="1800" dirty="0" err="1">
                <a:solidFill>
                  <a:srgbClr val="245473"/>
                </a:solidFill>
                <a:latin typeface="+mj-lt"/>
                <a:ea typeface="Lato Light" panose="020F0502020204030203" pitchFamily="34" charset="0"/>
                <a:cs typeface="Mukta ExtraLight" panose="020B0000000000000000" pitchFamily="34" charset="77"/>
              </a:rPr>
              <a:t>e.g</a:t>
            </a:r>
            <a:r>
              <a:rPr lang="en-GB" sz="1800" dirty="0">
                <a:solidFill>
                  <a:srgbClr val="245473"/>
                </a:solidFill>
                <a:latin typeface="+mj-lt"/>
                <a:ea typeface="Lato Light" panose="020F0502020204030203" pitchFamily="34" charset="0"/>
                <a:cs typeface="Mukta ExtraLight" panose="020B0000000000000000" pitchFamily="34" charset="77"/>
              </a:rPr>
              <a:t>:</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elimination of weaknesses in sales and marketing</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Special offers, discounts, additional advertising</a:t>
            </a:r>
          </a:p>
        </p:txBody>
      </p:sp>
    </p:spTree>
    <p:extLst>
      <p:ext uri="{BB962C8B-B14F-4D97-AF65-F5344CB8AC3E}">
        <p14:creationId xmlns:p14="http://schemas.microsoft.com/office/powerpoint/2010/main" val="2906339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73253" y="595461"/>
            <a:ext cx="8852375" cy="697353"/>
          </a:xfrm>
        </p:spPr>
        <p:txBody>
          <a:bodyPr>
            <a:normAutofit/>
          </a:bodyPr>
          <a:lstStyle/>
          <a:p>
            <a:r>
              <a:rPr lang="en-GB" dirty="0"/>
              <a:t>Overcoming an Earnings Crisis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38225" y="1774254"/>
            <a:ext cx="4080234" cy="508374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In order to stabilise results and overcome an earnings crisis, the margin for services must be improved: </a:t>
            </a:r>
            <a:endParaRPr lang="en-US" sz="2000" dirty="0">
              <a:solidFill>
                <a:srgbClr val="245473"/>
              </a:solidFill>
            </a:endParaRPr>
          </a:p>
          <a:p>
            <a:pPr marL="285750" indent="-285750" algn="l">
              <a:lnSpc>
                <a:spcPct val="100000"/>
              </a:lnSpc>
              <a:spcBef>
                <a:spcPts val="600"/>
              </a:spcBef>
              <a:buFont typeface="Wingdings" panose="05000000000000000000" pitchFamily="2" charset="2"/>
              <a:buChar char="à"/>
            </a:pPr>
            <a:r>
              <a:rPr lang="en-GB" sz="2000" dirty="0">
                <a:solidFill>
                  <a:srgbClr val="245473"/>
                </a:solidFill>
                <a:latin typeface="+mj-lt"/>
                <a:ea typeface="Open Sans Light" panose="020B0306030504020204" pitchFamily="34" charset="0"/>
                <a:cs typeface="Open Sans Light" panose="020B0306030504020204" pitchFamily="34" charset="0"/>
              </a:rPr>
              <a:t>Increase prices and/or lower costs</a:t>
            </a:r>
          </a:p>
          <a:p>
            <a:pPr marL="285750" indent="-285750" algn="l">
              <a:lnSpc>
                <a:spcPct val="100000"/>
              </a:lnSpc>
              <a:spcBef>
                <a:spcPts val="600"/>
              </a:spcBef>
              <a:buFont typeface="Wingdings" panose="05000000000000000000" pitchFamily="2" charset="2"/>
              <a:buChar char="à"/>
            </a:pPr>
            <a:r>
              <a:rPr lang="en-GB" sz="2000" dirty="0">
                <a:solidFill>
                  <a:srgbClr val="245473"/>
                </a:solidFill>
                <a:latin typeface="+mj-lt"/>
                <a:ea typeface="Open Sans Light" panose="020B0306030504020204" pitchFamily="34" charset="0"/>
                <a:cs typeface="Open Sans Light" panose="020B0306030504020204" pitchFamily="34" charset="0"/>
              </a:rPr>
              <a:t>Concentrate on high margin products</a:t>
            </a:r>
          </a:p>
          <a:p>
            <a:pPr marL="285750" indent="-285750" algn="l">
              <a:lnSpc>
                <a:spcPct val="100000"/>
              </a:lnSpc>
              <a:spcBef>
                <a:spcPts val="600"/>
              </a:spcBef>
              <a:buFont typeface="Wingdings" panose="05000000000000000000" pitchFamily="2" charset="2"/>
              <a:buChar char="à"/>
            </a:pPr>
            <a:r>
              <a:rPr lang="en-GB" sz="2000" dirty="0">
                <a:solidFill>
                  <a:srgbClr val="245473"/>
                </a:solidFill>
                <a:latin typeface="+mj-lt"/>
                <a:ea typeface="Open Sans Light" panose="020B0306030504020204" pitchFamily="34" charset="0"/>
                <a:cs typeface="Open Sans Light" panose="020B0306030504020204" pitchFamily="34" charset="0"/>
              </a:rPr>
              <a:t>Offer additional services</a:t>
            </a:r>
          </a:p>
          <a:p>
            <a:pPr marL="285750" indent="-285750" algn="l">
              <a:lnSpc>
                <a:spcPct val="100000"/>
              </a:lnSpc>
              <a:spcBef>
                <a:spcPts val="600"/>
              </a:spcBef>
              <a:buFont typeface="Wingdings" panose="05000000000000000000" pitchFamily="2" charset="2"/>
              <a:buChar char="à"/>
            </a:pPr>
            <a:r>
              <a:rPr lang="en-GB" sz="2000" dirty="0">
                <a:solidFill>
                  <a:srgbClr val="245473"/>
                </a:solidFill>
                <a:latin typeface="+mj-lt"/>
                <a:ea typeface="Open Sans Light" panose="020B0306030504020204" pitchFamily="34" charset="0"/>
                <a:cs typeface="Open Sans Light" panose="020B0306030504020204" pitchFamily="34" charset="0"/>
              </a:rPr>
              <a:t>The goal is to reach a competitive benchmark with regard to </a:t>
            </a:r>
            <a:r>
              <a:rPr lang="en-GB" sz="2000" b="1" dirty="0">
                <a:solidFill>
                  <a:srgbClr val="245473"/>
                </a:solidFill>
                <a:latin typeface="+mj-lt"/>
                <a:ea typeface="Open Sans Light" panose="020B0306030504020204" pitchFamily="34" charset="0"/>
                <a:cs typeface="Open Sans Light" panose="020B0306030504020204" pitchFamily="34" charset="0"/>
              </a:rPr>
              <a:t>Return on Sales</a:t>
            </a:r>
          </a:p>
          <a:p>
            <a:pPr marL="285750" indent="-285750" algn="l">
              <a:lnSpc>
                <a:spcPct val="100000"/>
              </a:lnSpc>
              <a:spcBef>
                <a:spcPts val="600"/>
              </a:spcBef>
              <a:buFont typeface="Wingdings" panose="05000000000000000000" pitchFamily="2" charset="2"/>
              <a:buChar char="à"/>
            </a:pPr>
            <a:r>
              <a:rPr lang="en-GB" sz="2000" b="1" dirty="0">
                <a:solidFill>
                  <a:srgbClr val="245473"/>
                </a:solidFill>
                <a:latin typeface="+mj-lt"/>
                <a:ea typeface="Open Sans Light" panose="020B0306030504020204" pitchFamily="34" charset="0"/>
                <a:cs typeface="Open Sans Light" panose="020B0306030504020204" pitchFamily="34" charset="0"/>
              </a:rPr>
              <a:t>From the simple basic formula </a:t>
            </a:r>
            <a:br>
              <a:rPr lang="en-GB" sz="2000" b="1" dirty="0">
                <a:solidFill>
                  <a:srgbClr val="245473"/>
                </a:solidFill>
                <a:latin typeface="+mj-lt"/>
                <a:ea typeface="Open Sans Light" panose="020B0306030504020204" pitchFamily="34" charset="0"/>
                <a:cs typeface="Open Sans Light" panose="020B0306030504020204" pitchFamily="34" charset="0"/>
              </a:rPr>
            </a:br>
            <a:r>
              <a:rPr lang="en-GB" sz="2000" b="1" dirty="0">
                <a:solidFill>
                  <a:srgbClr val="245473"/>
                </a:solidFill>
                <a:latin typeface="+mj-lt"/>
                <a:ea typeface="Open Sans Light" panose="020B0306030504020204" pitchFamily="34" charset="0"/>
                <a:cs typeface="Open Sans Light" panose="020B0306030504020204" pitchFamily="34" charset="0"/>
              </a:rPr>
              <a:t>"Result = Income - Expense", the central parameters for improving the result are derived:</a:t>
            </a:r>
          </a:p>
        </p:txBody>
      </p:sp>
      <p:sp>
        <p:nvSpPr>
          <p:cNvPr id="25" name="Rectangle 13">
            <a:extLst>
              <a:ext uri="{FF2B5EF4-FFF2-40B4-BE49-F238E27FC236}">
                <a16:creationId xmlns:a16="http://schemas.microsoft.com/office/drawing/2014/main" id="{FA34A4D5-27F8-4689-BED6-338D4CFCAABF}"/>
              </a:ext>
            </a:extLst>
          </p:cNvPr>
          <p:cNvSpPr/>
          <p:nvPr/>
        </p:nvSpPr>
        <p:spPr>
          <a:xfrm>
            <a:off x="5158073" y="3219038"/>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6" name="TextBox 14">
            <a:extLst>
              <a:ext uri="{FF2B5EF4-FFF2-40B4-BE49-F238E27FC236}">
                <a16:creationId xmlns:a16="http://schemas.microsoft.com/office/drawing/2014/main" id="{BD09A097-493F-4834-A271-3CAD8A4A8FD5}"/>
              </a:ext>
            </a:extLst>
          </p:cNvPr>
          <p:cNvSpPr txBox="1"/>
          <p:nvPr/>
        </p:nvSpPr>
        <p:spPr>
          <a:xfrm>
            <a:off x="5273408" y="3421854"/>
            <a:ext cx="1107567" cy="338554"/>
          </a:xfrm>
          <a:prstGeom prst="rect">
            <a:avLst/>
          </a:prstGeom>
          <a:noFill/>
        </p:spPr>
        <p:txBody>
          <a:bodyPr wrap="square" rtlCol="0" anchor="ctr" anchorCtr="0">
            <a:spAutoFit/>
          </a:bodyPr>
          <a:lstStyle/>
          <a:p>
            <a:pPr algn="ctr"/>
            <a:r>
              <a:rPr lang="en-GB" sz="1600">
                <a:solidFill>
                  <a:schemeClr val="bg1"/>
                </a:solidFill>
                <a:latin typeface="+mj-lt"/>
                <a:ea typeface="Open Sans Light" panose="020B0306030504020204" pitchFamily="34" charset="0"/>
                <a:cs typeface="Open Sans Light" panose="020B0306030504020204" pitchFamily="34" charset="0"/>
              </a:rPr>
              <a:t>Income</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sp>
        <p:nvSpPr>
          <p:cNvPr id="27" name="Rectangle 19">
            <a:extLst>
              <a:ext uri="{FF2B5EF4-FFF2-40B4-BE49-F238E27FC236}">
                <a16:creationId xmlns:a16="http://schemas.microsoft.com/office/drawing/2014/main" id="{98CEC835-6B66-491C-8262-AC6247DBD396}"/>
              </a:ext>
            </a:extLst>
          </p:cNvPr>
          <p:cNvSpPr/>
          <p:nvPr/>
        </p:nvSpPr>
        <p:spPr>
          <a:xfrm>
            <a:off x="9034779" y="3219038"/>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8" name="TextBox 20">
            <a:extLst>
              <a:ext uri="{FF2B5EF4-FFF2-40B4-BE49-F238E27FC236}">
                <a16:creationId xmlns:a16="http://schemas.microsoft.com/office/drawing/2014/main" id="{1F42B3E1-4495-4F10-B16B-5655469C7646}"/>
              </a:ext>
            </a:extLst>
          </p:cNvPr>
          <p:cNvSpPr txBox="1"/>
          <p:nvPr/>
        </p:nvSpPr>
        <p:spPr>
          <a:xfrm>
            <a:off x="9150114" y="3421854"/>
            <a:ext cx="1107567" cy="338554"/>
          </a:xfrm>
          <a:prstGeom prst="rect">
            <a:avLst/>
          </a:prstGeom>
          <a:noFill/>
        </p:spPr>
        <p:txBody>
          <a:bodyPr wrap="square" rtlCol="0" anchor="ctr" anchorCtr="0">
            <a:spAutoFit/>
          </a:bodyPr>
          <a:lstStyle/>
          <a:p>
            <a:pPr algn="ctr"/>
            <a:r>
              <a:rPr lang="en-GB" sz="1600">
                <a:solidFill>
                  <a:schemeClr val="bg1"/>
                </a:solidFill>
                <a:latin typeface="+mj-lt"/>
                <a:ea typeface="Open Sans Light" panose="020B0306030504020204" pitchFamily="34" charset="0"/>
                <a:cs typeface="Open Sans Light" panose="020B0306030504020204" pitchFamily="34" charset="0"/>
              </a:rPr>
              <a:t>Expenses</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cxnSp>
        <p:nvCxnSpPr>
          <p:cNvPr id="6" name="Verbinder: gewinkelt 5">
            <a:extLst>
              <a:ext uri="{FF2B5EF4-FFF2-40B4-BE49-F238E27FC236}">
                <a16:creationId xmlns:a16="http://schemas.microsoft.com/office/drawing/2014/main" id="{E41BDB2E-D002-470D-BCC9-818F0D926DF1}"/>
              </a:ext>
            </a:extLst>
          </p:cNvPr>
          <p:cNvCxnSpPr>
            <a:stCxn id="25" idx="0"/>
            <a:endCxn id="27" idx="0"/>
          </p:cNvCxnSpPr>
          <p:nvPr/>
        </p:nvCxnSpPr>
        <p:spPr>
          <a:xfrm rot="5400000" flipH="1" flipV="1">
            <a:off x="7765544" y="1280685"/>
            <a:ext cx="12700" cy="3876706"/>
          </a:xfrm>
          <a:prstGeom prst="bentConnector3">
            <a:avLst>
              <a:gd name="adj1" fmla="val 1800000"/>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Rectangle 13">
            <a:extLst>
              <a:ext uri="{FF2B5EF4-FFF2-40B4-BE49-F238E27FC236}">
                <a16:creationId xmlns:a16="http://schemas.microsoft.com/office/drawing/2014/main" id="{A25811A4-A86E-4DA5-B8FA-7CEB629853D0}"/>
              </a:ext>
            </a:extLst>
          </p:cNvPr>
          <p:cNvSpPr/>
          <p:nvPr/>
        </p:nvSpPr>
        <p:spPr>
          <a:xfrm>
            <a:off x="4246513" y="4235253"/>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0" name="TextBox 14">
            <a:extLst>
              <a:ext uri="{FF2B5EF4-FFF2-40B4-BE49-F238E27FC236}">
                <a16:creationId xmlns:a16="http://schemas.microsoft.com/office/drawing/2014/main" id="{00EE5008-58F5-498F-AD45-1A7213F639A5}"/>
              </a:ext>
            </a:extLst>
          </p:cNvPr>
          <p:cNvSpPr txBox="1"/>
          <p:nvPr/>
        </p:nvSpPr>
        <p:spPr>
          <a:xfrm>
            <a:off x="4340904" y="4443325"/>
            <a:ext cx="1107567" cy="338554"/>
          </a:xfrm>
          <a:prstGeom prst="rect">
            <a:avLst/>
          </a:prstGeom>
          <a:noFill/>
        </p:spPr>
        <p:txBody>
          <a:bodyPr wrap="square" rtlCol="0" anchor="ctr" anchorCtr="0">
            <a:spAutoFit/>
          </a:bodyPr>
          <a:lstStyle/>
          <a:p>
            <a:pPr algn="ctr"/>
            <a:r>
              <a:rPr lang="en-GB" sz="1600">
                <a:solidFill>
                  <a:schemeClr val="bg1"/>
                </a:solidFill>
                <a:latin typeface="+mj-lt"/>
                <a:ea typeface="Open Sans Light" panose="020B0306030504020204" pitchFamily="34" charset="0"/>
                <a:cs typeface="Open Sans Light" panose="020B0306030504020204" pitchFamily="34" charset="0"/>
              </a:rPr>
              <a:t>Quantity</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sp>
        <p:nvSpPr>
          <p:cNvPr id="41" name="Rectangle 13">
            <a:extLst>
              <a:ext uri="{FF2B5EF4-FFF2-40B4-BE49-F238E27FC236}">
                <a16:creationId xmlns:a16="http://schemas.microsoft.com/office/drawing/2014/main" id="{017121F7-77FF-4C24-B223-78F74D070045}"/>
              </a:ext>
            </a:extLst>
          </p:cNvPr>
          <p:cNvSpPr/>
          <p:nvPr/>
        </p:nvSpPr>
        <p:spPr>
          <a:xfrm>
            <a:off x="6104122" y="4239021"/>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2" name="TextBox 14">
            <a:extLst>
              <a:ext uri="{FF2B5EF4-FFF2-40B4-BE49-F238E27FC236}">
                <a16:creationId xmlns:a16="http://schemas.microsoft.com/office/drawing/2014/main" id="{4442B116-F7AA-44B5-9176-FBC16511D863}"/>
              </a:ext>
            </a:extLst>
          </p:cNvPr>
          <p:cNvSpPr txBox="1"/>
          <p:nvPr/>
        </p:nvSpPr>
        <p:spPr>
          <a:xfrm>
            <a:off x="6219457" y="4441837"/>
            <a:ext cx="1107567" cy="338554"/>
          </a:xfrm>
          <a:prstGeom prst="rect">
            <a:avLst/>
          </a:prstGeom>
          <a:noFill/>
        </p:spPr>
        <p:txBody>
          <a:bodyPr wrap="square" rtlCol="0" anchor="ctr" anchorCtr="0">
            <a:spAutoFit/>
          </a:bodyPr>
          <a:lstStyle/>
          <a:p>
            <a:pPr algn="ctr"/>
            <a:r>
              <a:rPr lang="en-GB" sz="1600">
                <a:solidFill>
                  <a:schemeClr val="bg1"/>
                </a:solidFill>
                <a:latin typeface="+mj-lt"/>
                <a:ea typeface="Open Sans Light" panose="020B0306030504020204" pitchFamily="34" charset="0"/>
                <a:cs typeface="Open Sans Light" panose="020B0306030504020204" pitchFamily="34" charset="0"/>
              </a:rPr>
              <a:t>Sales Price</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cxnSp>
        <p:nvCxnSpPr>
          <p:cNvPr id="43" name="Verbinder: gewinkelt 42">
            <a:extLst>
              <a:ext uri="{FF2B5EF4-FFF2-40B4-BE49-F238E27FC236}">
                <a16:creationId xmlns:a16="http://schemas.microsoft.com/office/drawing/2014/main" id="{B1BFC417-C2F1-47B3-938F-72A79C6E62E3}"/>
              </a:ext>
            </a:extLst>
          </p:cNvPr>
          <p:cNvCxnSpPr>
            <a:cxnSpLocks/>
            <a:stCxn id="25" idx="2"/>
            <a:endCxn id="41" idx="0"/>
          </p:cNvCxnSpPr>
          <p:nvPr/>
        </p:nvCxnSpPr>
        <p:spPr>
          <a:xfrm rot="16200000" flipH="1">
            <a:off x="6162316" y="3628096"/>
            <a:ext cx="275799" cy="946049"/>
          </a:xfrm>
          <a:prstGeom prst="bentConnector3">
            <a:avLst>
              <a:gd name="adj1" fmla="val 50000"/>
            </a:avLst>
          </a:prstGeom>
          <a:ln w="31750">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6" name="Verbinder: gewinkelt 45">
            <a:extLst>
              <a:ext uri="{FF2B5EF4-FFF2-40B4-BE49-F238E27FC236}">
                <a16:creationId xmlns:a16="http://schemas.microsoft.com/office/drawing/2014/main" id="{E441D4AD-BDD8-4F1C-87FB-B7CF23BDC92A}"/>
              </a:ext>
            </a:extLst>
          </p:cNvPr>
          <p:cNvCxnSpPr>
            <a:cxnSpLocks/>
            <a:stCxn id="25" idx="2"/>
            <a:endCxn id="39" idx="0"/>
          </p:cNvCxnSpPr>
          <p:nvPr/>
        </p:nvCxnSpPr>
        <p:spPr>
          <a:xfrm rot="5400000">
            <a:off x="5235396" y="3643457"/>
            <a:ext cx="272031" cy="911560"/>
          </a:xfrm>
          <a:prstGeom prst="bentConnector3">
            <a:avLst>
              <a:gd name="adj1" fmla="val 50000"/>
            </a:avLst>
          </a:prstGeom>
          <a:ln w="31750">
            <a:headEnd type="none"/>
            <a:tailEnd type="triangle"/>
          </a:ln>
        </p:spPr>
        <p:style>
          <a:lnRef idx="1">
            <a:schemeClr val="accent1"/>
          </a:lnRef>
          <a:fillRef idx="0">
            <a:schemeClr val="accent1"/>
          </a:fillRef>
          <a:effectRef idx="0">
            <a:schemeClr val="accent1"/>
          </a:effectRef>
          <a:fontRef idx="minor">
            <a:schemeClr val="tx1"/>
          </a:fontRef>
        </p:style>
      </p:cxnSp>
      <p:sp>
        <p:nvSpPr>
          <p:cNvPr id="50" name="Rectangle 13">
            <a:extLst>
              <a:ext uri="{FF2B5EF4-FFF2-40B4-BE49-F238E27FC236}">
                <a16:creationId xmlns:a16="http://schemas.microsoft.com/office/drawing/2014/main" id="{0D0F3216-0449-44E4-B632-41B5A17F32CB}"/>
              </a:ext>
            </a:extLst>
          </p:cNvPr>
          <p:cNvSpPr/>
          <p:nvPr/>
        </p:nvSpPr>
        <p:spPr>
          <a:xfrm>
            <a:off x="8204175" y="4239021"/>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52" name="TextBox 14">
            <a:extLst>
              <a:ext uri="{FF2B5EF4-FFF2-40B4-BE49-F238E27FC236}">
                <a16:creationId xmlns:a16="http://schemas.microsoft.com/office/drawing/2014/main" id="{4A5B6A49-D5D0-4ECD-ACF3-D7150FC68F70}"/>
              </a:ext>
            </a:extLst>
          </p:cNvPr>
          <p:cNvSpPr txBox="1"/>
          <p:nvPr/>
        </p:nvSpPr>
        <p:spPr>
          <a:xfrm>
            <a:off x="8319510" y="4441837"/>
            <a:ext cx="1107567" cy="338554"/>
          </a:xfrm>
          <a:prstGeom prst="rect">
            <a:avLst/>
          </a:prstGeom>
          <a:noFill/>
        </p:spPr>
        <p:txBody>
          <a:bodyPr wrap="square" rtlCol="0" anchor="ctr" anchorCtr="0">
            <a:spAutoFit/>
          </a:bodyPr>
          <a:lstStyle/>
          <a:p>
            <a:pPr algn="ctr"/>
            <a:r>
              <a:rPr lang="en-GB" sz="1600">
                <a:solidFill>
                  <a:schemeClr val="bg1"/>
                </a:solidFill>
                <a:latin typeface="+mj-lt"/>
                <a:ea typeface="Open Sans Light" panose="020B0306030504020204" pitchFamily="34" charset="0"/>
                <a:cs typeface="Open Sans Light" panose="020B0306030504020204" pitchFamily="34" charset="0"/>
              </a:rPr>
              <a:t>Quantity</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cxnSp>
        <p:nvCxnSpPr>
          <p:cNvPr id="54" name="Verbinder: gewinkelt 53">
            <a:extLst>
              <a:ext uri="{FF2B5EF4-FFF2-40B4-BE49-F238E27FC236}">
                <a16:creationId xmlns:a16="http://schemas.microsoft.com/office/drawing/2014/main" id="{4A416695-72CA-4CC9-AF59-8700776B60DD}"/>
              </a:ext>
            </a:extLst>
          </p:cNvPr>
          <p:cNvCxnSpPr>
            <a:cxnSpLocks/>
            <a:stCxn id="27" idx="2"/>
            <a:endCxn id="50" idx="0"/>
          </p:cNvCxnSpPr>
          <p:nvPr/>
        </p:nvCxnSpPr>
        <p:spPr>
          <a:xfrm rot="5400000">
            <a:off x="9150696" y="3685819"/>
            <a:ext cx="275799" cy="830604"/>
          </a:xfrm>
          <a:prstGeom prst="bentConnector3">
            <a:avLst>
              <a:gd name="adj1" fmla="val 50000"/>
            </a:avLst>
          </a:prstGeom>
          <a:ln w="31750">
            <a:headEnd type="none"/>
            <a:tailEnd type="triangle"/>
          </a:ln>
        </p:spPr>
        <p:style>
          <a:lnRef idx="1">
            <a:schemeClr val="accent1"/>
          </a:lnRef>
          <a:fillRef idx="0">
            <a:schemeClr val="accent1"/>
          </a:fillRef>
          <a:effectRef idx="0">
            <a:schemeClr val="accent1"/>
          </a:effectRef>
          <a:fontRef idx="minor">
            <a:schemeClr val="tx1"/>
          </a:fontRef>
        </p:style>
      </p:cxnSp>
      <p:sp>
        <p:nvSpPr>
          <p:cNvPr id="57" name="Rectangle 13">
            <a:extLst>
              <a:ext uri="{FF2B5EF4-FFF2-40B4-BE49-F238E27FC236}">
                <a16:creationId xmlns:a16="http://schemas.microsoft.com/office/drawing/2014/main" id="{77ADB0A6-4C6F-4480-8595-4E8064A09E93}"/>
              </a:ext>
            </a:extLst>
          </p:cNvPr>
          <p:cNvSpPr/>
          <p:nvPr/>
        </p:nvSpPr>
        <p:spPr>
          <a:xfrm>
            <a:off x="9946451" y="4239021"/>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58" name="TextBox 14">
            <a:extLst>
              <a:ext uri="{FF2B5EF4-FFF2-40B4-BE49-F238E27FC236}">
                <a16:creationId xmlns:a16="http://schemas.microsoft.com/office/drawing/2014/main" id="{618D181C-FE7F-43B6-81C6-916FCC29713A}"/>
              </a:ext>
            </a:extLst>
          </p:cNvPr>
          <p:cNvSpPr txBox="1"/>
          <p:nvPr/>
        </p:nvSpPr>
        <p:spPr>
          <a:xfrm>
            <a:off x="10061786" y="4318727"/>
            <a:ext cx="1107567" cy="584775"/>
          </a:xfrm>
          <a:prstGeom prst="rect">
            <a:avLst/>
          </a:prstGeom>
          <a:noFill/>
        </p:spPr>
        <p:txBody>
          <a:bodyPr wrap="square" rtlCol="0" anchor="ctr" anchorCtr="0">
            <a:spAutoFit/>
          </a:bodyPr>
          <a:lstStyle/>
          <a:p>
            <a:pPr algn="ctr"/>
            <a:r>
              <a:rPr lang="en-GB" sz="1600">
                <a:solidFill>
                  <a:schemeClr val="bg1"/>
                </a:solidFill>
                <a:latin typeface="+mj-lt"/>
                <a:ea typeface="Open Sans Light" panose="020B0306030504020204" pitchFamily="34" charset="0"/>
                <a:cs typeface="Open Sans Light" panose="020B0306030504020204" pitchFamily="34" charset="0"/>
              </a:rPr>
              <a:t>Purchase Price</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cxnSp>
        <p:nvCxnSpPr>
          <p:cNvPr id="59" name="Verbinder: gewinkelt 58">
            <a:extLst>
              <a:ext uri="{FF2B5EF4-FFF2-40B4-BE49-F238E27FC236}">
                <a16:creationId xmlns:a16="http://schemas.microsoft.com/office/drawing/2014/main" id="{7582ABB2-F27F-4F89-9602-90F0A5DD7C39}"/>
              </a:ext>
            </a:extLst>
          </p:cNvPr>
          <p:cNvCxnSpPr>
            <a:cxnSpLocks/>
            <a:stCxn id="27" idx="2"/>
            <a:endCxn id="57" idx="0"/>
          </p:cNvCxnSpPr>
          <p:nvPr/>
        </p:nvCxnSpPr>
        <p:spPr>
          <a:xfrm rot="16200000" flipH="1">
            <a:off x="10021834" y="3645285"/>
            <a:ext cx="275799" cy="911672"/>
          </a:xfrm>
          <a:prstGeom prst="bentConnector3">
            <a:avLst>
              <a:gd name="adj1" fmla="val 50000"/>
            </a:avLst>
          </a:prstGeom>
          <a:ln w="31750">
            <a:headEnd type="none"/>
            <a:tailEnd type="triangle"/>
          </a:ln>
        </p:spPr>
        <p:style>
          <a:lnRef idx="1">
            <a:schemeClr val="accent1"/>
          </a:lnRef>
          <a:fillRef idx="0">
            <a:schemeClr val="accent1"/>
          </a:fillRef>
          <a:effectRef idx="0">
            <a:schemeClr val="accent1"/>
          </a:effectRef>
          <a:fontRef idx="minor">
            <a:schemeClr val="tx1"/>
          </a:fontRef>
        </p:style>
      </p:cxnSp>
      <p:grpSp>
        <p:nvGrpSpPr>
          <p:cNvPr id="62" name="Gruppieren 61">
            <a:extLst>
              <a:ext uri="{FF2B5EF4-FFF2-40B4-BE49-F238E27FC236}">
                <a16:creationId xmlns:a16="http://schemas.microsoft.com/office/drawing/2014/main" id="{1283D86F-2AD1-4731-A5C5-FBE3EEE060C1}"/>
              </a:ext>
            </a:extLst>
          </p:cNvPr>
          <p:cNvGrpSpPr/>
          <p:nvPr/>
        </p:nvGrpSpPr>
        <p:grpSpPr>
          <a:xfrm rot="5400000">
            <a:off x="7131712" y="4471550"/>
            <a:ext cx="337287" cy="328410"/>
            <a:chOff x="3772626" y="2531562"/>
            <a:chExt cx="1808891" cy="1606817"/>
          </a:xfrm>
          <a:solidFill>
            <a:srgbClr val="E53292"/>
          </a:solidFill>
        </p:grpSpPr>
        <p:sp>
          <p:nvSpPr>
            <p:cNvPr id="63" name="Rounded Rectangle 74">
              <a:extLst>
                <a:ext uri="{FF2B5EF4-FFF2-40B4-BE49-F238E27FC236}">
                  <a16:creationId xmlns:a16="http://schemas.microsoft.com/office/drawing/2014/main" id="{5D648690-D0FB-44EF-BB6A-CE7648344958}"/>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64" name="Rounded Rectangle 75">
              <a:extLst>
                <a:ext uri="{FF2B5EF4-FFF2-40B4-BE49-F238E27FC236}">
                  <a16:creationId xmlns:a16="http://schemas.microsoft.com/office/drawing/2014/main" id="{79D48CF6-2F22-43B6-AAC4-C8F87A981B62}"/>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65" name="Rounded Rectangle 76">
              <a:extLst>
                <a:ext uri="{FF2B5EF4-FFF2-40B4-BE49-F238E27FC236}">
                  <a16:creationId xmlns:a16="http://schemas.microsoft.com/office/drawing/2014/main" id="{1C717BD2-3743-4791-92BC-E69DC90C0F33}"/>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grpSp>
        <p:nvGrpSpPr>
          <p:cNvPr id="66" name="Gruppieren 65">
            <a:extLst>
              <a:ext uri="{FF2B5EF4-FFF2-40B4-BE49-F238E27FC236}">
                <a16:creationId xmlns:a16="http://schemas.microsoft.com/office/drawing/2014/main" id="{F8F873DD-57B9-4F8D-8957-24B985B581E4}"/>
              </a:ext>
            </a:extLst>
          </p:cNvPr>
          <p:cNvGrpSpPr/>
          <p:nvPr/>
        </p:nvGrpSpPr>
        <p:grpSpPr>
          <a:xfrm rot="5400000">
            <a:off x="5269744" y="4482519"/>
            <a:ext cx="337287" cy="328410"/>
            <a:chOff x="3772626" y="2531562"/>
            <a:chExt cx="1808891" cy="1606817"/>
          </a:xfrm>
          <a:solidFill>
            <a:srgbClr val="E53292"/>
          </a:solidFill>
        </p:grpSpPr>
        <p:sp>
          <p:nvSpPr>
            <p:cNvPr id="67" name="Rounded Rectangle 74">
              <a:extLst>
                <a:ext uri="{FF2B5EF4-FFF2-40B4-BE49-F238E27FC236}">
                  <a16:creationId xmlns:a16="http://schemas.microsoft.com/office/drawing/2014/main" id="{F6E0C71B-5C8F-4165-AF9F-B40E369D88CB}"/>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68" name="Rounded Rectangle 75">
              <a:extLst>
                <a:ext uri="{FF2B5EF4-FFF2-40B4-BE49-F238E27FC236}">
                  <a16:creationId xmlns:a16="http://schemas.microsoft.com/office/drawing/2014/main" id="{7A4AC1AF-C3F5-4290-A0BC-F8B1EB71F42B}"/>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69" name="Rounded Rectangle 76">
              <a:extLst>
                <a:ext uri="{FF2B5EF4-FFF2-40B4-BE49-F238E27FC236}">
                  <a16:creationId xmlns:a16="http://schemas.microsoft.com/office/drawing/2014/main" id="{25F7B5A6-1F32-4D5D-9383-693043C3BA33}"/>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grpSp>
        <p:nvGrpSpPr>
          <p:cNvPr id="79" name="Gruppieren 78">
            <a:extLst>
              <a:ext uri="{FF2B5EF4-FFF2-40B4-BE49-F238E27FC236}">
                <a16:creationId xmlns:a16="http://schemas.microsoft.com/office/drawing/2014/main" id="{5E42756A-3D4E-409E-9F0B-E0EC4A7D727C}"/>
              </a:ext>
            </a:extLst>
          </p:cNvPr>
          <p:cNvGrpSpPr/>
          <p:nvPr/>
        </p:nvGrpSpPr>
        <p:grpSpPr>
          <a:xfrm rot="16200000">
            <a:off x="9237752" y="4471550"/>
            <a:ext cx="337287" cy="328410"/>
            <a:chOff x="3772626" y="2531562"/>
            <a:chExt cx="1808891" cy="1606817"/>
          </a:xfrm>
          <a:solidFill>
            <a:srgbClr val="E53292"/>
          </a:solidFill>
        </p:grpSpPr>
        <p:sp>
          <p:nvSpPr>
            <p:cNvPr id="80" name="Rounded Rectangle 74">
              <a:extLst>
                <a:ext uri="{FF2B5EF4-FFF2-40B4-BE49-F238E27FC236}">
                  <a16:creationId xmlns:a16="http://schemas.microsoft.com/office/drawing/2014/main" id="{DE099DC8-FA53-4D75-856F-D2F0968B2C30}"/>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81" name="Rounded Rectangle 75">
              <a:extLst>
                <a:ext uri="{FF2B5EF4-FFF2-40B4-BE49-F238E27FC236}">
                  <a16:creationId xmlns:a16="http://schemas.microsoft.com/office/drawing/2014/main" id="{965A5AAE-55D0-40D3-9991-844120ED351A}"/>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82" name="Rounded Rectangle 76">
              <a:extLst>
                <a:ext uri="{FF2B5EF4-FFF2-40B4-BE49-F238E27FC236}">
                  <a16:creationId xmlns:a16="http://schemas.microsoft.com/office/drawing/2014/main" id="{0E65D768-FADC-42A9-89BD-E513E4D45279}"/>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grpSp>
        <p:nvGrpSpPr>
          <p:cNvPr id="83" name="Gruppieren 82">
            <a:extLst>
              <a:ext uri="{FF2B5EF4-FFF2-40B4-BE49-F238E27FC236}">
                <a16:creationId xmlns:a16="http://schemas.microsoft.com/office/drawing/2014/main" id="{A958D4EC-72C8-40D7-B03C-25FDEC8F55AE}"/>
              </a:ext>
            </a:extLst>
          </p:cNvPr>
          <p:cNvGrpSpPr/>
          <p:nvPr/>
        </p:nvGrpSpPr>
        <p:grpSpPr>
          <a:xfrm rot="16200000">
            <a:off x="10981460" y="4482519"/>
            <a:ext cx="337287" cy="328410"/>
            <a:chOff x="3772626" y="2531562"/>
            <a:chExt cx="1808891" cy="1606817"/>
          </a:xfrm>
          <a:solidFill>
            <a:srgbClr val="E53292"/>
          </a:solidFill>
        </p:grpSpPr>
        <p:sp>
          <p:nvSpPr>
            <p:cNvPr id="84" name="Rounded Rectangle 74">
              <a:extLst>
                <a:ext uri="{FF2B5EF4-FFF2-40B4-BE49-F238E27FC236}">
                  <a16:creationId xmlns:a16="http://schemas.microsoft.com/office/drawing/2014/main" id="{53FA0203-D298-4DBB-BD18-47E5D9BFCD76}"/>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85" name="Rounded Rectangle 75">
              <a:extLst>
                <a:ext uri="{FF2B5EF4-FFF2-40B4-BE49-F238E27FC236}">
                  <a16:creationId xmlns:a16="http://schemas.microsoft.com/office/drawing/2014/main" id="{2164AFE2-FD3B-46AF-8017-8C4431EA79F2}"/>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86" name="Rounded Rectangle 76">
              <a:extLst>
                <a:ext uri="{FF2B5EF4-FFF2-40B4-BE49-F238E27FC236}">
                  <a16:creationId xmlns:a16="http://schemas.microsoft.com/office/drawing/2014/main" id="{F89EE0D9-DF53-4C52-8CA7-E85103DCB09E}"/>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grpSp>
        <p:nvGrpSpPr>
          <p:cNvPr id="87" name="Gruppieren 86">
            <a:extLst>
              <a:ext uri="{FF2B5EF4-FFF2-40B4-BE49-F238E27FC236}">
                <a16:creationId xmlns:a16="http://schemas.microsoft.com/office/drawing/2014/main" id="{3D1A9D98-C911-4F4E-B1E8-0E44798D9B2C}"/>
              </a:ext>
            </a:extLst>
          </p:cNvPr>
          <p:cNvGrpSpPr/>
          <p:nvPr/>
        </p:nvGrpSpPr>
        <p:grpSpPr>
          <a:xfrm rot="16200000">
            <a:off x="10057348" y="3426924"/>
            <a:ext cx="337287" cy="328410"/>
            <a:chOff x="3772626" y="2531562"/>
            <a:chExt cx="1808891" cy="1606817"/>
          </a:xfrm>
          <a:solidFill>
            <a:srgbClr val="E53292"/>
          </a:solidFill>
        </p:grpSpPr>
        <p:sp>
          <p:nvSpPr>
            <p:cNvPr id="88" name="Rounded Rectangle 74">
              <a:extLst>
                <a:ext uri="{FF2B5EF4-FFF2-40B4-BE49-F238E27FC236}">
                  <a16:creationId xmlns:a16="http://schemas.microsoft.com/office/drawing/2014/main" id="{1C857129-DCE8-42F2-A01A-5AE6C426E2A0}"/>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89" name="Rounded Rectangle 75">
              <a:extLst>
                <a:ext uri="{FF2B5EF4-FFF2-40B4-BE49-F238E27FC236}">
                  <a16:creationId xmlns:a16="http://schemas.microsoft.com/office/drawing/2014/main" id="{54B6C3CD-228A-4440-86E3-F06ADD6E5A14}"/>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90" name="Rounded Rectangle 76">
              <a:extLst>
                <a:ext uri="{FF2B5EF4-FFF2-40B4-BE49-F238E27FC236}">
                  <a16:creationId xmlns:a16="http://schemas.microsoft.com/office/drawing/2014/main" id="{1F0865C4-D9CD-4B00-8DE5-2EE8EFB93EAC}"/>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grpSp>
        <p:nvGrpSpPr>
          <p:cNvPr id="91" name="Gruppieren 90">
            <a:extLst>
              <a:ext uri="{FF2B5EF4-FFF2-40B4-BE49-F238E27FC236}">
                <a16:creationId xmlns:a16="http://schemas.microsoft.com/office/drawing/2014/main" id="{86C00326-6D56-472E-A679-ED50125D91DA}"/>
              </a:ext>
            </a:extLst>
          </p:cNvPr>
          <p:cNvGrpSpPr/>
          <p:nvPr/>
        </p:nvGrpSpPr>
        <p:grpSpPr>
          <a:xfrm rot="5400000">
            <a:off x="6186627" y="3430279"/>
            <a:ext cx="337287" cy="328410"/>
            <a:chOff x="3772626" y="2531562"/>
            <a:chExt cx="1808891" cy="1606817"/>
          </a:xfrm>
          <a:solidFill>
            <a:srgbClr val="E53292"/>
          </a:solidFill>
        </p:grpSpPr>
        <p:sp>
          <p:nvSpPr>
            <p:cNvPr id="92" name="Rounded Rectangle 74">
              <a:extLst>
                <a:ext uri="{FF2B5EF4-FFF2-40B4-BE49-F238E27FC236}">
                  <a16:creationId xmlns:a16="http://schemas.microsoft.com/office/drawing/2014/main" id="{1D994512-8139-44F5-80DB-168D27E18A2E}"/>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93" name="Rounded Rectangle 75">
              <a:extLst>
                <a:ext uri="{FF2B5EF4-FFF2-40B4-BE49-F238E27FC236}">
                  <a16:creationId xmlns:a16="http://schemas.microsoft.com/office/drawing/2014/main" id="{BAB17C48-9126-442B-A621-948CCC4B5FB8}"/>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94" name="Rounded Rectangle 76">
              <a:extLst>
                <a:ext uri="{FF2B5EF4-FFF2-40B4-BE49-F238E27FC236}">
                  <a16:creationId xmlns:a16="http://schemas.microsoft.com/office/drawing/2014/main" id="{458B5F82-9E77-4428-A62D-4313C6DB345D}"/>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sp>
        <p:nvSpPr>
          <p:cNvPr id="95" name="Rectangle 13">
            <a:extLst>
              <a:ext uri="{FF2B5EF4-FFF2-40B4-BE49-F238E27FC236}">
                <a16:creationId xmlns:a16="http://schemas.microsoft.com/office/drawing/2014/main" id="{4FFFFDF2-0C0F-4D6A-8D06-65F670FE730A}"/>
              </a:ext>
            </a:extLst>
          </p:cNvPr>
          <p:cNvSpPr/>
          <p:nvPr/>
        </p:nvSpPr>
        <p:spPr>
          <a:xfrm>
            <a:off x="7084842" y="2621301"/>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6" name="TextBox 14">
            <a:extLst>
              <a:ext uri="{FF2B5EF4-FFF2-40B4-BE49-F238E27FC236}">
                <a16:creationId xmlns:a16="http://schemas.microsoft.com/office/drawing/2014/main" id="{37E0DD36-F605-4F6F-AB1E-DD4A1F1C9BFB}"/>
              </a:ext>
            </a:extLst>
          </p:cNvPr>
          <p:cNvSpPr txBox="1"/>
          <p:nvPr/>
        </p:nvSpPr>
        <p:spPr>
          <a:xfrm>
            <a:off x="7200177" y="2824117"/>
            <a:ext cx="1107567" cy="338554"/>
          </a:xfrm>
          <a:prstGeom prst="rect">
            <a:avLst/>
          </a:prstGeom>
          <a:noFill/>
        </p:spPr>
        <p:txBody>
          <a:bodyPr wrap="square" rtlCol="0" anchor="ctr" anchorCtr="0">
            <a:spAutoFit/>
          </a:bodyPr>
          <a:lstStyle/>
          <a:p>
            <a:pPr algn="ctr"/>
            <a:r>
              <a:rPr lang="en-GB" sz="1600" b="1">
                <a:solidFill>
                  <a:schemeClr val="bg1"/>
                </a:solidFill>
                <a:latin typeface="+mj-lt"/>
                <a:ea typeface="Open Sans Light" panose="020B0306030504020204" pitchFamily="34" charset="0"/>
                <a:cs typeface="Open Sans Light" panose="020B0306030504020204" pitchFamily="34" charset="0"/>
              </a:rPr>
              <a:t>Results</a:t>
            </a:r>
            <a:endParaRPr lang="en-GB" sz="1600" b="1" dirty="0">
              <a:solidFill>
                <a:schemeClr val="bg1"/>
              </a:solidFill>
              <a:latin typeface="+mj-lt"/>
              <a:ea typeface="Open Sans Light" panose="020B0306030504020204" pitchFamily="34" charset="0"/>
              <a:cs typeface="Open Sans Light" panose="020B0306030504020204" pitchFamily="34" charset="0"/>
            </a:endParaRPr>
          </a:p>
        </p:txBody>
      </p:sp>
      <p:grpSp>
        <p:nvGrpSpPr>
          <p:cNvPr id="97" name="Gruppieren 96">
            <a:extLst>
              <a:ext uri="{FF2B5EF4-FFF2-40B4-BE49-F238E27FC236}">
                <a16:creationId xmlns:a16="http://schemas.microsoft.com/office/drawing/2014/main" id="{C141E4CF-1C00-4E24-BFBA-5838AC12C8E2}"/>
              </a:ext>
            </a:extLst>
          </p:cNvPr>
          <p:cNvGrpSpPr/>
          <p:nvPr/>
        </p:nvGrpSpPr>
        <p:grpSpPr>
          <a:xfrm rot="5400000">
            <a:off x="8113396" y="2832542"/>
            <a:ext cx="337287" cy="328410"/>
            <a:chOff x="3772626" y="2531562"/>
            <a:chExt cx="1808891" cy="1606817"/>
          </a:xfrm>
          <a:solidFill>
            <a:srgbClr val="E53292"/>
          </a:solidFill>
        </p:grpSpPr>
        <p:sp>
          <p:nvSpPr>
            <p:cNvPr id="98" name="Rounded Rectangle 74">
              <a:extLst>
                <a:ext uri="{FF2B5EF4-FFF2-40B4-BE49-F238E27FC236}">
                  <a16:creationId xmlns:a16="http://schemas.microsoft.com/office/drawing/2014/main" id="{76B9B93E-F138-4413-B98E-E7899E00C12E}"/>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99" name="Rounded Rectangle 75">
              <a:extLst>
                <a:ext uri="{FF2B5EF4-FFF2-40B4-BE49-F238E27FC236}">
                  <a16:creationId xmlns:a16="http://schemas.microsoft.com/office/drawing/2014/main" id="{AEBD3F78-9B5F-4400-BE70-5DBF9A908B44}"/>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100" name="Rounded Rectangle 76">
              <a:extLst>
                <a:ext uri="{FF2B5EF4-FFF2-40B4-BE49-F238E27FC236}">
                  <a16:creationId xmlns:a16="http://schemas.microsoft.com/office/drawing/2014/main" id="{D5E127AC-90E5-4AAB-ABB6-9CC6A6033BEC}"/>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spTree>
    <p:extLst>
      <p:ext uri="{BB962C8B-B14F-4D97-AF65-F5344CB8AC3E}">
        <p14:creationId xmlns:p14="http://schemas.microsoft.com/office/powerpoint/2010/main" val="3154047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09165" y="675416"/>
            <a:ext cx="8852375" cy="697353"/>
          </a:xfrm>
        </p:spPr>
        <p:txBody>
          <a:bodyPr>
            <a:normAutofit/>
          </a:bodyPr>
          <a:lstStyle/>
          <a:p>
            <a:r>
              <a:rPr lang="en-GB" dirty="0"/>
              <a:t>Overcoming an Earnings Crisis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339085" y="2360205"/>
            <a:ext cx="3550211" cy="312936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While short-term effects can already be achieved by improving the cost situation and exploiting sales potential, innovation in terms of processes, products and markets is most likely necessary to overcome the crisis in the long term.</a:t>
            </a:r>
            <a:endParaRPr lang="en-GB" sz="2200" b="1" dirty="0">
              <a:solidFill>
                <a:srgbClr val="245473"/>
              </a:solidFill>
              <a:latin typeface="+mj-lt"/>
              <a:ea typeface="Open Sans Light" panose="020B0306030504020204" pitchFamily="34" charset="0"/>
              <a:cs typeface="Open Sans Light" panose="020B0306030504020204" pitchFamily="34" charset="0"/>
            </a:endParaRPr>
          </a:p>
        </p:txBody>
      </p:sp>
      <p:sp>
        <p:nvSpPr>
          <p:cNvPr id="25" name="Rectangle 13">
            <a:extLst>
              <a:ext uri="{FF2B5EF4-FFF2-40B4-BE49-F238E27FC236}">
                <a16:creationId xmlns:a16="http://schemas.microsoft.com/office/drawing/2014/main" id="{FA34A4D5-27F8-4689-BED6-338D4CFCAABF}"/>
              </a:ext>
            </a:extLst>
          </p:cNvPr>
          <p:cNvSpPr/>
          <p:nvPr/>
        </p:nvSpPr>
        <p:spPr>
          <a:xfrm>
            <a:off x="4732142" y="2875761"/>
            <a:ext cx="1752692"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6" name="TextBox 14">
            <a:extLst>
              <a:ext uri="{FF2B5EF4-FFF2-40B4-BE49-F238E27FC236}">
                <a16:creationId xmlns:a16="http://schemas.microsoft.com/office/drawing/2014/main" id="{BD09A097-493F-4834-A271-3CAD8A4A8FD5}"/>
              </a:ext>
            </a:extLst>
          </p:cNvPr>
          <p:cNvSpPr txBox="1"/>
          <p:nvPr/>
        </p:nvSpPr>
        <p:spPr>
          <a:xfrm>
            <a:off x="5021303" y="2832354"/>
            <a:ext cx="1367132" cy="830997"/>
          </a:xfrm>
          <a:prstGeom prst="rect">
            <a:avLst/>
          </a:prstGeom>
          <a:noFill/>
        </p:spPr>
        <p:txBody>
          <a:bodyPr wrap="square" rtlCol="0" anchor="ctr" anchorCtr="0">
            <a:spAutoFit/>
          </a:bodyPr>
          <a:lstStyle/>
          <a:p>
            <a:pPr algn="ctr"/>
            <a:r>
              <a:rPr lang="en-GB" sz="1600">
                <a:solidFill>
                  <a:schemeClr val="bg1"/>
                </a:solidFill>
                <a:latin typeface="+mj-lt"/>
                <a:ea typeface="Open Sans Light" panose="020B0306030504020204" pitchFamily="34" charset="0"/>
                <a:cs typeface="Open Sans Light" panose="020B0306030504020204" pitchFamily="34" charset="0"/>
              </a:rPr>
              <a:t>Improvement of the cost position</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sp>
        <p:nvSpPr>
          <p:cNvPr id="27" name="Rectangle 19">
            <a:extLst>
              <a:ext uri="{FF2B5EF4-FFF2-40B4-BE49-F238E27FC236}">
                <a16:creationId xmlns:a16="http://schemas.microsoft.com/office/drawing/2014/main" id="{98CEC835-6B66-491C-8262-AC6247DBD396}"/>
              </a:ext>
            </a:extLst>
          </p:cNvPr>
          <p:cNvSpPr/>
          <p:nvPr/>
        </p:nvSpPr>
        <p:spPr>
          <a:xfrm>
            <a:off x="8608848" y="2875761"/>
            <a:ext cx="1752692"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8" name="TextBox 20">
            <a:extLst>
              <a:ext uri="{FF2B5EF4-FFF2-40B4-BE49-F238E27FC236}">
                <a16:creationId xmlns:a16="http://schemas.microsoft.com/office/drawing/2014/main" id="{1F42B3E1-4495-4F10-B16B-5655469C7646}"/>
              </a:ext>
            </a:extLst>
          </p:cNvPr>
          <p:cNvSpPr txBox="1"/>
          <p:nvPr/>
        </p:nvSpPr>
        <p:spPr>
          <a:xfrm>
            <a:off x="8936509" y="3078577"/>
            <a:ext cx="1107567" cy="338554"/>
          </a:xfrm>
          <a:prstGeom prst="rect">
            <a:avLst/>
          </a:prstGeom>
          <a:noFill/>
        </p:spPr>
        <p:txBody>
          <a:bodyPr wrap="square" rtlCol="0" anchor="ctr" anchorCtr="0">
            <a:spAutoFit/>
          </a:bodyPr>
          <a:lstStyle/>
          <a:p>
            <a:pPr algn="ctr"/>
            <a:r>
              <a:rPr lang="en-GB" sz="1600">
                <a:solidFill>
                  <a:schemeClr val="bg1"/>
                </a:solidFill>
                <a:latin typeface="+mj-lt"/>
                <a:ea typeface="Open Sans Light" panose="020B0306030504020204" pitchFamily="34" charset="0"/>
                <a:cs typeface="Open Sans Light" panose="020B0306030504020204" pitchFamily="34" charset="0"/>
              </a:rPr>
              <a:t>Innovation</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sp>
        <p:nvSpPr>
          <p:cNvPr id="92" name="Rounded Rectangle 74">
            <a:extLst>
              <a:ext uri="{FF2B5EF4-FFF2-40B4-BE49-F238E27FC236}">
                <a16:creationId xmlns:a16="http://schemas.microsoft.com/office/drawing/2014/main" id="{1D994512-8139-44F5-80DB-168D27E18A2E}"/>
              </a:ext>
            </a:extLst>
          </p:cNvPr>
          <p:cNvSpPr/>
          <p:nvPr/>
        </p:nvSpPr>
        <p:spPr>
          <a:xfrm rot="5400000">
            <a:off x="6444724" y="3199663"/>
            <a:ext cx="256936" cy="93405"/>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95" name="Rectangle 13">
            <a:extLst>
              <a:ext uri="{FF2B5EF4-FFF2-40B4-BE49-F238E27FC236}">
                <a16:creationId xmlns:a16="http://schemas.microsoft.com/office/drawing/2014/main" id="{4FFFFDF2-0C0F-4D6A-8D06-65F670FE730A}"/>
              </a:ext>
            </a:extLst>
          </p:cNvPr>
          <p:cNvSpPr/>
          <p:nvPr/>
        </p:nvSpPr>
        <p:spPr>
          <a:xfrm>
            <a:off x="6096001" y="1877399"/>
            <a:ext cx="2971800" cy="744184"/>
          </a:xfrm>
          <a:prstGeom prst="rect">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6" name="TextBox 14">
            <a:extLst>
              <a:ext uri="{FF2B5EF4-FFF2-40B4-BE49-F238E27FC236}">
                <a16:creationId xmlns:a16="http://schemas.microsoft.com/office/drawing/2014/main" id="{37E0DD36-F605-4F6F-AB1E-DD4A1F1C9BFB}"/>
              </a:ext>
            </a:extLst>
          </p:cNvPr>
          <p:cNvSpPr txBox="1"/>
          <p:nvPr/>
        </p:nvSpPr>
        <p:spPr>
          <a:xfrm>
            <a:off x="6159616" y="2049438"/>
            <a:ext cx="2840508" cy="400110"/>
          </a:xfrm>
          <a:prstGeom prst="rect">
            <a:avLst/>
          </a:prstGeom>
          <a:noFill/>
        </p:spPr>
        <p:txBody>
          <a:bodyPr wrap="square" rtlCol="0" anchor="ctr" anchorCtr="0">
            <a:spAutoFit/>
          </a:bodyPr>
          <a:lstStyle/>
          <a:p>
            <a:pPr algn="ctr"/>
            <a:r>
              <a:rPr lang="en-GB" sz="2000" b="1" dirty="0">
                <a:solidFill>
                  <a:schemeClr val="bg1"/>
                </a:solidFill>
                <a:latin typeface="+mj-lt"/>
                <a:ea typeface="Open Sans Light" panose="020B0306030504020204" pitchFamily="34" charset="0"/>
                <a:cs typeface="Open Sans Light" panose="020B0306030504020204" pitchFamily="34" charset="0"/>
              </a:rPr>
              <a:t>Sales and profit growth</a:t>
            </a:r>
          </a:p>
        </p:txBody>
      </p:sp>
      <p:sp>
        <p:nvSpPr>
          <p:cNvPr id="29" name="Rectangle 13">
            <a:extLst>
              <a:ext uri="{FF2B5EF4-FFF2-40B4-BE49-F238E27FC236}">
                <a16:creationId xmlns:a16="http://schemas.microsoft.com/office/drawing/2014/main" id="{085B5D65-4825-41CE-8579-1837F8B03D12}"/>
              </a:ext>
            </a:extLst>
          </p:cNvPr>
          <p:cNvSpPr/>
          <p:nvPr/>
        </p:nvSpPr>
        <p:spPr>
          <a:xfrm>
            <a:off x="6660070" y="2874273"/>
            <a:ext cx="1752692"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0" name="TextBox 14">
            <a:extLst>
              <a:ext uri="{FF2B5EF4-FFF2-40B4-BE49-F238E27FC236}">
                <a16:creationId xmlns:a16="http://schemas.microsoft.com/office/drawing/2014/main" id="{BCA7D871-0D51-4DA6-B949-32A668E84F4F}"/>
              </a:ext>
            </a:extLst>
          </p:cNvPr>
          <p:cNvSpPr txBox="1"/>
          <p:nvPr/>
        </p:nvSpPr>
        <p:spPr>
          <a:xfrm>
            <a:off x="6987731" y="2830867"/>
            <a:ext cx="1184278" cy="830997"/>
          </a:xfrm>
          <a:prstGeom prst="rect">
            <a:avLst/>
          </a:prstGeom>
          <a:noFill/>
        </p:spPr>
        <p:txBody>
          <a:bodyPr wrap="square" rtlCol="0" anchor="ctr" anchorCtr="0">
            <a:spAutoFit/>
          </a:bodyPr>
          <a:lstStyle/>
          <a:p>
            <a:pPr algn="ctr"/>
            <a:r>
              <a:rPr lang="en-GB" sz="1600">
                <a:solidFill>
                  <a:schemeClr val="bg1"/>
                </a:solidFill>
                <a:latin typeface="+mj-lt"/>
                <a:ea typeface="Open Sans Light" panose="020B0306030504020204" pitchFamily="34" charset="0"/>
                <a:cs typeface="Open Sans Light" panose="020B0306030504020204" pitchFamily="34" charset="0"/>
              </a:rPr>
              <a:t>Exploitation of sales potential</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cxnSp>
        <p:nvCxnSpPr>
          <p:cNvPr id="35" name="Verbinder: gewinkelt 34">
            <a:extLst>
              <a:ext uri="{FF2B5EF4-FFF2-40B4-BE49-F238E27FC236}">
                <a16:creationId xmlns:a16="http://schemas.microsoft.com/office/drawing/2014/main" id="{0E6FA181-6B63-437A-AF87-F0F3822C000E}"/>
              </a:ext>
            </a:extLst>
          </p:cNvPr>
          <p:cNvCxnSpPr>
            <a:cxnSpLocks/>
            <a:stCxn id="25" idx="0"/>
            <a:endCxn id="96" idx="2"/>
          </p:cNvCxnSpPr>
          <p:nvPr/>
        </p:nvCxnSpPr>
        <p:spPr>
          <a:xfrm rot="5400000" flipH="1" flipV="1">
            <a:off x="6381073" y="1676964"/>
            <a:ext cx="426213" cy="1971382"/>
          </a:xfrm>
          <a:prstGeom prst="bentConnector3">
            <a:avLst>
              <a:gd name="adj1" fmla="val 50000"/>
            </a:avLst>
          </a:prstGeom>
          <a:ln w="3175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8" name="Verbinder: gewinkelt 37">
            <a:extLst>
              <a:ext uri="{FF2B5EF4-FFF2-40B4-BE49-F238E27FC236}">
                <a16:creationId xmlns:a16="http://schemas.microsoft.com/office/drawing/2014/main" id="{4E095394-BF5C-41E3-BAE7-C1489851EFE6}"/>
              </a:ext>
            </a:extLst>
          </p:cNvPr>
          <p:cNvCxnSpPr>
            <a:cxnSpLocks/>
            <a:stCxn id="27" idx="0"/>
            <a:endCxn id="96" idx="2"/>
          </p:cNvCxnSpPr>
          <p:nvPr/>
        </p:nvCxnSpPr>
        <p:spPr>
          <a:xfrm rot="16200000" flipV="1">
            <a:off x="8319426" y="1709993"/>
            <a:ext cx="426213" cy="1905324"/>
          </a:xfrm>
          <a:prstGeom prst="bentConnector3">
            <a:avLst>
              <a:gd name="adj1" fmla="val 50000"/>
            </a:avLst>
          </a:prstGeom>
          <a:ln w="3175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7BD19275-38FE-4245-8AC9-35120A991ADA}"/>
              </a:ext>
            </a:extLst>
          </p:cNvPr>
          <p:cNvCxnSpPr>
            <a:cxnSpLocks/>
          </p:cNvCxnSpPr>
          <p:nvPr/>
        </p:nvCxnSpPr>
        <p:spPr>
          <a:xfrm flipV="1">
            <a:off x="7523585" y="2460619"/>
            <a:ext cx="43454" cy="424725"/>
          </a:xfrm>
          <a:prstGeom prst="straightConnector1">
            <a:avLst/>
          </a:prstGeom>
          <a:ln w="31750">
            <a:headEnd type="triangle"/>
            <a:tailEnd type="none"/>
          </a:ln>
        </p:spPr>
        <p:style>
          <a:lnRef idx="1">
            <a:schemeClr val="accent1"/>
          </a:lnRef>
          <a:fillRef idx="0">
            <a:schemeClr val="accent1"/>
          </a:fillRef>
          <a:effectRef idx="0">
            <a:schemeClr val="accent1"/>
          </a:effectRef>
          <a:fontRef idx="minor">
            <a:schemeClr val="tx1"/>
          </a:fontRef>
        </p:style>
      </p:cxnSp>
      <p:sp>
        <p:nvSpPr>
          <p:cNvPr id="37" name="Rechteck 36">
            <a:extLst>
              <a:ext uri="{FF2B5EF4-FFF2-40B4-BE49-F238E27FC236}">
                <a16:creationId xmlns:a16="http://schemas.microsoft.com/office/drawing/2014/main" id="{3C439CFB-E72B-4596-9F44-96F6AFB9AA64}"/>
              </a:ext>
            </a:extLst>
          </p:cNvPr>
          <p:cNvSpPr/>
          <p:nvPr/>
        </p:nvSpPr>
        <p:spPr>
          <a:xfrm>
            <a:off x="4518045" y="3677150"/>
            <a:ext cx="2101850" cy="2062103"/>
          </a:xfrm>
          <a:prstGeom prst="rect">
            <a:avLst/>
          </a:prstGeom>
        </p:spPr>
        <p:txBody>
          <a:bodyPr wrap="square">
            <a:spAutoFit/>
          </a:bodyPr>
          <a:lstStyle/>
          <a:p>
            <a:pPr marL="182563" indent="-182563">
              <a:buFont typeface="Arial" panose="020B0604020202020204" pitchFamily="34" charset="0"/>
              <a:buChar char="•"/>
            </a:pPr>
            <a:r>
              <a:rPr lang="en-GB" sz="1600" dirty="0">
                <a:solidFill>
                  <a:srgbClr val="245473"/>
                </a:solidFill>
                <a:latin typeface="+mj-lt"/>
              </a:rPr>
              <a:t>Organizational Efficiency</a:t>
            </a:r>
          </a:p>
          <a:p>
            <a:pPr marL="182563" indent="-182563">
              <a:buFont typeface="Arial" panose="020B0604020202020204" pitchFamily="34" charset="0"/>
              <a:buChar char="•"/>
            </a:pPr>
            <a:r>
              <a:rPr lang="en-GB" sz="1600" dirty="0">
                <a:solidFill>
                  <a:srgbClr val="245473"/>
                </a:solidFill>
                <a:latin typeface="+mj-lt"/>
              </a:rPr>
              <a:t>Cost-optimized product and service design</a:t>
            </a:r>
          </a:p>
          <a:p>
            <a:pPr marL="182563" indent="-182563">
              <a:buFont typeface="Arial" panose="020B0604020202020204" pitchFamily="34" charset="0"/>
              <a:buChar char="•"/>
            </a:pPr>
            <a:r>
              <a:rPr lang="en-GB" sz="1600" dirty="0">
                <a:solidFill>
                  <a:srgbClr val="245473"/>
                </a:solidFill>
                <a:latin typeface="+mj-lt"/>
              </a:rPr>
              <a:t>Productivity of current and fixed assets</a:t>
            </a:r>
          </a:p>
        </p:txBody>
      </p:sp>
      <p:sp>
        <p:nvSpPr>
          <p:cNvPr id="53" name="Rechteck 52">
            <a:extLst>
              <a:ext uri="{FF2B5EF4-FFF2-40B4-BE49-F238E27FC236}">
                <a16:creationId xmlns:a16="http://schemas.microsoft.com/office/drawing/2014/main" id="{75273325-F27E-4C57-853F-AAE83A4332A1}"/>
              </a:ext>
            </a:extLst>
          </p:cNvPr>
          <p:cNvSpPr/>
          <p:nvPr/>
        </p:nvSpPr>
        <p:spPr>
          <a:xfrm>
            <a:off x="6664010" y="3628039"/>
            <a:ext cx="1752692" cy="2554545"/>
          </a:xfrm>
          <a:prstGeom prst="rect">
            <a:avLst/>
          </a:prstGeom>
        </p:spPr>
        <p:txBody>
          <a:bodyPr wrap="square">
            <a:spAutoFit/>
          </a:bodyPr>
          <a:lstStyle/>
          <a:p>
            <a:pPr marL="182563" indent="-182563">
              <a:buFont typeface="Arial" panose="020B0604020202020204" pitchFamily="34" charset="0"/>
              <a:buChar char="•"/>
            </a:pPr>
            <a:r>
              <a:rPr lang="en-GB" sz="1600" dirty="0">
                <a:solidFill>
                  <a:srgbClr val="245473"/>
                </a:solidFill>
                <a:latin typeface="+mj-lt"/>
              </a:rPr>
              <a:t>Penetration of the core customer segments</a:t>
            </a:r>
          </a:p>
          <a:p>
            <a:pPr marL="182563" indent="-182563">
              <a:buFont typeface="Arial" panose="020B0604020202020204" pitchFamily="34" charset="0"/>
              <a:buChar char="•"/>
            </a:pPr>
            <a:r>
              <a:rPr lang="en-GB" sz="1600" dirty="0">
                <a:solidFill>
                  <a:srgbClr val="245473"/>
                </a:solidFill>
                <a:latin typeface="+mj-lt"/>
              </a:rPr>
              <a:t>Development of new customer segments</a:t>
            </a:r>
          </a:p>
          <a:p>
            <a:pPr marL="182563" indent="-182563">
              <a:buFont typeface="Arial" panose="020B0604020202020204" pitchFamily="34" charset="0"/>
              <a:buChar char="•"/>
            </a:pPr>
            <a:r>
              <a:rPr lang="en-GB" sz="1600" dirty="0">
                <a:solidFill>
                  <a:srgbClr val="245473"/>
                </a:solidFill>
                <a:latin typeface="+mj-lt"/>
              </a:rPr>
              <a:t>Opening new markets (geographically)</a:t>
            </a:r>
          </a:p>
        </p:txBody>
      </p:sp>
      <p:sp>
        <p:nvSpPr>
          <p:cNvPr id="54" name="Rechteck 53">
            <a:extLst>
              <a:ext uri="{FF2B5EF4-FFF2-40B4-BE49-F238E27FC236}">
                <a16:creationId xmlns:a16="http://schemas.microsoft.com/office/drawing/2014/main" id="{0680E122-A7AB-41B7-8A23-049A3459C3B7}"/>
              </a:ext>
            </a:extLst>
          </p:cNvPr>
          <p:cNvSpPr/>
          <p:nvPr/>
        </p:nvSpPr>
        <p:spPr>
          <a:xfrm>
            <a:off x="8606105" y="3622925"/>
            <a:ext cx="2279609" cy="2062103"/>
          </a:xfrm>
          <a:prstGeom prst="rect">
            <a:avLst/>
          </a:prstGeom>
        </p:spPr>
        <p:txBody>
          <a:bodyPr wrap="square">
            <a:spAutoFit/>
          </a:bodyPr>
          <a:lstStyle/>
          <a:p>
            <a:pPr marL="182563" indent="-182563">
              <a:buFont typeface="Arial" panose="020B0604020202020204" pitchFamily="34" charset="0"/>
              <a:buChar char="•"/>
            </a:pPr>
            <a:r>
              <a:rPr lang="en-GB" sz="1600" dirty="0">
                <a:solidFill>
                  <a:srgbClr val="245473"/>
                </a:solidFill>
                <a:latin typeface="+mj-lt"/>
              </a:rPr>
              <a:t>Further development of the existing range of products and services</a:t>
            </a:r>
          </a:p>
          <a:p>
            <a:pPr marL="182563" indent="-182563">
              <a:buFont typeface="Arial" panose="020B0604020202020204" pitchFamily="34" charset="0"/>
              <a:buChar char="•"/>
            </a:pPr>
            <a:r>
              <a:rPr lang="en-GB" sz="1600" dirty="0">
                <a:solidFill>
                  <a:srgbClr val="245473"/>
                </a:solidFill>
                <a:latin typeface="+mj-lt"/>
              </a:rPr>
              <a:t>Transfer of core competencies to new business models</a:t>
            </a:r>
          </a:p>
          <a:p>
            <a:pPr marL="182563" indent="-182563">
              <a:buFont typeface="Arial" panose="020B0604020202020204" pitchFamily="34" charset="0"/>
              <a:buChar char="•"/>
            </a:pPr>
            <a:r>
              <a:rPr lang="en-GB" sz="1600" dirty="0">
                <a:solidFill>
                  <a:srgbClr val="245473"/>
                </a:solidFill>
                <a:latin typeface="+mj-lt"/>
              </a:rPr>
              <a:t>Development of new core competencies</a:t>
            </a:r>
          </a:p>
        </p:txBody>
      </p:sp>
      <p:sp>
        <p:nvSpPr>
          <p:cNvPr id="55" name="Rounded Rectangle 74">
            <a:extLst>
              <a:ext uri="{FF2B5EF4-FFF2-40B4-BE49-F238E27FC236}">
                <a16:creationId xmlns:a16="http://schemas.microsoft.com/office/drawing/2014/main" id="{7CE51E15-B79E-48F0-AF1E-EC58562032AC}"/>
              </a:ext>
            </a:extLst>
          </p:cNvPr>
          <p:cNvSpPr/>
          <p:nvPr/>
        </p:nvSpPr>
        <p:spPr>
          <a:xfrm rot="10800000">
            <a:off x="6443984" y="3208476"/>
            <a:ext cx="256936" cy="93405"/>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56" name="Rounded Rectangle 74">
            <a:extLst>
              <a:ext uri="{FF2B5EF4-FFF2-40B4-BE49-F238E27FC236}">
                <a16:creationId xmlns:a16="http://schemas.microsoft.com/office/drawing/2014/main" id="{7ADFB08D-493C-459D-84E2-6E9B8256585F}"/>
              </a:ext>
            </a:extLst>
          </p:cNvPr>
          <p:cNvSpPr/>
          <p:nvPr/>
        </p:nvSpPr>
        <p:spPr>
          <a:xfrm rot="5400000">
            <a:off x="8392241" y="3199663"/>
            <a:ext cx="256936" cy="93405"/>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57" name="Rounded Rectangle 74">
            <a:extLst>
              <a:ext uri="{FF2B5EF4-FFF2-40B4-BE49-F238E27FC236}">
                <a16:creationId xmlns:a16="http://schemas.microsoft.com/office/drawing/2014/main" id="{70EA4A0D-30AC-4DB1-A863-DE55D70AE824}"/>
              </a:ext>
            </a:extLst>
          </p:cNvPr>
          <p:cNvSpPr/>
          <p:nvPr/>
        </p:nvSpPr>
        <p:spPr>
          <a:xfrm rot="10800000">
            <a:off x="8391501" y="3208476"/>
            <a:ext cx="256936" cy="93405"/>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Tree>
    <p:extLst>
      <p:ext uri="{BB962C8B-B14F-4D97-AF65-F5344CB8AC3E}">
        <p14:creationId xmlns:p14="http://schemas.microsoft.com/office/powerpoint/2010/main" val="1625430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34335" y="524626"/>
            <a:ext cx="8852375" cy="697353"/>
          </a:xfrm>
        </p:spPr>
        <p:txBody>
          <a:bodyPr>
            <a:normAutofit/>
          </a:bodyPr>
          <a:lstStyle/>
          <a:p>
            <a:r>
              <a:rPr lang="en-GB" dirty="0"/>
              <a:t>Overcoming Earnings Crisis (cont.)</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06941" y="2173153"/>
            <a:ext cx="1968114" cy="312936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In order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to remain successful in the long term, you must achieve at least the same margins as your competitors. </a:t>
            </a:r>
            <a:endParaRPr lang="en-GB" sz="2200" b="1" dirty="0">
              <a:solidFill>
                <a:srgbClr val="245473"/>
              </a:solidFill>
              <a:latin typeface="+mj-lt"/>
              <a:ea typeface="Open Sans Light" panose="020B0306030504020204" pitchFamily="34" charset="0"/>
              <a:cs typeface="Open Sans Light" panose="020B0306030504020204" pitchFamily="34" charset="0"/>
            </a:endParaRPr>
          </a:p>
        </p:txBody>
      </p:sp>
      <p:graphicFrame>
        <p:nvGraphicFramePr>
          <p:cNvPr id="53" name="object 2">
            <a:extLst>
              <a:ext uri="{FF2B5EF4-FFF2-40B4-BE49-F238E27FC236}">
                <a16:creationId xmlns:a16="http://schemas.microsoft.com/office/drawing/2014/main" id="{E82591D0-8DD7-4571-8988-F0E12F34DFFA}"/>
              </a:ext>
            </a:extLst>
          </p:cNvPr>
          <p:cNvGraphicFramePr>
            <a:graphicFrameLocks noGrp="1"/>
          </p:cNvGraphicFramePr>
          <p:nvPr/>
        </p:nvGraphicFramePr>
        <p:xfrm>
          <a:off x="2200318" y="1752048"/>
          <a:ext cx="5434535" cy="4732464"/>
        </p:xfrm>
        <a:graphic>
          <a:graphicData uri="http://schemas.openxmlformats.org/drawingml/2006/table">
            <a:tbl>
              <a:tblPr firstRow="1" bandRow="1">
                <a:tableStyleId>{2D5ABB26-0587-4C30-8999-92F81FD0307C}</a:tableStyleId>
              </a:tblPr>
              <a:tblGrid>
                <a:gridCol w="5434535">
                  <a:extLst>
                    <a:ext uri="{9D8B030D-6E8A-4147-A177-3AD203B41FA5}">
                      <a16:colId xmlns:a16="http://schemas.microsoft.com/office/drawing/2014/main" val="20000"/>
                    </a:ext>
                  </a:extLst>
                </a:gridCol>
              </a:tblGrid>
              <a:tr h="541502">
                <a:tc>
                  <a:txBody>
                    <a:bodyPr/>
                    <a:lstStyle/>
                    <a:p>
                      <a:pPr marL="91440">
                        <a:lnSpc>
                          <a:spcPct val="100000"/>
                        </a:lnSpc>
                        <a:spcBef>
                          <a:spcPts val="715"/>
                        </a:spcBef>
                      </a:pPr>
                      <a:r>
                        <a:rPr lang="en-GB" sz="1800" b="1" dirty="0">
                          <a:solidFill>
                            <a:srgbClr val="FFFFFF"/>
                          </a:solidFill>
                          <a:latin typeface="+mj-lt"/>
                          <a:cs typeface="Arial"/>
                        </a:rPr>
                        <a:t>Overcoming the crisis of Earnings / success</a:t>
                      </a:r>
                      <a:endParaRPr lang="en-GB" sz="1800" dirty="0">
                        <a:latin typeface="+mj-lt"/>
                        <a:cs typeface="Arial"/>
                      </a:endParaRPr>
                    </a:p>
                  </a:txBody>
                  <a:tcPr marL="0" marR="0" marT="908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75F92"/>
                    </a:solidFill>
                  </a:tcPr>
                </a:tc>
                <a:extLst>
                  <a:ext uri="{0D108BD9-81ED-4DB2-BD59-A6C34878D82A}">
                    <a16:rowId xmlns:a16="http://schemas.microsoft.com/office/drawing/2014/main" val="10000"/>
                  </a:ext>
                </a:extLst>
              </a:tr>
              <a:tr h="2946618">
                <a:tc>
                  <a:txBody>
                    <a:bodyPr/>
                    <a:lstStyle/>
                    <a:p>
                      <a:pPr marL="87313" marR="185420" indent="0">
                        <a:lnSpc>
                          <a:spcPct val="100000"/>
                        </a:lnSpc>
                        <a:spcBef>
                          <a:spcPts val="320"/>
                        </a:spcBef>
                        <a:buFont typeface="Wingdings"/>
                        <a:buNone/>
                        <a:tabLst>
                          <a:tab pos="551815" algn="l"/>
                          <a:tab pos="552450" algn="l"/>
                        </a:tabLst>
                      </a:pPr>
                      <a:r>
                        <a:rPr lang="en-GB" sz="1800" b="0" spc="-5" dirty="0">
                          <a:solidFill>
                            <a:srgbClr val="245473"/>
                          </a:solidFill>
                          <a:latin typeface="+mj-lt"/>
                          <a:cs typeface="Arial"/>
                        </a:rPr>
                        <a:t>In order to achieve at least a sustainable return on sales in line with industry standards after a success crisis, a thoroughgoing restructuring concept is required. As general measures come into consideration:</a:t>
                      </a:r>
                    </a:p>
                    <a:p>
                      <a:pPr marL="437515" marR="185420" indent="-171450">
                        <a:lnSpc>
                          <a:spcPct val="100000"/>
                        </a:lnSpc>
                        <a:spcBef>
                          <a:spcPts val="320"/>
                        </a:spcBef>
                        <a:buFont typeface="Arial" panose="020B0604020202020204" pitchFamily="34" charset="0"/>
                        <a:buChar char="•"/>
                        <a:tabLst>
                          <a:tab pos="551815" algn="l"/>
                          <a:tab pos="552450" algn="l"/>
                        </a:tabLst>
                      </a:pPr>
                      <a:r>
                        <a:rPr lang="en-GB" sz="1800" b="0" spc="-5" dirty="0">
                          <a:solidFill>
                            <a:srgbClr val="245473"/>
                          </a:solidFill>
                          <a:latin typeface="+mj-lt"/>
                          <a:cs typeface="Arial"/>
                        </a:rPr>
                        <a:t>Abandonment or bundling of individual business areas</a:t>
                      </a:r>
                    </a:p>
                    <a:p>
                      <a:pPr marL="437515" marR="185420" indent="-171450">
                        <a:lnSpc>
                          <a:spcPct val="100000"/>
                        </a:lnSpc>
                        <a:spcBef>
                          <a:spcPts val="320"/>
                        </a:spcBef>
                        <a:buFont typeface="Arial" panose="020B0604020202020204" pitchFamily="34" charset="0"/>
                        <a:buChar char="•"/>
                        <a:tabLst>
                          <a:tab pos="551815" algn="l"/>
                          <a:tab pos="552450" algn="l"/>
                        </a:tabLst>
                      </a:pPr>
                      <a:r>
                        <a:rPr lang="en-GB" sz="1800" b="0" spc="-5" dirty="0">
                          <a:solidFill>
                            <a:srgbClr val="245473"/>
                          </a:solidFill>
                          <a:latin typeface="+mj-lt"/>
                          <a:cs typeface="Arial"/>
                        </a:rPr>
                        <a:t>Streamlining the range of services</a:t>
                      </a:r>
                    </a:p>
                    <a:p>
                      <a:pPr marL="437515" marR="185420" indent="-171450">
                        <a:lnSpc>
                          <a:spcPct val="100000"/>
                        </a:lnSpc>
                        <a:spcBef>
                          <a:spcPts val="320"/>
                        </a:spcBef>
                        <a:buFont typeface="Arial" panose="020B0604020202020204" pitchFamily="34" charset="0"/>
                        <a:buChar char="•"/>
                        <a:tabLst>
                          <a:tab pos="551815" algn="l"/>
                          <a:tab pos="552450" algn="l"/>
                        </a:tabLst>
                      </a:pPr>
                      <a:r>
                        <a:rPr lang="en-GB" sz="1800" b="0" spc="-5" dirty="0">
                          <a:solidFill>
                            <a:srgbClr val="245473"/>
                          </a:solidFill>
                          <a:latin typeface="+mj-lt"/>
                          <a:cs typeface="Arial"/>
                        </a:rPr>
                        <a:t>Reduction of the vertical range of manufacture</a:t>
                      </a:r>
                    </a:p>
                    <a:p>
                      <a:pPr marL="437515" marR="185420" indent="-171450">
                        <a:lnSpc>
                          <a:spcPct val="100000"/>
                        </a:lnSpc>
                        <a:spcBef>
                          <a:spcPts val="320"/>
                        </a:spcBef>
                        <a:buFont typeface="Arial" panose="020B0604020202020204" pitchFamily="34" charset="0"/>
                        <a:buChar char="•"/>
                        <a:tabLst>
                          <a:tab pos="551815" algn="l"/>
                          <a:tab pos="552450" algn="l"/>
                        </a:tabLst>
                      </a:pPr>
                      <a:r>
                        <a:rPr lang="en-GB" sz="1800" b="0" spc="-5" dirty="0">
                          <a:solidFill>
                            <a:srgbClr val="245473"/>
                          </a:solidFill>
                          <a:latin typeface="+mj-lt"/>
                          <a:cs typeface="Arial"/>
                        </a:rPr>
                        <a:t>Use of common parts</a:t>
                      </a:r>
                    </a:p>
                    <a:p>
                      <a:pPr marL="437515" marR="185420" indent="-171450">
                        <a:lnSpc>
                          <a:spcPct val="100000"/>
                        </a:lnSpc>
                        <a:spcBef>
                          <a:spcPts val="320"/>
                        </a:spcBef>
                        <a:buFont typeface="Arial" panose="020B0604020202020204" pitchFamily="34" charset="0"/>
                        <a:buChar char="•"/>
                        <a:tabLst>
                          <a:tab pos="551815" algn="l"/>
                          <a:tab pos="552450" algn="l"/>
                        </a:tabLst>
                      </a:pPr>
                      <a:r>
                        <a:rPr lang="en-GB" sz="1800" b="0" spc="-5" dirty="0">
                          <a:solidFill>
                            <a:srgbClr val="245473"/>
                          </a:solidFill>
                          <a:latin typeface="+mj-lt"/>
                          <a:cs typeface="Arial"/>
                        </a:rPr>
                        <a:t>Bundling of functions and processes, etc.</a:t>
                      </a:r>
                    </a:p>
                  </a:txBody>
                  <a:tcPr marL="0" marR="0" marT="4064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CE6F1"/>
                    </a:solidFill>
                  </a:tcPr>
                </a:tc>
                <a:extLst>
                  <a:ext uri="{0D108BD9-81ED-4DB2-BD59-A6C34878D82A}">
                    <a16:rowId xmlns:a16="http://schemas.microsoft.com/office/drawing/2014/main" val="10001"/>
                  </a:ext>
                </a:extLst>
              </a:tr>
              <a:tr h="1216622">
                <a:tc>
                  <a:txBody>
                    <a:bodyPr/>
                    <a:lstStyle/>
                    <a:p>
                      <a:pPr marL="266065" marR="298450" indent="0">
                        <a:lnSpc>
                          <a:spcPct val="100000"/>
                        </a:lnSpc>
                        <a:buFont typeface="Wingdings"/>
                        <a:buNone/>
                        <a:tabLst>
                          <a:tab pos="551815" algn="l"/>
                          <a:tab pos="552450" algn="l"/>
                        </a:tabLst>
                      </a:pPr>
                      <a:r>
                        <a:rPr lang="en-GB" sz="1800" b="0" spc="-5" dirty="0">
                          <a:solidFill>
                            <a:srgbClr val="245473"/>
                          </a:solidFill>
                          <a:latin typeface="+mj-lt"/>
                          <a:cs typeface="Arial"/>
                        </a:rPr>
                        <a:t>Volume and/or price increases can be achieved by improving the value chain and the delivery and service program, focusing on customer needs and improving marketing and sales</a:t>
                      </a: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B8CDE4"/>
                    </a:solidFill>
                  </a:tcPr>
                </a:tc>
                <a:extLst>
                  <a:ext uri="{0D108BD9-81ED-4DB2-BD59-A6C34878D82A}">
                    <a16:rowId xmlns:a16="http://schemas.microsoft.com/office/drawing/2014/main" val="10002"/>
                  </a:ext>
                </a:extLst>
              </a:tr>
            </a:tbl>
          </a:graphicData>
        </a:graphic>
      </p:graphicFrame>
      <p:graphicFrame>
        <p:nvGraphicFramePr>
          <p:cNvPr id="55" name="object 2">
            <a:extLst>
              <a:ext uri="{FF2B5EF4-FFF2-40B4-BE49-F238E27FC236}">
                <a16:creationId xmlns:a16="http://schemas.microsoft.com/office/drawing/2014/main" id="{FC56DE70-C637-41E8-9F67-B98577AF8118}"/>
              </a:ext>
            </a:extLst>
          </p:cNvPr>
          <p:cNvGraphicFramePr>
            <a:graphicFrameLocks noGrp="1"/>
          </p:cNvGraphicFramePr>
          <p:nvPr/>
        </p:nvGraphicFramePr>
        <p:xfrm>
          <a:off x="8058924" y="1752048"/>
          <a:ext cx="3927625" cy="5007085"/>
        </p:xfrm>
        <a:graphic>
          <a:graphicData uri="http://schemas.openxmlformats.org/drawingml/2006/table">
            <a:tbl>
              <a:tblPr firstRow="1" bandRow="1">
                <a:tableStyleId>{2D5ABB26-0587-4C30-8999-92F81FD0307C}</a:tableStyleId>
              </a:tblPr>
              <a:tblGrid>
                <a:gridCol w="3927625">
                  <a:extLst>
                    <a:ext uri="{9D8B030D-6E8A-4147-A177-3AD203B41FA5}">
                      <a16:colId xmlns:a16="http://schemas.microsoft.com/office/drawing/2014/main" val="20000"/>
                    </a:ext>
                  </a:extLst>
                </a:gridCol>
              </a:tblGrid>
              <a:tr h="562257">
                <a:tc>
                  <a:txBody>
                    <a:bodyPr/>
                    <a:lstStyle/>
                    <a:p>
                      <a:pPr marL="91440">
                        <a:lnSpc>
                          <a:spcPct val="100000"/>
                        </a:lnSpc>
                        <a:spcBef>
                          <a:spcPts val="715"/>
                        </a:spcBef>
                      </a:pPr>
                      <a:r>
                        <a:rPr lang="en-GB" sz="1800" b="1" dirty="0">
                          <a:solidFill>
                            <a:srgbClr val="FFFFFF"/>
                          </a:solidFill>
                          <a:latin typeface="+mj-lt"/>
                          <a:cs typeface="Arial"/>
                        </a:rPr>
                        <a:t>Potential Measures</a:t>
                      </a:r>
                      <a:endParaRPr lang="en-GB" sz="1800" dirty="0">
                        <a:latin typeface="+mj-lt"/>
                        <a:cs typeface="Arial"/>
                      </a:endParaRPr>
                    </a:p>
                  </a:txBody>
                  <a:tcPr marL="0" marR="0" marT="908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75F92"/>
                    </a:solidFill>
                  </a:tcPr>
                </a:tc>
                <a:extLst>
                  <a:ext uri="{0D108BD9-81ED-4DB2-BD59-A6C34878D82A}">
                    <a16:rowId xmlns:a16="http://schemas.microsoft.com/office/drawing/2014/main" val="10000"/>
                  </a:ext>
                </a:extLst>
              </a:tr>
              <a:tr h="448467">
                <a:tc>
                  <a:txBody>
                    <a:bodyPr/>
                    <a:lstStyle/>
                    <a:p>
                      <a:pPr marL="551180" indent="-285115">
                        <a:lnSpc>
                          <a:spcPct val="100000"/>
                        </a:lnSpc>
                        <a:spcBef>
                          <a:spcPts val="815"/>
                        </a:spcBef>
                        <a:buFont typeface="Wingdings"/>
                        <a:buChar char=""/>
                        <a:tabLst>
                          <a:tab pos="551180" algn="l"/>
                          <a:tab pos="551815" algn="l"/>
                        </a:tabLst>
                      </a:pPr>
                      <a:r>
                        <a:rPr lang="en-GB" sz="1800" spc="-5" dirty="0">
                          <a:solidFill>
                            <a:srgbClr val="245473"/>
                          </a:solidFill>
                          <a:latin typeface="+mj-lt"/>
                          <a:cs typeface="Arial"/>
                        </a:rPr>
                        <a:t>Reduction of purchase prices</a:t>
                      </a:r>
                    </a:p>
                  </a:txBody>
                  <a:tcPr marL="0" marR="0" marT="1035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CE6F1"/>
                    </a:solidFill>
                  </a:tcPr>
                </a:tc>
                <a:extLst>
                  <a:ext uri="{0D108BD9-81ED-4DB2-BD59-A6C34878D82A}">
                    <a16:rowId xmlns:a16="http://schemas.microsoft.com/office/drawing/2014/main" val="10001"/>
                  </a:ext>
                </a:extLst>
              </a:tr>
              <a:tr h="582338">
                <a:tc>
                  <a:txBody>
                    <a:bodyPr/>
                    <a:lstStyle/>
                    <a:p>
                      <a:pPr marL="551180" indent="-285115">
                        <a:lnSpc>
                          <a:spcPct val="100000"/>
                        </a:lnSpc>
                        <a:spcBef>
                          <a:spcPts val="820"/>
                        </a:spcBef>
                        <a:buFont typeface="Wingdings"/>
                        <a:buChar char=""/>
                        <a:tabLst>
                          <a:tab pos="551180" algn="l"/>
                          <a:tab pos="551815" algn="l"/>
                        </a:tabLst>
                      </a:pPr>
                      <a:r>
                        <a:rPr lang="en-GB" sz="1800" spc="-5" dirty="0">
                          <a:solidFill>
                            <a:srgbClr val="245473"/>
                          </a:solidFill>
                          <a:latin typeface="+mj-lt"/>
                          <a:cs typeface="Arial"/>
                        </a:rPr>
                        <a:t>Optimization of the consumption quantities</a:t>
                      </a:r>
                      <a:endParaRPr lang="en-GB" sz="1800" dirty="0">
                        <a:solidFill>
                          <a:srgbClr val="245473"/>
                        </a:solidFill>
                        <a:latin typeface="+mj-lt"/>
                        <a:cs typeface="Arial"/>
                      </a:endParaRPr>
                    </a:p>
                  </a:txBody>
                  <a:tcPr marL="0" marR="0" marT="1041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B8CDE4"/>
                    </a:solidFill>
                  </a:tcPr>
                </a:tc>
                <a:extLst>
                  <a:ext uri="{0D108BD9-81ED-4DB2-BD59-A6C34878D82A}">
                    <a16:rowId xmlns:a16="http://schemas.microsoft.com/office/drawing/2014/main" val="10002"/>
                  </a:ext>
                </a:extLst>
              </a:tr>
              <a:tr h="448467">
                <a:tc>
                  <a:txBody>
                    <a:bodyPr/>
                    <a:lstStyle/>
                    <a:p>
                      <a:pPr marL="551180" indent="-285115">
                        <a:lnSpc>
                          <a:spcPct val="100000"/>
                        </a:lnSpc>
                        <a:spcBef>
                          <a:spcPts val="819"/>
                        </a:spcBef>
                        <a:buFont typeface="Wingdings"/>
                        <a:buChar char=""/>
                        <a:tabLst>
                          <a:tab pos="551180" algn="l"/>
                          <a:tab pos="551815" algn="l"/>
                        </a:tabLst>
                      </a:pPr>
                      <a:r>
                        <a:rPr lang="en-GB" sz="1800" spc="-10" dirty="0">
                          <a:solidFill>
                            <a:srgbClr val="245473"/>
                          </a:solidFill>
                          <a:latin typeface="+mj-lt"/>
                          <a:cs typeface="Arial"/>
                        </a:rPr>
                        <a:t>Reduction of scrap rate</a:t>
                      </a:r>
                      <a:endParaRPr lang="en-GB" sz="1800" dirty="0">
                        <a:solidFill>
                          <a:srgbClr val="245473"/>
                        </a:solidFill>
                        <a:latin typeface="+mj-lt"/>
                        <a:cs typeface="Arial"/>
                      </a:endParaRPr>
                    </a:p>
                  </a:txBody>
                  <a:tcPr marL="0" marR="0" marT="10413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CE6F1"/>
                    </a:solidFill>
                  </a:tcPr>
                </a:tc>
                <a:extLst>
                  <a:ext uri="{0D108BD9-81ED-4DB2-BD59-A6C34878D82A}">
                    <a16:rowId xmlns:a16="http://schemas.microsoft.com/office/drawing/2014/main" val="10003"/>
                  </a:ext>
                </a:extLst>
              </a:tr>
              <a:tr h="448467">
                <a:tc>
                  <a:txBody>
                    <a:bodyPr/>
                    <a:lstStyle/>
                    <a:p>
                      <a:pPr marL="551180" indent="-285115">
                        <a:lnSpc>
                          <a:spcPct val="100000"/>
                        </a:lnSpc>
                        <a:spcBef>
                          <a:spcPts val="819"/>
                        </a:spcBef>
                        <a:buFont typeface="Wingdings"/>
                        <a:buChar char=""/>
                        <a:tabLst>
                          <a:tab pos="551180" algn="l"/>
                          <a:tab pos="551815" algn="l"/>
                        </a:tabLst>
                      </a:pPr>
                      <a:r>
                        <a:rPr lang="en-GB" sz="1800" spc="-5" dirty="0">
                          <a:solidFill>
                            <a:srgbClr val="245473"/>
                          </a:solidFill>
                          <a:latin typeface="+mj-lt"/>
                          <a:cs typeface="Arial"/>
                        </a:rPr>
                        <a:t>Reduction of the number of variants</a:t>
                      </a:r>
                    </a:p>
                  </a:txBody>
                  <a:tcPr marL="0" marR="0" marT="10413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B8CDE4"/>
                    </a:solidFill>
                  </a:tcPr>
                </a:tc>
                <a:extLst>
                  <a:ext uri="{0D108BD9-81ED-4DB2-BD59-A6C34878D82A}">
                    <a16:rowId xmlns:a16="http://schemas.microsoft.com/office/drawing/2014/main" val="10004"/>
                  </a:ext>
                </a:extLst>
              </a:tr>
              <a:tr h="448467">
                <a:tc>
                  <a:txBody>
                    <a:bodyPr/>
                    <a:lstStyle/>
                    <a:p>
                      <a:pPr marL="551180" indent="-285115">
                        <a:lnSpc>
                          <a:spcPct val="100000"/>
                        </a:lnSpc>
                        <a:spcBef>
                          <a:spcPts val="819"/>
                        </a:spcBef>
                        <a:buFont typeface="Wingdings"/>
                        <a:buChar char=""/>
                        <a:tabLst>
                          <a:tab pos="551180" algn="l"/>
                          <a:tab pos="551815" algn="l"/>
                        </a:tabLst>
                      </a:pPr>
                      <a:r>
                        <a:rPr lang="en-GB" sz="1800" spc="-5" dirty="0">
                          <a:solidFill>
                            <a:srgbClr val="245473"/>
                          </a:solidFill>
                          <a:latin typeface="+mj-lt"/>
                          <a:cs typeface="Arial"/>
                        </a:rPr>
                        <a:t>Reduction of warehousing costs</a:t>
                      </a:r>
                    </a:p>
                  </a:txBody>
                  <a:tcPr marL="0" marR="0" marT="10413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CE6F1"/>
                    </a:solidFill>
                  </a:tcPr>
                </a:tc>
                <a:extLst>
                  <a:ext uri="{0D108BD9-81ED-4DB2-BD59-A6C34878D82A}">
                    <a16:rowId xmlns:a16="http://schemas.microsoft.com/office/drawing/2014/main" val="10005"/>
                  </a:ext>
                </a:extLst>
              </a:tr>
              <a:tr h="448467">
                <a:tc>
                  <a:txBody>
                    <a:bodyPr/>
                    <a:lstStyle/>
                    <a:p>
                      <a:pPr marL="551180" indent="-285115">
                        <a:lnSpc>
                          <a:spcPct val="100000"/>
                        </a:lnSpc>
                        <a:spcBef>
                          <a:spcPts val="819"/>
                        </a:spcBef>
                        <a:buFont typeface="Wingdings"/>
                        <a:buChar char=""/>
                        <a:tabLst>
                          <a:tab pos="551180" algn="l"/>
                          <a:tab pos="551815" algn="l"/>
                        </a:tabLst>
                      </a:pPr>
                      <a:r>
                        <a:rPr lang="en-GB" sz="1800" spc="-5" dirty="0">
                          <a:solidFill>
                            <a:srgbClr val="245473"/>
                          </a:solidFill>
                          <a:latin typeface="+mj-lt"/>
                          <a:cs typeface="Arial"/>
                        </a:rPr>
                        <a:t>Reduction of capital commitment</a:t>
                      </a:r>
                    </a:p>
                  </a:txBody>
                  <a:tcPr marL="0" marR="0" marT="10413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B8CDE4"/>
                    </a:solidFill>
                  </a:tcPr>
                </a:tc>
                <a:extLst>
                  <a:ext uri="{0D108BD9-81ED-4DB2-BD59-A6C34878D82A}">
                    <a16:rowId xmlns:a16="http://schemas.microsoft.com/office/drawing/2014/main" val="10006"/>
                  </a:ext>
                </a:extLst>
              </a:tr>
              <a:tr h="448467">
                <a:tc>
                  <a:txBody>
                    <a:bodyPr/>
                    <a:lstStyle/>
                    <a:p>
                      <a:pPr marL="551180" indent="-285115">
                        <a:lnSpc>
                          <a:spcPct val="100000"/>
                        </a:lnSpc>
                        <a:spcBef>
                          <a:spcPts val="825"/>
                        </a:spcBef>
                        <a:buFont typeface="Wingdings"/>
                        <a:buChar char=""/>
                        <a:tabLst>
                          <a:tab pos="551180" algn="l"/>
                          <a:tab pos="551815" algn="l"/>
                        </a:tabLst>
                      </a:pPr>
                      <a:r>
                        <a:rPr lang="en-GB" sz="1800" spc="-5" dirty="0">
                          <a:solidFill>
                            <a:srgbClr val="245473"/>
                          </a:solidFill>
                          <a:latin typeface="+mj-lt"/>
                          <a:cs typeface="Arial"/>
                        </a:rPr>
                        <a:t>Personnel measures</a:t>
                      </a:r>
                      <a:endParaRPr lang="en-GB" sz="1800" dirty="0">
                        <a:solidFill>
                          <a:srgbClr val="245473"/>
                        </a:solidFill>
                        <a:latin typeface="+mj-lt"/>
                        <a:cs typeface="Arial"/>
                      </a:endParaRPr>
                    </a:p>
                  </a:txBody>
                  <a:tcPr marL="0" marR="0" marT="1047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CE6F1"/>
                    </a:solidFill>
                  </a:tcPr>
                </a:tc>
                <a:extLst>
                  <a:ext uri="{0D108BD9-81ED-4DB2-BD59-A6C34878D82A}">
                    <a16:rowId xmlns:a16="http://schemas.microsoft.com/office/drawing/2014/main" val="10007"/>
                  </a:ext>
                </a:extLst>
              </a:tr>
              <a:tr h="448467">
                <a:tc>
                  <a:txBody>
                    <a:bodyPr/>
                    <a:lstStyle/>
                    <a:p>
                      <a:pPr marL="551180" indent="-285115">
                        <a:lnSpc>
                          <a:spcPct val="100000"/>
                        </a:lnSpc>
                        <a:spcBef>
                          <a:spcPts val="819"/>
                        </a:spcBef>
                        <a:buFont typeface="Wingdings"/>
                        <a:buChar char=""/>
                        <a:tabLst>
                          <a:tab pos="551180" algn="l"/>
                          <a:tab pos="551815" algn="l"/>
                        </a:tabLst>
                      </a:pPr>
                      <a:r>
                        <a:rPr lang="en-GB" sz="1800" spc="-5" dirty="0">
                          <a:solidFill>
                            <a:srgbClr val="245473"/>
                          </a:solidFill>
                          <a:latin typeface="+mj-lt"/>
                          <a:cs typeface="Arial"/>
                        </a:rPr>
                        <a:t>Reduction/</a:t>
                      </a:r>
                      <a:r>
                        <a:rPr lang="en-GB" sz="1800" spc="-5" dirty="0" err="1">
                          <a:solidFill>
                            <a:srgbClr val="245473"/>
                          </a:solidFill>
                          <a:latin typeface="+mj-lt"/>
                          <a:cs typeface="Arial"/>
                        </a:rPr>
                        <a:t>flexibilisation</a:t>
                      </a:r>
                      <a:r>
                        <a:rPr lang="en-GB" sz="1800" spc="-5" dirty="0">
                          <a:solidFill>
                            <a:srgbClr val="245473"/>
                          </a:solidFill>
                          <a:latin typeface="+mj-lt"/>
                          <a:cs typeface="Arial"/>
                        </a:rPr>
                        <a:t> of fixed costs</a:t>
                      </a:r>
                      <a:endParaRPr lang="en-GB" sz="1800" dirty="0">
                        <a:solidFill>
                          <a:srgbClr val="245473"/>
                        </a:solidFill>
                        <a:latin typeface="+mj-lt"/>
                        <a:cs typeface="Arial"/>
                      </a:endParaRPr>
                    </a:p>
                  </a:txBody>
                  <a:tcPr marL="0" marR="0" marT="10413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B8CDE4"/>
                    </a:solidFill>
                  </a:tcPr>
                </a:tc>
                <a:extLst>
                  <a:ext uri="{0D108BD9-81ED-4DB2-BD59-A6C34878D82A}">
                    <a16:rowId xmlns:a16="http://schemas.microsoft.com/office/drawing/2014/main" val="10008"/>
                  </a:ext>
                </a:extLst>
              </a:tr>
              <a:tr h="448467">
                <a:tc>
                  <a:txBody>
                    <a:bodyPr/>
                    <a:lstStyle/>
                    <a:p>
                      <a:pPr marL="551180" indent="-285115">
                        <a:lnSpc>
                          <a:spcPct val="100000"/>
                        </a:lnSpc>
                        <a:spcBef>
                          <a:spcPts val="825"/>
                        </a:spcBef>
                        <a:buFont typeface="Wingdings"/>
                        <a:buChar char=""/>
                        <a:tabLst>
                          <a:tab pos="551180" algn="l"/>
                          <a:tab pos="551815" algn="l"/>
                        </a:tabLst>
                      </a:pPr>
                      <a:r>
                        <a:rPr lang="en-GB" sz="1800" spc="-10" dirty="0">
                          <a:solidFill>
                            <a:srgbClr val="245473"/>
                          </a:solidFill>
                          <a:latin typeface="+mj-lt"/>
                          <a:cs typeface="Arial"/>
                        </a:rPr>
                        <a:t>Improvement in capacity utilisation</a:t>
                      </a:r>
                    </a:p>
                  </a:txBody>
                  <a:tcPr marL="0" marR="0" marT="1047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CE6F1"/>
                    </a:solidFill>
                  </a:tcPr>
                </a:tc>
                <a:extLst>
                  <a:ext uri="{0D108BD9-81ED-4DB2-BD59-A6C34878D82A}">
                    <a16:rowId xmlns:a16="http://schemas.microsoft.com/office/drawing/2014/main" val="10009"/>
                  </a:ext>
                </a:extLst>
              </a:tr>
            </a:tbl>
          </a:graphicData>
        </a:graphic>
      </p:graphicFrame>
      <p:sp>
        <p:nvSpPr>
          <p:cNvPr id="5" name="Gleichschenkliges Dreieck 4">
            <a:extLst>
              <a:ext uri="{FF2B5EF4-FFF2-40B4-BE49-F238E27FC236}">
                <a16:creationId xmlns:a16="http://schemas.microsoft.com/office/drawing/2014/main" id="{E0DFE09A-343C-4754-88E6-409F141394F4}"/>
              </a:ext>
            </a:extLst>
          </p:cNvPr>
          <p:cNvSpPr/>
          <p:nvPr/>
        </p:nvSpPr>
        <p:spPr>
          <a:xfrm rot="5400000">
            <a:off x="6703200" y="4057184"/>
            <a:ext cx="2260121" cy="396815"/>
          </a:xfrm>
          <a:prstGeom prst="triangle">
            <a:avLst/>
          </a:prstGeom>
          <a:solidFill>
            <a:srgbClr val="E5329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128815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51607" y="742273"/>
            <a:ext cx="8852375" cy="697353"/>
          </a:xfrm>
        </p:spPr>
        <p:txBody>
          <a:bodyPr>
            <a:normAutofit/>
          </a:bodyPr>
          <a:lstStyle/>
          <a:p>
            <a:r>
              <a:rPr lang="en-GB" dirty="0"/>
              <a:t>Reduction of the cost of materials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550278" y="2142491"/>
            <a:ext cx="2269846" cy="279081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The introduction or implementation of a systematic Purchasing management can significantly reduce the cost of materials.</a:t>
            </a:r>
            <a:endParaRPr lang="en-US" dirty="0">
              <a:solidFill>
                <a:srgbClr val="245473"/>
              </a:solidFill>
            </a:endParaRPr>
          </a:p>
        </p:txBody>
      </p:sp>
      <p:sp>
        <p:nvSpPr>
          <p:cNvPr id="8" name="Chevron 5">
            <a:extLst>
              <a:ext uri="{FF2B5EF4-FFF2-40B4-BE49-F238E27FC236}">
                <a16:creationId xmlns:a16="http://schemas.microsoft.com/office/drawing/2014/main" id="{CA355C14-CA35-4EF3-A1D2-58F203B6880D}"/>
              </a:ext>
            </a:extLst>
          </p:cNvPr>
          <p:cNvSpPr/>
          <p:nvPr/>
        </p:nvSpPr>
        <p:spPr>
          <a:xfrm>
            <a:off x="4596363" y="2761072"/>
            <a:ext cx="2220837" cy="1132034"/>
          </a:xfrm>
          <a:prstGeom prst="chevron">
            <a:avLst>
              <a:gd name="adj" fmla="val 1808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9" name="Chevron 6">
            <a:extLst>
              <a:ext uri="{FF2B5EF4-FFF2-40B4-BE49-F238E27FC236}">
                <a16:creationId xmlns:a16="http://schemas.microsoft.com/office/drawing/2014/main" id="{09A40833-9F07-40EE-BDB3-BFB02B265A3A}"/>
              </a:ext>
            </a:extLst>
          </p:cNvPr>
          <p:cNvSpPr/>
          <p:nvPr/>
        </p:nvSpPr>
        <p:spPr>
          <a:xfrm>
            <a:off x="6610085" y="2761072"/>
            <a:ext cx="2220837" cy="1132034"/>
          </a:xfrm>
          <a:prstGeom prst="chevron">
            <a:avLst>
              <a:gd name="adj" fmla="val 18082"/>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10" name="Chevron 7">
            <a:extLst>
              <a:ext uri="{FF2B5EF4-FFF2-40B4-BE49-F238E27FC236}">
                <a16:creationId xmlns:a16="http://schemas.microsoft.com/office/drawing/2014/main" id="{297C2258-5D02-444A-AE3B-199B77967C08}"/>
              </a:ext>
            </a:extLst>
          </p:cNvPr>
          <p:cNvSpPr/>
          <p:nvPr/>
        </p:nvSpPr>
        <p:spPr>
          <a:xfrm>
            <a:off x="8703370" y="2761072"/>
            <a:ext cx="2220837" cy="1132034"/>
          </a:xfrm>
          <a:prstGeom prst="chevron">
            <a:avLst>
              <a:gd name="adj" fmla="val 18082"/>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11" name="Subtitle 2">
            <a:extLst>
              <a:ext uri="{FF2B5EF4-FFF2-40B4-BE49-F238E27FC236}">
                <a16:creationId xmlns:a16="http://schemas.microsoft.com/office/drawing/2014/main" id="{ACF18B8D-8725-470B-82D8-108713D211F1}"/>
              </a:ext>
            </a:extLst>
          </p:cNvPr>
          <p:cNvSpPr txBox="1">
            <a:spLocks/>
          </p:cNvSpPr>
          <p:nvPr/>
        </p:nvSpPr>
        <p:spPr>
          <a:xfrm>
            <a:off x="4446594" y="3994576"/>
            <a:ext cx="1941433" cy="1918226"/>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About</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Volumes</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Suppliers</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Products / Services</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Orders</a:t>
            </a:r>
          </a:p>
        </p:txBody>
      </p:sp>
      <p:sp>
        <p:nvSpPr>
          <p:cNvPr id="12" name="Subtitle 2">
            <a:extLst>
              <a:ext uri="{FF2B5EF4-FFF2-40B4-BE49-F238E27FC236}">
                <a16:creationId xmlns:a16="http://schemas.microsoft.com/office/drawing/2014/main" id="{A2798216-4869-4647-93DD-3541C0A720C4}"/>
              </a:ext>
            </a:extLst>
          </p:cNvPr>
          <p:cNvSpPr txBox="1">
            <a:spLocks/>
          </p:cNvSpPr>
          <p:nvPr/>
        </p:nvSpPr>
        <p:spPr>
          <a:xfrm>
            <a:off x="9170670" y="3994576"/>
            <a:ext cx="2830956" cy="2139825"/>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Detailing of the savings measures</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Updating the implementation of measures</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Action reports</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Savings reports</a:t>
            </a:r>
          </a:p>
        </p:txBody>
      </p:sp>
      <p:sp>
        <p:nvSpPr>
          <p:cNvPr id="13" name="Subtitle 2">
            <a:extLst>
              <a:ext uri="{FF2B5EF4-FFF2-40B4-BE49-F238E27FC236}">
                <a16:creationId xmlns:a16="http://schemas.microsoft.com/office/drawing/2014/main" id="{8E442F5C-CE9D-48DD-A7B0-DBA1E44F8373}"/>
              </a:ext>
            </a:extLst>
          </p:cNvPr>
          <p:cNvSpPr txBox="1">
            <a:spLocks/>
          </p:cNvSpPr>
          <p:nvPr/>
        </p:nvSpPr>
        <p:spPr>
          <a:xfrm>
            <a:off x="6354424" y="3938989"/>
            <a:ext cx="2732157" cy="2598412"/>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 typeface="Arial" panose="020B0604020202020204" pitchFamily="34" charset="0"/>
              <a:buChar char="•"/>
            </a:pPr>
            <a:r>
              <a:rPr lang="en-GB" sz="1700" dirty="0">
                <a:solidFill>
                  <a:srgbClr val="245473"/>
                </a:solidFill>
                <a:latin typeface="+mj-lt"/>
                <a:ea typeface="Lato Light" panose="020F0502020204030203" pitchFamily="34" charset="0"/>
                <a:cs typeface="Mukta ExtraLight" panose="020B0000000000000000" pitchFamily="34" charset="77"/>
              </a:rPr>
              <a:t>Reduction of purchase prices</a:t>
            </a:r>
          </a:p>
          <a:p>
            <a:pPr marL="171450" indent="-171450" algn="l">
              <a:lnSpc>
                <a:spcPct val="100000"/>
              </a:lnSpc>
              <a:buFont typeface="Arial" panose="020B0604020202020204" pitchFamily="34" charset="0"/>
              <a:buChar char="•"/>
            </a:pPr>
            <a:r>
              <a:rPr lang="en-GB" sz="1700" dirty="0">
                <a:solidFill>
                  <a:srgbClr val="245473"/>
                </a:solidFill>
                <a:latin typeface="+mj-lt"/>
                <a:ea typeface="Lato Light" panose="020F0502020204030203" pitchFamily="34" charset="0"/>
                <a:cs typeface="Mukta ExtraLight" panose="020B0000000000000000" pitchFamily="34" charset="77"/>
              </a:rPr>
              <a:t>Optimization of the consumption quantities</a:t>
            </a:r>
          </a:p>
          <a:p>
            <a:pPr marL="171450" indent="-171450" algn="l">
              <a:lnSpc>
                <a:spcPct val="100000"/>
              </a:lnSpc>
              <a:buFont typeface="Arial" panose="020B0604020202020204" pitchFamily="34" charset="0"/>
              <a:buChar char="•"/>
            </a:pPr>
            <a:r>
              <a:rPr lang="en-GB" sz="1700" dirty="0">
                <a:solidFill>
                  <a:srgbClr val="245473"/>
                </a:solidFill>
                <a:latin typeface="+mj-lt"/>
                <a:ea typeface="Lato Light" panose="020F0502020204030203" pitchFamily="34" charset="0"/>
                <a:cs typeface="Mukta ExtraLight" panose="020B0000000000000000" pitchFamily="34" charset="77"/>
              </a:rPr>
              <a:t>Reduction of the reject rate</a:t>
            </a:r>
          </a:p>
          <a:p>
            <a:pPr marL="171450" indent="-171450" algn="l">
              <a:lnSpc>
                <a:spcPct val="100000"/>
              </a:lnSpc>
              <a:buFont typeface="Arial" panose="020B0604020202020204" pitchFamily="34" charset="0"/>
              <a:buChar char="•"/>
            </a:pPr>
            <a:r>
              <a:rPr lang="en-GB" sz="1700" dirty="0">
                <a:solidFill>
                  <a:srgbClr val="245473"/>
                </a:solidFill>
                <a:latin typeface="+mj-lt"/>
                <a:ea typeface="Lato Light" panose="020F0502020204030203" pitchFamily="34" charset="0"/>
                <a:cs typeface="Mukta ExtraLight" panose="020B0000000000000000" pitchFamily="34" charset="77"/>
              </a:rPr>
              <a:t>Optimization of the purchasing management</a:t>
            </a:r>
          </a:p>
          <a:p>
            <a:pPr marL="171450" indent="-171450" algn="l">
              <a:lnSpc>
                <a:spcPct val="100000"/>
              </a:lnSpc>
              <a:buFont typeface="Arial" panose="020B0604020202020204" pitchFamily="34" charset="0"/>
              <a:buChar char="•"/>
            </a:pPr>
            <a:r>
              <a:rPr lang="en-GB" sz="1700" dirty="0">
                <a:solidFill>
                  <a:srgbClr val="245473"/>
                </a:solidFill>
                <a:latin typeface="+mj-lt"/>
                <a:ea typeface="Lato Light" panose="020F0502020204030203" pitchFamily="34" charset="0"/>
                <a:cs typeface="Mukta ExtraLight" panose="020B0000000000000000" pitchFamily="34" charset="77"/>
              </a:rPr>
              <a:t>Optimization of supplier management</a:t>
            </a:r>
          </a:p>
        </p:txBody>
      </p:sp>
      <p:sp>
        <p:nvSpPr>
          <p:cNvPr id="14" name="TextBox 17">
            <a:extLst>
              <a:ext uri="{FF2B5EF4-FFF2-40B4-BE49-F238E27FC236}">
                <a16:creationId xmlns:a16="http://schemas.microsoft.com/office/drawing/2014/main" id="{2DCB4C89-C352-4260-9CAB-6089A30A64F9}"/>
              </a:ext>
            </a:extLst>
          </p:cNvPr>
          <p:cNvSpPr txBox="1"/>
          <p:nvPr/>
        </p:nvSpPr>
        <p:spPr>
          <a:xfrm>
            <a:off x="4797860" y="3006172"/>
            <a:ext cx="1715560" cy="707886"/>
          </a:xfrm>
          <a:prstGeom prst="rect">
            <a:avLst/>
          </a:prstGeom>
          <a:noFill/>
        </p:spPr>
        <p:txBody>
          <a:bodyPr wrap="square" rtlCol="0" anchor="ctr" anchorCtr="0">
            <a:spAutoFit/>
          </a:bodyPr>
          <a:lstStyle/>
          <a:p>
            <a:pPr algn="ctr"/>
            <a:r>
              <a:rPr lang="en-GB" sz="2000" dirty="0">
                <a:solidFill>
                  <a:schemeClr val="bg1"/>
                </a:solidFill>
                <a:latin typeface="+mj-lt"/>
                <a:ea typeface="League Spartan" charset="0"/>
                <a:cs typeface="Poppins" pitchFamily="2" charset="77"/>
              </a:rPr>
              <a:t>Creating Transparency</a:t>
            </a:r>
          </a:p>
        </p:txBody>
      </p:sp>
      <p:sp>
        <p:nvSpPr>
          <p:cNvPr id="15" name="TextBox 18">
            <a:extLst>
              <a:ext uri="{FF2B5EF4-FFF2-40B4-BE49-F238E27FC236}">
                <a16:creationId xmlns:a16="http://schemas.microsoft.com/office/drawing/2014/main" id="{378E589C-9F23-4B5B-A92F-468EF0D23D9B}"/>
              </a:ext>
            </a:extLst>
          </p:cNvPr>
          <p:cNvSpPr txBox="1"/>
          <p:nvPr/>
        </p:nvSpPr>
        <p:spPr>
          <a:xfrm>
            <a:off x="7148292" y="2980049"/>
            <a:ext cx="1217350" cy="707886"/>
          </a:xfrm>
          <a:prstGeom prst="rect">
            <a:avLst/>
          </a:prstGeom>
          <a:noFill/>
        </p:spPr>
        <p:txBody>
          <a:bodyPr wrap="square" rtlCol="0" anchor="ctr" anchorCtr="0">
            <a:spAutoFit/>
          </a:bodyPr>
          <a:lstStyle/>
          <a:p>
            <a:pPr algn="ctr"/>
            <a:r>
              <a:rPr lang="en-GB" sz="2000" dirty="0">
                <a:solidFill>
                  <a:schemeClr val="bg1"/>
                </a:solidFill>
                <a:latin typeface="+mj-lt"/>
                <a:ea typeface="League Spartan" charset="0"/>
                <a:cs typeface="Poppins" pitchFamily="2" charset="77"/>
              </a:rPr>
              <a:t>Define Measures</a:t>
            </a:r>
          </a:p>
        </p:txBody>
      </p:sp>
      <p:sp>
        <p:nvSpPr>
          <p:cNvPr id="16" name="TextBox 19">
            <a:extLst>
              <a:ext uri="{FF2B5EF4-FFF2-40B4-BE49-F238E27FC236}">
                <a16:creationId xmlns:a16="http://schemas.microsoft.com/office/drawing/2014/main" id="{83D4BEAA-4708-4B03-8112-03E1AB9D8B4F}"/>
              </a:ext>
            </a:extLst>
          </p:cNvPr>
          <p:cNvSpPr txBox="1"/>
          <p:nvPr/>
        </p:nvSpPr>
        <p:spPr>
          <a:xfrm>
            <a:off x="8927587" y="2777231"/>
            <a:ext cx="1658561" cy="1015663"/>
          </a:xfrm>
          <a:prstGeom prst="rect">
            <a:avLst/>
          </a:prstGeom>
          <a:noFill/>
        </p:spPr>
        <p:txBody>
          <a:bodyPr wrap="square" rtlCol="0" anchor="ctr" anchorCtr="0">
            <a:spAutoFit/>
          </a:bodyPr>
          <a:lstStyle/>
          <a:p>
            <a:pPr algn="ctr"/>
            <a:r>
              <a:rPr lang="en-GB" sz="2000" dirty="0">
                <a:solidFill>
                  <a:schemeClr val="bg1"/>
                </a:solidFill>
                <a:latin typeface="+mj-lt"/>
                <a:ea typeface="League Spartan" charset="0"/>
                <a:cs typeface="Poppins" pitchFamily="2" charset="77"/>
              </a:rPr>
              <a:t>Measures Management / controlling</a:t>
            </a:r>
          </a:p>
        </p:txBody>
      </p:sp>
      <p:sp>
        <p:nvSpPr>
          <p:cNvPr id="17" name="Oval 22">
            <a:extLst>
              <a:ext uri="{FF2B5EF4-FFF2-40B4-BE49-F238E27FC236}">
                <a16:creationId xmlns:a16="http://schemas.microsoft.com/office/drawing/2014/main" id="{077C37F3-76FA-4916-896F-BA2EDA2245F5}"/>
              </a:ext>
            </a:extLst>
          </p:cNvPr>
          <p:cNvSpPr/>
          <p:nvPr/>
        </p:nvSpPr>
        <p:spPr>
          <a:xfrm>
            <a:off x="5295850" y="1944824"/>
            <a:ext cx="719581" cy="71958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8" name="Oval 23">
            <a:extLst>
              <a:ext uri="{FF2B5EF4-FFF2-40B4-BE49-F238E27FC236}">
                <a16:creationId xmlns:a16="http://schemas.microsoft.com/office/drawing/2014/main" id="{EB834B57-E58E-4CEA-BBDE-7EE2498A3358}"/>
              </a:ext>
            </a:extLst>
          </p:cNvPr>
          <p:cNvSpPr/>
          <p:nvPr/>
        </p:nvSpPr>
        <p:spPr>
          <a:xfrm>
            <a:off x="7307122" y="1944824"/>
            <a:ext cx="719581" cy="71958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9" name="Oval 24">
            <a:extLst>
              <a:ext uri="{FF2B5EF4-FFF2-40B4-BE49-F238E27FC236}">
                <a16:creationId xmlns:a16="http://schemas.microsoft.com/office/drawing/2014/main" id="{A4FE6C57-C7D2-4D03-9B88-89FC492132AD}"/>
              </a:ext>
            </a:extLst>
          </p:cNvPr>
          <p:cNvSpPr/>
          <p:nvPr/>
        </p:nvSpPr>
        <p:spPr>
          <a:xfrm>
            <a:off x="9500780" y="1944824"/>
            <a:ext cx="719581" cy="71958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3" name="TextBox 17">
            <a:extLst>
              <a:ext uri="{FF2B5EF4-FFF2-40B4-BE49-F238E27FC236}">
                <a16:creationId xmlns:a16="http://schemas.microsoft.com/office/drawing/2014/main" id="{4B5F459C-511A-4835-837F-059C73BA8AB5}"/>
              </a:ext>
            </a:extLst>
          </p:cNvPr>
          <p:cNvSpPr txBox="1"/>
          <p:nvPr/>
        </p:nvSpPr>
        <p:spPr>
          <a:xfrm>
            <a:off x="5025753" y="2135336"/>
            <a:ext cx="1260209" cy="338554"/>
          </a:xfrm>
          <a:prstGeom prst="rect">
            <a:avLst/>
          </a:prstGeom>
          <a:noFill/>
        </p:spPr>
        <p:txBody>
          <a:bodyPr wrap="square" rtlCol="0" anchor="ctr" anchorCtr="0">
            <a:spAutoFit/>
          </a:bodyPr>
          <a:lstStyle/>
          <a:p>
            <a:pPr algn="ctr"/>
            <a:r>
              <a:rPr lang="en-GB" sz="1600" b="1">
                <a:solidFill>
                  <a:schemeClr val="bg1"/>
                </a:solidFill>
                <a:latin typeface="+mj-lt"/>
                <a:ea typeface="League Spartan" charset="0"/>
                <a:cs typeface="Poppins" pitchFamily="2" charset="77"/>
              </a:rPr>
              <a:t>1</a:t>
            </a:r>
            <a:endParaRPr lang="en-GB" sz="1600" b="1" dirty="0">
              <a:solidFill>
                <a:schemeClr val="bg1"/>
              </a:solidFill>
              <a:latin typeface="+mj-lt"/>
              <a:ea typeface="League Spartan" charset="0"/>
              <a:cs typeface="Poppins" pitchFamily="2" charset="77"/>
            </a:endParaRPr>
          </a:p>
        </p:txBody>
      </p:sp>
      <p:sp>
        <p:nvSpPr>
          <p:cNvPr id="26" name="TextBox 17">
            <a:extLst>
              <a:ext uri="{FF2B5EF4-FFF2-40B4-BE49-F238E27FC236}">
                <a16:creationId xmlns:a16="http://schemas.microsoft.com/office/drawing/2014/main" id="{CAA4807B-31E3-4621-8C09-69C12DE2C0C2}"/>
              </a:ext>
            </a:extLst>
          </p:cNvPr>
          <p:cNvSpPr txBox="1"/>
          <p:nvPr/>
        </p:nvSpPr>
        <p:spPr>
          <a:xfrm>
            <a:off x="7036591" y="2125079"/>
            <a:ext cx="1260209" cy="338554"/>
          </a:xfrm>
          <a:prstGeom prst="rect">
            <a:avLst/>
          </a:prstGeom>
          <a:noFill/>
        </p:spPr>
        <p:txBody>
          <a:bodyPr wrap="square" rtlCol="0" anchor="ctr" anchorCtr="0">
            <a:spAutoFit/>
          </a:bodyPr>
          <a:lstStyle/>
          <a:p>
            <a:pPr algn="ctr"/>
            <a:r>
              <a:rPr lang="en-GB" sz="1600" b="1">
                <a:solidFill>
                  <a:schemeClr val="bg1"/>
                </a:solidFill>
                <a:latin typeface="+mj-lt"/>
                <a:ea typeface="League Spartan" charset="0"/>
                <a:cs typeface="Poppins" pitchFamily="2" charset="77"/>
              </a:rPr>
              <a:t>2</a:t>
            </a:r>
            <a:endParaRPr lang="en-GB" sz="1600" b="1" dirty="0">
              <a:solidFill>
                <a:schemeClr val="bg1"/>
              </a:solidFill>
              <a:latin typeface="+mj-lt"/>
              <a:ea typeface="League Spartan" charset="0"/>
              <a:cs typeface="Poppins" pitchFamily="2" charset="77"/>
            </a:endParaRPr>
          </a:p>
        </p:txBody>
      </p:sp>
      <p:sp>
        <p:nvSpPr>
          <p:cNvPr id="27" name="TextBox 17">
            <a:extLst>
              <a:ext uri="{FF2B5EF4-FFF2-40B4-BE49-F238E27FC236}">
                <a16:creationId xmlns:a16="http://schemas.microsoft.com/office/drawing/2014/main" id="{654490A2-119E-4A9A-9383-3A37B8A01623}"/>
              </a:ext>
            </a:extLst>
          </p:cNvPr>
          <p:cNvSpPr txBox="1"/>
          <p:nvPr/>
        </p:nvSpPr>
        <p:spPr>
          <a:xfrm>
            <a:off x="9228187" y="2132894"/>
            <a:ext cx="1260209" cy="338554"/>
          </a:xfrm>
          <a:prstGeom prst="rect">
            <a:avLst/>
          </a:prstGeom>
          <a:noFill/>
        </p:spPr>
        <p:txBody>
          <a:bodyPr wrap="square" rtlCol="0" anchor="ctr" anchorCtr="0">
            <a:spAutoFit/>
          </a:bodyPr>
          <a:lstStyle/>
          <a:p>
            <a:pPr algn="ctr"/>
            <a:r>
              <a:rPr lang="en-GB" sz="1600" b="1">
                <a:solidFill>
                  <a:schemeClr val="bg1"/>
                </a:solidFill>
                <a:latin typeface="+mj-lt"/>
                <a:ea typeface="League Spartan" charset="0"/>
                <a:cs typeface="Poppins" pitchFamily="2" charset="77"/>
              </a:rPr>
              <a:t>3</a:t>
            </a:r>
            <a:endParaRPr lang="en-GB" sz="1600" b="1" dirty="0">
              <a:solidFill>
                <a:schemeClr val="bg1"/>
              </a:solidFill>
              <a:latin typeface="+mj-lt"/>
              <a:ea typeface="League Spartan" charset="0"/>
              <a:cs typeface="Poppins" pitchFamily="2" charset="77"/>
            </a:endParaRPr>
          </a:p>
        </p:txBody>
      </p:sp>
    </p:spTree>
    <p:extLst>
      <p:ext uri="{BB962C8B-B14F-4D97-AF65-F5344CB8AC3E}">
        <p14:creationId xmlns:p14="http://schemas.microsoft.com/office/powerpoint/2010/main" val="1712965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47285" y="469713"/>
            <a:ext cx="9501715" cy="1123594"/>
          </a:xfrm>
        </p:spPr>
        <p:txBody>
          <a:bodyPr>
            <a:normAutofit/>
          </a:bodyPr>
          <a:lstStyle/>
          <a:p>
            <a:r>
              <a:rPr lang="en-GB" dirty="0">
                <a:solidFill>
                  <a:schemeClr val="tx2"/>
                </a:solidFill>
                <a:ea typeface="League Spartan" charset="0"/>
                <a:cs typeface="Poppins" pitchFamily="2" charset="77"/>
              </a:rPr>
              <a:t>Re</a:t>
            </a:r>
            <a:r>
              <a:rPr lang="en-GB" sz="3600" dirty="0">
                <a:solidFill>
                  <a:schemeClr val="tx2"/>
                </a:solidFill>
                <a:ea typeface="League Spartan" charset="0"/>
                <a:cs typeface="Poppins" pitchFamily="2" charset="77"/>
              </a:rPr>
              <a:t>ducing personnel  costs, 3 approaches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98814" y="1899976"/>
            <a:ext cx="2652287" cy="463747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The first step in reducing the current employee dimensioning is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to carry out a comprehensive benchmarking (external/internal): </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Key performance indicator: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Value added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per employee</a:t>
            </a: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29" name="TextBox 44">
            <a:extLst>
              <a:ext uri="{FF2B5EF4-FFF2-40B4-BE49-F238E27FC236}">
                <a16:creationId xmlns:a16="http://schemas.microsoft.com/office/drawing/2014/main" id="{96F0992B-EAD8-4CE7-831B-443389EABB34}"/>
              </a:ext>
            </a:extLst>
          </p:cNvPr>
          <p:cNvSpPr txBox="1"/>
          <p:nvPr/>
        </p:nvSpPr>
        <p:spPr>
          <a:xfrm>
            <a:off x="3342123" y="2219569"/>
            <a:ext cx="2205284" cy="369332"/>
          </a:xfrm>
          <a:prstGeom prst="rect">
            <a:avLst/>
          </a:prstGeom>
          <a:noFill/>
        </p:spPr>
        <p:txBody>
          <a:bodyPr wrap="none" rtlCol="0" anchor="b" anchorCtr="0">
            <a:spAutoFit/>
          </a:bodyPr>
          <a:lstStyle/>
          <a:p>
            <a:pPr algn="r"/>
            <a:r>
              <a:rPr lang="en-GB" b="1" dirty="0">
                <a:solidFill>
                  <a:srgbClr val="F95C2C"/>
                </a:solidFill>
                <a:latin typeface="+mj-lt"/>
                <a:ea typeface="League Spartan" charset="0"/>
                <a:cs typeface="Poppins" pitchFamily="2" charset="77"/>
              </a:rPr>
              <a:t>Number of Employees</a:t>
            </a:r>
          </a:p>
        </p:txBody>
      </p:sp>
      <p:sp>
        <p:nvSpPr>
          <p:cNvPr id="30" name="Subtitle 2">
            <a:extLst>
              <a:ext uri="{FF2B5EF4-FFF2-40B4-BE49-F238E27FC236}">
                <a16:creationId xmlns:a16="http://schemas.microsoft.com/office/drawing/2014/main" id="{530F8013-333E-4780-8316-12D9CA305298}"/>
              </a:ext>
            </a:extLst>
          </p:cNvPr>
          <p:cNvSpPr txBox="1">
            <a:spLocks/>
          </p:cNvSpPr>
          <p:nvPr/>
        </p:nvSpPr>
        <p:spPr>
          <a:xfrm>
            <a:off x="3391972" y="2616410"/>
            <a:ext cx="1956642" cy="197362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err="1">
                <a:solidFill>
                  <a:srgbClr val="245473"/>
                </a:solidFill>
                <a:latin typeface="+mj-lt"/>
                <a:ea typeface="Lato Light" panose="020F0502020204030203" pitchFamily="34" charset="0"/>
                <a:cs typeface="Mukta ExtraLight" panose="020B0000000000000000" pitchFamily="34" charset="77"/>
              </a:rPr>
              <a:t>Analyze</a:t>
            </a:r>
            <a:r>
              <a:rPr lang="en-GB" sz="1800" dirty="0">
                <a:solidFill>
                  <a:srgbClr val="245473"/>
                </a:solidFill>
                <a:latin typeface="+mj-lt"/>
                <a:ea typeface="Lato Light" panose="020F0502020204030203" pitchFamily="34" charset="0"/>
                <a:cs typeface="Mukta ExtraLight" panose="020B0000000000000000" pitchFamily="34" charset="77"/>
              </a:rPr>
              <a:t> the amount of employees needed to </a:t>
            </a:r>
            <a:r>
              <a:rPr lang="en-GB" sz="1800" dirty="0" err="1">
                <a:solidFill>
                  <a:srgbClr val="245473"/>
                </a:solidFill>
                <a:latin typeface="+mj-lt"/>
                <a:ea typeface="Lato Light" panose="020F0502020204030203" pitchFamily="34" charset="0"/>
                <a:cs typeface="Mukta ExtraLight" panose="020B0000000000000000" pitchFamily="34" charset="77"/>
              </a:rPr>
              <a:t>fulfill</a:t>
            </a:r>
            <a:r>
              <a:rPr lang="en-GB" sz="1800" dirty="0">
                <a:solidFill>
                  <a:srgbClr val="245473"/>
                </a:solidFill>
                <a:latin typeface="+mj-lt"/>
                <a:ea typeface="Lato Light" panose="020F0502020204030203" pitchFamily="34" charset="0"/>
                <a:cs typeface="Mukta ExtraLight" panose="020B0000000000000000" pitchFamily="34" charset="77"/>
              </a:rPr>
              <a:t> the tasks needed: hiring freeze / natural fluctuation / mass dismissals etc</a:t>
            </a:r>
            <a:r>
              <a:rPr lang="en-GB" sz="1600" dirty="0">
                <a:solidFill>
                  <a:schemeClr val="tx1"/>
                </a:solidFill>
                <a:latin typeface="+mj-lt"/>
                <a:ea typeface="Lato Light" panose="020F0502020204030203" pitchFamily="34" charset="0"/>
                <a:cs typeface="Mukta ExtraLight" panose="020B0000000000000000" pitchFamily="34" charset="77"/>
              </a:rPr>
              <a:t>. </a:t>
            </a:r>
          </a:p>
        </p:txBody>
      </p:sp>
      <p:sp>
        <p:nvSpPr>
          <p:cNvPr id="31" name="TextBox 46">
            <a:extLst>
              <a:ext uri="{FF2B5EF4-FFF2-40B4-BE49-F238E27FC236}">
                <a16:creationId xmlns:a16="http://schemas.microsoft.com/office/drawing/2014/main" id="{07055CE9-EF3A-44C5-8B9D-F79FD5F68122}"/>
              </a:ext>
            </a:extLst>
          </p:cNvPr>
          <p:cNvSpPr txBox="1"/>
          <p:nvPr/>
        </p:nvSpPr>
        <p:spPr>
          <a:xfrm>
            <a:off x="4370293" y="4835216"/>
            <a:ext cx="1030860" cy="369332"/>
          </a:xfrm>
          <a:prstGeom prst="rect">
            <a:avLst/>
          </a:prstGeom>
          <a:noFill/>
        </p:spPr>
        <p:txBody>
          <a:bodyPr wrap="none" rtlCol="0" anchor="b" anchorCtr="0">
            <a:spAutoFit/>
          </a:bodyPr>
          <a:lstStyle/>
          <a:p>
            <a:pPr algn="r"/>
            <a:r>
              <a:rPr lang="en-GB" b="1" dirty="0">
                <a:solidFill>
                  <a:srgbClr val="0070C0"/>
                </a:solidFill>
                <a:latin typeface="+mj-lt"/>
                <a:ea typeface="League Spartan" charset="0"/>
                <a:cs typeface="Poppins" pitchFamily="2" charset="77"/>
              </a:rPr>
              <a:t>Structure</a:t>
            </a:r>
          </a:p>
        </p:txBody>
      </p:sp>
      <p:sp>
        <p:nvSpPr>
          <p:cNvPr id="32" name="Subtitle 2">
            <a:extLst>
              <a:ext uri="{FF2B5EF4-FFF2-40B4-BE49-F238E27FC236}">
                <a16:creationId xmlns:a16="http://schemas.microsoft.com/office/drawing/2014/main" id="{E2F98401-1BC1-46E0-BA36-DE6B266B49CA}"/>
              </a:ext>
            </a:extLst>
          </p:cNvPr>
          <p:cNvSpPr txBox="1">
            <a:spLocks/>
          </p:cNvSpPr>
          <p:nvPr/>
        </p:nvSpPr>
        <p:spPr>
          <a:xfrm>
            <a:off x="3565643" y="5229021"/>
            <a:ext cx="1956642" cy="58863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Outsourcing of non-core functions.  </a:t>
            </a:r>
          </a:p>
        </p:txBody>
      </p:sp>
      <p:sp>
        <p:nvSpPr>
          <p:cNvPr id="33" name="TextBox 48">
            <a:extLst>
              <a:ext uri="{FF2B5EF4-FFF2-40B4-BE49-F238E27FC236}">
                <a16:creationId xmlns:a16="http://schemas.microsoft.com/office/drawing/2014/main" id="{933DCDBF-68E4-48A7-B0F3-906E30EF367C}"/>
              </a:ext>
            </a:extLst>
          </p:cNvPr>
          <p:cNvSpPr txBox="1"/>
          <p:nvPr/>
        </p:nvSpPr>
        <p:spPr>
          <a:xfrm>
            <a:off x="9789090" y="2320774"/>
            <a:ext cx="977575" cy="369332"/>
          </a:xfrm>
          <a:prstGeom prst="rect">
            <a:avLst/>
          </a:prstGeom>
          <a:noFill/>
        </p:spPr>
        <p:txBody>
          <a:bodyPr wrap="none" rtlCol="0" anchor="b" anchorCtr="0">
            <a:spAutoFit/>
          </a:bodyPr>
          <a:lstStyle/>
          <a:p>
            <a:r>
              <a:rPr lang="en-GB" b="1" dirty="0">
                <a:solidFill>
                  <a:schemeClr val="tx2"/>
                </a:solidFill>
                <a:latin typeface="+mj-lt"/>
                <a:ea typeface="League Spartan" charset="0"/>
                <a:cs typeface="Poppins" pitchFamily="2" charset="77"/>
              </a:rPr>
              <a:t>Payment</a:t>
            </a:r>
          </a:p>
        </p:txBody>
      </p:sp>
      <p:sp>
        <p:nvSpPr>
          <p:cNvPr id="34" name="Subtitle 2">
            <a:extLst>
              <a:ext uri="{FF2B5EF4-FFF2-40B4-BE49-F238E27FC236}">
                <a16:creationId xmlns:a16="http://schemas.microsoft.com/office/drawing/2014/main" id="{81549C8A-573D-4AA0-A1B8-4D43EBC048BA}"/>
              </a:ext>
            </a:extLst>
          </p:cNvPr>
          <p:cNvSpPr txBox="1">
            <a:spLocks/>
          </p:cNvSpPr>
          <p:nvPr/>
        </p:nvSpPr>
        <p:spPr>
          <a:xfrm>
            <a:off x="10003886" y="2727259"/>
            <a:ext cx="1956642" cy="197362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(Temporary) reduction of the remuneration (if legally possible). Waiver of allowances and bonuses</a:t>
            </a:r>
          </a:p>
        </p:txBody>
      </p:sp>
      <p:grpSp>
        <p:nvGrpSpPr>
          <p:cNvPr id="5" name="Gruppieren 4">
            <a:extLst>
              <a:ext uri="{FF2B5EF4-FFF2-40B4-BE49-F238E27FC236}">
                <a16:creationId xmlns:a16="http://schemas.microsoft.com/office/drawing/2014/main" id="{6E5DD4BE-5A64-473F-AA17-2DE914EA3F56}"/>
              </a:ext>
            </a:extLst>
          </p:cNvPr>
          <p:cNvGrpSpPr>
            <a:grpSpLocks noChangeAspect="1"/>
          </p:cNvGrpSpPr>
          <p:nvPr/>
        </p:nvGrpSpPr>
        <p:grpSpPr>
          <a:xfrm>
            <a:off x="5247202" y="1899976"/>
            <a:ext cx="4663028" cy="4387664"/>
            <a:chOff x="5661682" y="2213621"/>
            <a:chExt cx="3647682" cy="3432274"/>
          </a:xfrm>
        </p:grpSpPr>
        <p:sp>
          <p:nvSpPr>
            <p:cNvPr id="20" name="Freeform 34">
              <a:extLst>
                <a:ext uri="{FF2B5EF4-FFF2-40B4-BE49-F238E27FC236}">
                  <a16:creationId xmlns:a16="http://schemas.microsoft.com/office/drawing/2014/main" id="{77224D6B-2035-4FB4-9A4A-0B4113882CF7}"/>
                </a:ext>
              </a:extLst>
            </p:cNvPr>
            <p:cNvSpPr/>
            <p:nvPr/>
          </p:nvSpPr>
          <p:spPr>
            <a:xfrm>
              <a:off x="5884938" y="2213621"/>
              <a:ext cx="2783922" cy="1588283"/>
            </a:xfrm>
            <a:custGeom>
              <a:avLst/>
              <a:gdLst>
                <a:gd name="connsiteX0" fmla="*/ 4554247 w 7421858"/>
                <a:gd name="connsiteY0" fmla="*/ 0 h 4234318"/>
                <a:gd name="connsiteX1" fmla="*/ 6735047 w 7421858"/>
                <a:gd name="connsiteY1" fmla="*/ 552199 h 4234318"/>
                <a:gd name="connsiteX2" fmla="*/ 6749999 w 7421858"/>
                <a:gd name="connsiteY2" fmla="*/ 560796 h 4234318"/>
                <a:gd name="connsiteX3" fmla="*/ 7020479 w 7421858"/>
                <a:gd name="connsiteY3" fmla="*/ 92310 h 4234318"/>
                <a:gd name="connsiteX4" fmla="*/ 7421858 w 7421858"/>
                <a:gd name="connsiteY4" fmla="*/ 2679530 h 4234318"/>
                <a:gd name="connsiteX5" fmla="*/ 4980571 w 7421858"/>
                <a:gd name="connsiteY5" fmla="*/ 3625535 h 4234318"/>
                <a:gd name="connsiteX6" fmla="*/ 5283100 w 7421858"/>
                <a:gd name="connsiteY6" fmla="*/ 3101540 h 4234318"/>
                <a:gd name="connsiteX7" fmla="*/ 5194752 w 7421858"/>
                <a:gd name="connsiteY7" fmla="*/ 3058980 h 4234318"/>
                <a:gd name="connsiteX8" fmla="*/ 4554247 w 7421858"/>
                <a:gd name="connsiteY8" fmla="*/ 2929668 h 4234318"/>
                <a:gd name="connsiteX9" fmla="*/ 2976825 w 7421858"/>
                <a:gd name="connsiteY9" fmla="*/ 4105225 h 4234318"/>
                <a:gd name="connsiteX10" fmla="*/ 2944914 w 7421858"/>
                <a:gd name="connsiteY10" fmla="*/ 4234318 h 4234318"/>
                <a:gd name="connsiteX11" fmla="*/ 1444712 w 7421858"/>
                <a:gd name="connsiteY11" fmla="*/ 3027326 h 4234318"/>
                <a:gd name="connsiteX12" fmla="*/ 0 w 7421858"/>
                <a:gd name="connsiteY12" fmla="*/ 4189673 h 4234318"/>
                <a:gd name="connsiteX13" fmla="*/ 29641 w 7421858"/>
                <a:gd name="connsiteY13" fmla="*/ 3892627 h 4234318"/>
                <a:gd name="connsiteX14" fmla="*/ 4554247 w 7421858"/>
                <a:gd name="connsiteY14" fmla="*/ 0 h 4234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421858" h="4234318">
                  <a:moveTo>
                    <a:pt x="4554247" y="0"/>
                  </a:moveTo>
                  <a:cubicBezTo>
                    <a:pt x="5343872" y="0"/>
                    <a:pt x="6086775" y="200037"/>
                    <a:pt x="6735047" y="552199"/>
                  </a:cubicBezTo>
                  <a:lnTo>
                    <a:pt x="6749999" y="560796"/>
                  </a:lnTo>
                  <a:lnTo>
                    <a:pt x="7020479" y="92310"/>
                  </a:lnTo>
                  <a:lnTo>
                    <a:pt x="7421858" y="2679530"/>
                  </a:lnTo>
                  <a:lnTo>
                    <a:pt x="4980571" y="3625535"/>
                  </a:lnTo>
                  <a:lnTo>
                    <a:pt x="5283100" y="3101540"/>
                  </a:lnTo>
                  <a:lnTo>
                    <a:pt x="5194752" y="3058980"/>
                  </a:lnTo>
                  <a:cubicBezTo>
                    <a:pt x="4997887" y="2975713"/>
                    <a:pt x="4781444" y="2929668"/>
                    <a:pt x="4554247" y="2929668"/>
                  </a:cubicBezTo>
                  <a:cubicBezTo>
                    <a:pt x="3808757" y="2929668"/>
                    <a:pt x="3179054" y="3425416"/>
                    <a:pt x="2976825" y="4105225"/>
                  </a:cubicBezTo>
                  <a:lnTo>
                    <a:pt x="2944914" y="4234318"/>
                  </a:lnTo>
                  <a:lnTo>
                    <a:pt x="1444712" y="3027326"/>
                  </a:lnTo>
                  <a:lnTo>
                    <a:pt x="0" y="4189673"/>
                  </a:lnTo>
                  <a:lnTo>
                    <a:pt x="29641" y="3892627"/>
                  </a:lnTo>
                  <a:cubicBezTo>
                    <a:pt x="359173" y="1689568"/>
                    <a:pt x="2259400" y="0"/>
                    <a:pt x="455424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700" dirty="0">
                <a:solidFill>
                  <a:schemeClr val="tx1"/>
                </a:solidFill>
                <a:latin typeface="+mj-lt"/>
              </a:endParaRPr>
            </a:p>
          </p:txBody>
        </p:sp>
        <p:sp>
          <p:nvSpPr>
            <p:cNvPr id="21" name="Freeform 36">
              <a:extLst>
                <a:ext uri="{FF2B5EF4-FFF2-40B4-BE49-F238E27FC236}">
                  <a16:creationId xmlns:a16="http://schemas.microsoft.com/office/drawing/2014/main" id="{16D6A14C-0846-4B58-8DCE-B252FB0B6973}"/>
                </a:ext>
              </a:extLst>
            </p:cNvPr>
            <p:cNvSpPr/>
            <p:nvPr/>
          </p:nvSpPr>
          <p:spPr>
            <a:xfrm>
              <a:off x="7673006" y="2511643"/>
              <a:ext cx="1636358" cy="3054156"/>
            </a:xfrm>
            <a:custGeom>
              <a:avLst/>
              <a:gdLst>
                <a:gd name="connsiteX0" fmla="*/ 2362483 w 4362485"/>
                <a:gd name="connsiteY0" fmla="*/ 0 h 8142296"/>
                <a:gd name="connsiteX1" fmla="*/ 2402074 w 4362485"/>
                <a:gd name="connsiteY1" fmla="*/ 25803 h 8142296"/>
                <a:gd name="connsiteX2" fmla="*/ 4362485 w 4362485"/>
                <a:gd name="connsiteY2" fmla="*/ 3780653 h 8142296"/>
                <a:gd name="connsiteX3" fmla="*/ 2402074 w 4362485"/>
                <a:gd name="connsiteY3" fmla="*/ 7535503 h 8142296"/>
                <a:gd name="connsiteX4" fmla="*/ 2176016 w 4362485"/>
                <a:gd name="connsiteY4" fmla="*/ 7682833 h 8142296"/>
                <a:gd name="connsiteX5" fmla="*/ 2441287 w 4362485"/>
                <a:gd name="connsiteY5" fmla="*/ 8142296 h 8142296"/>
                <a:gd name="connsiteX6" fmla="*/ 0 w 4362485"/>
                <a:gd name="connsiteY6" fmla="*/ 7196290 h 8142296"/>
                <a:gd name="connsiteX7" fmla="*/ 401379 w 4362485"/>
                <a:gd name="connsiteY7" fmla="*/ 4609071 h 8142296"/>
                <a:gd name="connsiteX8" fmla="*/ 709786 w 4362485"/>
                <a:gd name="connsiteY8" fmla="*/ 5143248 h 8142296"/>
                <a:gd name="connsiteX9" fmla="*/ 864172 w 4362485"/>
                <a:gd name="connsiteY9" fmla="*/ 5024899 h 8142296"/>
                <a:gd name="connsiteX10" fmla="*/ 1432817 w 4362485"/>
                <a:gd name="connsiteY10" fmla="*/ 3780653 h 8142296"/>
                <a:gd name="connsiteX11" fmla="*/ 1005344 w 4362485"/>
                <a:gd name="connsiteY11" fmla="*/ 2674252 h 8142296"/>
                <a:gd name="connsiteX12" fmla="*/ 895346 w 4362485"/>
                <a:gd name="connsiteY12" fmla="*/ 2566847 h 8142296"/>
                <a:gd name="connsiteX13" fmla="*/ 2654921 w 4362485"/>
                <a:gd name="connsiteY13" fmla="*/ 1885007 h 8142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62485" h="8142296">
                  <a:moveTo>
                    <a:pt x="2362483" y="0"/>
                  </a:moveTo>
                  <a:lnTo>
                    <a:pt x="2402074" y="25803"/>
                  </a:lnTo>
                  <a:cubicBezTo>
                    <a:pt x="3587147" y="852596"/>
                    <a:pt x="4362485" y="2226080"/>
                    <a:pt x="4362485" y="3780653"/>
                  </a:cubicBezTo>
                  <a:cubicBezTo>
                    <a:pt x="4362485" y="5335227"/>
                    <a:pt x="3587147" y="6708711"/>
                    <a:pt x="2402074" y="7535503"/>
                  </a:cubicBezTo>
                  <a:lnTo>
                    <a:pt x="2176016" y="7682833"/>
                  </a:lnTo>
                  <a:lnTo>
                    <a:pt x="2441287" y="8142296"/>
                  </a:lnTo>
                  <a:lnTo>
                    <a:pt x="0" y="7196290"/>
                  </a:lnTo>
                  <a:lnTo>
                    <a:pt x="401379" y="4609071"/>
                  </a:lnTo>
                  <a:lnTo>
                    <a:pt x="709786" y="5143248"/>
                  </a:lnTo>
                  <a:lnTo>
                    <a:pt x="864172" y="5024899"/>
                  </a:lnTo>
                  <a:cubicBezTo>
                    <a:pt x="1212485" y="4723179"/>
                    <a:pt x="1432817" y="4277647"/>
                    <a:pt x="1432817" y="3780653"/>
                  </a:cubicBezTo>
                  <a:cubicBezTo>
                    <a:pt x="1432817" y="3354659"/>
                    <a:pt x="1270940" y="2966473"/>
                    <a:pt x="1005344" y="2674252"/>
                  </a:cubicBezTo>
                  <a:lnTo>
                    <a:pt x="895346" y="2566847"/>
                  </a:lnTo>
                  <a:lnTo>
                    <a:pt x="2654921" y="188500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700" dirty="0">
                <a:solidFill>
                  <a:schemeClr val="tx1"/>
                </a:solidFill>
                <a:latin typeface="+mj-lt"/>
              </a:endParaRPr>
            </a:p>
          </p:txBody>
        </p:sp>
        <p:sp>
          <p:nvSpPr>
            <p:cNvPr id="22" name="Freeform 35">
              <a:extLst>
                <a:ext uri="{FF2B5EF4-FFF2-40B4-BE49-F238E27FC236}">
                  <a16:creationId xmlns:a16="http://schemas.microsoft.com/office/drawing/2014/main" id="{ED31974D-0223-4DD1-815D-05CCF7BBD8B3}"/>
                </a:ext>
              </a:extLst>
            </p:cNvPr>
            <p:cNvSpPr/>
            <p:nvPr/>
          </p:nvSpPr>
          <p:spPr>
            <a:xfrm>
              <a:off x="5661682" y="3349163"/>
              <a:ext cx="2684248" cy="2296732"/>
            </a:xfrm>
            <a:custGeom>
              <a:avLst/>
              <a:gdLst>
                <a:gd name="connsiteX0" fmla="*/ 2039909 w 7156130"/>
                <a:gd name="connsiteY0" fmla="*/ 0 h 6123024"/>
                <a:gd name="connsiteX1" fmla="*/ 4079817 w 7156130"/>
                <a:gd name="connsiteY1" fmla="*/ 1641214 h 6123024"/>
                <a:gd name="connsiteX2" fmla="*/ 3508652 w 7156130"/>
                <a:gd name="connsiteY2" fmla="*/ 1641214 h 6123024"/>
                <a:gd name="connsiteX3" fmla="*/ 3512433 w 7156130"/>
                <a:gd name="connsiteY3" fmla="*/ 1716092 h 6123024"/>
                <a:gd name="connsiteX4" fmla="*/ 5149444 w 7156130"/>
                <a:gd name="connsiteY4" fmla="*/ 3193356 h 6123024"/>
                <a:gd name="connsiteX5" fmla="*/ 5638767 w 7156130"/>
                <a:gd name="connsiteY5" fmla="*/ 3119377 h 6123024"/>
                <a:gd name="connsiteX6" fmla="*/ 5648797 w 7156130"/>
                <a:gd name="connsiteY6" fmla="*/ 3115706 h 6123024"/>
                <a:gd name="connsiteX7" fmla="*/ 5362134 w 7156130"/>
                <a:gd name="connsiteY7" fmla="*/ 4963487 h 6123024"/>
                <a:gd name="connsiteX8" fmla="*/ 7156130 w 7156130"/>
                <a:gd name="connsiteY8" fmla="*/ 5658666 h 6123024"/>
                <a:gd name="connsiteX9" fmla="*/ 7082800 w 7156130"/>
                <a:gd name="connsiteY9" fmla="*/ 5695661 h 6123024"/>
                <a:gd name="connsiteX10" fmla="*/ 5149444 w 7156130"/>
                <a:gd name="connsiteY10" fmla="*/ 6123024 h 6123024"/>
                <a:gd name="connsiteX11" fmla="*/ 580222 w 7156130"/>
                <a:gd name="connsiteY11" fmla="*/ 1783287 h 6123024"/>
                <a:gd name="connsiteX12" fmla="*/ 576630 w 7156130"/>
                <a:gd name="connsiteY12" fmla="*/ 1641214 h 6123024"/>
                <a:gd name="connsiteX13" fmla="*/ 0 w 7156130"/>
                <a:gd name="connsiteY13" fmla="*/ 1641214 h 6123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56130" h="6123024">
                  <a:moveTo>
                    <a:pt x="2039909" y="0"/>
                  </a:moveTo>
                  <a:lnTo>
                    <a:pt x="4079817" y="1641214"/>
                  </a:lnTo>
                  <a:lnTo>
                    <a:pt x="3508652" y="1641214"/>
                  </a:lnTo>
                  <a:lnTo>
                    <a:pt x="3512433" y="1716092"/>
                  </a:lnTo>
                  <a:cubicBezTo>
                    <a:pt x="3596699" y="2545849"/>
                    <a:pt x="4297455" y="3193356"/>
                    <a:pt x="5149444" y="3193356"/>
                  </a:cubicBezTo>
                  <a:cubicBezTo>
                    <a:pt x="5319842" y="3193356"/>
                    <a:pt x="5484190" y="3167456"/>
                    <a:pt x="5638767" y="3119377"/>
                  </a:cubicBezTo>
                  <a:lnTo>
                    <a:pt x="5648797" y="3115706"/>
                  </a:lnTo>
                  <a:lnTo>
                    <a:pt x="5362134" y="4963487"/>
                  </a:lnTo>
                  <a:lnTo>
                    <a:pt x="7156130" y="5658666"/>
                  </a:lnTo>
                  <a:lnTo>
                    <a:pt x="7082800" y="5695661"/>
                  </a:lnTo>
                  <a:cubicBezTo>
                    <a:pt x="6495516" y="5969871"/>
                    <a:pt x="5840366" y="6123024"/>
                    <a:pt x="5149444" y="6123024"/>
                  </a:cubicBezTo>
                  <a:cubicBezTo>
                    <a:pt x="2701607" y="6123024"/>
                    <a:pt x="702760" y="4200671"/>
                    <a:pt x="580222" y="1783287"/>
                  </a:cubicBezTo>
                  <a:lnTo>
                    <a:pt x="576630" y="1641214"/>
                  </a:lnTo>
                  <a:lnTo>
                    <a:pt x="0" y="16412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700" dirty="0">
                <a:solidFill>
                  <a:schemeClr val="tx1"/>
                </a:solidFill>
                <a:latin typeface="+mj-lt"/>
              </a:endParaRPr>
            </a:p>
          </p:txBody>
        </p:sp>
        <p:sp>
          <p:nvSpPr>
            <p:cNvPr id="24" name="TextBox 37">
              <a:extLst>
                <a:ext uri="{FF2B5EF4-FFF2-40B4-BE49-F238E27FC236}">
                  <a16:creationId xmlns:a16="http://schemas.microsoft.com/office/drawing/2014/main" id="{E9D1A7E1-25CF-44F3-9F4B-0FFFCF7F3624}"/>
                </a:ext>
              </a:extLst>
            </p:cNvPr>
            <p:cNvSpPr txBox="1"/>
            <p:nvPr/>
          </p:nvSpPr>
          <p:spPr>
            <a:xfrm>
              <a:off x="6229812" y="3524984"/>
              <a:ext cx="385217" cy="361140"/>
            </a:xfrm>
            <a:prstGeom prst="rect">
              <a:avLst/>
            </a:prstGeom>
            <a:noFill/>
          </p:spPr>
          <p:txBody>
            <a:bodyPr wrap="none" rtlCol="0" anchor="ctr" anchorCtr="0">
              <a:spAutoFit/>
            </a:bodyPr>
            <a:lstStyle/>
            <a:p>
              <a:pPr algn="ctr"/>
              <a:r>
                <a:rPr lang="en-GB" sz="2400" b="1">
                  <a:solidFill>
                    <a:schemeClr val="bg1"/>
                  </a:solidFill>
                  <a:latin typeface="+mj-lt"/>
                  <a:ea typeface="League Spartan" charset="0"/>
                  <a:cs typeface="Poppins" pitchFamily="2" charset="77"/>
                </a:rPr>
                <a:t>01</a:t>
              </a:r>
              <a:endParaRPr lang="en-GB" sz="2400" b="1" dirty="0">
                <a:solidFill>
                  <a:schemeClr val="bg1"/>
                </a:solidFill>
                <a:latin typeface="+mj-lt"/>
                <a:ea typeface="League Spartan" charset="0"/>
                <a:cs typeface="Poppins" pitchFamily="2" charset="77"/>
              </a:endParaRPr>
            </a:p>
          </p:txBody>
        </p:sp>
        <p:sp>
          <p:nvSpPr>
            <p:cNvPr id="25" name="TextBox 38">
              <a:extLst>
                <a:ext uri="{FF2B5EF4-FFF2-40B4-BE49-F238E27FC236}">
                  <a16:creationId xmlns:a16="http://schemas.microsoft.com/office/drawing/2014/main" id="{9FF5C258-CD73-431D-AA96-810C2661A637}"/>
                </a:ext>
              </a:extLst>
            </p:cNvPr>
            <p:cNvSpPr txBox="1"/>
            <p:nvPr/>
          </p:nvSpPr>
          <p:spPr>
            <a:xfrm>
              <a:off x="8177991" y="2912177"/>
              <a:ext cx="385217" cy="361140"/>
            </a:xfrm>
            <a:prstGeom prst="rect">
              <a:avLst/>
            </a:prstGeom>
            <a:noFill/>
          </p:spPr>
          <p:txBody>
            <a:bodyPr wrap="none" rtlCol="0" anchor="ctr" anchorCtr="0">
              <a:spAutoFit/>
            </a:bodyPr>
            <a:lstStyle/>
            <a:p>
              <a:pPr algn="ctr"/>
              <a:r>
                <a:rPr lang="en-GB" sz="2400" b="1">
                  <a:solidFill>
                    <a:schemeClr val="bg1"/>
                  </a:solidFill>
                  <a:latin typeface="+mj-lt"/>
                  <a:ea typeface="League Spartan" charset="0"/>
                  <a:cs typeface="Poppins" pitchFamily="2" charset="77"/>
                </a:rPr>
                <a:t>02</a:t>
              </a:r>
              <a:endParaRPr lang="en-GB" sz="2400" b="1" dirty="0">
                <a:solidFill>
                  <a:schemeClr val="bg1"/>
                </a:solidFill>
                <a:latin typeface="+mj-lt"/>
                <a:ea typeface="League Spartan" charset="0"/>
                <a:cs typeface="Poppins" pitchFamily="2" charset="77"/>
              </a:endParaRPr>
            </a:p>
          </p:txBody>
        </p:sp>
        <p:sp>
          <p:nvSpPr>
            <p:cNvPr id="28" name="TextBox 40">
              <a:extLst>
                <a:ext uri="{FF2B5EF4-FFF2-40B4-BE49-F238E27FC236}">
                  <a16:creationId xmlns:a16="http://schemas.microsoft.com/office/drawing/2014/main" id="{FACBEECE-2EF6-442B-8955-5959FEDCF865}"/>
                </a:ext>
              </a:extLst>
            </p:cNvPr>
            <p:cNvSpPr txBox="1"/>
            <p:nvPr/>
          </p:nvSpPr>
          <p:spPr>
            <a:xfrm>
              <a:off x="7761828" y="4910660"/>
              <a:ext cx="385217" cy="361140"/>
            </a:xfrm>
            <a:prstGeom prst="rect">
              <a:avLst/>
            </a:prstGeom>
            <a:noFill/>
          </p:spPr>
          <p:txBody>
            <a:bodyPr wrap="none" rtlCol="0" anchor="ctr" anchorCtr="0">
              <a:spAutoFit/>
            </a:bodyPr>
            <a:lstStyle/>
            <a:p>
              <a:pPr algn="ctr"/>
              <a:r>
                <a:rPr lang="en-GB" sz="2400" b="1">
                  <a:solidFill>
                    <a:schemeClr val="bg1"/>
                  </a:solidFill>
                  <a:latin typeface="+mj-lt"/>
                  <a:ea typeface="League Spartan" charset="0"/>
                  <a:cs typeface="Poppins" pitchFamily="2" charset="77"/>
                </a:rPr>
                <a:t>03</a:t>
              </a:r>
              <a:endParaRPr lang="en-GB" sz="2400" b="1" dirty="0">
                <a:solidFill>
                  <a:schemeClr val="bg1"/>
                </a:solidFill>
                <a:latin typeface="+mj-lt"/>
                <a:ea typeface="League Spartan" charset="0"/>
                <a:cs typeface="Poppins" pitchFamily="2" charset="77"/>
              </a:endParaRPr>
            </a:p>
          </p:txBody>
        </p:sp>
        <p:sp>
          <p:nvSpPr>
            <p:cNvPr id="35" name="TextBox 44">
              <a:extLst>
                <a:ext uri="{FF2B5EF4-FFF2-40B4-BE49-F238E27FC236}">
                  <a16:creationId xmlns:a16="http://schemas.microsoft.com/office/drawing/2014/main" id="{1A13044F-6AEB-428D-9C65-6232F3090444}"/>
                </a:ext>
              </a:extLst>
            </p:cNvPr>
            <p:cNvSpPr txBox="1"/>
            <p:nvPr/>
          </p:nvSpPr>
          <p:spPr>
            <a:xfrm>
              <a:off x="7073527" y="3411303"/>
              <a:ext cx="1009488" cy="1035267"/>
            </a:xfrm>
            <a:prstGeom prst="rect">
              <a:avLst/>
            </a:prstGeom>
            <a:noFill/>
          </p:spPr>
          <p:txBody>
            <a:bodyPr wrap="square" rtlCol="0" anchor="b" anchorCtr="0">
              <a:spAutoFit/>
            </a:bodyPr>
            <a:lstStyle/>
            <a:p>
              <a:pPr algn="ctr"/>
              <a:r>
                <a:rPr lang="en-GB" sz="1600" b="1" dirty="0">
                  <a:solidFill>
                    <a:schemeClr val="tx2"/>
                  </a:solidFill>
                  <a:latin typeface="+mj-lt"/>
                  <a:ea typeface="League Spartan" charset="0"/>
                  <a:cs typeface="Poppins" pitchFamily="2" charset="77"/>
                </a:rPr>
                <a:t>Three approaches to reducing personnel </a:t>
              </a:r>
              <a:br>
                <a:rPr lang="en-GB" sz="1600" b="1" dirty="0">
                  <a:solidFill>
                    <a:schemeClr val="tx2"/>
                  </a:solidFill>
                  <a:latin typeface="+mj-lt"/>
                  <a:ea typeface="League Spartan" charset="0"/>
                  <a:cs typeface="Poppins" pitchFamily="2" charset="77"/>
                </a:rPr>
              </a:br>
              <a:r>
                <a:rPr lang="en-GB" sz="1600" b="1" dirty="0">
                  <a:solidFill>
                    <a:schemeClr val="tx2"/>
                  </a:solidFill>
                  <a:latin typeface="+mj-lt"/>
                  <a:ea typeface="League Spartan" charset="0"/>
                  <a:cs typeface="Poppins" pitchFamily="2" charset="77"/>
                </a:rPr>
                <a:t>costs</a:t>
              </a:r>
            </a:p>
          </p:txBody>
        </p:sp>
      </p:grpSp>
    </p:spTree>
    <p:extLst>
      <p:ext uri="{BB962C8B-B14F-4D97-AF65-F5344CB8AC3E}">
        <p14:creationId xmlns:p14="http://schemas.microsoft.com/office/powerpoint/2010/main" val="1190727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64470" y="518316"/>
            <a:ext cx="8852375" cy="697353"/>
          </a:xfrm>
        </p:spPr>
        <p:txBody>
          <a:bodyPr>
            <a:normAutofit/>
          </a:bodyPr>
          <a:lstStyle/>
          <a:p>
            <a:r>
              <a:rPr lang="en-GB" dirty="0"/>
              <a:t>Reduction of personnel costs (cont.)</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71834" y="1932813"/>
            <a:ext cx="2950721" cy="4929858"/>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The reduction of personnel costs is difficult (also emotionally) and rightfully restricted by law.</a:t>
            </a: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In order to regain sustainable competitiveness, however, an adjustment of the personnel structure is often unavoidable. </a:t>
            </a: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The release of personnel simultaneously protects the jobs of the remaining employees.</a:t>
            </a:r>
          </a:p>
          <a:p>
            <a:pPr marL="285750" indent="-285750" algn="l">
              <a:lnSpc>
                <a:spcPct val="100000"/>
              </a:lnSpc>
              <a:spcBef>
                <a:spcPts val="600"/>
              </a:spcBef>
              <a:buFont typeface="Wingdings" panose="05000000000000000000" pitchFamily="2" charset="2"/>
              <a:buChar char="à"/>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19" name="Chevron 1">
            <a:extLst>
              <a:ext uri="{FF2B5EF4-FFF2-40B4-BE49-F238E27FC236}">
                <a16:creationId xmlns:a16="http://schemas.microsoft.com/office/drawing/2014/main" id="{FC79A5AD-A1C5-4C54-8B66-DFC112E058A8}"/>
              </a:ext>
            </a:extLst>
          </p:cNvPr>
          <p:cNvSpPr/>
          <p:nvPr/>
        </p:nvSpPr>
        <p:spPr>
          <a:xfrm>
            <a:off x="3519696" y="2215414"/>
            <a:ext cx="1717744" cy="611121"/>
          </a:xfrm>
          <a:prstGeom prst="chevron">
            <a:avLst>
              <a:gd name="adj" fmla="val 3015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23" name="Chevron 2">
            <a:extLst>
              <a:ext uri="{FF2B5EF4-FFF2-40B4-BE49-F238E27FC236}">
                <a16:creationId xmlns:a16="http://schemas.microsoft.com/office/drawing/2014/main" id="{5DB4A469-BD32-49CA-85AD-0BE6EDBD03A9}"/>
              </a:ext>
            </a:extLst>
          </p:cNvPr>
          <p:cNvSpPr/>
          <p:nvPr/>
        </p:nvSpPr>
        <p:spPr>
          <a:xfrm>
            <a:off x="5139096" y="2215414"/>
            <a:ext cx="1717743" cy="611121"/>
          </a:xfrm>
          <a:prstGeom prst="chevron">
            <a:avLst>
              <a:gd name="adj" fmla="val 3015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26" name="Chevron 3">
            <a:extLst>
              <a:ext uri="{FF2B5EF4-FFF2-40B4-BE49-F238E27FC236}">
                <a16:creationId xmlns:a16="http://schemas.microsoft.com/office/drawing/2014/main" id="{B6274F5F-B287-44AC-9C32-5D1553E80BCA}"/>
              </a:ext>
            </a:extLst>
          </p:cNvPr>
          <p:cNvSpPr/>
          <p:nvPr/>
        </p:nvSpPr>
        <p:spPr>
          <a:xfrm>
            <a:off x="6758495" y="2215414"/>
            <a:ext cx="1719933" cy="611121"/>
          </a:xfrm>
          <a:prstGeom prst="chevron">
            <a:avLst>
              <a:gd name="adj" fmla="val 3015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27" name="Chevron 4">
            <a:extLst>
              <a:ext uri="{FF2B5EF4-FFF2-40B4-BE49-F238E27FC236}">
                <a16:creationId xmlns:a16="http://schemas.microsoft.com/office/drawing/2014/main" id="{23AA4662-1E50-4968-B353-7C977F8980FA}"/>
              </a:ext>
            </a:extLst>
          </p:cNvPr>
          <p:cNvSpPr/>
          <p:nvPr/>
        </p:nvSpPr>
        <p:spPr>
          <a:xfrm>
            <a:off x="8379798" y="2215414"/>
            <a:ext cx="1686091" cy="611121"/>
          </a:xfrm>
          <a:prstGeom prst="chevron">
            <a:avLst>
              <a:gd name="adj" fmla="val 3015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36" name="Chevron 5">
            <a:extLst>
              <a:ext uri="{FF2B5EF4-FFF2-40B4-BE49-F238E27FC236}">
                <a16:creationId xmlns:a16="http://schemas.microsoft.com/office/drawing/2014/main" id="{C5CBE19A-8EC4-4E17-8F7A-836B7E91852B}"/>
              </a:ext>
            </a:extLst>
          </p:cNvPr>
          <p:cNvSpPr/>
          <p:nvPr/>
        </p:nvSpPr>
        <p:spPr>
          <a:xfrm>
            <a:off x="9999197" y="2215414"/>
            <a:ext cx="1724374" cy="611121"/>
          </a:xfrm>
          <a:prstGeom prst="chevron">
            <a:avLst>
              <a:gd name="adj" fmla="val 30153"/>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37" name="TextBox 8">
            <a:extLst>
              <a:ext uri="{FF2B5EF4-FFF2-40B4-BE49-F238E27FC236}">
                <a16:creationId xmlns:a16="http://schemas.microsoft.com/office/drawing/2014/main" id="{457B3B6B-CEF0-486A-AEA4-1708549C2BE3}"/>
              </a:ext>
            </a:extLst>
          </p:cNvPr>
          <p:cNvSpPr txBox="1"/>
          <p:nvPr/>
        </p:nvSpPr>
        <p:spPr>
          <a:xfrm>
            <a:off x="3716046" y="2336309"/>
            <a:ext cx="1260540" cy="369332"/>
          </a:xfrm>
          <a:prstGeom prst="rect">
            <a:avLst/>
          </a:prstGeom>
          <a:noFill/>
        </p:spPr>
        <p:txBody>
          <a:bodyPr wrap="square" rtlCol="0" anchor="ctr">
            <a:spAutoFit/>
          </a:bodyPr>
          <a:lstStyle/>
          <a:p>
            <a:pPr algn="ctr"/>
            <a:r>
              <a:rPr lang="en-GB" b="1" dirty="0">
                <a:solidFill>
                  <a:schemeClr val="bg1"/>
                </a:solidFill>
                <a:latin typeface="+mj-lt"/>
                <a:cs typeface="Poppins" pitchFamily="2" charset="77"/>
              </a:rPr>
              <a:t>1. Stage</a:t>
            </a:r>
          </a:p>
        </p:txBody>
      </p:sp>
      <p:sp>
        <p:nvSpPr>
          <p:cNvPr id="38" name="TextBox 9">
            <a:extLst>
              <a:ext uri="{FF2B5EF4-FFF2-40B4-BE49-F238E27FC236}">
                <a16:creationId xmlns:a16="http://schemas.microsoft.com/office/drawing/2014/main" id="{5EAE4798-EE94-4C69-8120-75FCE9B3EF0B}"/>
              </a:ext>
            </a:extLst>
          </p:cNvPr>
          <p:cNvSpPr txBox="1"/>
          <p:nvPr/>
        </p:nvSpPr>
        <p:spPr>
          <a:xfrm>
            <a:off x="5303507" y="2336309"/>
            <a:ext cx="1260540" cy="369332"/>
          </a:xfrm>
          <a:prstGeom prst="rect">
            <a:avLst/>
          </a:prstGeom>
          <a:noFill/>
        </p:spPr>
        <p:txBody>
          <a:bodyPr wrap="square" rtlCol="0" anchor="ctr">
            <a:spAutoFit/>
          </a:bodyPr>
          <a:lstStyle/>
          <a:p>
            <a:pPr algn="ctr"/>
            <a:r>
              <a:rPr lang="en-GB" b="1" dirty="0">
                <a:solidFill>
                  <a:schemeClr val="bg1"/>
                </a:solidFill>
                <a:latin typeface="+mj-lt"/>
                <a:cs typeface="Poppins" pitchFamily="2" charset="77"/>
              </a:rPr>
              <a:t>2. </a:t>
            </a:r>
            <a:r>
              <a:rPr lang="en-GB" b="1" dirty="0">
                <a:solidFill>
                  <a:schemeClr val="bg1"/>
                </a:solidFill>
                <a:cs typeface="Poppins" pitchFamily="2" charset="77"/>
              </a:rPr>
              <a:t>Stage</a:t>
            </a:r>
            <a:endParaRPr lang="en-GB" b="1" dirty="0">
              <a:solidFill>
                <a:schemeClr val="bg1"/>
              </a:solidFill>
              <a:latin typeface="+mj-lt"/>
              <a:cs typeface="Poppins" pitchFamily="2" charset="77"/>
            </a:endParaRPr>
          </a:p>
        </p:txBody>
      </p:sp>
      <p:sp>
        <p:nvSpPr>
          <p:cNvPr id="39" name="TextBox 10">
            <a:extLst>
              <a:ext uri="{FF2B5EF4-FFF2-40B4-BE49-F238E27FC236}">
                <a16:creationId xmlns:a16="http://schemas.microsoft.com/office/drawing/2014/main" id="{BF1202B6-C208-4DB2-952D-9B42E96BA44E}"/>
              </a:ext>
            </a:extLst>
          </p:cNvPr>
          <p:cNvSpPr txBox="1"/>
          <p:nvPr/>
        </p:nvSpPr>
        <p:spPr>
          <a:xfrm>
            <a:off x="6890968" y="2336309"/>
            <a:ext cx="1260540" cy="369332"/>
          </a:xfrm>
          <a:prstGeom prst="rect">
            <a:avLst/>
          </a:prstGeom>
          <a:noFill/>
        </p:spPr>
        <p:txBody>
          <a:bodyPr wrap="square" rtlCol="0" anchor="ctr">
            <a:spAutoFit/>
          </a:bodyPr>
          <a:lstStyle/>
          <a:p>
            <a:pPr algn="ctr"/>
            <a:r>
              <a:rPr lang="en-GB" b="1" dirty="0">
                <a:solidFill>
                  <a:schemeClr val="bg1"/>
                </a:solidFill>
                <a:latin typeface="+mj-lt"/>
                <a:cs typeface="Poppins" pitchFamily="2" charset="77"/>
              </a:rPr>
              <a:t>3. </a:t>
            </a:r>
            <a:r>
              <a:rPr lang="en-GB" b="1" dirty="0">
                <a:solidFill>
                  <a:schemeClr val="bg1"/>
                </a:solidFill>
                <a:cs typeface="Poppins" pitchFamily="2" charset="77"/>
              </a:rPr>
              <a:t>Stage</a:t>
            </a:r>
            <a:endParaRPr lang="en-GB" b="1" dirty="0">
              <a:solidFill>
                <a:schemeClr val="bg1"/>
              </a:solidFill>
              <a:latin typeface="+mj-lt"/>
              <a:cs typeface="Poppins" pitchFamily="2" charset="77"/>
            </a:endParaRPr>
          </a:p>
        </p:txBody>
      </p:sp>
      <p:sp>
        <p:nvSpPr>
          <p:cNvPr id="40" name="TextBox 11">
            <a:extLst>
              <a:ext uri="{FF2B5EF4-FFF2-40B4-BE49-F238E27FC236}">
                <a16:creationId xmlns:a16="http://schemas.microsoft.com/office/drawing/2014/main" id="{044AA074-D4F0-4D0B-9F16-A8E8F1BFC26C}"/>
              </a:ext>
            </a:extLst>
          </p:cNvPr>
          <p:cNvSpPr txBox="1"/>
          <p:nvPr/>
        </p:nvSpPr>
        <p:spPr>
          <a:xfrm>
            <a:off x="8478429" y="2336309"/>
            <a:ext cx="1260540" cy="369332"/>
          </a:xfrm>
          <a:prstGeom prst="rect">
            <a:avLst/>
          </a:prstGeom>
          <a:noFill/>
        </p:spPr>
        <p:txBody>
          <a:bodyPr wrap="square" rtlCol="0" anchor="ctr">
            <a:spAutoFit/>
          </a:bodyPr>
          <a:lstStyle/>
          <a:p>
            <a:pPr algn="ctr"/>
            <a:r>
              <a:rPr lang="en-GB" b="1" dirty="0">
                <a:solidFill>
                  <a:schemeClr val="bg1"/>
                </a:solidFill>
                <a:latin typeface="+mj-lt"/>
                <a:cs typeface="Poppins" pitchFamily="2" charset="77"/>
              </a:rPr>
              <a:t>4. </a:t>
            </a:r>
            <a:r>
              <a:rPr lang="en-GB" b="1" dirty="0">
                <a:solidFill>
                  <a:schemeClr val="bg1"/>
                </a:solidFill>
                <a:cs typeface="Poppins" pitchFamily="2" charset="77"/>
              </a:rPr>
              <a:t>Stage</a:t>
            </a:r>
            <a:endParaRPr lang="en-GB" b="1" dirty="0">
              <a:solidFill>
                <a:schemeClr val="bg1"/>
              </a:solidFill>
              <a:latin typeface="+mj-lt"/>
              <a:cs typeface="Poppins" pitchFamily="2" charset="77"/>
            </a:endParaRPr>
          </a:p>
        </p:txBody>
      </p:sp>
      <p:sp>
        <p:nvSpPr>
          <p:cNvPr id="41" name="TextBox 12">
            <a:extLst>
              <a:ext uri="{FF2B5EF4-FFF2-40B4-BE49-F238E27FC236}">
                <a16:creationId xmlns:a16="http://schemas.microsoft.com/office/drawing/2014/main" id="{4B033314-8376-4B93-BDD0-EB65A3B48C1E}"/>
              </a:ext>
            </a:extLst>
          </p:cNvPr>
          <p:cNvSpPr txBox="1"/>
          <p:nvPr/>
        </p:nvSpPr>
        <p:spPr>
          <a:xfrm>
            <a:off x="10065890" y="2336309"/>
            <a:ext cx="1260540" cy="369332"/>
          </a:xfrm>
          <a:prstGeom prst="rect">
            <a:avLst/>
          </a:prstGeom>
          <a:noFill/>
        </p:spPr>
        <p:txBody>
          <a:bodyPr wrap="square" rtlCol="0" anchor="ctr">
            <a:spAutoFit/>
          </a:bodyPr>
          <a:lstStyle/>
          <a:p>
            <a:pPr algn="ctr"/>
            <a:r>
              <a:rPr lang="en-GB" b="1" dirty="0">
                <a:solidFill>
                  <a:schemeClr val="bg1"/>
                </a:solidFill>
                <a:latin typeface="+mj-lt"/>
                <a:cs typeface="Poppins" pitchFamily="2" charset="77"/>
              </a:rPr>
              <a:t>5. </a:t>
            </a:r>
            <a:r>
              <a:rPr lang="en-GB" b="1" dirty="0">
                <a:solidFill>
                  <a:schemeClr val="bg1"/>
                </a:solidFill>
                <a:cs typeface="Poppins" pitchFamily="2" charset="77"/>
              </a:rPr>
              <a:t>Stage</a:t>
            </a:r>
            <a:endParaRPr lang="en-GB" b="1" dirty="0">
              <a:solidFill>
                <a:schemeClr val="bg1"/>
              </a:solidFill>
              <a:latin typeface="+mj-lt"/>
              <a:cs typeface="Poppins" pitchFamily="2" charset="77"/>
            </a:endParaRPr>
          </a:p>
        </p:txBody>
      </p:sp>
      <p:sp>
        <p:nvSpPr>
          <p:cNvPr id="42" name="Rectangle 13">
            <a:extLst>
              <a:ext uri="{FF2B5EF4-FFF2-40B4-BE49-F238E27FC236}">
                <a16:creationId xmlns:a16="http://schemas.microsoft.com/office/drawing/2014/main" id="{809D22EB-2609-4D39-8E92-51A2829B82FB}"/>
              </a:ext>
            </a:extLst>
          </p:cNvPr>
          <p:cNvSpPr/>
          <p:nvPr/>
        </p:nvSpPr>
        <p:spPr>
          <a:xfrm>
            <a:off x="3509469" y="2905712"/>
            <a:ext cx="1523583" cy="241556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3" name="Rectangle 14">
            <a:extLst>
              <a:ext uri="{FF2B5EF4-FFF2-40B4-BE49-F238E27FC236}">
                <a16:creationId xmlns:a16="http://schemas.microsoft.com/office/drawing/2014/main" id="{C6AC052F-2891-4D83-AA23-0639B87900C9}"/>
              </a:ext>
            </a:extLst>
          </p:cNvPr>
          <p:cNvSpPr/>
          <p:nvPr/>
        </p:nvSpPr>
        <p:spPr>
          <a:xfrm>
            <a:off x="6748269" y="2905712"/>
            <a:ext cx="1523583" cy="24155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4" name="Rectangle 15">
            <a:extLst>
              <a:ext uri="{FF2B5EF4-FFF2-40B4-BE49-F238E27FC236}">
                <a16:creationId xmlns:a16="http://schemas.microsoft.com/office/drawing/2014/main" id="{20019679-2364-4AAE-A7AB-2563DF8A219E}"/>
              </a:ext>
            </a:extLst>
          </p:cNvPr>
          <p:cNvSpPr/>
          <p:nvPr/>
        </p:nvSpPr>
        <p:spPr>
          <a:xfrm>
            <a:off x="5128869" y="2905712"/>
            <a:ext cx="1523583" cy="24155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5" name="Rectangle 16">
            <a:extLst>
              <a:ext uri="{FF2B5EF4-FFF2-40B4-BE49-F238E27FC236}">
                <a16:creationId xmlns:a16="http://schemas.microsoft.com/office/drawing/2014/main" id="{D4725715-5810-4881-B49E-63B497BCEBD0}"/>
              </a:ext>
            </a:extLst>
          </p:cNvPr>
          <p:cNvSpPr/>
          <p:nvPr/>
        </p:nvSpPr>
        <p:spPr>
          <a:xfrm>
            <a:off x="8379799" y="2905712"/>
            <a:ext cx="1523583" cy="24155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6" name="Rectangle 17">
            <a:extLst>
              <a:ext uri="{FF2B5EF4-FFF2-40B4-BE49-F238E27FC236}">
                <a16:creationId xmlns:a16="http://schemas.microsoft.com/office/drawing/2014/main" id="{6B9D1117-6531-41AE-AD6D-61C33944E9AC}"/>
              </a:ext>
            </a:extLst>
          </p:cNvPr>
          <p:cNvSpPr/>
          <p:nvPr/>
        </p:nvSpPr>
        <p:spPr>
          <a:xfrm>
            <a:off x="9988970" y="2905712"/>
            <a:ext cx="1523583" cy="2415561"/>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7" name="Subtitle 2">
            <a:extLst>
              <a:ext uri="{FF2B5EF4-FFF2-40B4-BE49-F238E27FC236}">
                <a16:creationId xmlns:a16="http://schemas.microsoft.com/office/drawing/2014/main" id="{58002E68-1605-4679-93AD-FDD87D44C559}"/>
              </a:ext>
            </a:extLst>
          </p:cNvPr>
          <p:cNvSpPr txBox="1">
            <a:spLocks/>
          </p:cNvSpPr>
          <p:nvPr/>
        </p:nvSpPr>
        <p:spPr>
          <a:xfrm>
            <a:off x="3618040" y="3000401"/>
            <a:ext cx="1402882" cy="2164703"/>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Short-time work</a:t>
            </a:r>
          </a:p>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Fluctuation</a:t>
            </a:r>
          </a:p>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Partial retirement</a:t>
            </a:r>
          </a:p>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Non-renewal of fixed-term contracts</a:t>
            </a:r>
          </a:p>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Transfer</a:t>
            </a:r>
          </a:p>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Setting stop</a:t>
            </a:r>
          </a:p>
        </p:txBody>
      </p:sp>
      <p:sp>
        <p:nvSpPr>
          <p:cNvPr id="48" name="Subtitle 2">
            <a:extLst>
              <a:ext uri="{FF2B5EF4-FFF2-40B4-BE49-F238E27FC236}">
                <a16:creationId xmlns:a16="http://schemas.microsoft.com/office/drawing/2014/main" id="{82F4E0FE-FF93-4FFE-8281-76F4FA9644D8}"/>
              </a:ext>
            </a:extLst>
          </p:cNvPr>
          <p:cNvSpPr txBox="1">
            <a:spLocks/>
          </p:cNvSpPr>
          <p:nvPr/>
        </p:nvSpPr>
        <p:spPr>
          <a:xfrm>
            <a:off x="5128867" y="3011798"/>
            <a:ext cx="1435179" cy="387294"/>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Termination Agreements</a:t>
            </a:r>
          </a:p>
        </p:txBody>
      </p:sp>
      <p:sp>
        <p:nvSpPr>
          <p:cNvPr id="49" name="Subtitle 2">
            <a:extLst>
              <a:ext uri="{FF2B5EF4-FFF2-40B4-BE49-F238E27FC236}">
                <a16:creationId xmlns:a16="http://schemas.microsoft.com/office/drawing/2014/main" id="{BC0C98EB-08A4-4FFC-941E-C0EF3DDD1B14}"/>
              </a:ext>
            </a:extLst>
          </p:cNvPr>
          <p:cNvSpPr txBox="1">
            <a:spLocks/>
          </p:cNvSpPr>
          <p:nvPr/>
        </p:nvSpPr>
        <p:spPr>
          <a:xfrm>
            <a:off x="6856840" y="3000401"/>
            <a:ext cx="1415012" cy="88743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Internal Outsourcing into separate company</a:t>
            </a:r>
          </a:p>
        </p:txBody>
      </p:sp>
      <p:sp>
        <p:nvSpPr>
          <p:cNvPr id="50" name="Subtitle 2">
            <a:extLst>
              <a:ext uri="{FF2B5EF4-FFF2-40B4-BE49-F238E27FC236}">
                <a16:creationId xmlns:a16="http://schemas.microsoft.com/office/drawing/2014/main" id="{4A1354B9-89E6-4F0B-B3A6-319C42EBB6A1}"/>
              </a:ext>
            </a:extLst>
          </p:cNvPr>
          <p:cNvSpPr txBox="1">
            <a:spLocks/>
          </p:cNvSpPr>
          <p:nvPr/>
        </p:nvSpPr>
        <p:spPr>
          <a:xfrm>
            <a:off x="8396581" y="3029002"/>
            <a:ext cx="1447311" cy="387294"/>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External Outsourcing</a:t>
            </a:r>
          </a:p>
        </p:txBody>
      </p:sp>
      <p:sp>
        <p:nvSpPr>
          <p:cNvPr id="51" name="Subtitle 2">
            <a:extLst>
              <a:ext uri="{FF2B5EF4-FFF2-40B4-BE49-F238E27FC236}">
                <a16:creationId xmlns:a16="http://schemas.microsoft.com/office/drawing/2014/main" id="{336E0557-6EE0-4DDA-B7DC-8D91D2BDF181}"/>
              </a:ext>
            </a:extLst>
          </p:cNvPr>
          <p:cNvSpPr txBox="1">
            <a:spLocks/>
          </p:cNvSpPr>
          <p:nvPr/>
        </p:nvSpPr>
        <p:spPr>
          <a:xfrm>
            <a:off x="10011328" y="3000401"/>
            <a:ext cx="1501223" cy="169662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Termination for operational reasons (</a:t>
            </a:r>
            <a:r>
              <a:rPr lang="en-GB" sz="1800" dirty="0" err="1">
                <a:solidFill>
                  <a:schemeClr val="bg1"/>
                </a:solidFill>
                <a:latin typeface="+mj-lt"/>
                <a:ea typeface="Lato Light" panose="020F0502020204030203" pitchFamily="34" charset="0"/>
                <a:cs typeface="Mukta ExtraLight" panose="020B0000000000000000" pitchFamily="34" charset="77"/>
              </a:rPr>
              <a:t>masss</a:t>
            </a:r>
            <a:r>
              <a:rPr lang="en-GB" sz="1800" dirty="0">
                <a:solidFill>
                  <a:schemeClr val="bg1"/>
                </a:solidFill>
                <a:latin typeface="+mj-lt"/>
                <a:ea typeface="Lato Light" panose="020F0502020204030203" pitchFamily="34" charset="0"/>
                <a:cs typeface="Mukta ExtraLight" panose="020B0000000000000000" pitchFamily="34" charset="77"/>
              </a:rPr>
              <a:t> dismissal)</a:t>
            </a:r>
          </a:p>
        </p:txBody>
      </p:sp>
      <p:sp>
        <p:nvSpPr>
          <p:cNvPr id="52" name="Rectangle 25">
            <a:extLst>
              <a:ext uri="{FF2B5EF4-FFF2-40B4-BE49-F238E27FC236}">
                <a16:creationId xmlns:a16="http://schemas.microsoft.com/office/drawing/2014/main" id="{5C9DC143-1563-4C18-8CB0-6115BD5315AF}"/>
              </a:ext>
            </a:extLst>
          </p:cNvPr>
          <p:cNvSpPr/>
          <p:nvPr/>
        </p:nvSpPr>
        <p:spPr>
          <a:xfrm>
            <a:off x="3514582" y="5462629"/>
            <a:ext cx="1518469" cy="9179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3" name="Rectangle 26">
            <a:extLst>
              <a:ext uri="{FF2B5EF4-FFF2-40B4-BE49-F238E27FC236}">
                <a16:creationId xmlns:a16="http://schemas.microsoft.com/office/drawing/2014/main" id="{40EFA63A-28BC-4C9F-BEE5-1157C0B799A8}"/>
              </a:ext>
            </a:extLst>
          </p:cNvPr>
          <p:cNvSpPr/>
          <p:nvPr/>
        </p:nvSpPr>
        <p:spPr>
          <a:xfrm>
            <a:off x="6748268" y="5452401"/>
            <a:ext cx="1523583" cy="91796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4" name="Rectangle 27">
            <a:extLst>
              <a:ext uri="{FF2B5EF4-FFF2-40B4-BE49-F238E27FC236}">
                <a16:creationId xmlns:a16="http://schemas.microsoft.com/office/drawing/2014/main" id="{5AD556B5-6A21-48E8-A4BE-7BD7FC1B3160}"/>
              </a:ext>
            </a:extLst>
          </p:cNvPr>
          <p:cNvSpPr/>
          <p:nvPr/>
        </p:nvSpPr>
        <p:spPr>
          <a:xfrm>
            <a:off x="5128868" y="5452401"/>
            <a:ext cx="1523583" cy="9179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5" name="Rectangle 28">
            <a:extLst>
              <a:ext uri="{FF2B5EF4-FFF2-40B4-BE49-F238E27FC236}">
                <a16:creationId xmlns:a16="http://schemas.microsoft.com/office/drawing/2014/main" id="{6968D882-E68D-4279-AD9C-BCB05B95F811}"/>
              </a:ext>
            </a:extLst>
          </p:cNvPr>
          <p:cNvSpPr/>
          <p:nvPr/>
        </p:nvSpPr>
        <p:spPr>
          <a:xfrm>
            <a:off x="8354228" y="5457515"/>
            <a:ext cx="1523583" cy="91796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6" name="Rectangle 29">
            <a:extLst>
              <a:ext uri="{FF2B5EF4-FFF2-40B4-BE49-F238E27FC236}">
                <a16:creationId xmlns:a16="http://schemas.microsoft.com/office/drawing/2014/main" id="{AFC0CFB4-B923-4EBF-8A68-962DF7181CD2}"/>
              </a:ext>
            </a:extLst>
          </p:cNvPr>
          <p:cNvSpPr/>
          <p:nvPr/>
        </p:nvSpPr>
        <p:spPr>
          <a:xfrm>
            <a:off x="9988969" y="5457515"/>
            <a:ext cx="1523583" cy="917965"/>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7" name="TextBox 30">
            <a:extLst>
              <a:ext uri="{FF2B5EF4-FFF2-40B4-BE49-F238E27FC236}">
                <a16:creationId xmlns:a16="http://schemas.microsoft.com/office/drawing/2014/main" id="{68DE1A07-F497-4CC7-9AE1-73A441BAF648}"/>
              </a:ext>
            </a:extLst>
          </p:cNvPr>
          <p:cNvSpPr txBox="1"/>
          <p:nvPr/>
        </p:nvSpPr>
        <p:spPr>
          <a:xfrm>
            <a:off x="3509468" y="5449671"/>
            <a:ext cx="1521681" cy="954107"/>
          </a:xfrm>
          <a:prstGeom prst="rect">
            <a:avLst/>
          </a:prstGeom>
          <a:noFill/>
        </p:spPr>
        <p:txBody>
          <a:bodyPr wrap="square" lIns="91440" tIns="45720" rIns="91440" bIns="45720" rtlCol="0" anchor="ctr">
            <a:spAutoFit/>
          </a:bodyPr>
          <a:lstStyle/>
          <a:p>
            <a:pPr algn="ctr"/>
            <a:r>
              <a:rPr lang="en-GB" sz="1400" b="1">
                <a:solidFill>
                  <a:schemeClr val="bg1"/>
                </a:solidFill>
                <a:latin typeface="+mj-lt"/>
                <a:cs typeface="Poppins" pitchFamily="2" charset="77"/>
              </a:rPr>
              <a:t>Reduction of personnel costs without major conflicts</a:t>
            </a:r>
          </a:p>
        </p:txBody>
      </p:sp>
      <p:sp>
        <p:nvSpPr>
          <p:cNvPr id="58" name="TextBox 31">
            <a:extLst>
              <a:ext uri="{FF2B5EF4-FFF2-40B4-BE49-F238E27FC236}">
                <a16:creationId xmlns:a16="http://schemas.microsoft.com/office/drawing/2014/main" id="{89519318-20D5-41D1-808F-E77833BD7490}"/>
              </a:ext>
            </a:extLst>
          </p:cNvPr>
          <p:cNvSpPr txBox="1"/>
          <p:nvPr/>
        </p:nvSpPr>
        <p:spPr>
          <a:xfrm>
            <a:off x="5361924" y="5460087"/>
            <a:ext cx="1057469" cy="830997"/>
          </a:xfrm>
          <a:prstGeom prst="rect">
            <a:avLst/>
          </a:prstGeom>
          <a:noFill/>
        </p:spPr>
        <p:txBody>
          <a:bodyPr wrap="none" lIns="91440" tIns="45720" rIns="91440" bIns="45720" rtlCol="0" anchor="ctr">
            <a:spAutoFit/>
          </a:bodyPr>
          <a:lstStyle/>
          <a:p>
            <a:pPr algn="ctr"/>
            <a:r>
              <a:rPr lang="en-GB" sz="1600" b="1">
                <a:solidFill>
                  <a:schemeClr val="bg1"/>
                </a:solidFill>
                <a:latin typeface="+mj-lt"/>
                <a:cs typeface="Poppins" pitchFamily="2" charset="77"/>
              </a:rPr>
              <a:t>Socially </a:t>
            </a:r>
            <a:br>
              <a:rPr lang="en-GB" sz="1600" b="1" dirty="0">
                <a:latin typeface="+mj-lt"/>
                <a:cs typeface="Poppins" pitchFamily="2" charset="77"/>
              </a:rPr>
            </a:br>
            <a:r>
              <a:rPr lang="en-GB" sz="1600" b="1">
                <a:solidFill>
                  <a:schemeClr val="bg1"/>
                </a:solidFill>
                <a:latin typeface="+mj-lt"/>
                <a:cs typeface="Poppins" pitchFamily="2" charset="77"/>
              </a:rPr>
              <a:t>acceptable</a:t>
            </a:r>
            <a:br>
              <a:rPr lang="en-GB" sz="1600" b="1" dirty="0">
                <a:solidFill>
                  <a:schemeClr val="bg1"/>
                </a:solidFill>
                <a:latin typeface="+mj-lt"/>
                <a:cs typeface="Poppins" pitchFamily="2" charset="77"/>
              </a:rPr>
            </a:br>
            <a:r>
              <a:rPr lang="en-GB" sz="1600" b="1">
                <a:solidFill>
                  <a:schemeClr val="bg1"/>
                </a:solidFill>
                <a:latin typeface="+mj-lt"/>
                <a:cs typeface="Poppins" pitchFamily="2" charset="77"/>
              </a:rPr>
              <a:t> solution</a:t>
            </a:r>
            <a:endParaRPr lang="en-GB" sz="1600" b="1" dirty="0">
              <a:solidFill>
                <a:schemeClr val="bg1"/>
              </a:solidFill>
              <a:latin typeface="+mj-lt"/>
              <a:cs typeface="Poppins" pitchFamily="2" charset="77"/>
            </a:endParaRPr>
          </a:p>
        </p:txBody>
      </p:sp>
      <p:sp>
        <p:nvSpPr>
          <p:cNvPr id="59" name="TextBox 32">
            <a:extLst>
              <a:ext uri="{FF2B5EF4-FFF2-40B4-BE49-F238E27FC236}">
                <a16:creationId xmlns:a16="http://schemas.microsoft.com/office/drawing/2014/main" id="{A9872E48-DD7B-41D2-AC9F-9CF961963C0D}"/>
              </a:ext>
            </a:extLst>
          </p:cNvPr>
          <p:cNvSpPr txBox="1"/>
          <p:nvPr/>
        </p:nvSpPr>
        <p:spPr>
          <a:xfrm>
            <a:off x="6507907" y="5406529"/>
            <a:ext cx="2029877" cy="954107"/>
          </a:xfrm>
          <a:prstGeom prst="rect">
            <a:avLst/>
          </a:prstGeom>
          <a:noFill/>
        </p:spPr>
        <p:txBody>
          <a:bodyPr wrap="square" lIns="91440" tIns="45720" rIns="91440" bIns="45720" rtlCol="0" anchor="ctr">
            <a:spAutoFit/>
          </a:bodyPr>
          <a:lstStyle/>
          <a:p>
            <a:pPr algn="ctr"/>
            <a:r>
              <a:rPr lang="en-GB" sz="1400" b="1">
                <a:solidFill>
                  <a:schemeClr val="bg1"/>
                </a:solidFill>
                <a:latin typeface="+mj-lt"/>
                <a:cs typeface="Poppins" pitchFamily="2" charset="77"/>
              </a:rPr>
              <a:t>Reduction of </a:t>
            </a:r>
            <a:br>
              <a:rPr lang="en-GB" sz="1400" b="1" dirty="0">
                <a:latin typeface="+mj-lt"/>
                <a:cs typeface="Poppins" pitchFamily="2" charset="77"/>
              </a:rPr>
            </a:br>
            <a:r>
              <a:rPr lang="en-GB" sz="1400" b="1">
                <a:solidFill>
                  <a:schemeClr val="bg1"/>
                </a:solidFill>
                <a:latin typeface="+mj-lt"/>
                <a:cs typeface="Poppins" pitchFamily="2" charset="77"/>
              </a:rPr>
              <a:t>personnel </a:t>
            </a:r>
            <a:br>
              <a:rPr lang="en-GB" sz="1400" b="1" dirty="0">
                <a:latin typeface="+mj-lt"/>
                <a:cs typeface="Poppins" pitchFamily="2" charset="77"/>
              </a:rPr>
            </a:br>
            <a:r>
              <a:rPr lang="en-GB" sz="1400" b="1">
                <a:solidFill>
                  <a:schemeClr val="bg1"/>
                </a:solidFill>
                <a:latin typeface="+mj-lt"/>
                <a:cs typeface="Poppins" pitchFamily="2" charset="77"/>
              </a:rPr>
              <a:t>costs without </a:t>
            </a:r>
            <a:br>
              <a:rPr lang="en-GB" sz="1400" b="1" dirty="0">
                <a:latin typeface="+mj-lt"/>
                <a:cs typeface="Poppins" pitchFamily="2" charset="77"/>
              </a:rPr>
            </a:br>
            <a:r>
              <a:rPr lang="en-GB" sz="1400" b="1">
                <a:solidFill>
                  <a:schemeClr val="bg1"/>
                </a:solidFill>
                <a:latin typeface="+mj-lt"/>
                <a:cs typeface="Poppins" pitchFamily="2" charset="77"/>
              </a:rPr>
              <a:t>reduction of staff</a:t>
            </a:r>
          </a:p>
        </p:txBody>
      </p:sp>
      <p:sp>
        <p:nvSpPr>
          <p:cNvPr id="60" name="TextBox 33">
            <a:extLst>
              <a:ext uri="{FF2B5EF4-FFF2-40B4-BE49-F238E27FC236}">
                <a16:creationId xmlns:a16="http://schemas.microsoft.com/office/drawing/2014/main" id="{3B2151AB-36A9-41ED-A6E4-AF8C0940FD83}"/>
              </a:ext>
            </a:extLst>
          </p:cNvPr>
          <p:cNvSpPr txBox="1"/>
          <p:nvPr/>
        </p:nvSpPr>
        <p:spPr>
          <a:xfrm>
            <a:off x="8379801" y="5470316"/>
            <a:ext cx="1523582" cy="830997"/>
          </a:xfrm>
          <a:prstGeom prst="rect">
            <a:avLst/>
          </a:prstGeom>
          <a:noFill/>
        </p:spPr>
        <p:txBody>
          <a:bodyPr wrap="square" lIns="91440" tIns="45720" rIns="91440" bIns="45720" rtlCol="0" anchor="ctr">
            <a:spAutoFit/>
          </a:bodyPr>
          <a:lstStyle/>
          <a:p>
            <a:pPr algn="ctr"/>
            <a:r>
              <a:rPr lang="en-GB" sz="1200" b="1" dirty="0">
                <a:solidFill>
                  <a:schemeClr val="bg1"/>
                </a:solidFill>
                <a:latin typeface="+mj-lt"/>
                <a:cs typeface="Poppins" pitchFamily="2" charset="77"/>
              </a:rPr>
              <a:t>Reduction of personnel costs and conversion </a:t>
            </a:r>
            <a:r>
              <a:rPr lang="en-GB" sz="1200" b="1">
                <a:solidFill>
                  <a:schemeClr val="bg1"/>
                </a:solidFill>
                <a:latin typeface="+mj-lt"/>
                <a:cs typeface="Poppins" pitchFamily="2" charset="77"/>
              </a:rPr>
              <a:t>into other operating </a:t>
            </a:r>
            <a:r>
              <a:rPr lang="en-GB" sz="1200" b="1" dirty="0">
                <a:solidFill>
                  <a:schemeClr val="bg1"/>
                </a:solidFill>
                <a:latin typeface="+mj-lt"/>
                <a:cs typeface="Poppins" pitchFamily="2" charset="77"/>
              </a:rPr>
              <a:t>expenses</a:t>
            </a:r>
          </a:p>
        </p:txBody>
      </p:sp>
      <p:sp>
        <p:nvSpPr>
          <p:cNvPr id="61" name="TextBox 34">
            <a:extLst>
              <a:ext uri="{FF2B5EF4-FFF2-40B4-BE49-F238E27FC236}">
                <a16:creationId xmlns:a16="http://schemas.microsoft.com/office/drawing/2014/main" id="{EE49686B-080D-4532-98CD-06CCDF9BC683}"/>
              </a:ext>
            </a:extLst>
          </p:cNvPr>
          <p:cNvSpPr txBox="1"/>
          <p:nvPr/>
        </p:nvSpPr>
        <p:spPr>
          <a:xfrm>
            <a:off x="10062117" y="5716536"/>
            <a:ext cx="1182953" cy="338554"/>
          </a:xfrm>
          <a:prstGeom prst="rect">
            <a:avLst/>
          </a:prstGeom>
          <a:noFill/>
        </p:spPr>
        <p:txBody>
          <a:bodyPr wrap="none" rtlCol="0" anchor="ctr">
            <a:spAutoFit/>
          </a:bodyPr>
          <a:lstStyle/>
          <a:p>
            <a:pPr algn="ctr"/>
            <a:r>
              <a:rPr lang="en-GB" sz="1600" b="1">
                <a:solidFill>
                  <a:schemeClr val="bg1"/>
                </a:solidFill>
                <a:latin typeface="+mj-lt"/>
                <a:cs typeface="Poppins" pitchFamily="2" charset="77"/>
              </a:rPr>
              <a:t>Ultima Ratio</a:t>
            </a:r>
            <a:endParaRPr lang="en-GB" sz="1600" b="1" dirty="0">
              <a:solidFill>
                <a:schemeClr val="bg1"/>
              </a:solidFill>
              <a:latin typeface="+mj-lt"/>
              <a:cs typeface="Poppins" pitchFamily="2" charset="77"/>
            </a:endParaRPr>
          </a:p>
        </p:txBody>
      </p:sp>
    </p:spTree>
    <p:extLst>
      <p:ext uri="{BB962C8B-B14F-4D97-AF65-F5344CB8AC3E}">
        <p14:creationId xmlns:p14="http://schemas.microsoft.com/office/powerpoint/2010/main" val="3770450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669812" y="524626"/>
            <a:ext cx="8852375" cy="697353"/>
          </a:xfrm>
        </p:spPr>
        <p:txBody>
          <a:bodyPr>
            <a:normAutofit/>
          </a:bodyPr>
          <a:lstStyle/>
          <a:p>
            <a:r>
              <a:rPr lang="en-GB" dirty="0"/>
              <a:t>Reduction of personnel costs (cont.)</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95123" y="1902129"/>
            <a:ext cx="2582764" cy="242147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900" dirty="0">
                <a:solidFill>
                  <a:srgbClr val="245473"/>
                </a:solidFill>
                <a:latin typeface="+mj-lt"/>
                <a:ea typeface="Open Sans Light" panose="020B0306030504020204" pitchFamily="34" charset="0"/>
                <a:cs typeface="Open Sans Light" panose="020B0306030504020204" pitchFamily="34" charset="0"/>
              </a:rPr>
              <a:t>If you have to reduce personnel costs, then you should systematically </a:t>
            </a:r>
            <a:r>
              <a:rPr lang="en-GB" sz="1900" dirty="0" err="1">
                <a:solidFill>
                  <a:srgbClr val="245473"/>
                </a:solidFill>
                <a:latin typeface="+mj-lt"/>
                <a:ea typeface="Open Sans Light" panose="020B0306030504020204" pitchFamily="34" charset="0"/>
                <a:cs typeface="Open Sans Light" panose="020B0306030504020204" pitchFamily="34" charset="0"/>
              </a:rPr>
              <a:t>analyze</a:t>
            </a:r>
            <a:r>
              <a:rPr lang="en-GB" sz="1900" dirty="0">
                <a:solidFill>
                  <a:srgbClr val="245473"/>
                </a:solidFill>
                <a:latin typeface="+mj-lt"/>
                <a:ea typeface="Open Sans Light" panose="020B0306030504020204" pitchFamily="34" charset="0"/>
                <a:cs typeface="Open Sans Light" panose="020B0306030504020204" pitchFamily="34" charset="0"/>
              </a:rPr>
              <a:t> all areas of the company. In particular, the aim should be not to influence productivity. </a:t>
            </a:r>
            <a:endParaRPr lang="en-US" sz="1900" dirty="0">
              <a:solidFill>
                <a:srgbClr val="245473"/>
              </a:solidFill>
            </a:endParaRPr>
          </a:p>
        </p:txBody>
      </p:sp>
      <p:graphicFrame>
        <p:nvGraphicFramePr>
          <p:cNvPr id="5" name="Tabelle 5">
            <a:extLst>
              <a:ext uri="{FF2B5EF4-FFF2-40B4-BE49-F238E27FC236}">
                <a16:creationId xmlns:a16="http://schemas.microsoft.com/office/drawing/2014/main" id="{97EE422A-12B2-476F-90D7-963701CC40F9}"/>
              </a:ext>
            </a:extLst>
          </p:cNvPr>
          <p:cNvGraphicFramePr>
            <a:graphicFrameLocks noGrp="1"/>
          </p:cNvGraphicFramePr>
          <p:nvPr/>
        </p:nvGraphicFramePr>
        <p:xfrm>
          <a:off x="3217905" y="1758130"/>
          <a:ext cx="8849430" cy="4575244"/>
        </p:xfrm>
        <a:graphic>
          <a:graphicData uri="http://schemas.openxmlformats.org/drawingml/2006/table">
            <a:tbl>
              <a:tblPr firstRow="1" bandRow="1">
                <a:tableStyleId>{5C22544A-7EE6-4342-B048-85BDC9FD1C3A}</a:tableStyleId>
              </a:tblPr>
              <a:tblGrid>
                <a:gridCol w="8849430">
                  <a:extLst>
                    <a:ext uri="{9D8B030D-6E8A-4147-A177-3AD203B41FA5}">
                      <a16:colId xmlns:a16="http://schemas.microsoft.com/office/drawing/2014/main" val="1842484077"/>
                    </a:ext>
                  </a:extLst>
                </a:gridCol>
              </a:tblGrid>
              <a:tr h="452713">
                <a:tc>
                  <a:txBody>
                    <a:bodyPr/>
                    <a:lstStyle/>
                    <a:p>
                      <a:r>
                        <a:rPr lang="en-GB" sz="2000" noProof="0" dirty="0">
                          <a:latin typeface="+mj-lt"/>
                        </a:rPr>
                        <a:t>Potential Measures</a:t>
                      </a:r>
                    </a:p>
                  </a:txBody>
                  <a:tcPr/>
                </a:tc>
                <a:extLst>
                  <a:ext uri="{0D108BD9-81ED-4DB2-BD59-A6C34878D82A}">
                    <a16:rowId xmlns:a16="http://schemas.microsoft.com/office/drawing/2014/main" val="4235210894"/>
                  </a:ext>
                </a:extLst>
              </a:tr>
              <a:tr h="423611">
                <a:tc>
                  <a:txBody>
                    <a:bodyPr/>
                    <a:lstStyle/>
                    <a:p>
                      <a:pPr marL="0" indent="0">
                        <a:buFont typeface="Arial" panose="020B0604020202020204" pitchFamily="34" charset="0"/>
                        <a:buNone/>
                      </a:pPr>
                      <a:r>
                        <a:rPr lang="en-GB" sz="2000" dirty="0">
                          <a:solidFill>
                            <a:srgbClr val="245473"/>
                          </a:solidFill>
                          <a:latin typeface="+mj-lt"/>
                        </a:rPr>
                        <a:t>Back up savings potential bottom-up with measures</a:t>
                      </a:r>
                    </a:p>
                  </a:txBody>
                  <a:tcPr/>
                </a:tc>
                <a:extLst>
                  <a:ext uri="{0D108BD9-81ED-4DB2-BD59-A6C34878D82A}">
                    <a16:rowId xmlns:a16="http://schemas.microsoft.com/office/drawing/2014/main" val="911317443"/>
                  </a:ext>
                </a:extLst>
              </a:tr>
              <a:tr h="1161609">
                <a:tc>
                  <a:txBody>
                    <a:bodyPr/>
                    <a:lstStyle/>
                    <a:p>
                      <a:pPr marL="285750" indent="-285750">
                        <a:buFont typeface="Arial" panose="020B0604020202020204" pitchFamily="34" charset="0"/>
                        <a:buChar char="•"/>
                      </a:pPr>
                      <a:r>
                        <a:rPr lang="en-GB" sz="2000" dirty="0">
                          <a:solidFill>
                            <a:srgbClr val="245473"/>
                          </a:solidFill>
                          <a:latin typeface="+mj-lt"/>
                        </a:rPr>
                        <a:t>Addresses the streamlining of the entire organization and increasing efficiency throughout the value chain</a:t>
                      </a:r>
                    </a:p>
                    <a:p>
                      <a:pPr marL="285750" indent="-285750">
                        <a:buFont typeface="Arial" panose="020B0604020202020204" pitchFamily="34" charset="0"/>
                        <a:buChar char="•"/>
                      </a:pPr>
                      <a:r>
                        <a:rPr lang="en-GB" sz="2000" dirty="0">
                          <a:solidFill>
                            <a:srgbClr val="245473"/>
                          </a:solidFill>
                          <a:latin typeface="+mj-lt"/>
                        </a:rPr>
                        <a:t>Dimensioning of the management areas and adjustment of the personnel structure</a:t>
                      </a:r>
                    </a:p>
                    <a:p>
                      <a:pPr marL="285750" indent="-285750">
                        <a:buFont typeface="Arial" panose="020B0604020202020204" pitchFamily="34" charset="0"/>
                        <a:buChar char="•"/>
                      </a:pPr>
                      <a:r>
                        <a:rPr lang="en-GB" sz="2000" dirty="0">
                          <a:solidFill>
                            <a:srgbClr val="245473"/>
                          </a:solidFill>
                          <a:latin typeface="+mj-lt"/>
                        </a:rPr>
                        <a:t>&gt; 3-4 hierarchical levels in a medium-sized company group are signs of potential improvement</a:t>
                      </a:r>
                    </a:p>
                  </a:txBody>
                  <a:tcPr/>
                </a:tc>
                <a:extLst>
                  <a:ext uri="{0D108BD9-81ED-4DB2-BD59-A6C34878D82A}">
                    <a16:rowId xmlns:a16="http://schemas.microsoft.com/office/drawing/2014/main" val="3623807917"/>
                  </a:ext>
                </a:extLst>
              </a:tr>
              <a:tr h="1077640">
                <a:tc>
                  <a:txBody>
                    <a:bodyPr/>
                    <a:lstStyle/>
                    <a:p>
                      <a:pPr marL="0" indent="0">
                        <a:buFont typeface="Arial" panose="020B0604020202020204" pitchFamily="34" charset="0"/>
                        <a:buNone/>
                      </a:pPr>
                      <a:r>
                        <a:rPr lang="en-GB" sz="2000" dirty="0">
                          <a:solidFill>
                            <a:srgbClr val="245473"/>
                          </a:solidFill>
                          <a:latin typeface="+mj-lt"/>
                        </a:rPr>
                        <a:t>Re-Dimensioning includes measures that in the short to medium term lead to operational or structural changes elsewhere and influence the future strategy</a:t>
                      </a:r>
                    </a:p>
                  </a:txBody>
                  <a:tcPr/>
                </a:tc>
                <a:extLst>
                  <a:ext uri="{0D108BD9-81ED-4DB2-BD59-A6C34878D82A}">
                    <a16:rowId xmlns:a16="http://schemas.microsoft.com/office/drawing/2014/main" val="3325463996"/>
                  </a:ext>
                </a:extLst>
              </a:tr>
              <a:tr h="558379">
                <a:tc>
                  <a:txBody>
                    <a:bodyPr/>
                    <a:lstStyle/>
                    <a:p>
                      <a:pPr marL="0" indent="0">
                        <a:buFont typeface="Arial" panose="020B0604020202020204" pitchFamily="34" charset="0"/>
                        <a:buNone/>
                      </a:pPr>
                      <a:r>
                        <a:rPr lang="en-GB" sz="2000" dirty="0">
                          <a:solidFill>
                            <a:srgbClr val="245473"/>
                          </a:solidFill>
                          <a:latin typeface="+mj-lt"/>
                        </a:rPr>
                        <a:t>Staff reductions should make the productivity of the crisis company competitive again in the medium term</a:t>
                      </a:r>
                    </a:p>
                  </a:txBody>
                  <a:tcPr/>
                </a:tc>
                <a:extLst>
                  <a:ext uri="{0D108BD9-81ED-4DB2-BD59-A6C34878D82A}">
                    <a16:rowId xmlns:a16="http://schemas.microsoft.com/office/drawing/2014/main" val="3361713585"/>
                  </a:ext>
                </a:extLst>
              </a:tr>
            </a:tbl>
          </a:graphicData>
        </a:graphic>
      </p:graphicFrame>
    </p:spTree>
    <p:extLst>
      <p:ext uri="{BB962C8B-B14F-4D97-AF65-F5344CB8AC3E}">
        <p14:creationId xmlns:p14="http://schemas.microsoft.com/office/powerpoint/2010/main" val="1828066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1D53C583-73A9-434B-8FC8-A9E036218AA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6" name="Objekt 5" hidden="1">
                        <a:extLst>
                          <a:ext uri="{FF2B5EF4-FFF2-40B4-BE49-F238E27FC236}">
                            <a16:creationId xmlns:a16="http://schemas.microsoft.com/office/drawing/2014/main" id="{1D53C583-73A9-434B-8FC8-A9E036218A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77752" y="694848"/>
            <a:ext cx="8852375" cy="697353"/>
          </a:xfrm>
        </p:spPr>
        <p:txBody>
          <a:bodyPr>
            <a:normAutofit/>
          </a:bodyPr>
          <a:lstStyle/>
          <a:p>
            <a:r>
              <a:rPr lang="en-GB" dirty="0"/>
              <a:t>Quick Measures: Marketing and Sales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61607" y="1769162"/>
            <a:ext cx="3180153" cy="539152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Increasing Sales (and therefore Cash-Flow) has</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a huge impact on overcoming the crisis.</a:t>
            </a:r>
          </a:p>
          <a:p>
            <a:pPr marL="285750" indent="-285750" algn="l">
              <a:lnSpc>
                <a:spcPct val="100000"/>
              </a:lnSpc>
              <a:spcBef>
                <a:spcPts val="600"/>
              </a:spcBef>
              <a:buFont typeface="Wingdings" panose="05000000000000000000" pitchFamily="2" charset="2"/>
              <a:buChar char="à"/>
            </a:pPr>
            <a:endParaRPr lang="en-GB" sz="22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endParaRP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Before you try to increase sales on bend and break through lowering prices, you need to make sure that you still earn money with your products: Start with an update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on calculations </a:t>
            </a:r>
            <a:br>
              <a:rPr lang="en-GB" sz="22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br>
            <a:r>
              <a:rPr lang="en-GB" sz="22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to know your costs!</a:t>
            </a:r>
            <a:endParaRPr lang="en-GB" sz="22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graphicFrame>
        <p:nvGraphicFramePr>
          <p:cNvPr id="3" name="Tabelle 4">
            <a:extLst>
              <a:ext uri="{FF2B5EF4-FFF2-40B4-BE49-F238E27FC236}">
                <a16:creationId xmlns:a16="http://schemas.microsoft.com/office/drawing/2014/main" id="{28726636-ABE3-45B0-A1AF-41D2E68D365B}"/>
              </a:ext>
            </a:extLst>
          </p:cNvPr>
          <p:cNvGraphicFramePr>
            <a:graphicFrameLocks noGrp="1"/>
          </p:cNvGraphicFramePr>
          <p:nvPr/>
        </p:nvGraphicFramePr>
        <p:xfrm>
          <a:off x="3276600" y="1825731"/>
          <a:ext cx="8741275" cy="4914900"/>
        </p:xfrm>
        <a:graphic>
          <a:graphicData uri="http://schemas.openxmlformats.org/drawingml/2006/table">
            <a:tbl>
              <a:tblPr firstRow="1" bandRow="1">
                <a:tableStyleId>{5C22544A-7EE6-4342-B048-85BDC9FD1C3A}</a:tableStyleId>
              </a:tblPr>
              <a:tblGrid>
                <a:gridCol w="2136607">
                  <a:extLst>
                    <a:ext uri="{9D8B030D-6E8A-4147-A177-3AD203B41FA5}">
                      <a16:colId xmlns:a16="http://schemas.microsoft.com/office/drawing/2014/main" val="3118270807"/>
                    </a:ext>
                  </a:extLst>
                </a:gridCol>
                <a:gridCol w="2201556">
                  <a:extLst>
                    <a:ext uri="{9D8B030D-6E8A-4147-A177-3AD203B41FA5}">
                      <a16:colId xmlns:a16="http://schemas.microsoft.com/office/drawing/2014/main" val="3723054091"/>
                    </a:ext>
                  </a:extLst>
                </a:gridCol>
                <a:gridCol w="2201556">
                  <a:extLst>
                    <a:ext uri="{9D8B030D-6E8A-4147-A177-3AD203B41FA5}">
                      <a16:colId xmlns:a16="http://schemas.microsoft.com/office/drawing/2014/main" val="1458351012"/>
                    </a:ext>
                  </a:extLst>
                </a:gridCol>
                <a:gridCol w="2201556">
                  <a:extLst>
                    <a:ext uri="{9D8B030D-6E8A-4147-A177-3AD203B41FA5}">
                      <a16:colId xmlns:a16="http://schemas.microsoft.com/office/drawing/2014/main" val="2212400931"/>
                    </a:ext>
                  </a:extLst>
                </a:gridCol>
              </a:tblGrid>
              <a:tr h="287469">
                <a:tc>
                  <a:txBody>
                    <a:bodyPr/>
                    <a:lstStyle/>
                    <a:p>
                      <a:r>
                        <a:rPr lang="en-GB" sz="1350" dirty="0"/>
                        <a:t>Sales /Salesforce Oriented</a:t>
                      </a:r>
                    </a:p>
                  </a:txBody>
                  <a:tcPr/>
                </a:tc>
                <a:tc>
                  <a:txBody>
                    <a:bodyPr/>
                    <a:lstStyle/>
                    <a:p>
                      <a:r>
                        <a:rPr lang="en-GB" sz="1350" dirty="0"/>
                        <a:t>Offers / Price Oriented</a:t>
                      </a:r>
                    </a:p>
                  </a:txBody>
                  <a:tcPr/>
                </a:tc>
                <a:tc>
                  <a:txBody>
                    <a:bodyPr/>
                    <a:lstStyle/>
                    <a:p>
                      <a:r>
                        <a:rPr lang="en-GB" sz="1350" dirty="0"/>
                        <a:t>Customer Oriented</a:t>
                      </a:r>
                    </a:p>
                  </a:txBody>
                  <a:tcPr/>
                </a:tc>
                <a:tc>
                  <a:txBody>
                    <a:bodyPr/>
                    <a:lstStyle/>
                    <a:p>
                      <a:r>
                        <a:rPr lang="en-GB" sz="1350" dirty="0"/>
                        <a:t>Service Oriented</a:t>
                      </a:r>
                    </a:p>
                  </a:txBody>
                  <a:tcPr/>
                </a:tc>
                <a:extLst>
                  <a:ext uri="{0D108BD9-81ED-4DB2-BD59-A6C34878D82A}">
                    <a16:rowId xmlns:a16="http://schemas.microsoft.com/office/drawing/2014/main" val="2806777442"/>
                  </a:ext>
                </a:extLst>
              </a:tr>
              <a:tr h="4815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Boost Sales Performance</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Cut Volume</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Offer Extended Warranties</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Enhance Value Chain by enhanced service offerings</a:t>
                      </a: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769023334"/>
                  </a:ext>
                </a:extLst>
              </a:tr>
              <a:tr h="287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Increase Core selling Time</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Cut Prices Intelligently</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Arrange Trial Periods</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Increase service flexibility</a:t>
                      </a: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3042449680"/>
                  </a:ext>
                </a:extLst>
              </a:tr>
              <a:tr h="4815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Visit Customers more Selectively</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Discounts in Kind – not in Prices</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Accept Success-Dependent Payments</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Change from Product to systems provider</a:t>
                      </a: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376027697"/>
                  </a:ext>
                </a:extLst>
              </a:tr>
              <a:tr h="462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Strengthen Direct Sales</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Price-Bundling</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Communicate Tangible Benefits</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a:solidFill>
                            <a:schemeClr val="tx2"/>
                          </a:solidFill>
                          <a:latin typeface="+mn-lt"/>
                          <a:ea typeface="League Spartan" charset="0"/>
                          <a:cs typeface="Poppins" pitchFamily="2" charset="77"/>
                        </a:rPr>
                        <a:t>Increase share of customers with service contracts</a:t>
                      </a:r>
                    </a:p>
                  </a:txBody>
                  <a:tcPr/>
                </a:tc>
                <a:extLst>
                  <a:ext uri="{0D108BD9-81ED-4DB2-BD59-A6C34878D82A}">
                    <a16:rowId xmlns:a16="http://schemas.microsoft.com/office/drawing/2014/main" val="3112157044"/>
                  </a:ext>
                </a:extLst>
              </a:tr>
              <a:tr h="4815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Strengthen Cross-Selling and Up-selling</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a:solidFill>
                            <a:schemeClr val="tx2"/>
                          </a:solidFill>
                          <a:latin typeface="+mn-lt"/>
                          <a:ea typeface="League Spartan" charset="0"/>
                          <a:cs typeface="Poppins" pitchFamily="2" charset="77"/>
                        </a:rPr>
                        <a:t>Defend your Prices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Accept Barter Trades</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Shift your Focus from Original Market to Aftermarket</a:t>
                      </a: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870383476"/>
                  </a:ext>
                </a:extLst>
              </a:tr>
              <a:tr h="4815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Penetrate new customer segments</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a:solidFill>
                            <a:schemeClr val="tx2"/>
                          </a:solidFill>
                          <a:latin typeface="+mn-lt"/>
                          <a:ea typeface="League Spartan" charset="0"/>
                          <a:cs typeface="Poppins" pitchFamily="2" charset="77"/>
                        </a:rPr>
                        <a:t>Increase prices under Customers Radar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a:solidFill>
                            <a:schemeClr val="tx2"/>
                          </a:solidFill>
                          <a:latin typeface="+mn-lt"/>
                          <a:ea typeface="League Spartan" charset="0"/>
                          <a:cs typeface="Poppins" pitchFamily="2" charset="77"/>
                        </a:rPr>
                        <a:t>Lure customers away from weakened competitors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Develop Innovative Service Offers</a:t>
                      </a: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70607025"/>
                  </a:ext>
                </a:extLst>
              </a:tr>
              <a:tr h="287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Offer special Incentives</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Clean out discount jungle</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kern="1200" dirty="0">
                          <a:solidFill>
                            <a:schemeClr val="tx2"/>
                          </a:solidFill>
                          <a:latin typeface="+mn-lt"/>
                          <a:ea typeface="League Spartan" charset="0"/>
                          <a:cs typeface="Poppins" pitchFamily="2" charset="77"/>
                        </a:rPr>
                        <a:t>New business models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3227716207"/>
                  </a:ext>
                </a:extLst>
              </a:tr>
              <a:tr h="287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a:solidFill>
                            <a:schemeClr val="tx2"/>
                          </a:solidFill>
                          <a:latin typeface="+mn-lt"/>
                          <a:ea typeface="League Spartan" charset="0"/>
                          <a:cs typeface="Poppins" pitchFamily="2" charset="77"/>
                        </a:rPr>
                        <a:t>Redeploy Staff to Sales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Charge additional services</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3434548783"/>
                  </a:ext>
                </a:extLst>
              </a:tr>
              <a:tr h="4815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Lure Salespeople away from Competitors</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Don’t go into Price Wars</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2922233122"/>
                  </a:ext>
                </a:extLst>
              </a:tr>
              <a:tr h="287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a:solidFill>
                            <a:schemeClr val="tx2"/>
                          </a:solidFill>
                          <a:latin typeface="+mn-lt"/>
                          <a:ea typeface="League Spartan" charset="0"/>
                          <a:cs typeface="Poppins" pitchFamily="2" charset="77"/>
                        </a:rPr>
                        <a:t>Mobilize top Sales Excellence</a:t>
                      </a:r>
                    </a:p>
                  </a:txBody>
                  <a:tcPr/>
                </a:tc>
                <a:tc>
                  <a:txBody>
                    <a:bodyPr/>
                    <a:lstStyle/>
                    <a:p>
                      <a:endParaRPr lang="en-GB" sz="1350" dirty="0"/>
                    </a:p>
                  </a:txBody>
                  <a:tcPr/>
                </a:tc>
                <a:tc>
                  <a:txBody>
                    <a:bodyPr/>
                    <a:lstStyle/>
                    <a:p>
                      <a:endParaRPr lang="en-GB" sz="1350" dirty="0"/>
                    </a:p>
                  </a:txBody>
                  <a:tcPr/>
                </a:tc>
                <a:tc>
                  <a:txBody>
                    <a:bodyPr/>
                    <a:lstStyle/>
                    <a:p>
                      <a:endParaRPr lang="en-GB" sz="1350" dirty="0"/>
                    </a:p>
                  </a:txBody>
                  <a:tcPr/>
                </a:tc>
                <a:extLst>
                  <a:ext uri="{0D108BD9-81ED-4DB2-BD59-A6C34878D82A}">
                    <a16:rowId xmlns:a16="http://schemas.microsoft.com/office/drawing/2014/main" val="3617548702"/>
                  </a:ext>
                </a:extLst>
              </a:tr>
            </a:tbl>
          </a:graphicData>
        </a:graphic>
      </p:graphicFrame>
    </p:spTree>
    <p:extLst>
      <p:ext uri="{BB962C8B-B14F-4D97-AF65-F5344CB8AC3E}">
        <p14:creationId xmlns:p14="http://schemas.microsoft.com/office/powerpoint/2010/main" val="2677811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669812" y="524626"/>
            <a:ext cx="8852375" cy="697353"/>
          </a:xfrm>
        </p:spPr>
        <p:txBody>
          <a:bodyPr>
            <a:normAutofit/>
          </a:bodyPr>
          <a:lstStyle/>
          <a:p>
            <a:r>
              <a:rPr lang="en-GB" dirty="0"/>
              <a:t>Reduction of personnel costs (cont.)</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55273" y="1902129"/>
            <a:ext cx="3029078" cy="414502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Moreover, the effects often occur with a delay due to the periods of notice. This is another reason to </a:t>
            </a:r>
            <a:r>
              <a:rPr lang="en-GB" sz="2200" dirty="0" err="1">
                <a:solidFill>
                  <a:srgbClr val="245473"/>
                </a:solidFill>
                <a:latin typeface="+mj-lt"/>
                <a:ea typeface="Open Sans Light" panose="020B0306030504020204" pitchFamily="34" charset="0"/>
                <a:cs typeface="Open Sans Light" panose="020B0306030504020204" pitchFamily="34" charset="0"/>
              </a:rPr>
              <a:t>analyze</a:t>
            </a:r>
            <a:r>
              <a:rPr lang="en-GB" sz="2200" dirty="0">
                <a:solidFill>
                  <a:srgbClr val="245473"/>
                </a:solidFill>
                <a:latin typeface="+mj-lt"/>
                <a:ea typeface="Open Sans Light" panose="020B0306030504020204" pitchFamily="34" charset="0"/>
                <a:cs typeface="Open Sans Light" panose="020B0306030504020204" pitchFamily="34" charset="0"/>
              </a:rPr>
              <a:t> this important area early on and not to delay necessary terminations. Unfortunately, the later you react, the more drastic the measures must often be</a:t>
            </a:r>
            <a:r>
              <a:rPr lang="en-GB" sz="2200" dirty="0">
                <a:solidFill>
                  <a:schemeClr val="tx1"/>
                </a:solidFill>
                <a:latin typeface="+mj-lt"/>
                <a:ea typeface="Open Sans Light" panose="020B0306030504020204" pitchFamily="34" charset="0"/>
                <a:cs typeface="Open Sans Light" panose="020B0306030504020204" pitchFamily="34" charset="0"/>
              </a:rPr>
              <a:t>.</a:t>
            </a:r>
          </a:p>
        </p:txBody>
      </p:sp>
      <p:graphicFrame>
        <p:nvGraphicFramePr>
          <p:cNvPr id="5" name="Tabelle 5">
            <a:extLst>
              <a:ext uri="{FF2B5EF4-FFF2-40B4-BE49-F238E27FC236}">
                <a16:creationId xmlns:a16="http://schemas.microsoft.com/office/drawing/2014/main" id="{97EE422A-12B2-476F-90D7-963701CC40F9}"/>
              </a:ext>
            </a:extLst>
          </p:cNvPr>
          <p:cNvGraphicFramePr>
            <a:graphicFrameLocks noGrp="1"/>
          </p:cNvGraphicFramePr>
          <p:nvPr/>
        </p:nvGraphicFramePr>
        <p:xfrm>
          <a:off x="3367191" y="2102988"/>
          <a:ext cx="8487351" cy="3960309"/>
        </p:xfrm>
        <a:graphic>
          <a:graphicData uri="http://schemas.openxmlformats.org/drawingml/2006/table">
            <a:tbl>
              <a:tblPr firstRow="1" bandRow="1">
                <a:tableStyleId>{5C22544A-7EE6-4342-B048-85BDC9FD1C3A}</a:tableStyleId>
              </a:tblPr>
              <a:tblGrid>
                <a:gridCol w="8487351">
                  <a:extLst>
                    <a:ext uri="{9D8B030D-6E8A-4147-A177-3AD203B41FA5}">
                      <a16:colId xmlns:a16="http://schemas.microsoft.com/office/drawing/2014/main" val="4164545613"/>
                    </a:ext>
                  </a:extLst>
                </a:gridCol>
              </a:tblGrid>
              <a:tr h="379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latin typeface="+mj-lt"/>
                        </a:rPr>
                        <a:t>Potential </a:t>
                      </a:r>
                      <a:r>
                        <a:rPr lang="en-GB" sz="2000" noProof="0" dirty="0">
                          <a:latin typeface="+mj-lt"/>
                        </a:rPr>
                        <a:t>Measures</a:t>
                      </a:r>
                    </a:p>
                  </a:txBody>
                  <a:tcPr/>
                </a:tc>
                <a:extLst>
                  <a:ext uri="{0D108BD9-81ED-4DB2-BD59-A6C34878D82A}">
                    <a16:rowId xmlns:a16="http://schemas.microsoft.com/office/drawing/2014/main" val="4235210894"/>
                  </a:ext>
                </a:extLst>
              </a:tr>
              <a:tr h="829545">
                <a:tc>
                  <a:txBody>
                    <a:bodyPr/>
                    <a:lstStyle/>
                    <a:p>
                      <a:pPr marL="0" indent="0">
                        <a:buFont typeface="Arial" panose="020B0604020202020204" pitchFamily="34" charset="0"/>
                        <a:buNone/>
                      </a:pPr>
                      <a:r>
                        <a:rPr lang="en-GB" sz="2000" dirty="0">
                          <a:solidFill>
                            <a:srgbClr val="245473"/>
                          </a:solidFill>
                          <a:latin typeface="+mj-lt"/>
                        </a:rPr>
                        <a:t>Release of considerable financial amounts through staff reductions at high salary levels, also taking into account possible severance payments</a:t>
                      </a:r>
                    </a:p>
                  </a:txBody>
                  <a:tcPr/>
                </a:tc>
                <a:extLst>
                  <a:ext uri="{0D108BD9-81ED-4DB2-BD59-A6C34878D82A}">
                    <a16:rowId xmlns:a16="http://schemas.microsoft.com/office/drawing/2014/main" val="911317443"/>
                  </a:ext>
                </a:extLst>
              </a:tr>
              <a:tr h="1656884">
                <a:tc>
                  <a:txBody>
                    <a:bodyPr/>
                    <a:lstStyle/>
                    <a:p>
                      <a:pPr marL="285750" indent="-285750">
                        <a:buFont typeface="Arial" panose="020B0604020202020204" pitchFamily="34" charset="0"/>
                        <a:buChar char="•"/>
                      </a:pPr>
                      <a:r>
                        <a:rPr lang="en-GB" sz="2000" dirty="0">
                          <a:solidFill>
                            <a:srgbClr val="245473"/>
                          </a:solidFill>
                          <a:latin typeface="+mj-lt"/>
                        </a:rPr>
                        <a:t>Reduction of personnel expenses per employee</a:t>
                      </a:r>
                    </a:p>
                    <a:p>
                      <a:pPr marL="448945" lvl="1" indent="-172720">
                        <a:buFont typeface="Arial" panose="020B0604020202020204" pitchFamily="34" charset="0"/>
                        <a:buChar char="•"/>
                      </a:pPr>
                      <a:r>
                        <a:rPr lang="en-GB" sz="2000" dirty="0">
                          <a:solidFill>
                            <a:srgbClr val="245473"/>
                          </a:solidFill>
                          <a:latin typeface="+mj-lt"/>
                        </a:rPr>
                        <a:t>Reduction of overtime / introduction of working time accounts</a:t>
                      </a:r>
                    </a:p>
                    <a:p>
                      <a:pPr marL="448945" lvl="1" indent="-172720">
                        <a:buFont typeface="Arial" panose="020B0604020202020204" pitchFamily="34" charset="0"/>
                        <a:buChar char="•"/>
                      </a:pPr>
                      <a:r>
                        <a:rPr lang="en-GB" sz="2000" dirty="0">
                          <a:solidFill>
                            <a:srgbClr val="245473"/>
                          </a:solidFill>
                          <a:latin typeface="+mj-lt"/>
                        </a:rPr>
                        <a:t>Introduction of short-time working</a:t>
                      </a:r>
                    </a:p>
                    <a:p>
                      <a:pPr marL="448945" lvl="1" indent="-172720">
                        <a:buFont typeface="Arial" panose="020B0604020202020204" pitchFamily="34" charset="0"/>
                        <a:buChar char="•"/>
                      </a:pPr>
                      <a:r>
                        <a:rPr lang="en-GB" sz="2000" dirty="0">
                          <a:solidFill>
                            <a:srgbClr val="245473"/>
                          </a:solidFill>
                          <a:latin typeface="+mj-lt"/>
                        </a:rPr>
                        <a:t>Reduction / cancellation of voluntary social benefits</a:t>
                      </a:r>
                    </a:p>
                    <a:p>
                      <a:pPr marL="448945" lvl="1" indent="-172720">
                        <a:buFont typeface="Arial" panose="020B0604020202020204" pitchFamily="34" charset="0"/>
                        <a:buChar char="•"/>
                      </a:pPr>
                      <a:r>
                        <a:rPr lang="en-GB" sz="2000" dirty="0">
                          <a:solidFill>
                            <a:srgbClr val="245473"/>
                          </a:solidFill>
                          <a:latin typeface="+mj-lt"/>
                        </a:rPr>
                        <a:t>Possible voluntary salary waiver</a:t>
                      </a:r>
                    </a:p>
                  </a:txBody>
                  <a:tcPr/>
                </a:tc>
                <a:extLst>
                  <a:ext uri="{0D108BD9-81ED-4DB2-BD59-A6C34878D82A}">
                    <a16:rowId xmlns:a16="http://schemas.microsoft.com/office/drawing/2014/main" val="3623807917"/>
                  </a:ext>
                </a:extLst>
              </a:tr>
              <a:tr h="1077640">
                <a:tc>
                  <a:txBody>
                    <a:bodyPr/>
                    <a:lstStyle/>
                    <a:p>
                      <a:pPr marL="0" indent="0">
                        <a:buFont typeface="Arial" panose="020B0604020202020204" pitchFamily="34" charset="0"/>
                        <a:buNone/>
                      </a:pPr>
                      <a:r>
                        <a:rPr lang="en-GB" sz="2000" dirty="0">
                          <a:solidFill>
                            <a:srgbClr val="245473"/>
                          </a:solidFill>
                          <a:latin typeface="+mj-lt"/>
                        </a:rPr>
                        <a:t>Without drastic structural cuts (e.g. abandonment of loss-making divisions/products/locations or changes in the depth of value added), significant productivity increases of more than 10-15% can rarely be achieved</a:t>
                      </a:r>
                    </a:p>
                  </a:txBody>
                  <a:tcPr/>
                </a:tc>
                <a:extLst>
                  <a:ext uri="{0D108BD9-81ED-4DB2-BD59-A6C34878D82A}">
                    <a16:rowId xmlns:a16="http://schemas.microsoft.com/office/drawing/2014/main" val="3325463996"/>
                  </a:ext>
                </a:extLst>
              </a:tr>
            </a:tbl>
          </a:graphicData>
        </a:graphic>
      </p:graphicFrame>
    </p:spTree>
    <p:extLst>
      <p:ext uri="{BB962C8B-B14F-4D97-AF65-F5344CB8AC3E}">
        <p14:creationId xmlns:p14="http://schemas.microsoft.com/office/powerpoint/2010/main" val="4238856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178374" y="509250"/>
            <a:ext cx="8852375" cy="697353"/>
          </a:xfrm>
        </p:spPr>
        <p:txBody>
          <a:bodyPr>
            <a:normAutofit fontScale="92500"/>
          </a:bodyPr>
          <a:lstStyle/>
          <a:p>
            <a:r>
              <a:rPr lang="en-GB" dirty="0"/>
              <a:t>4 further ways of savings potential in the company </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35155" y="2225601"/>
            <a:ext cx="2682374" cy="279081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So-called quick wins - in other words, savings potential that quickly takes effect,  can be found in all areas of the company. Here are a few more examples.</a:t>
            </a:r>
          </a:p>
        </p:txBody>
      </p:sp>
      <p:sp>
        <p:nvSpPr>
          <p:cNvPr id="7" name="Freeform 39">
            <a:extLst>
              <a:ext uri="{FF2B5EF4-FFF2-40B4-BE49-F238E27FC236}">
                <a16:creationId xmlns:a16="http://schemas.microsoft.com/office/drawing/2014/main" id="{D9990D1C-6908-4833-9D62-721B52558E41}"/>
              </a:ext>
            </a:extLst>
          </p:cNvPr>
          <p:cNvSpPr>
            <a:spLocks/>
          </p:cNvSpPr>
          <p:nvPr/>
        </p:nvSpPr>
        <p:spPr bwMode="auto">
          <a:xfrm>
            <a:off x="3706422" y="2063311"/>
            <a:ext cx="3790996" cy="1748306"/>
          </a:xfrm>
          <a:custGeom>
            <a:avLst/>
            <a:gdLst>
              <a:gd name="T0" fmla="*/ 199 w 3065"/>
              <a:gd name="T1" fmla="*/ 0 h 892"/>
              <a:gd name="T2" fmla="*/ 185 w 3065"/>
              <a:gd name="T3" fmla="*/ 0 h 892"/>
              <a:gd name="T4" fmla="*/ 0 w 3065"/>
              <a:gd name="T5" fmla="*/ 101 h 892"/>
              <a:gd name="T6" fmla="*/ 0 w 3065"/>
              <a:gd name="T7" fmla="*/ 232 h 892"/>
              <a:gd name="T8" fmla="*/ 144 w 3065"/>
              <a:gd name="T9" fmla="*/ 154 h 892"/>
              <a:gd name="T10" fmla="*/ 144 w 3065"/>
              <a:gd name="T11" fmla="*/ 778 h 892"/>
              <a:gd name="T12" fmla="*/ 5 w 3065"/>
              <a:gd name="T13" fmla="*/ 778 h 892"/>
              <a:gd name="T14" fmla="*/ 5 w 3065"/>
              <a:gd name="T15" fmla="*/ 892 h 892"/>
              <a:gd name="T16" fmla="*/ 199 w 3065"/>
              <a:gd name="T17" fmla="*/ 892 h 892"/>
              <a:gd name="T18" fmla="*/ 421 w 3065"/>
              <a:gd name="T19" fmla="*/ 892 h 892"/>
              <a:gd name="T20" fmla="*/ 3065 w 3065"/>
              <a:gd name="T21" fmla="*/ 892 h 892"/>
              <a:gd name="T22" fmla="*/ 3065 w 3065"/>
              <a:gd name="T23" fmla="*/ 0 h 892"/>
              <a:gd name="T24" fmla="*/ 300 w 3065"/>
              <a:gd name="T25" fmla="*/ 0 h 892"/>
              <a:gd name="T26" fmla="*/ 199 w 3065"/>
              <a:gd name="T27" fmla="*/ 0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65" h="892">
                <a:moveTo>
                  <a:pt x="199" y="0"/>
                </a:moveTo>
                <a:lnTo>
                  <a:pt x="185" y="0"/>
                </a:lnTo>
                <a:lnTo>
                  <a:pt x="0" y="101"/>
                </a:lnTo>
                <a:lnTo>
                  <a:pt x="0" y="232"/>
                </a:lnTo>
                <a:lnTo>
                  <a:pt x="144" y="154"/>
                </a:lnTo>
                <a:lnTo>
                  <a:pt x="144" y="778"/>
                </a:lnTo>
                <a:lnTo>
                  <a:pt x="5" y="778"/>
                </a:lnTo>
                <a:lnTo>
                  <a:pt x="5" y="892"/>
                </a:lnTo>
                <a:lnTo>
                  <a:pt x="199" y="892"/>
                </a:lnTo>
                <a:lnTo>
                  <a:pt x="421" y="892"/>
                </a:lnTo>
                <a:lnTo>
                  <a:pt x="3065" y="892"/>
                </a:lnTo>
                <a:lnTo>
                  <a:pt x="3065" y="0"/>
                </a:lnTo>
                <a:lnTo>
                  <a:pt x="300" y="0"/>
                </a:lnTo>
                <a:lnTo>
                  <a:pt x="199" y="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Roboto Bold" charset="0"/>
            </a:endParaRPr>
          </a:p>
        </p:txBody>
      </p:sp>
      <p:sp>
        <p:nvSpPr>
          <p:cNvPr id="8" name="Freeform 13">
            <a:extLst>
              <a:ext uri="{FF2B5EF4-FFF2-40B4-BE49-F238E27FC236}">
                <a16:creationId xmlns:a16="http://schemas.microsoft.com/office/drawing/2014/main" id="{C923110C-A421-4F7E-8F3B-8052EA6163B2}"/>
              </a:ext>
            </a:extLst>
          </p:cNvPr>
          <p:cNvSpPr>
            <a:spLocks/>
          </p:cNvSpPr>
          <p:nvPr/>
        </p:nvSpPr>
        <p:spPr bwMode="auto">
          <a:xfrm>
            <a:off x="4063602" y="2063313"/>
            <a:ext cx="364771" cy="1741244"/>
          </a:xfrm>
          <a:custGeom>
            <a:avLst/>
            <a:gdLst>
              <a:gd name="T0" fmla="*/ 202 w 202"/>
              <a:gd name="T1" fmla="*/ 576 h 576"/>
              <a:gd name="T2" fmla="*/ 0 w 202"/>
              <a:gd name="T3" fmla="*/ 0 h 576"/>
              <a:gd name="T4" fmla="*/ 0 w 202"/>
              <a:gd name="T5" fmla="*/ 500 h 576"/>
              <a:gd name="T6" fmla="*/ 79 w 202"/>
              <a:gd name="T7" fmla="*/ 500 h 576"/>
              <a:gd name="T8" fmla="*/ 79 w 202"/>
              <a:gd name="T9" fmla="*/ 576 h 576"/>
              <a:gd name="T10" fmla="*/ 202 w 202"/>
              <a:gd name="T11" fmla="*/ 576 h 576"/>
            </a:gdLst>
            <a:ahLst/>
            <a:cxnLst>
              <a:cxn ang="0">
                <a:pos x="T0" y="T1"/>
              </a:cxn>
              <a:cxn ang="0">
                <a:pos x="T2" y="T3"/>
              </a:cxn>
              <a:cxn ang="0">
                <a:pos x="T4" y="T5"/>
              </a:cxn>
              <a:cxn ang="0">
                <a:pos x="T6" y="T7"/>
              </a:cxn>
              <a:cxn ang="0">
                <a:pos x="T8" y="T9"/>
              </a:cxn>
              <a:cxn ang="0">
                <a:pos x="T10" y="T11"/>
              </a:cxn>
            </a:cxnLst>
            <a:rect l="0" t="0" r="r" b="b"/>
            <a:pathLst>
              <a:path w="202" h="576">
                <a:moveTo>
                  <a:pt x="202" y="576"/>
                </a:moveTo>
                <a:lnTo>
                  <a:pt x="0" y="0"/>
                </a:lnTo>
                <a:lnTo>
                  <a:pt x="0" y="500"/>
                </a:lnTo>
                <a:lnTo>
                  <a:pt x="79" y="500"/>
                </a:lnTo>
                <a:lnTo>
                  <a:pt x="79" y="576"/>
                </a:lnTo>
                <a:lnTo>
                  <a:pt x="202" y="576"/>
                </a:lnTo>
                <a:close/>
              </a:path>
            </a:pathLst>
          </a:custGeom>
          <a:solidFill>
            <a:schemeClr val="accent1">
              <a:lumMod val="50000"/>
            </a:schemeClr>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9" name="Freeform 37">
            <a:extLst>
              <a:ext uri="{FF2B5EF4-FFF2-40B4-BE49-F238E27FC236}">
                <a16:creationId xmlns:a16="http://schemas.microsoft.com/office/drawing/2014/main" id="{6FF20836-3C82-4ABA-BABB-743C37979052}"/>
              </a:ext>
            </a:extLst>
          </p:cNvPr>
          <p:cNvSpPr>
            <a:spLocks/>
          </p:cNvSpPr>
          <p:nvPr/>
        </p:nvSpPr>
        <p:spPr bwMode="auto">
          <a:xfrm>
            <a:off x="8038504" y="2053736"/>
            <a:ext cx="3915918" cy="1748306"/>
          </a:xfrm>
          <a:custGeom>
            <a:avLst/>
            <a:gdLst>
              <a:gd name="T0" fmla="*/ 176 w 1850"/>
              <a:gd name="T1" fmla="*/ 0 h 523"/>
              <a:gd name="T2" fmla="*/ 105 w 1850"/>
              <a:gd name="T3" fmla="*/ 13 h 523"/>
              <a:gd name="T4" fmla="*/ 48 w 1850"/>
              <a:gd name="T5" fmla="*/ 50 h 523"/>
              <a:gd name="T6" fmla="*/ 13 w 1850"/>
              <a:gd name="T7" fmla="*/ 104 h 523"/>
              <a:gd name="T8" fmla="*/ 0 w 1850"/>
              <a:gd name="T9" fmla="*/ 169 h 523"/>
              <a:gd name="T10" fmla="*/ 103 w 1850"/>
              <a:gd name="T11" fmla="*/ 169 h 523"/>
              <a:gd name="T12" fmla="*/ 108 w 1850"/>
              <a:gd name="T13" fmla="*/ 134 h 523"/>
              <a:gd name="T14" fmla="*/ 122 w 1850"/>
              <a:gd name="T15" fmla="*/ 107 h 523"/>
              <a:gd name="T16" fmla="*/ 146 w 1850"/>
              <a:gd name="T17" fmla="*/ 89 h 523"/>
              <a:gd name="T18" fmla="*/ 178 w 1850"/>
              <a:gd name="T19" fmla="*/ 82 h 523"/>
              <a:gd name="T20" fmla="*/ 227 w 1850"/>
              <a:gd name="T21" fmla="*/ 102 h 523"/>
              <a:gd name="T22" fmla="*/ 245 w 1850"/>
              <a:gd name="T23" fmla="*/ 156 h 523"/>
              <a:gd name="T24" fmla="*/ 241 w 1850"/>
              <a:gd name="T25" fmla="*/ 180 h 523"/>
              <a:gd name="T26" fmla="*/ 230 w 1850"/>
              <a:gd name="T27" fmla="*/ 206 h 523"/>
              <a:gd name="T28" fmla="*/ 209 w 1850"/>
              <a:gd name="T29" fmla="*/ 237 h 523"/>
              <a:gd name="T30" fmla="*/ 177 w 1850"/>
              <a:gd name="T31" fmla="*/ 275 h 523"/>
              <a:gd name="T32" fmla="*/ 10 w 1850"/>
              <a:gd name="T33" fmla="*/ 453 h 523"/>
              <a:gd name="T34" fmla="*/ 10 w 1850"/>
              <a:gd name="T35" fmla="*/ 523 h 523"/>
              <a:gd name="T36" fmla="*/ 134 w 1850"/>
              <a:gd name="T37" fmla="*/ 523 h 523"/>
              <a:gd name="T38" fmla="*/ 356 w 1850"/>
              <a:gd name="T39" fmla="*/ 523 h 523"/>
              <a:gd name="T40" fmla="*/ 364 w 1850"/>
              <a:gd name="T41" fmla="*/ 523 h 523"/>
              <a:gd name="T42" fmla="*/ 1850 w 1850"/>
              <a:gd name="T43" fmla="*/ 523 h 523"/>
              <a:gd name="T44" fmla="*/ 1850 w 1850"/>
              <a:gd name="T45" fmla="*/ 0 h 523"/>
              <a:gd name="T46" fmla="*/ 171 w 1850"/>
              <a:gd name="T47" fmla="*/ 0 h 523"/>
              <a:gd name="T48" fmla="*/ 176 w 1850"/>
              <a:gd name="T49" fmla="*/ 0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50" h="523">
                <a:moveTo>
                  <a:pt x="176" y="0"/>
                </a:moveTo>
                <a:cubicBezTo>
                  <a:pt x="150" y="0"/>
                  <a:pt x="126" y="5"/>
                  <a:pt x="105" y="13"/>
                </a:cubicBezTo>
                <a:cubicBezTo>
                  <a:pt x="83" y="22"/>
                  <a:pt x="64" y="34"/>
                  <a:pt x="48" y="50"/>
                </a:cubicBezTo>
                <a:cubicBezTo>
                  <a:pt x="33" y="65"/>
                  <a:pt x="21" y="83"/>
                  <a:pt x="13" y="104"/>
                </a:cubicBezTo>
                <a:cubicBezTo>
                  <a:pt x="4" y="124"/>
                  <a:pt x="0" y="146"/>
                  <a:pt x="0" y="169"/>
                </a:cubicBezTo>
                <a:cubicBezTo>
                  <a:pt x="103" y="169"/>
                  <a:pt x="103" y="169"/>
                  <a:pt x="103" y="169"/>
                </a:cubicBezTo>
                <a:cubicBezTo>
                  <a:pt x="103" y="157"/>
                  <a:pt x="105" y="145"/>
                  <a:pt x="108" y="134"/>
                </a:cubicBezTo>
                <a:cubicBezTo>
                  <a:pt x="111" y="124"/>
                  <a:pt x="116" y="115"/>
                  <a:pt x="122" y="107"/>
                </a:cubicBezTo>
                <a:cubicBezTo>
                  <a:pt x="129" y="99"/>
                  <a:pt x="136" y="93"/>
                  <a:pt x="146" y="89"/>
                </a:cubicBezTo>
                <a:cubicBezTo>
                  <a:pt x="155" y="85"/>
                  <a:pt x="166" y="82"/>
                  <a:pt x="178" y="82"/>
                </a:cubicBezTo>
                <a:cubicBezTo>
                  <a:pt x="199" y="82"/>
                  <a:pt x="216" y="89"/>
                  <a:pt x="227" y="102"/>
                </a:cubicBezTo>
                <a:cubicBezTo>
                  <a:pt x="239" y="115"/>
                  <a:pt x="245" y="133"/>
                  <a:pt x="245" y="156"/>
                </a:cubicBezTo>
                <a:cubicBezTo>
                  <a:pt x="245" y="164"/>
                  <a:pt x="244" y="172"/>
                  <a:pt x="241" y="180"/>
                </a:cubicBezTo>
                <a:cubicBezTo>
                  <a:pt x="239" y="188"/>
                  <a:pt x="235" y="197"/>
                  <a:pt x="230" y="206"/>
                </a:cubicBezTo>
                <a:cubicBezTo>
                  <a:pt x="225" y="216"/>
                  <a:pt x="218" y="226"/>
                  <a:pt x="209" y="237"/>
                </a:cubicBezTo>
                <a:cubicBezTo>
                  <a:pt x="200" y="249"/>
                  <a:pt x="190" y="261"/>
                  <a:pt x="177" y="275"/>
                </a:cubicBezTo>
                <a:cubicBezTo>
                  <a:pt x="10" y="453"/>
                  <a:pt x="10" y="453"/>
                  <a:pt x="10" y="453"/>
                </a:cubicBezTo>
                <a:cubicBezTo>
                  <a:pt x="10" y="523"/>
                  <a:pt x="10" y="523"/>
                  <a:pt x="10" y="523"/>
                </a:cubicBezTo>
                <a:cubicBezTo>
                  <a:pt x="134" y="523"/>
                  <a:pt x="134" y="523"/>
                  <a:pt x="134" y="523"/>
                </a:cubicBezTo>
                <a:cubicBezTo>
                  <a:pt x="356" y="523"/>
                  <a:pt x="356" y="523"/>
                  <a:pt x="356" y="523"/>
                </a:cubicBezTo>
                <a:cubicBezTo>
                  <a:pt x="364" y="523"/>
                  <a:pt x="364" y="523"/>
                  <a:pt x="364" y="523"/>
                </a:cubicBezTo>
                <a:cubicBezTo>
                  <a:pt x="1850" y="523"/>
                  <a:pt x="1850" y="523"/>
                  <a:pt x="1850" y="523"/>
                </a:cubicBezTo>
                <a:cubicBezTo>
                  <a:pt x="1850" y="0"/>
                  <a:pt x="1850" y="0"/>
                  <a:pt x="1850" y="0"/>
                </a:cubicBezTo>
                <a:cubicBezTo>
                  <a:pt x="171" y="0"/>
                  <a:pt x="171" y="0"/>
                  <a:pt x="171" y="0"/>
                </a:cubicBezTo>
                <a:cubicBezTo>
                  <a:pt x="173" y="0"/>
                  <a:pt x="175" y="0"/>
                  <a:pt x="176" y="0"/>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10" name="Freeform 15">
            <a:extLst>
              <a:ext uri="{FF2B5EF4-FFF2-40B4-BE49-F238E27FC236}">
                <a16:creationId xmlns:a16="http://schemas.microsoft.com/office/drawing/2014/main" id="{FCDD1FA8-93C4-4A37-BD9F-4C76B00CE4D8}"/>
              </a:ext>
            </a:extLst>
          </p:cNvPr>
          <p:cNvSpPr>
            <a:spLocks/>
          </p:cNvSpPr>
          <p:nvPr/>
        </p:nvSpPr>
        <p:spPr bwMode="auto">
          <a:xfrm>
            <a:off x="8324945" y="2380726"/>
            <a:ext cx="706067" cy="1414759"/>
          </a:xfrm>
          <a:custGeom>
            <a:avLst/>
            <a:gdLst>
              <a:gd name="T0" fmla="*/ 228 w 228"/>
              <a:gd name="T1" fmla="*/ 274 h 274"/>
              <a:gd name="T2" fmla="*/ 131 w 228"/>
              <a:gd name="T3" fmla="*/ 0 h 274"/>
              <a:gd name="T4" fmla="*/ 134 w 228"/>
              <a:gd name="T5" fmla="*/ 29 h 274"/>
              <a:gd name="T6" fmla="*/ 129 w 228"/>
              <a:gd name="T7" fmla="*/ 62 h 274"/>
              <a:gd name="T8" fmla="*/ 114 w 228"/>
              <a:gd name="T9" fmla="*/ 93 h 274"/>
              <a:gd name="T10" fmla="*/ 90 w 228"/>
              <a:gd name="T11" fmla="*/ 125 h 274"/>
              <a:gd name="T12" fmla="*/ 60 w 228"/>
              <a:gd name="T13" fmla="*/ 158 h 274"/>
              <a:gd name="T14" fmla="*/ 0 w 228"/>
              <a:gd name="T15" fmla="*/ 220 h 274"/>
              <a:gd name="T16" fmla="*/ 145 w 228"/>
              <a:gd name="T17" fmla="*/ 220 h 274"/>
              <a:gd name="T18" fmla="*/ 145 w 228"/>
              <a:gd name="T19" fmla="*/ 274 h 274"/>
              <a:gd name="T20" fmla="*/ 228 w 228"/>
              <a:gd name="T21"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74">
                <a:moveTo>
                  <a:pt x="228" y="274"/>
                </a:moveTo>
                <a:cubicBezTo>
                  <a:pt x="156" y="70"/>
                  <a:pt x="136" y="15"/>
                  <a:pt x="131" y="0"/>
                </a:cubicBezTo>
                <a:cubicBezTo>
                  <a:pt x="133" y="9"/>
                  <a:pt x="134" y="19"/>
                  <a:pt x="134" y="29"/>
                </a:cubicBezTo>
                <a:cubicBezTo>
                  <a:pt x="134" y="40"/>
                  <a:pt x="133" y="51"/>
                  <a:pt x="129" y="62"/>
                </a:cubicBezTo>
                <a:cubicBezTo>
                  <a:pt x="126" y="72"/>
                  <a:pt x="121" y="83"/>
                  <a:pt x="114" y="93"/>
                </a:cubicBezTo>
                <a:cubicBezTo>
                  <a:pt x="107" y="103"/>
                  <a:pt x="100" y="114"/>
                  <a:pt x="90" y="125"/>
                </a:cubicBezTo>
                <a:cubicBezTo>
                  <a:pt x="81" y="135"/>
                  <a:pt x="71" y="147"/>
                  <a:pt x="60" y="158"/>
                </a:cubicBezTo>
                <a:cubicBezTo>
                  <a:pt x="0" y="220"/>
                  <a:pt x="0" y="220"/>
                  <a:pt x="0" y="220"/>
                </a:cubicBezTo>
                <a:cubicBezTo>
                  <a:pt x="145" y="220"/>
                  <a:pt x="145" y="220"/>
                  <a:pt x="145" y="220"/>
                </a:cubicBezTo>
                <a:cubicBezTo>
                  <a:pt x="145" y="274"/>
                  <a:pt x="145" y="274"/>
                  <a:pt x="145" y="274"/>
                </a:cubicBezTo>
                <a:cubicBezTo>
                  <a:pt x="228" y="274"/>
                  <a:pt x="228" y="274"/>
                  <a:pt x="228" y="274"/>
                </a:cubicBezTo>
                <a:close/>
              </a:path>
            </a:pathLst>
          </a:custGeom>
          <a:solidFill>
            <a:schemeClr val="accent2">
              <a:lumMod val="50000"/>
            </a:schemeClr>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11" name="Freeform 35">
            <a:extLst>
              <a:ext uri="{FF2B5EF4-FFF2-40B4-BE49-F238E27FC236}">
                <a16:creationId xmlns:a16="http://schemas.microsoft.com/office/drawing/2014/main" id="{D8E1D7E0-4C0B-4443-837D-A6D1BCE73E31}"/>
              </a:ext>
            </a:extLst>
          </p:cNvPr>
          <p:cNvSpPr>
            <a:spLocks/>
          </p:cNvSpPr>
          <p:nvPr/>
        </p:nvSpPr>
        <p:spPr bwMode="auto">
          <a:xfrm>
            <a:off x="3598146" y="4091118"/>
            <a:ext cx="3904788" cy="1850588"/>
          </a:xfrm>
          <a:custGeom>
            <a:avLst/>
            <a:gdLst>
              <a:gd name="T0" fmla="*/ 170 w 1845"/>
              <a:gd name="T1" fmla="*/ 0 h 523"/>
              <a:gd name="T2" fmla="*/ 108 w 1845"/>
              <a:gd name="T3" fmla="*/ 10 h 523"/>
              <a:gd name="T4" fmla="*/ 55 w 1845"/>
              <a:gd name="T5" fmla="*/ 38 h 523"/>
              <a:gd name="T6" fmla="*/ 20 w 1845"/>
              <a:gd name="T7" fmla="*/ 82 h 523"/>
              <a:gd name="T8" fmla="*/ 7 w 1845"/>
              <a:gd name="T9" fmla="*/ 139 h 523"/>
              <a:gd name="T10" fmla="*/ 108 w 1845"/>
              <a:gd name="T11" fmla="*/ 139 h 523"/>
              <a:gd name="T12" fmla="*/ 113 w 1845"/>
              <a:gd name="T13" fmla="*/ 115 h 523"/>
              <a:gd name="T14" fmla="*/ 128 w 1845"/>
              <a:gd name="T15" fmla="*/ 97 h 523"/>
              <a:gd name="T16" fmla="*/ 150 w 1845"/>
              <a:gd name="T17" fmla="*/ 86 h 523"/>
              <a:gd name="T18" fmla="*/ 176 w 1845"/>
              <a:gd name="T19" fmla="*/ 82 h 523"/>
              <a:gd name="T20" fmla="*/ 206 w 1845"/>
              <a:gd name="T21" fmla="*/ 87 h 523"/>
              <a:gd name="T22" fmla="*/ 228 w 1845"/>
              <a:gd name="T23" fmla="*/ 100 h 523"/>
              <a:gd name="T24" fmla="*/ 241 w 1845"/>
              <a:gd name="T25" fmla="*/ 121 h 523"/>
              <a:gd name="T26" fmla="*/ 245 w 1845"/>
              <a:gd name="T27" fmla="*/ 147 h 523"/>
              <a:gd name="T28" fmla="*/ 226 w 1845"/>
              <a:gd name="T29" fmla="*/ 198 h 523"/>
              <a:gd name="T30" fmla="*/ 169 w 1845"/>
              <a:gd name="T31" fmla="*/ 217 h 523"/>
              <a:gd name="T32" fmla="*/ 115 w 1845"/>
              <a:gd name="T33" fmla="*/ 217 h 523"/>
              <a:gd name="T34" fmla="*/ 115 w 1845"/>
              <a:gd name="T35" fmla="*/ 296 h 523"/>
              <a:gd name="T36" fmla="*/ 169 w 1845"/>
              <a:gd name="T37" fmla="*/ 296 h 523"/>
              <a:gd name="T38" fmla="*/ 204 w 1845"/>
              <a:gd name="T39" fmla="*/ 300 h 523"/>
              <a:gd name="T40" fmla="*/ 230 w 1845"/>
              <a:gd name="T41" fmla="*/ 314 h 523"/>
              <a:gd name="T42" fmla="*/ 247 w 1845"/>
              <a:gd name="T43" fmla="*/ 337 h 523"/>
              <a:gd name="T44" fmla="*/ 253 w 1845"/>
              <a:gd name="T45" fmla="*/ 372 h 523"/>
              <a:gd name="T46" fmla="*/ 248 w 1845"/>
              <a:gd name="T47" fmla="*/ 401 h 523"/>
              <a:gd name="T48" fmla="*/ 232 w 1845"/>
              <a:gd name="T49" fmla="*/ 423 h 523"/>
              <a:gd name="T50" fmla="*/ 208 w 1845"/>
              <a:gd name="T51" fmla="*/ 437 h 523"/>
              <a:gd name="T52" fmla="*/ 176 w 1845"/>
              <a:gd name="T53" fmla="*/ 442 h 523"/>
              <a:gd name="T54" fmla="*/ 146 w 1845"/>
              <a:gd name="T55" fmla="*/ 437 h 523"/>
              <a:gd name="T56" fmla="*/ 123 w 1845"/>
              <a:gd name="T57" fmla="*/ 423 h 523"/>
              <a:gd name="T58" fmla="*/ 107 w 1845"/>
              <a:gd name="T59" fmla="*/ 403 h 523"/>
              <a:gd name="T60" fmla="*/ 101 w 1845"/>
              <a:gd name="T61" fmla="*/ 377 h 523"/>
              <a:gd name="T62" fmla="*/ 0 w 1845"/>
              <a:gd name="T63" fmla="*/ 377 h 523"/>
              <a:gd name="T64" fmla="*/ 15 w 1845"/>
              <a:gd name="T65" fmla="*/ 442 h 523"/>
              <a:gd name="T66" fmla="*/ 54 w 1845"/>
              <a:gd name="T67" fmla="*/ 488 h 523"/>
              <a:gd name="T68" fmla="*/ 110 w 1845"/>
              <a:gd name="T69" fmla="*/ 514 h 523"/>
              <a:gd name="T70" fmla="*/ 170 w 1845"/>
              <a:gd name="T71" fmla="*/ 523 h 523"/>
              <a:gd name="T72" fmla="*/ 170 w 1845"/>
              <a:gd name="T73" fmla="*/ 523 h 523"/>
              <a:gd name="T74" fmla="*/ 1845 w 1845"/>
              <a:gd name="T75" fmla="*/ 523 h 523"/>
              <a:gd name="T76" fmla="*/ 1845 w 1845"/>
              <a:gd name="T77" fmla="*/ 0 h 523"/>
              <a:gd name="T78" fmla="*/ 170 w 1845"/>
              <a:gd name="T79" fmla="*/ 0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45" h="523">
                <a:moveTo>
                  <a:pt x="170" y="0"/>
                </a:moveTo>
                <a:cubicBezTo>
                  <a:pt x="148" y="1"/>
                  <a:pt x="128" y="4"/>
                  <a:pt x="108" y="10"/>
                </a:cubicBezTo>
                <a:cubicBezTo>
                  <a:pt x="88" y="17"/>
                  <a:pt x="71" y="26"/>
                  <a:pt x="55" y="38"/>
                </a:cubicBezTo>
                <a:cubicBezTo>
                  <a:pt x="40" y="50"/>
                  <a:pt x="29" y="65"/>
                  <a:pt x="20" y="82"/>
                </a:cubicBezTo>
                <a:cubicBezTo>
                  <a:pt x="11" y="99"/>
                  <a:pt x="7" y="118"/>
                  <a:pt x="7" y="139"/>
                </a:cubicBezTo>
                <a:cubicBezTo>
                  <a:pt x="108" y="139"/>
                  <a:pt x="108" y="139"/>
                  <a:pt x="108" y="139"/>
                </a:cubicBezTo>
                <a:cubicBezTo>
                  <a:pt x="108" y="130"/>
                  <a:pt x="110" y="122"/>
                  <a:pt x="113" y="115"/>
                </a:cubicBezTo>
                <a:cubicBezTo>
                  <a:pt x="117" y="108"/>
                  <a:pt x="122" y="102"/>
                  <a:pt x="128" y="97"/>
                </a:cubicBezTo>
                <a:cubicBezTo>
                  <a:pt x="134" y="92"/>
                  <a:pt x="141" y="88"/>
                  <a:pt x="150" y="86"/>
                </a:cubicBezTo>
                <a:cubicBezTo>
                  <a:pt x="158" y="83"/>
                  <a:pt x="167" y="82"/>
                  <a:pt x="176" y="82"/>
                </a:cubicBezTo>
                <a:cubicBezTo>
                  <a:pt x="188" y="82"/>
                  <a:pt x="198" y="83"/>
                  <a:pt x="206" y="87"/>
                </a:cubicBezTo>
                <a:cubicBezTo>
                  <a:pt x="215" y="90"/>
                  <a:pt x="222" y="94"/>
                  <a:pt x="228" y="100"/>
                </a:cubicBezTo>
                <a:cubicBezTo>
                  <a:pt x="234" y="106"/>
                  <a:pt x="238" y="113"/>
                  <a:pt x="241" y="121"/>
                </a:cubicBezTo>
                <a:cubicBezTo>
                  <a:pt x="243" y="129"/>
                  <a:pt x="245" y="137"/>
                  <a:pt x="245" y="147"/>
                </a:cubicBezTo>
                <a:cubicBezTo>
                  <a:pt x="245" y="168"/>
                  <a:pt x="239" y="185"/>
                  <a:pt x="226" y="198"/>
                </a:cubicBezTo>
                <a:cubicBezTo>
                  <a:pt x="214" y="211"/>
                  <a:pt x="195" y="217"/>
                  <a:pt x="169" y="217"/>
                </a:cubicBezTo>
                <a:cubicBezTo>
                  <a:pt x="115" y="217"/>
                  <a:pt x="115" y="217"/>
                  <a:pt x="115" y="217"/>
                </a:cubicBezTo>
                <a:cubicBezTo>
                  <a:pt x="115" y="296"/>
                  <a:pt x="115" y="296"/>
                  <a:pt x="115" y="296"/>
                </a:cubicBezTo>
                <a:cubicBezTo>
                  <a:pt x="169" y="296"/>
                  <a:pt x="169" y="296"/>
                  <a:pt x="169" y="296"/>
                </a:cubicBezTo>
                <a:cubicBezTo>
                  <a:pt x="182" y="296"/>
                  <a:pt x="194" y="297"/>
                  <a:pt x="204" y="300"/>
                </a:cubicBezTo>
                <a:cubicBezTo>
                  <a:pt x="214" y="303"/>
                  <a:pt x="223" y="308"/>
                  <a:pt x="230" y="314"/>
                </a:cubicBezTo>
                <a:cubicBezTo>
                  <a:pt x="238" y="320"/>
                  <a:pt x="243" y="328"/>
                  <a:pt x="247" y="337"/>
                </a:cubicBezTo>
                <a:cubicBezTo>
                  <a:pt x="251" y="347"/>
                  <a:pt x="253" y="359"/>
                  <a:pt x="253" y="372"/>
                </a:cubicBezTo>
                <a:cubicBezTo>
                  <a:pt x="253" y="383"/>
                  <a:pt x="251" y="392"/>
                  <a:pt x="248" y="401"/>
                </a:cubicBezTo>
                <a:cubicBezTo>
                  <a:pt x="244" y="409"/>
                  <a:pt x="239" y="417"/>
                  <a:pt x="232" y="423"/>
                </a:cubicBezTo>
                <a:cubicBezTo>
                  <a:pt x="226" y="429"/>
                  <a:pt x="218" y="434"/>
                  <a:pt x="208" y="437"/>
                </a:cubicBezTo>
                <a:cubicBezTo>
                  <a:pt x="199" y="440"/>
                  <a:pt x="188" y="442"/>
                  <a:pt x="176" y="442"/>
                </a:cubicBezTo>
                <a:cubicBezTo>
                  <a:pt x="165" y="442"/>
                  <a:pt x="155" y="440"/>
                  <a:pt x="146" y="437"/>
                </a:cubicBezTo>
                <a:cubicBezTo>
                  <a:pt x="137" y="434"/>
                  <a:pt x="129" y="429"/>
                  <a:pt x="123" y="423"/>
                </a:cubicBezTo>
                <a:cubicBezTo>
                  <a:pt x="116" y="418"/>
                  <a:pt x="111" y="411"/>
                  <a:pt x="107" y="403"/>
                </a:cubicBezTo>
                <a:cubicBezTo>
                  <a:pt x="103" y="395"/>
                  <a:pt x="101" y="386"/>
                  <a:pt x="101" y="377"/>
                </a:cubicBezTo>
                <a:cubicBezTo>
                  <a:pt x="0" y="377"/>
                  <a:pt x="0" y="377"/>
                  <a:pt x="0" y="377"/>
                </a:cubicBezTo>
                <a:cubicBezTo>
                  <a:pt x="0" y="402"/>
                  <a:pt x="5" y="424"/>
                  <a:pt x="15" y="442"/>
                </a:cubicBezTo>
                <a:cubicBezTo>
                  <a:pt x="25" y="460"/>
                  <a:pt x="38" y="475"/>
                  <a:pt x="54" y="488"/>
                </a:cubicBezTo>
                <a:cubicBezTo>
                  <a:pt x="71" y="500"/>
                  <a:pt x="89" y="509"/>
                  <a:pt x="110" y="514"/>
                </a:cubicBezTo>
                <a:cubicBezTo>
                  <a:pt x="129" y="520"/>
                  <a:pt x="150" y="523"/>
                  <a:pt x="170" y="523"/>
                </a:cubicBezTo>
                <a:cubicBezTo>
                  <a:pt x="170" y="523"/>
                  <a:pt x="170" y="523"/>
                  <a:pt x="170" y="523"/>
                </a:cubicBezTo>
                <a:cubicBezTo>
                  <a:pt x="1845" y="523"/>
                  <a:pt x="1845" y="523"/>
                  <a:pt x="1845" y="523"/>
                </a:cubicBezTo>
                <a:cubicBezTo>
                  <a:pt x="1845" y="0"/>
                  <a:pt x="1845" y="0"/>
                  <a:pt x="1845" y="0"/>
                </a:cubicBezTo>
                <a:cubicBezTo>
                  <a:pt x="170" y="0"/>
                  <a:pt x="170" y="0"/>
                  <a:pt x="170" y="0"/>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Roboto Bold" charset="0"/>
            </a:endParaRPr>
          </a:p>
        </p:txBody>
      </p:sp>
      <p:sp>
        <p:nvSpPr>
          <p:cNvPr id="12" name="Freeform 16">
            <a:extLst>
              <a:ext uri="{FF2B5EF4-FFF2-40B4-BE49-F238E27FC236}">
                <a16:creationId xmlns:a16="http://schemas.microsoft.com/office/drawing/2014/main" id="{B79E3188-FAC4-4D75-AABE-934EE293AD1C}"/>
              </a:ext>
            </a:extLst>
          </p:cNvPr>
          <p:cNvSpPr>
            <a:spLocks/>
          </p:cNvSpPr>
          <p:nvPr/>
        </p:nvSpPr>
        <p:spPr bwMode="auto">
          <a:xfrm>
            <a:off x="3953143" y="4563221"/>
            <a:ext cx="637448" cy="1378483"/>
          </a:xfrm>
          <a:custGeom>
            <a:avLst/>
            <a:gdLst>
              <a:gd name="T0" fmla="*/ 112 w 206"/>
              <a:gd name="T1" fmla="*/ 0 h 267"/>
              <a:gd name="T2" fmla="*/ 114 w 206"/>
              <a:gd name="T3" fmla="*/ 21 h 267"/>
              <a:gd name="T4" fmla="*/ 110 w 206"/>
              <a:gd name="T5" fmla="*/ 43 h 267"/>
              <a:gd name="T6" fmla="*/ 100 w 206"/>
              <a:gd name="T7" fmla="*/ 62 h 267"/>
              <a:gd name="T8" fmla="*/ 84 w 206"/>
              <a:gd name="T9" fmla="*/ 79 h 267"/>
              <a:gd name="T10" fmla="*/ 63 w 206"/>
              <a:gd name="T11" fmla="*/ 93 h 267"/>
              <a:gd name="T12" fmla="*/ 105 w 206"/>
              <a:gd name="T13" fmla="*/ 122 h 267"/>
              <a:gd name="T14" fmla="*/ 119 w 206"/>
              <a:gd name="T15" fmla="*/ 170 h 267"/>
              <a:gd name="T16" fmla="*/ 110 w 206"/>
              <a:gd name="T17" fmla="*/ 211 h 267"/>
              <a:gd name="T18" fmla="*/ 85 w 206"/>
              <a:gd name="T19" fmla="*/ 241 h 267"/>
              <a:gd name="T20" fmla="*/ 47 w 206"/>
              <a:gd name="T21" fmla="*/ 260 h 267"/>
              <a:gd name="T22" fmla="*/ 0 w 206"/>
              <a:gd name="T23" fmla="*/ 267 h 267"/>
              <a:gd name="T24" fmla="*/ 206 w 206"/>
              <a:gd name="T25" fmla="*/ 267 h 267"/>
              <a:gd name="T26" fmla="*/ 112 w 206"/>
              <a:gd name="T27"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6" h="267">
                <a:moveTo>
                  <a:pt x="112" y="0"/>
                </a:moveTo>
                <a:cubicBezTo>
                  <a:pt x="113" y="7"/>
                  <a:pt x="114" y="14"/>
                  <a:pt x="114" y="21"/>
                </a:cubicBezTo>
                <a:cubicBezTo>
                  <a:pt x="114" y="28"/>
                  <a:pt x="112" y="35"/>
                  <a:pt x="110" y="43"/>
                </a:cubicBezTo>
                <a:cubicBezTo>
                  <a:pt x="108" y="50"/>
                  <a:pt x="104" y="56"/>
                  <a:pt x="100" y="62"/>
                </a:cubicBezTo>
                <a:cubicBezTo>
                  <a:pt x="96" y="68"/>
                  <a:pt x="91" y="74"/>
                  <a:pt x="84" y="79"/>
                </a:cubicBezTo>
                <a:cubicBezTo>
                  <a:pt x="78" y="84"/>
                  <a:pt x="71" y="89"/>
                  <a:pt x="63" y="93"/>
                </a:cubicBezTo>
                <a:cubicBezTo>
                  <a:pt x="81" y="99"/>
                  <a:pt x="96" y="109"/>
                  <a:pt x="105" y="122"/>
                </a:cubicBezTo>
                <a:cubicBezTo>
                  <a:pt x="114" y="135"/>
                  <a:pt x="119" y="152"/>
                  <a:pt x="119" y="170"/>
                </a:cubicBezTo>
                <a:cubicBezTo>
                  <a:pt x="119" y="185"/>
                  <a:pt x="116" y="199"/>
                  <a:pt x="110" y="211"/>
                </a:cubicBezTo>
                <a:cubicBezTo>
                  <a:pt x="104" y="223"/>
                  <a:pt x="95" y="233"/>
                  <a:pt x="85" y="241"/>
                </a:cubicBezTo>
                <a:cubicBezTo>
                  <a:pt x="74" y="250"/>
                  <a:pt x="62" y="256"/>
                  <a:pt x="47" y="260"/>
                </a:cubicBezTo>
                <a:cubicBezTo>
                  <a:pt x="33" y="265"/>
                  <a:pt x="17" y="267"/>
                  <a:pt x="0" y="267"/>
                </a:cubicBezTo>
                <a:cubicBezTo>
                  <a:pt x="206" y="267"/>
                  <a:pt x="206" y="267"/>
                  <a:pt x="206" y="267"/>
                </a:cubicBezTo>
                <a:cubicBezTo>
                  <a:pt x="143" y="88"/>
                  <a:pt x="120" y="23"/>
                  <a:pt x="112" y="0"/>
                </a:cubicBezTo>
                <a:close/>
              </a:path>
            </a:pathLst>
          </a:custGeom>
          <a:solidFill>
            <a:schemeClr val="accent3">
              <a:lumMod val="50000"/>
            </a:schemeClr>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13" name="Freeform 16">
            <a:extLst>
              <a:ext uri="{FF2B5EF4-FFF2-40B4-BE49-F238E27FC236}">
                <a16:creationId xmlns:a16="http://schemas.microsoft.com/office/drawing/2014/main" id="{54E9B391-EFF3-4591-8C18-D21B0684391A}"/>
              </a:ext>
            </a:extLst>
          </p:cNvPr>
          <p:cNvSpPr>
            <a:spLocks noEditPoints="1"/>
          </p:cNvSpPr>
          <p:nvPr/>
        </p:nvSpPr>
        <p:spPr bwMode="auto">
          <a:xfrm>
            <a:off x="8013023" y="4091118"/>
            <a:ext cx="3942060" cy="1850587"/>
          </a:xfrm>
          <a:custGeom>
            <a:avLst/>
            <a:gdLst>
              <a:gd name="T0" fmla="*/ 553 w 3183"/>
              <a:gd name="T1" fmla="*/ 0 h 892"/>
              <a:gd name="T2" fmla="*/ 452 w 3183"/>
              <a:gd name="T3" fmla="*/ 0 h 892"/>
              <a:gd name="T4" fmla="*/ 373 w 3183"/>
              <a:gd name="T5" fmla="*/ 0 h 892"/>
              <a:gd name="T6" fmla="*/ 0 w 3183"/>
              <a:gd name="T7" fmla="*/ 588 h 892"/>
              <a:gd name="T8" fmla="*/ 8 w 3183"/>
              <a:gd name="T9" fmla="*/ 699 h 892"/>
              <a:gd name="T10" fmla="*/ 375 w 3183"/>
              <a:gd name="T11" fmla="*/ 699 h 892"/>
              <a:gd name="T12" fmla="*/ 375 w 3183"/>
              <a:gd name="T13" fmla="*/ 892 h 892"/>
              <a:gd name="T14" fmla="*/ 452 w 3183"/>
              <a:gd name="T15" fmla="*/ 892 h 892"/>
              <a:gd name="T16" fmla="*/ 553 w 3183"/>
              <a:gd name="T17" fmla="*/ 892 h 892"/>
              <a:gd name="T18" fmla="*/ 3183 w 3183"/>
              <a:gd name="T19" fmla="*/ 892 h 892"/>
              <a:gd name="T20" fmla="*/ 3183 w 3183"/>
              <a:gd name="T21" fmla="*/ 0 h 892"/>
              <a:gd name="T22" fmla="*/ 553 w 3183"/>
              <a:gd name="T23" fmla="*/ 0 h 892"/>
              <a:gd name="T24" fmla="*/ 375 w 3183"/>
              <a:gd name="T25" fmla="*/ 558 h 892"/>
              <a:gd name="T26" fmla="*/ 176 w 3183"/>
              <a:gd name="T27" fmla="*/ 558 h 892"/>
              <a:gd name="T28" fmla="*/ 363 w 3183"/>
              <a:gd name="T29" fmla="*/ 263 h 892"/>
              <a:gd name="T30" fmla="*/ 375 w 3183"/>
              <a:gd name="T31" fmla="*/ 242 h 892"/>
              <a:gd name="T32" fmla="*/ 375 w 3183"/>
              <a:gd name="T33" fmla="*/ 558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3" h="892">
                <a:moveTo>
                  <a:pt x="553" y="0"/>
                </a:moveTo>
                <a:lnTo>
                  <a:pt x="452" y="0"/>
                </a:lnTo>
                <a:lnTo>
                  <a:pt x="373" y="0"/>
                </a:lnTo>
                <a:lnTo>
                  <a:pt x="0" y="588"/>
                </a:lnTo>
                <a:lnTo>
                  <a:pt x="8" y="699"/>
                </a:lnTo>
                <a:lnTo>
                  <a:pt x="375" y="699"/>
                </a:lnTo>
                <a:lnTo>
                  <a:pt x="375" y="892"/>
                </a:lnTo>
                <a:lnTo>
                  <a:pt x="452" y="892"/>
                </a:lnTo>
                <a:lnTo>
                  <a:pt x="553" y="892"/>
                </a:lnTo>
                <a:lnTo>
                  <a:pt x="3183" y="892"/>
                </a:lnTo>
                <a:lnTo>
                  <a:pt x="3183" y="0"/>
                </a:lnTo>
                <a:lnTo>
                  <a:pt x="553" y="0"/>
                </a:lnTo>
                <a:close/>
                <a:moveTo>
                  <a:pt x="375" y="558"/>
                </a:moveTo>
                <a:lnTo>
                  <a:pt x="176" y="558"/>
                </a:lnTo>
                <a:lnTo>
                  <a:pt x="363" y="263"/>
                </a:lnTo>
                <a:lnTo>
                  <a:pt x="375" y="242"/>
                </a:lnTo>
                <a:lnTo>
                  <a:pt x="375" y="558"/>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14" name="Freeform 5">
            <a:extLst>
              <a:ext uri="{FF2B5EF4-FFF2-40B4-BE49-F238E27FC236}">
                <a16:creationId xmlns:a16="http://schemas.microsoft.com/office/drawing/2014/main" id="{F43D6D0F-A6CB-4078-AADA-3AE3AB4C5A74}"/>
              </a:ext>
            </a:extLst>
          </p:cNvPr>
          <p:cNvSpPr>
            <a:spLocks/>
          </p:cNvSpPr>
          <p:nvPr/>
        </p:nvSpPr>
        <p:spPr bwMode="auto">
          <a:xfrm>
            <a:off x="8674166" y="4193400"/>
            <a:ext cx="377503" cy="1748306"/>
          </a:xfrm>
          <a:custGeom>
            <a:avLst/>
            <a:gdLst>
              <a:gd name="T0" fmla="*/ 2 w 210"/>
              <a:gd name="T1" fmla="*/ 0 h 584"/>
              <a:gd name="T2" fmla="*/ 0 w 210"/>
              <a:gd name="T3" fmla="*/ 0 h 584"/>
              <a:gd name="T4" fmla="*/ 0 w 210"/>
              <a:gd name="T5" fmla="*/ 366 h 584"/>
              <a:gd name="T6" fmla="*/ 67 w 210"/>
              <a:gd name="T7" fmla="*/ 366 h 584"/>
              <a:gd name="T8" fmla="*/ 67 w 210"/>
              <a:gd name="T9" fmla="*/ 459 h 584"/>
              <a:gd name="T10" fmla="*/ 0 w 210"/>
              <a:gd name="T11" fmla="*/ 459 h 584"/>
              <a:gd name="T12" fmla="*/ 0 w 210"/>
              <a:gd name="T13" fmla="*/ 584 h 584"/>
              <a:gd name="T14" fmla="*/ 2 w 210"/>
              <a:gd name="T15" fmla="*/ 584 h 584"/>
              <a:gd name="T16" fmla="*/ 210 w 210"/>
              <a:gd name="T17" fmla="*/ 584 h 584"/>
              <a:gd name="T18" fmla="*/ 2 w 210"/>
              <a:gd name="T19" fmla="*/ 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0" h="584">
                <a:moveTo>
                  <a:pt x="2" y="0"/>
                </a:moveTo>
                <a:lnTo>
                  <a:pt x="0" y="0"/>
                </a:lnTo>
                <a:lnTo>
                  <a:pt x="0" y="366"/>
                </a:lnTo>
                <a:lnTo>
                  <a:pt x="67" y="366"/>
                </a:lnTo>
                <a:lnTo>
                  <a:pt x="67" y="459"/>
                </a:lnTo>
                <a:lnTo>
                  <a:pt x="0" y="459"/>
                </a:lnTo>
                <a:lnTo>
                  <a:pt x="0" y="584"/>
                </a:lnTo>
                <a:lnTo>
                  <a:pt x="2" y="584"/>
                </a:lnTo>
                <a:lnTo>
                  <a:pt x="210" y="584"/>
                </a:lnTo>
                <a:lnTo>
                  <a:pt x="2" y="0"/>
                </a:lnTo>
                <a:close/>
              </a:path>
            </a:pathLst>
          </a:custGeom>
          <a:solidFill>
            <a:schemeClr val="accent4">
              <a:lumMod val="50000"/>
            </a:schemeClr>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15" name="TextBox 27">
            <a:extLst>
              <a:ext uri="{FF2B5EF4-FFF2-40B4-BE49-F238E27FC236}">
                <a16:creationId xmlns:a16="http://schemas.microsoft.com/office/drawing/2014/main" id="{C359E422-F1F8-4DC0-B890-DDDE45FCD6B1}"/>
              </a:ext>
            </a:extLst>
          </p:cNvPr>
          <p:cNvSpPr txBox="1"/>
          <p:nvPr/>
        </p:nvSpPr>
        <p:spPr>
          <a:xfrm>
            <a:off x="8863329" y="4457973"/>
            <a:ext cx="3133847" cy="957250"/>
          </a:xfrm>
          <a:prstGeom prst="rect">
            <a:avLst/>
          </a:prstGeom>
          <a:noFill/>
        </p:spPr>
        <p:txBody>
          <a:bodyPr wrap="square" numCol="2" rtlCol="0">
            <a:spAutoFit/>
          </a:bodyPr>
          <a:lstStyle/>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Fees /</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Contributions</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Legal/consulting costs</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Donations</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Leasing EDP</a:t>
            </a:r>
          </a:p>
        </p:txBody>
      </p:sp>
      <p:sp>
        <p:nvSpPr>
          <p:cNvPr id="16" name="TextBox 28">
            <a:extLst>
              <a:ext uri="{FF2B5EF4-FFF2-40B4-BE49-F238E27FC236}">
                <a16:creationId xmlns:a16="http://schemas.microsoft.com/office/drawing/2014/main" id="{B71359A3-FE36-4087-9FA3-48B87AADC6D2}"/>
              </a:ext>
            </a:extLst>
          </p:cNvPr>
          <p:cNvSpPr txBox="1"/>
          <p:nvPr/>
        </p:nvSpPr>
        <p:spPr>
          <a:xfrm>
            <a:off x="8863330" y="4111726"/>
            <a:ext cx="868956" cy="400110"/>
          </a:xfrm>
          <a:prstGeom prst="rect">
            <a:avLst/>
          </a:prstGeom>
          <a:noFill/>
        </p:spPr>
        <p:txBody>
          <a:bodyPr wrap="none" rtlCol="0">
            <a:spAutoFit/>
          </a:bodyPr>
          <a:lstStyle/>
          <a:p>
            <a:r>
              <a:rPr lang="en-GB" sz="2000" b="1" dirty="0">
                <a:solidFill>
                  <a:schemeClr val="bg1"/>
                </a:solidFill>
                <a:latin typeface="+mj-lt"/>
                <a:ea typeface="Roboto" charset="0"/>
                <a:cs typeface="Roboto" charset="0"/>
              </a:rPr>
              <a:t>Others</a:t>
            </a:r>
          </a:p>
        </p:txBody>
      </p:sp>
      <p:sp>
        <p:nvSpPr>
          <p:cNvPr id="17" name="TextBox 29">
            <a:extLst>
              <a:ext uri="{FF2B5EF4-FFF2-40B4-BE49-F238E27FC236}">
                <a16:creationId xmlns:a16="http://schemas.microsoft.com/office/drawing/2014/main" id="{995B47BD-0CD2-40B3-A042-6C26851CEAB0}"/>
              </a:ext>
            </a:extLst>
          </p:cNvPr>
          <p:cNvSpPr txBox="1"/>
          <p:nvPr/>
        </p:nvSpPr>
        <p:spPr>
          <a:xfrm>
            <a:off x="4363570" y="4480290"/>
            <a:ext cx="3420235" cy="2272417"/>
          </a:xfrm>
          <a:prstGeom prst="rect">
            <a:avLst/>
          </a:prstGeom>
          <a:noFill/>
        </p:spPr>
        <p:txBody>
          <a:bodyPr wrap="square" lIns="91440" tIns="45720" rIns="91440" bIns="45720" numCol="2" rtlCol="0" anchor="t">
            <a:spAutoFit/>
          </a:bodyPr>
          <a:lstStyle/>
          <a:p>
            <a:pPr marL="88900" indent="-88900">
              <a:lnSpc>
                <a:spcPts val="1665"/>
              </a:lnSpc>
              <a:buFont typeface="Arial,Sans-Serif" panose="020B0604020202020204" pitchFamily="34" charset="0"/>
              <a:buChar char="•"/>
            </a:pPr>
            <a:r>
              <a:rPr lang="en-GB" dirty="0">
                <a:solidFill>
                  <a:schemeClr val="bg1"/>
                </a:solidFill>
                <a:latin typeface="Calibri Light"/>
                <a:ea typeface="+mn-lt"/>
                <a:cs typeface="+mn-lt"/>
              </a:rPr>
              <a:t>Catering</a:t>
            </a:r>
            <a:endParaRPr lang="en-US"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a:solidFill>
                  <a:schemeClr val="bg1"/>
                </a:solidFill>
                <a:latin typeface="Calibri Light"/>
                <a:ea typeface="+mn-lt"/>
                <a:cs typeface="+mn-lt"/>
              </a:rPr>
              <a:t>literature</a:t>
            </a:r>
            <a:endParaRPr lang="en-US"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a:solidFill>
                  <a:schemeClr val="bg1"/>
                </a:solidFill>
                <a:latin typeface="Calibri Light"/>
                <a:ea typeface="+mn-lt"/>
                <a:cs typeface="+mn-lt"/>
              </a:rPr>
              <a:t>Office supplies</a:t>
            </a:r>
            <a:endParaRPr lang="en-US"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a:solidFill>
                  <a:schemeClr val="bg1"/>
                </a:solidFill>
                <a:latin typeface="Calibri Light"/>
                <a:ea typeface="+mn-lt"/>
                <a:cs typeface="+mn-lt"/>
              </a:rPr>
              <a:t>Phone</a:t>
            </a:r>
            <a:endParaRPr lang="en-US"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a:solidFill>
                  <a:schemeClr val="bg1"/>
                </a:solidFill>
                <a:latin typeface="Calibri Light"/>
                <a:ea typeface="+mn-lt"/>
                <a:cs typeface="+mn-lt"/>
              </a:rPr>
              <a:t>Gifts</a:t>
            </a:r>
          </a:p>
          <a:p>
            <a:pPr marL="88900" indent="-88900">
              <a:lnSpc>
                <a:spcPts val="1664"/>
              </a:lnSpc>
              <a:buFont typeface="Arial,Sans-Serif" panose="020B0604020202020204" pitchFamily="34" charset="0"/>
              <a:buChar char="•"/>
            </a:pPr>
            <a:endParaRPr lang="en-GB"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endParaRPr lang="en-GB"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endParaRPr lang="en-GB"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endParaRPr lang="en-GB"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endParaRPr lang="en-GB"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a:solidFill>
                  <a:schemeClr val="bg1"/>
                </a:solidFill>
                <a:latin typeface="Calibri Light"/>
                <a:ea typeface="+mn-lt"/>
                <a:cs typeface="+mn-lt"/>
              </a:rPr>
              <a:t>Continuing </a:t>
            </a:r>
            <a:endParaRPr lang="en-US" dirty="0">
              <a:solidFill>
                <a:schemeClr val="bg1"/>
              </a:solidFill>
              <a:latin typeface="Calibri Light"/>
              <a:ea typeface="+mn-lt"/>
              <a:cs typeface="+mn-lt"/>
            </a:endParaRPr>
          </a:p>
          <a:p>
            <a:pPr>
              <a:lnSpc>
                <a:spcPts val="1664"/>
              </a:lnSpc>
            </a:pPr>
            <a:r>
              <a:rPr lang="en-GB" dirty="0">
                <a:solidFill>
                  <a:schemeClr val="bg1"/>
                </a:solidFill>
                <a:latin typeface="Calibri Light"/>
                <a:ea typeface="+mn-lt"/>
                <a:cs typeface="+mn-lt"/>
              </a:rPr>
              <a:t>Education and training</a:t>
            </a:r>
            <a:endParaRPr lang="en-US"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a:solidFill>
                  <a:schemeClr val="bg1"/>
                </a:solidFill>
                <a:latin typeface="Calibri Light"/>
                <a:ea typeface="+mn-lt"/>
                <a:cs typeface="+mn-lt"/>
              </a:rPr>
              <a:t>Canteen</a:t>
            </a:r>
            <a:endParaRPr lang="en-US"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a:solidFill>
                  <a:schemeClr val="bg1"/>
                </a:solidFill>
                <a:latin typeface="Calibri Light"/>
                <a:ea typeface="+mn-lt"/>
                <a:cs typeface="+mn-lt"/>
              </a:rPr>
              <a:t>Motor vehicle</a:t>
            </a:r>
            <a:endParaRPr lang="en-US" dirty="0">
              <a:solidFill>
                <a:schemeClr val="bg1"/>
              </a:solidFill>
              <a:latin typeface="Calibri Light"/>
              <a:ea typeface="+mn-lt"/>
              <a:cs typeface="+mn-lt"/>
            </a:endParaRPr>
          </a:p>
          <a:p>
            <a:pPr>
              <a:lnSpc>
                <a:spcPts val="1664"/>
              </a:lnSpc>
            </a:pPr>
            <a:endParaRPr lang="en-GB" dirty="0">
              <a:solidFill>
                <a:schemeClr val="bg1"/>
              </a:solidFill>
              <a:latin typeface="Calibri Light"/>
              <a:ea typeface="+mn-lt"/>
              <a:cs typeface="+mn-lt"/>
            </a:endParaRPr>
          </a:p>
          <a:p>
            <a:pPr marL="88900" indent="-88900">
              <a:lnSpc>
                <a:spcPts val="1664"/>
              </a:lnSpc>
              <a:buFont typeface="Arial" panose="020B0604020202020204" pitchFamily="34" charset="0"/>
              <a:buChar char="•"/>
            </a:pPr>
            <a:r>
              <a:rPr lang="en-GB" sz="1600" dirty="0">
                <a:solidFill>
                  <a:schemeClr val="bg1"/>
                </a:solidFill>
                <a:latin typeface="+mj-lt"/>
                <a:ea typeface="Lato Light" charset="0"/>
                <a:cs typeface="Lato Light" charset="0"/>
              </a:rPr>
              <a:t>                 </a:t>
            </a:r>
          </a:p>
        </p:txBody>
      </p:sp>
      <p:sp>
        <p:nvSpPr>
          <p:cNvPr id="18" name="TextBox 30">
            <a:extLst>
              <a:ext uri="{FF2B5EF4-FFF2-40B4-BE49-F238E27FC236}">
                <a16:creationId xmlns:a16="http://schemas.microsoft.com/office/drawing/2014/main" id="{218F2331-A941-484C-BE86-AD3844780665}"/>
              </a:ext>
            </a:extLst>
          </p:cNvPr>
          <p:cNvSpPr txBox="1"/>
          <p:nvPr/>
        </p:nvSpPr>
        <p:spPr>
          <a:xfrm>
            <a:off x="4363571" y="4111726"/>
            <a:ext cx="1383777" cy="461665"/>
          </a:xfrm>
          <a:prstGeom prst="rect">
            <a:avLst/>
          </a:prstGeom>
          <a:noFill/>
        </p:spPr>
        <p:txBody>
          <a:bodyPr wrap="none" rtlCol="0">
            <a:spAutoFit/>
          </a:bodyPr>
          <a:lstStyle/>
          <a:p>
            <a:r>
              <a:rPr lang="en-GB" sz="2400" b="1" dirty="0">
                <a:solidFill>
                  <a:schemeClr val="bg1"/>
                </a:solidFill>
                <a:latin typeface="+mj-lt"/>
                <a:ea typeface="Roboto" charset="0"/>
                <a:cs typeface="Roboto" charset="0"/>
              </a:rPr>
              <a:t>Personnel</a:t>
            </a:r>
          </a:p>
        </p:txBody>
      </p:sp>
      <p:sp>
        <p:nvSpPr>
          <p:cNvPr id="19" name="TextBox 37">
            <a:extLst>
              <a:ext uri="{FF2B5EF4-FFF2-40B4-BE49-F238E27FC236}">
                <a16:creationId xmlns:a16="http://schemas.microsoft.com/office/drawing/2014/main" id="{F2A51824-B11A-4E32-9BF7-E66B7C2D3B35}"/>
              </a:ext>
            </a:extLst>
          </p:cNvPr>
          <p:cNvSpPr txBox="1"/>
          <p:nvPr/>
        </p:nvSpPr>
        <p:spPr>
          <a:xfrm>
            <a:off x="8863329" y="2409751"/>
            <a:ext cx="3133847" cy="1175258"/>
          </a:xfrm>
          <a:prstGeom prst="rect">
            <a:avLst/>
          </a:prstGeom>
          <a:noFill/>
        </p:spPr>
        <p:txBody>
          <a:bodyPr wrap="square" numCol="2" rtlCol="0">
            <a:spAutoFit/>
          </a:bodyPr>
          <a:lstStyle/>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Waste Management</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Operating costs</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IT</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Rent</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Cleaning</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Repairs</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Security</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Insurance</a:t>
            </a:r>
            <a:endParaRPr lang="en-GB" sz="1600" dirty="0">
              <a:solidFill>
                <a:schemeClr val="bg1"/>
              </a:solidFill>
              <a:latin typeface="+mj-lt"/>
              <a:ea typeface="Lato Light" charset="0"/>
              <a:cs typeface="Lato Light" charset="0"/>
            </a:endParaRPr>
          </a:p>
        </p:txBody>
      </p:sp>
      <p:sp>
        <p:nvSpPr>
          <p:cNvPr id="20" name="TextBox 38">
            <a:extLst>
              <a:ext uri="{FF2B5EF4-FFF2-40B4-BE49-F238E27FC236}">
                <a16:creationId xmlns:a16="http://schemas.microsoft.com/office/drawing/2014/main" id="{C539BC28-E2E7-4962-9DEC-F128F869A872}"/>
              </a:ext>
            </a:extLst>
          </p:cNvPr>
          <p:cNvSpPr txBox="1"/>
          <p:nvPr/>
        </p:nvSpPr>
        <p:spPr>
          <a:xfrm>
            <a:off x="8863330" y="2063504"/>
            <a:ext cx="1577291" cy="400110"/>
          </a:xfrm>
          <a:prstGeom prst="rect">
            <a:avLst/>
          </a:prstGeom>
          <a:noFill/>
        </p:spPr>
        <p:txBody>
          <a:bodyPr wrap="none" rtlCol="0">
            <a:spAutoFit/>
          </a:bodyPr>
          <a:lstStyle/>
          <a:p>
            <a:r>
              <a:rPr lang="en-GB" sz="2000" b="1" dirty="0">
                <a:solidFill>
                  <a:schemeClr val="bg1"/>
                </a:solidFill>
                <a:latin typeface="+mj-lt"/>
                <a:ea typeface="Roboto" charset="0"/>
                <a:cs typeface="Roboto" charset="0"/>
              </a:rPr>
              <a:t>Infrastructure</a:t>
            </a:r>
          </a:p>
        </p:txBody>
      </p:sp>
      <p:sp>
        <p:nvSpPr>
          <p:cNvPr id="21" name="TextBox 39">
            <a:extLst>
              <a:ext uri="{FF2B5EF4-FFF2-40B4-BE49-F238E27FC236}">
                <a16:creationId xmlns:a16="http://schemas.microsoft.com/office/drawing/2014/main" id="{CB4BC806-EF56-4D77-94C0-98A9C8BA5E7C}"/>
              </a:ext>
            </a:extLst>
          </p:cNvPr>
          <p:cNvSpPr txBox="1"/>
          <p:nvPr/>
        </p:nvSpPr>
        <p:spPr>
          <a:xfrm>
            <a:off x="4363570" y="2409751"/>
            <a:ext cx="3133847" cy="1188787"/>
          </a:xfrm>
          <a:prstGeom prst="rect">
            <a:avLst/>
          </a:prstGeom>
          <a:noFill/>
        </p:spPr>
        <p:txBody>
          <a:bodyPr wrap="square" lIns="91440" tIns="45720" rIns="91440" bIns="45720" numCol="2" rtlCol="0" anchor="t">
            <a:spAutoFit/>
          </a:bodyPr>
          <a:lstStyle/>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Catering</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External services</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Exhibitions</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Travel expenses</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Advertising</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Transport/</a:t>
            </a:r>
            <a:br>
              <a:rPr lang="en-GB" dirty="0">
                <a:solidFill>
                  <a:schemeClr val="bg1"/>
                </a:solidFill>
                <a:latin typeface="+mj-lt"/>
                <a:ea typeface="Lato Light" charset="0"/>
                <a:cs typeface="Lato Light" charset="0"/>
              </a:rPr>
            </a:br>
            <a:r>
              <a:rPr lang="en-GB" dirty="0">
                <a:solidFill>
                  <a:schemeClr val="bg1"/>
                </a:solidFill>
                <a:latin typeface="+mj-lt"/>
                <a:ea typeface="Lato Light" charset="0"/>
                <a:cs typeface="Lato Light" charset="0"/>
              </a:rPr>
              <a:t>freight</a:t>
            </a:r>
          </a:p>
        </p:txBody>
      </p:sp>
      <p:sp>
        <p:nvSpPr>
          <p:cNvPr id="22" name="TextBox 40">
            <a:extLst>
              <a:ext uri="{FF2B5EF4-FFF2-40B4-BE49-F238E27FC236}">
                <a16:creationId xmlns:a16="http://schemas.microsoft.com/office/drawing/2014/main" id="{1FB369A6-3E50-4482-B849-7BE6C2E0BB20}"/>
              </a:ext>
            </a:extLst>
          </p:cNvPr>
          <p:cNvSpPr txBox="1"/>
          <p:nvPr/>
        </p:nvSpPr>
        <p:spPr>
          <a:xfrm>
            <a:off x="4363571" y="2063504"/>
            <a:ext cx="995850" cy="369332"/>
          </a:xfrm>
          <a:prstGeom prst="rect">
            <a:avLst/>
          </a:prstGeom>
          <a:noFill/>
        </p:spPr>
        <p:txBody>
          <a:bodyPr wrap="none" rtlCol="0">
            <a:spAutoFit/>
          </a:bodyPr>
          <a:lstStyle/>
          <a:p>
            <a:r>
              <a:rPr lang="en-GB" b="1" dirty="0">
                <a:solidFill>
                  <a:schemeClr val="bg1"/>
                </a:solidFill>
                <a:latin typeface="+mj-lt"/>
                <a:ea typeface="Roboto" charset="0"/>
                <a:cs typeface="Roboto" charset="0"/>
              </a:rPr>
              <a:t>Turnover</a:t>
            </a:r>
          </a:p>
        </p:txBody>
      </p:sp>
    </p:spTree>
    <p:extLst>
      <p:ext uri="{BB962C8B-B14F-4D97-AF65-F5344CB8AC3E}">
        <p14:creationId xmlns:p14="http://schemas.microsoft.com/office/powerpoint/2010/main" val="86420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32182" y="672961"/>
            <a:ext cx="8852375" cy="697353"/>
          </a:xfrm>
        </p:spPr>
        <p:txBody>
          <a:bodyPr>
            <a:normAutofit/>
          </a:bodyPr>
          <a:lstStyle/>
          <a:p>
            <a:r>
              <a:rPr lang="en-GB" dirty="0"/>
              <a:t>14 Quick Measures for Procurement Savings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99435" y="2024623"/>
            <a:ext cx="3188124" cy="416041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Procurement savings can be made in a number of areas within a business. The aim of procurement savings are to drive down procurement costs, improve supplier terms and decrease product prices. </a:t>
            </a:r>
            <a:endParaRPr lang="en-US" sz="3200" dirty="0">
              <a:solidFill>
                <a:srgbClr val="245473"/>
              </a:solidFill>
            </a:endParaRP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As you go through our methods to increase procurement savings, consider which are the easiest methods that can make a big difference to you. </a:t>
            </a:r>
          </a:p>
        </p:txBody>
      </p:sp>
      <p:graphicFrame>
        <p:nvGraphicFramePr>
          <p:cNvPr id="3" name="Tabelle 21">
            <a:extLst>
              <a:ext uri="{FF2B5EF4-FFF2-40B4-BE49-F238E27FC236}">
                <a16:creationId xmlns:a16="http://schemas.microsoft.com/office/drawing/2014/main" id="{C1559540-4AE0-4200-867B-8DF9AE0D32A0}"/>
              </a:ext>
            </a:extLst>
          </p:cNvPr>
          <p:cNvGraphicFramePr>
            <a:graphicFrameLocks noGrp="1"/>
          </p:cNvGraphicFramePr>
          <p:nvPr/>
        </p:nvGraphicFramePr>
        <p:xfrm>
          <a:off x="3385530" y="1948543"/>
          <a:ext cx="8465220" cy="4296350"/>
        </p:xfrm>
        <a:graphic>
          <a:graphicData uri="http://schemas.openxmlformats.org/drawingml/2006/table">
            <a:tbl>
              <a:tblPr firstRow="1" bandRow="1">
                <a:tableStyleId>{69CF1AB2-1976-4502-BF36-3FF5EA218861}</a:tableStyleId>
              </a:tblPr>
              <a:tblGrid>
                <a:gridCol w="8465220">
                  <a:extLst>
                    <a:ext uri="{9D8B030D-6E8A-4147-A177-3AD203B41FA5}">
                      <a16:colId xmlns:a16="http://schemas.microsoft.com/office/drawing/2014/main" val="1314533970"/>
                    </a:ext>
                  </a:extLst>
                </a:gridCol>
              </a:tblGrid>
              <a:tr h="1992086">
                <a:tc>
                  <a:txBody>
                    <a:bodyPr/>
                    <a:lstStyle/>
                    <a:p>
                      <a:pPr>
                        <a:spcBef>
                          <a:spcPts val="600"/>
                        </a:spcBef>
                      </a:pPr>
                      <a:r>
                        <a:rPr lang="en-GB" sz="1800" dirty="0">
                          <a:solidFill>
                            <a:srgbClr val="245473"/>
                          </a:solidFill>
                          <a:latin typeface="+mj-lt"/>
                        </a:rPr>
                        <a:t>1. Avoid / Reduce Maverick Spend</a:t>
                      </a:r>
                      <a:br>
                        <a:rPr lang="en-GB" sz="1800" dirty="0">
                          <a:solidFill>
                            <a:srgbClr val="245473"/>
                          </a:solidFill>
                          <a:latin typeface="+mj-lt"/>
                        </a:rPr>
                      </a:br>
                      <a:r>
                        <a:rPr lang="en-GB" sz="1800" b="0" i="0" kern="1200" dirty="0">
                          <a:solidFill>
                            <a:srgbClr val="245473"/>
                          </a:solidFill>
                          <a:effectLst/>
                          <a:latin typeface="+mj-lt"/>
                          <a:ea typeface="+mn-ea"/>
                          <a:cs typeface="+mn-cs"/>
                        </a:rPr>
                        <a:t>Maverick spending, also known as tail spend, or rogue spending, can account for up to 80% of purchases made in an organization that lacks a centralized purchase-to-pay procurement process. As this spend is not yet managed by procurement, it might be a quick win, provided you can navigate well end-users &amp; convince them of the benefits. </a:t>
                      </a:r>
                    </a:p>
                    <a:p>
                      <a:pPr>
                        <a:spcBef>
                          <a:spcPts val="600"/>
                        </a:spcBef>
                      </a:pPr>
                      <a:r>
                        <a:rPr lang="en-GB" sz="1800" b="1" i="0" kern="1200" dirty="0">
                          <a:solidFill>
                            <a:srgbClr val="245473"/>
                          </a:solidFill>
                          <a:effectLst/>
                          <a:latin typeface="+mj-lt"/>
                          <a:ea typeface="+mn-ea"/>
                          <a:cs typeface="+mn-cs"/>
                        </a:rPr>
                        <a:t>You can look through spend records to find any uncontrolled spending, then assign them to your preferred suppliers and go over your process with the end-users and your team. </a:t>
                      </a:r>
                      <a:endParaRPr lang="en-GB" sz="1800" dirty="0">
                        <a:solidFill>
                          <a:srgbClr val="245473"/>
                        </a:solidFill>
                        <a:latin typeface="+mj-lt"/>
                      </a:endParaRPr>
                    </a:p>
                  </a:txBody>
                  <a:tcPr/>
                </a:tc>
                <a:extLst>
                  <a:ext uri="{0D108BD9-81ED-4DB2-BD59-A6C34878D82A}">
                    <a16:rowId xmlns:a16="http://schemas.microsoft.com/office/drawing/2014/main" val="2754404948"/>
                  </a:ext>
                </a:extLst>
              </a:tr>
              <a:tr h="1294070">
                <a:tc>
                  <a:txBody>
                    <a:bodyPr/>
                    <a:lstStyle/>
                    <a:p>
                      <a:pPr>
                        <a:spcBef>
                          <a:spcPts val="600"/>
                        </a:spcBef>
                      </a:pPr>
                      <a:r>
                        <a:rPr lang="en-GB" sz="1800" b="1" dirty="0">
                          <a:solidFill>
                            <a:srgbClr val="245473"/>
                          </a:solidFill>
                          <a:latin typeface="+mj-lt"/>
                        </a:rPr>
                        <a:t>2. Review Supplier’s Terms &amp; Discounts</a:t>
                      </a:r>
                      <a:br>
                        <a:rPr lang="en-GB" sz="1800" dirty="0">
                          <a:solidFill>
                            <a:srgbClr val="245473"/>
                          </a:solidFill>
                          <a:latin typeface="+mj-lt"/>
                        </a:rPr>
                      </a:br>
                      <a:r>
                        <a:rPr lang="en-GB" sz="1800" dirty="0">
                          <a:solidFill>
                            <a:srgbClr val="245473"/>
                          </a:solidFill>
                          <a:latin typeface="+mj-lt"/>
                        </a:rPr>
                        <a:t>Ensure that a Master Agreement exists for all the suppliers. Discuss with your suppliers as to when you may make procurement savings by altering your purchasing patterns. It may be that by purchasing slightly more products you automatically receive a higher discount.</a:t>
                      </a:r>
                    </a:p>
                  </a:txBody>
                  <a:tcPr/>
                </a:tc>
                <a:extLst>
                  <a:ext uri="{0D108BD9-81ED-4DB2-BD59-A6C34878D82A}">
                    <a16:rowId xmlns:a16="http://schemas.microsoft.com/office/drawing/2014/main" val="1565229782"/>
                  </a:ext>
                </a:extLst>
              </a:tr>
              <a:tr h="300704">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GB" sz="1800" b="1" dirty="0">
                          <a:solidFill>
                            <a:srgbClr val="245473"/>
                          </a:solidFill>
                          <a:latin typeface="+mj-lt"/>
                        </a:rPr>
                        <a:t>3. Consolidate Suppliers &amp; Deliveries</a:t>
                      </a:r>
                      <a:br>
                        <a:rPr lang="en-GB" sz="1800" dirty="0">
                          <a:solidFill>
                            <a:srgbClr val="245473"/>
                          </a:solidFill>
                          <a:latin typeface="+mj-lt"/>
                        </a:rPr>
                      </a:br>
                      <a:r>
                        <a:rPr lang="en-GB" sz="1800" dirty="0">
                          <a:solidFill>
                            <a:srgbClr val="245473"/>
                          </a:solidFill>
                          <a:latin typeface="+mj-lt"/>
                        </a:rPr>
                        <a:t>Make savings in delivery charges and the costs of accepting those deliveries. Processing the purchasing documentation and payment processing charges will also fall.</a:t>
                      </a:r>
                    </a:p>
                  </a:txBody>
                  <a:tcPr/>
                </a:tc>
                <a:extLst>
                  <a:ext uri="{0D108BD9-81ED-4DB2-BD59-A6C34878D82A}">
                    <a16:rowId xmlns:a16="http://schemas.microsoft.com/office/drawing/2014/main" val="2783143345"/>
                  </a:ext>
                </a:extLst>
              </a:tr>
            </a:tbl>
          </a:graphicData>
        </a:graphic>
      </p:graphicFrame>
    </p:spTree>
    <p:extLst>
      <p:ext uri="{BB962C8B-B14F-4D97-AF65-F5344CB8AC3E}">
        <p14:creationId xmlns:p14="http://schemas.microsoft.com/office/powerpoint/2010/main" val="1931027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780525" y="631640"/>
            <a:ext cx="8852375" cy="697353"/>
          </a:xfrm>
        </p:spPr>
        <p:txBody>
          <a:bodyPr>
            <a:normAutofit/>
          </a:bodyPr>
          <a:lstStyle/>
          <a:p>
            <a:r>
              <a:rPr lang="en-GB" dirty="0"/>
              <a:t>14 Quick Measures for Procurement Savings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97406" y="1907243"/>
            <a:ext cx="2965361" cy="2236813"/>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Depending on what stage of cost management your organization is, some will be 'quick wins' and some others will be 'hard to win'. Focus on 'quick wins', not on implementing  them all. </a:t>
            </a:r>
          </a:p>
        </p:txBody>
      </p:sp>
      <p:graphicFrame>
        <p:nvGraphicFramePr>
          <p:cNvPr id="3" name="Tabelle 21">
            <a:extLst>
              <a:ext uri="{FF2B5EF4-FFF2-40B4-BE49-F238E27FC236}">
                <a16:creationId xmlns:a16="http://schemas.microsoft.com/office/drawing/2014/main" id="{C1559540-4AE0-4200-867B-8DF9AE0D32A0}"/>
              </a:ext>
            </a:extLst>
          </p:cNvPr>
          <p:cNvGraphicFramePr>
            <a:graphicFrameLocks noGrp="1"/>
          </p:cNvGraphicFramePr>
          <p:nvPr/>
        </p:nvGraphicFramePr>
        <p:xfrm>
          <a:off x="3385529" y="1984268"/>
          <a:ext cx="8403699" cy="4277195"/>
        </p:xfrm>
        <a:graphic>
          <a:graphicData uri="http://schemas.openxmlformats.org/drawingml/2006/table">
            <a:tbl>
              <a:tblPr firstRow="1" bandRow="1">
                <a:tableStyleId>{69CF1AB2-1976-4502-BF36-3FF5EA218861}</a:tableStyleId>
              </a:tblPr>
              <a:tblGrid>
                <a:gridCol w="8403699">
                  <a:extLst>
                    <a:ext uri="{9D8B030D-6E8A-4147-A177-3AD203B41FA5}">
                      <a16:colId xmlns:a16="http://schemas.microsoft.com/office/drawing/2014/main" val="909820550"/>
                    </a:ext>
                  </a:extLst>
                </a:gridCol>
              </a:tblGrid>
              <a:tr h="2371255">
                <a:tc>
                  <a:txBody>
                    <a:bodyPr/>
                    <a:lstStyle/>
                    <a:p>
                      <a:pPr>
                        <a:spcBef>
                          <a:spcPts val="600"/>
                        </a:spcBef>
                      </a:pPr>
                      <a:r>
                        <a:rPr lang="en-GB" sz="1800" dirty="0">
                          <a:solidFill>
                            <a:srgbClr val="245473"/>
                          </a:solidFill>
                          <a:latin typeface="+mj-lt"/>
                        </a:rPr>
                        <a:t>4. Review Stock Levels</a:t>
                      </a:r>
                      <a:br>
                        <a:rPr lang="en-GB" sz="1800" dirty="0">
                          <a:solidFill>
                            <a:srgbClr val="245473"/>
                          </a:solidFill>
                          <a:latin typeface="+mj-lt"/>
                        </a:rPr>
                      </a:br>
                      <a:r>
                        <a:rPr lang="en-GB" sz="1800" b="0" i="0" kern="1200" dirty="0">
                          <a:solidFill>
                            <a:srgbClr val="245473"/>
                          </a:solidFill>
                          <a:effectLst/>
                          <a:latin typeface="+mj-lt"/>
                          <a:ea typeface="+mn-ea"/>
                          <a:cs typeface="+mn-cs"/>
                        </a:rPr>
                        <a:t>This helps in cutting down storage cost as stocks not only cost you money to deposit, but they can also deteriorate in time, sometimes becoming unusable. </a:t>
                      </a:r>
                    </a:p>
                    <a:p>
                      <a:pPr>
                        <a:spcBef>
                          <a:spcPts val="600"/>
                        </a:spcBef>
                      </a:pPr>
                      <a:r>
                        <a:rPr lang="en-GB" sz="1800" b="0" i="0" kern="1200" dirty="0">
                          <a:solidFill>
                            <a:srgbClr val="245473"/>
                          </a:solidFill>
                          <a:effectLst/>
                          <a:latin typeface="+mj-lt"/>
                          <a:ea typeface="+mn-ea"/>
                          <a:cs typeface="+mn-cs"/>
                        </a:rPr>
                        <a:t>Stock left in warehouses is “dead money”. It costs money to store, can deteriorate and become obsolete. </a:t>
                      </a:r>
                    </a:p>
                    <a:p>
                      <a:pPr>
                        <a:spcBef>
                          <a:spcPts val="600"/>
                        </a:spcBef>
                      </a:pPr>
                      <a:r>
                        <a:rPr lang="en-GB" sz="1800" b="0" i="0" kern="1200" dirty="0">
                          <a:solidFill>
                            <a:srgbClr val="245473"/>
                          </a:solidFill>
                          <a:effectLst/>
                          <a:latin typeface="+mj-lt"/>
                          <a:ea typeface="+mn-ea"/>
                          <a:cs typeface="+mn-cs"/>
                        </a:rPr>
                        <a:t>So before you place another order, first review your stock levels and try to use what you already have.</a:t>
                      </a:r>
                      <a:endParaRPr lang="en-GB" sz="1800" dirty="0">
                        <a:solidFill>
                          <a:srgbClr val="245473"/>
                        </a:solidFill>
                        <a:latin typeface="+mj-lt"/>
                      </a:endParaRPr>
                    </a:p>
                  </a:txBody>
                  <a:tcPr/>
                </a:tc>
                <a:extLst>
                  <a:ext uri="{0D108BD9-81ED-4DB2-BD59-A6C34878D82A}">
                    <a16:rowId xmlns:a16="http://schemas.microsoft.com/office/drawing/2014/main" val="2754404948"/>
                  </a:ext>
                </a:extLst>
              </a:tr>
              <a:tr h="717220">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GB" sz="1800" b="1" dirty="0">
                          <a:solidFill>
                            <a:srgbClr val="245473"/>
                          </a:solidFill>
                          <a:latin typeface="+mj-lt"/>
                        </a:rPr>
                        <a:t>5. Consolidate Purchasing Requests &amp; Intervals</a:t>
                      </a:r>
                      <a:br>
                        <a:rPr lang="en-GB" sz="1800" dirty="0">
                          <a:solidFill>
                            <a:srgbClr val="245473"/>
                          </a:solidFill>
                          <a:latin typeface="+mj-lt"/>
                        </a:rPr>
                      </a:br>
                      <a:r>
                        <a:rPr lang="en-GB" sz="1800" dirty="0">
                          <a:solidFill>
                            <a:srgbClr val="245473"/>
                          </a:solidFill>
                          <a:latin typeface="+mj-lt"/>
                        </a:rPr>
                        <a:t>This cuts down on delivery costs and purchasing documentation.</a:t>
                      </a:r>
                    </a:p>
                  </a:txBody>
                  <a:tcPr/>
                </a:tc>
                <a:extLst>
                  <a:ext uri="{0D108BD9-81ED-4DB2-BD59-A6C34878D82A}">
                    <a16:rowId xmlns:a16="http://schemas.microsoft.com/office/drawing/2014/main" val="1565229782"/>
                  </a:ext>
                </a:extLst>
              </a:tr>
              <a:tr h="903680">
                <a:tc>
                  <a:txBody>
                    <a:bodyPr/>
                    <a:lstStyle/>
                    <a:p>
                      <a:pPr>
                        <a:spcBef>
                          <a:spcPts val="600"/>
                        </a:spcBef>
                      </a:pPr>
                      <a:r>
                        <a:rPr lang="en-GB" sz="1800" b="1" dirty="0">
                          <a:solidFill>
                            <a:srgbClr val="245473"/>
                          </a:solidFill>
                          <a:latin typeface="+mj-lt"/>
                        </a:rPr>
                        <a:t>6. Review Purchasing Requirements</a:t>
                      </a:r>
                      <a:br>
                        <a:rPr lang="en-GB" sz="1800" dirty="0">
                          <a:solidFill>
                            <a:srgbClr val="245473"/>
                          </a:solidFill>
                          <a:latin typeface="+mj-lt"/>
                        </a:rPr>
                      </a:br>
                      <a:r>
                        <a:rPr lang="en-GB" sz="1800" dirty="0">
                          <a:solidFill>
                            <a:srgbClr val="245473"/>
                          </a:solidFill>
                          <a:latin typeface="+mj-lt"/>
                        </a:rPr>
                        <a:t>This ensures that only strictly necessary purchases are made. It will cut down on excess costs and storage costs and is a good way to ensure that a company makes procurement savings.</a:t>
                      </a:r>
                    </a:p>
                  </a:txBody>
                  <a:tcPr/>
                </a:tc>
                <a:extLst>
                  <a:ext uri="{0D108BD9-81ED-4DB2-BD59-A6C34878D82A}">
                    <a16:rowId xmlns:a16="http://schemas.microsoft.com/office/drawing/2014/main" val="2783143345"/>
                  </a:ext>
                </a:extLst>
              </a:tr>
            </a:tbl>
          </a:graphicData>
        </a:graphic>
      </p:graphicFrame>
    </p:spTree>
    <p:extLst>
      <p:ext uri="{BB962C8B-B14F-4D97-AF65-F5344CB8AC3E}">
        <p14:creationId xmlns:p14="http://schemas.microsoft.com/office/powerpoint/2010/main" val="520614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23325" y="622931"/>
            <a:ext cx="8852375" cy="697353"/>
          </a:xfrm>
        </p:spPr>
        <p:txBody>
          <a:bodyPr>
            <a:normAutofit/>
          </a:bodyPr>
          <a:lstStyle/>
          <a:p>
            <a:r>
              <a:rPr lang="en-GB" dirty="0"/>
              <a:t>14 Quick Measures for Procurement Savings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43432" y="1937927"/>
            <a:ext cx="2863080" cy="192903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Good management of the Purchasing/Procurement Department is crucial to a profitable company and procurement savings can only be beneficial. </a:t>
            </a:r>
            <a:endParaRPr lang="en-US" dirty="0">
              <a:solidFill>
                <a:srgbClr val="245473"/>
              </a:solidFill>
            </a:endParaRPr>
          </a:p>
        </p:txBody>
      </p:sp>
      <p:graphicFrame>
        <p:nvGraphicFramePr>
          <p:cNvPr id="3" name="Tabelle 21">
            <a:extLst>
              <a:ext uri="{FF2B5EF4-FFF2-40B4-BE49-F238E27FC236}">
                <a16:creationId xmlns:a16="http://schemas.microsoft.com/office/drawing/2014/main" id="{C1559540-4AE0-4200-867B-8DF9AE0D32A0}"/>
              </a:ext>
            </a:extLst>
          </p:cNvPr>
          <p:cNvGraphicFramePr>
            <a:graphicFrameLocks noGrp="1"/>
          </p:cNvGraphicFramePr>
          <p:nvPr/>
        </p:nvGraphicFramePr>
        <p:xfrm>
          <a:off x="3441070" y="1985730"/>
          <a:ext cx="8507497" cy="4023360"/>
        </p:xfrm>
        <a:graphic>
          <a:graphicData uri="http://schemas.openxmlformats.org/drawingml/2006/table">
            <a:tbl>
              <a:tblPr firstRow="1" bandRow="1">
                <a:tableStyleId>{69CF1AB2-1976-4502-BF36-3FF5EA218861}</a:tableStyleId>
              </a:tblPr>
              <a:tblGrid>
                <a:gridCol w="8507497">
                  <a:extLst>
                    <a:ext uri="{9D8B030D-6E8A-4147-A177-3AD203B41FA5}">
                      <a16:colId xmlns:a16="http://schemas.microsoft.com/office/drawing/2014/main" val="1314533970"/>
                    </a:ext>
                  </a:extLst>
                </a:gridCol>
              </a:tblGrid>
              <a:tr h="370840">
                <a:tc>
                  <a:txBody>
                    <a:bodyPr/>
                    <a:lstStyle/>
                    <a:p>
                      <a:pPr>
                        <a:spcBef>
                          <a:spcPts val="600"/>
                        </a:spcBef>
                      </a:pPr>
                      <a:r>
                        <a:rPr lang="en-GB" sz="1600" dirty="0">
                          <a:solidFill>
                            <a:srgbClr val="245473"/>
                          </a:solidFill>
                        </a:rPr>
                        <a:t>7. Purchase from Agreed </a:t>
                      </a:r>
                      <a:r>
                        <a:rPr lang="en-GB" sz="1600" dirty="0" err="1">
                          <a:solidFill>
                            <a:srgbClr val="245473"/>
                          </a:solidFill>
                        </a:rPr>
                        <a:t>Catalogs</a:t>
                      </a:r>
                      <a:br>
                        <a:rPr lang="en-GB" sz="1600" dirty="0">
                          <a:solidFill>
                            <a:srgbClr val="245473"/>
                          </a:solidFill>
                        </a:rPr>
                      </a:br>
                      <a:r>
                        <a:rPr lang="en-GB" sz="1600" b="0" i="0" kern="1200" dirty="0">
                          <a:solidFill>
                            <a:srgbClr val="245473"/>
                          </a:solidFill>
                          <a:effectLst/>
                          <a:latin typeface="+mn-lt"/>
                          <a:ea typeface="+mn-ea"/>
                          <a:cs typeface="+mn-cs"/>
                        </a:rPr>
                        <a:t>Ensure that only one brand or type of a product is purchased. Duplication can be expensive and is unnecessary. Higher orders from one supplier lead to better discounts</a:t>
                      </a:r>
                      <a:r>
                        <a:rPr lang="en-GB" sz="1600" b="1" i="0" kern="1200" dirty="0">
                          <a:solidFill>
                            <a:srgbClr val="245473"/>
                          </a:solidFill>
                          <a:effectLst/>
                          <a:latin typeface="+mn-lt"/>
                          <a:ea typeface="+mn-ea"/>
                          <a:cs typeface="+mn-cs"/>
                        </a:rPr>
                        <a:t>. </a:t>
                      </a:r>
                      <a:endParaRPr lang="en-GB" sz="1600" dirty="0">
                        <a:solidFill>
                          <a:srgbClr val="245473"/>
                        </a:solidFill>
                      </a:endParaRPr>
                    </a:p>
                  </a:txBody>
                  <a:tcPr/>
                </a:tc>
                <a:extLst>
                  <a:ext uri="{0D108BD9-81ED-4DB2-BD59-A6C34878D82A}">
                    <a16:rowId xmlns:a16="http://schemas.microsoft.com/office/drawing/2014/main" val="2754404948"/>
                  </a:ext>
                </a:extLst>
              </a:tr>
              <a:tr h="370840">
                <a:tc>
                  <a:txBody>
                    <a:bodyPr/>
                    <a:lstStyle/>
                    <a:p>
                      <a:pPr>
                        <a:spcBef>
                          <a:spcPts val="600"/>
                        </a:spcBef>
                      </a:pPr>
                      <a:r>
                        <a:rPr lang="en-GB" sz="1600" b="1" dirty="0">
                          <a:solidFill>
                            <a:srgbClr val="245473"/>
                          </a:solidFill>
                        </a:rPr>
                        <a:t>8. Review the Specification of Purchased Products</a:t>
                      </a:r>
                      <a:br>
                        <a:rPr lang="en-GB" sz="1600" dirty="0">
                          <a:solidFill>
                            <a:srgbClr val="245473"/>
                          </a:solidFill>
                        </a:rPr>
                      </a:br>
                      <a:r>
                        <a:rPr lang="en-GB" sz="1600" dirty="0">
                          <a:solidFill>
                            <a:srgbClr val="245473"/>
                          </a:solidFill>
                        </a:rPr>
                        <a:t>Is it possible to buy a lower spec that will do the same job? For example it's a well-known story that NASA developed a sophisticated pen that could write in Space, whereas the Russians used a 5 cents pencil - Both accomplished same job (writing in Space) but at a huge difference in costs.</a:t>
                      </a:r>
                    </a:p>
                  </a:txBody>
                  <a:tcPr/>
                </a:tc>
                <a:extLst>
                  <a:ext uri="{0D108BD9-81ED-4DB2-BD59-A6C34878D82A}">
                    <a16:rowId xmlns:a16="http://schemas.microsoft.com/office/drawing/2014/main" val="1565229782"/>
                  </a:ext>
                </a:extLst>
              </a:tr>
              <a:tr h="370840">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GB" sz="1600" b="1">
                          <a:solidFill>
                            <a:srgbClr val="245473"/>
                          </a:solidFill>
                        </a:rPr>
                        <a:t>9. Review Stock Replacement Strategies</a:t>
                      </a:r>
                      <a:br>
                        <a:rPr lang="en-GB" sz="1600" dirty="0">
                          <a:solidFill>
                            <a:srgbClr val="245473"/>
                          </a:solidFill>
                        </a:rPr>
                      </a:br>
                      <a:r>
                        <a:rPr lang="en-GB" sz="1600">
                          <a:solidFill>
                            <a:srgbClr val="245473"/>
                          </a:solidFill>
                        </a:rPr>
                        <a:t>Renew items only when necessary and not as a routine replacement. Take care to factor in the cost of waiting for a replacement. For example, it is necessary to replace an important machinery part on a regular basis but it is not necessary to replace most lights before they fail.</a:t>
                      </a:r>
                    </a:p>
                  </a:txBody>
                  <a:tcPr/>
                </a:tc>
                <a:extLst>
                  <a:ext uri="{0D108BD9-81ED-4DB2-BD59-A6C34878D82A}">
                    <a16:rowId xmlns:a16="http://schemas.microsoft.com/office/drawing/2014/main" val="2783143345"/>
                  </a:ext>
                </a:extLst>
              </a:tr>
              <a:tr h="370840">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GB" sz="1600" b="1" dirty="0">
                          <a:solidFill>
                            <a:srgbClr val="245473"/>
                          </a:solidFill>
                        </a:rPr>
                        <a:t>10. Ask Your Suppliers for Discounts </a:t>
                      </a:r>
                      <a:br>
                        <a:rPr lang="en-GB" sz="1600" dirty="0">
                          <a:solidFill>
                            <a:srgbClr val="245473"/>
                          </a:solidFill>
                        </a:rPr>
                      </a:br>
                      <a:r>
                        <a:rPr lang="en-GB" sz="1600" dirty="0">
                          <a:solidFill>
                            <a:srgbClr val="245473"/>
                          </a:solidFill>
                        </a:rPr>
                        <a:t>Often, you can make procurement savings by changing your purchasing patterns. Discuss with your suppliers whether they would be open to offer you a higher discount if you increase your order volume slightly or if you pay earlier</a:t>
                      </a:r>
                    </a:p>
                  </a:txBody>
                  <a:tcPr/>
                </a:tc>
                <a:extLst>
                  <a:ext uri="{0D108BD9-81ED-4DB2-BD59-A6C34878D82A}">
                    <a16:rowId xmlns:a16="http://schemas.microsoft.com/office/drawing/2014/main" val="1867511866"/>
                  </a:ext>
                </a:extLst>
              </a:tr>
            </a:tbl>
          </a:graphicData>
        </a:graphic>
      </p:graphicFrame>
    </p:spTree>
    <p:extLst>
      <p:ext uri="{BB962C8B-B14F-4D97-AF65-F5344CB8AC3E}">
        <p14:creationId xmlns:p14="http://schemas.microsoft.com/office/powerpoint/2010/main" val="1349833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12438" y="655589"/>
            <a:ext cx="8852375" cy="697353"/>
          </a:xfrm>
        </p:spPr>
        <p:txBody>
          <a:bodyPr>
            <a:normAutofit/>
          </a:bodyPr>
          <a:lstStyle/>
          <a:p>
            <a:r>
              <a:rPr lang="en-GB" dirty="0"/>
              <a:t>14 Quick Measures for Procurement Savings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43432" y="1937927"/>
            <a:ext cx="2863080" cy="254458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There are a considerable number of ways to make procurement savings and all staff and managers should be aware of them and trained in good procurement savings strategies.</a:t>
            </a:r>
          </a:p>
        </p:txBody>
      </p:sp>
      <p:graphicFrame>
        <p:nvGraphicFramePr>
          <p:cNvPr id="3" name="Tabelle 21">
            <a:extLst>
              <a:ext uri="{FF2B5EF4-FFF2-40B4-BE49-F238E27FC236}">
                <a16:creationId xmlns:a16="http://schemas.microsoft.com/office/drawing/2014/main" id="{C1559540-4AE0-4200-867B-8DF9AE0D32A0}"/>
              </a:ext>
            </a:extLst>
          </p:cNvPr>
          <p:cNvGraphicFramePr>
            <a:graphicFrameLocks noGrp="1"/>
          </p:cNvGraphicFramePr>
          <p:nvPr/>
        </p:nvGraphicFramePr>
        <p:xfrm>
          <a:off x="3277785" y="1931571"/>
          <a:ext cx="8507497" cy="4556760"/>
        </p:xfrm>
        <a:graphic>
          <a:graphicData uri="http://schemas.openxmlformats.org/drawingml/2006/table">
            <a:tbl>
              <a:tblPr firstRow="1" bandRow="1">
                <a:tableStyleId>{69CF1AB2-1976-4502-BF36-3FF5EA218861}</a:tableStyleId>
              </a:tblPr>
              <a:tblGrid>
                <a:gridCol w="8507497">
                  <a:extLst>
                    <a:ext uri="{9D8B030D-6E8A-4147-A177-3AD203B41FA5}">
                      <a16:colId xmlns:a16="http://schemas.microsoft.com/office/drawing/2014/main" val="909820550"/>
                    </a:ext>
                  </a:extLst>
                </a:gridCol>
              </a:tblGrid>
              <a:tr h="370840">
                <a:tc>
                  <a:txBody>
                    <a:bodyPr/>
                    <a:lstStyle/>
                    <a:p>
                      <a:pPr>
                        <a:spcBef>
                          <a:spcPts val="600"/>
                        </a:spcBef>
                      </a:pPr>
                      <a:r>
                        <a:rPr lang="en-GB" sz="1800" dirty="0">
                          <a:solidFill>
                            <a:srgbClr val="245473"/>
                          </a:solidFill>
                          <a:latin typeface="+mj-lt"/>
                        </a:rPr>
                        <a:t>11. Ensure that Correct Management Controls are in Place</a:t>
                      </a:r>
                      <a:br>
                        <a:rPr lang="en-GB" sz="1800" dirty="0">
                          <a:solidFill>
                            <a:srgbClr val="245473"/>
                          </a:solidFill>
                          <a:latin typeface="+mj-lt"/>
                        </a:rPr>
                      </a:br>
                      <a:r>
                        <a:rPr lang="en-GB" sz="1800" b="0" dirty="0">
                          <a:solidFill>
                            <a:srgbClr val="245473"/>
                          </a:solidFill>
                          <a:latin typeface="+mj-lt"/>
                        </a:rPr>
                        <a:t>Adhere to them for ad hoc purchases in particular. Are the correct people ordering the right products for the job? This should cut down on excess or incorrect purchasing.</a:t>
                      </a:r>
                    </a:p>
                  </a:txBody>
                  <a:tcPr/>
                </a:tc>
                <a:extLst>
                  <a:ext uri="{0D108BD9-81ED-4DB2-BD59-A6C34878D82A}">
                    <a16:rowId xmlns:a16="http://schemas.microsoft.com/office/drawing/2014/main" val="2754404948"/>
                  </a:ext>
                </a:extLst>
              </a:tr>
              <a:tr h="370840">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GB" sz="1800" b="1">
                          <a:solidFill>
                            <a:srgbClr val="245473"/>
                          </a:solidFill>
                          <a:latin typeface="+mj-lt"/>
                        </a:rPr>
                        <a:t>12. Train &amp; Educate Staff</a:t>
                      </a:r>
                      <a:br>
                        <a:rPr lang="en-GB" sz="1800" dirty="0">
                          <a:solidFill>
                            <a:srgbClr val="245473"/>
                          </a:solidFill>
                          <a:latin typeface="+mj-lt"/>
                        </a:rPr>
                      </a:br>
                      <a:r>
                        <a:rPr lang="en-GB" sz="1800">
                          <a:solidFill>
                            <a:srgbClr val="245473"/>
                          </a:solidFill>
                          <a:latin typeface="+mj-lt"/>
                        </a:rPr>
                        <a:t>Train on cost effective purchasing and encourage them to save money whenever possible.</a:t>
                      </a:r>
                    </a:p>
                  </a:txBody>
                  <a:tcPr/>
                </a:tc>
                <a:extLst>
                  <a:ext uri="{0D108BD9-81ED-4DB2-BD59-A6C34878D82A}">
                    <a16:rowId xmlns:a16="http://schemas.microsoft.com/office/drawing/2014/main" val="1565229782"/>
                  </a:ext>
                </a:extLst>
              </a:tr>
              <a:tr h="370840">
                <a:tc>
                  <a:txBody>
                    <a:bodyPr/>
                    <a:lstStyle/>
                    <a:p>
                      <a:pPr>
                        <a:spcBef>
                          <a:spcPts val="600"/>
                        </a:spcBef>
                      </a:pPr>
                      <a:r>
                        <a:rPr lang="en-GB" sz="1800" b="1">
                          <a:solidFill>
                            <a:srgbClr val="245473"/>
                          </a:solidFill>
                          <a:latin typeface="+mj-lt"/>
                        </a:rPr>
                        <a:t>13. Use Technology</a:t>
                      </a:r>
                      <a:br>
                        <a:rPr lang="en-GB" sz="1800" dirty="0">
                          <a:solidFill>
                            <a:srgbClr val="245473"/>
                          </a:solidFill>
                          <a:latin typeface="+mj-lt"/>
                        </a:rPr>
                      </a:br>
                      <a:r>
                        <a:rPr lang="en-GB" sz="1800">
                          <a:solidFill>
                            <a:srgbClr val="245473"/>
                          </a:solidFill>
                          <a:latin typeface="+mj-lt"/>
                        </a:rPr>
                        <a:t>While computerizing the purchasing process costs money to start with, by speeding up and simplifying purchasing, procurement savings should be made. As part of using technology to achieve procurement savings, you can link the purchasing system to the inventory and accounting systems. This not only saves in staffing costs but also cuts down on mistakes.</a:t>
                      </a:r>
                    </a:p>
                  </a:txBody>
                  <a:tcPr/>
                </a:tc>
                <a:extLst>
                  <a:ext uri="{0D108BD9-81ED-4DB2-BD59-A6C34878D82A}">
                    <a16:rowId xmlns:a16="http://schemas.microsoft.com/office/drawing/2014/main" val="2783143345"/>
                  </a:ext>
                </a:extLst>
              </a:tr>
              <a:tr h="370840">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GB" sz="1800" b="1" dirty="0">
                          <a:solidFill>
                            <a:srgbClr val="245473"/>
                          </a:solidFill>
                          <a:latin typeface="+mj-lt"/>
                        </a:rPr>
                        <a:t>14. Centralize</a:t>
                      </a:r>
                      <a:br>
                        <a:rPr lang="en-GB" sz="1800" dirty="0">
                          <a:solidFill>
                            <a:srgbClr val="245473"/>
                          </a:solidFill>
                          <a:latin typeface="+mj-lt"/>
                        </a:rPr>
                      </a:br>
                      <a:r>
                        <a:rPr lang="en-GB" sz="1800" dirty="0">
                          <a:solidFill>
                            <a:srgbClr val="245473"/>
                          </a:solidFill>
                          <a:latin typeface="+mj-lt"/>
                        </a:rPr>
                        <a:t>First centralize disparate purchasing functionalities, which allows for savings in staff, processes and technology.</a:t>
                      </a:r>
                    </a:p>
                    <a:p>
                      <a:pPr marL="0" marR="0" lvl="0" indent="0" algn="l" defTabSz="914400" rtl="0" eaLnBrk="1" fontAlgn="auto" latinLnBrk="0" hangingPunct="1">
                        <a:lnSpc>
                          <a:spcPct val="100000"/>
                        </a:lnSpc>
                        <a:spcBef>
                          <a:spcPts val="600"/>
                        </a:spcBef>
                        <a:spcAft>
                          <a:spcPts val="0"/>
                        </a:spcAft>
                        <a:buClrTx/>
                        <a:buSzTx/>
                        <a:buFontTx/>
                        <a:buNone/>
                        <a:tabLst/>
                        <a:defRPr/>
                      </a:pPr>
                      <a:r>
                        <a:rPr lang="en-GB" sz="1800" dirty="0">
                          <a:solidFill>
                            <a:srgbClr val="245473"/>
                          </a:solidFill>
                          <a:latin typeface="+mj-lt"/>
                        </a:rPr>
                        <a:t>Second, centralize warehousing which can give great real estate and staff savings</a:t>
                      </a:r>
                    </a:p>
                  </a:txBody>
                  <a:tcPr/>
                </a:tc>
                <a:extLst>
                  <a:ext uri="{0D108BD9-81ED-4DB2-BD59-A6C34878D82A}">
                    <a16:rowId xmlns:a16="http://schemas.microsoft.com/office/drawing/2014/main" val="1867511866"/>
                  </a:ext>
                </a:extLst>
              </a:tr>
            </a:tbl>
          </a:graphicData>
        </a:graphic>
      </p:graphicFrame>
    </p:spTree>
    <p:extLst>
      <p:ext uri="{BB962C8B-B14F-4D97-AF65-F5344CB8AC3E}">
        <p14:creationId xmlns:p14="http://schemas.microsoft.com/office/powerpoint/2010/main" val="1400741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31816" y="503338"/>
            <a:ext cx="8852375" cy="697353"/>
          </a:xfrm>
        </p:spPr>
        <p:txBody>
          <a:bodyPr>
            <a:normAutofit/>
          </a:bodyPr>
          <a:lstStyle/>
          <a:p>
            <a:r>
              <a:rPr lang="en-GB" dirty="0"/>
              <a:t>Quick Measures: Intelligent Cost Reduction</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06729" y="1783423"/>
            <a:ext cx="3760019" cy="529918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Cost Reduction is a very important topic in business crisis. But it is very important that cost cutting does not more harm than goods. To engage in intelligent cost reduction requires an insight into the value creation processes within the business. </a:t>
            </a:r>
          </a:p>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Armed with these insights we can identify areas of the organization where cost reductions would be highly damaging to value creation and those areas where cost reduction would only have peripheral impact.</a:t>
            </a:r>
          </a:p>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In the long term it is important to implement a culture of cost management in the whole organization.</a:t>
            </a:r>
            <a:endParaRPr lang="en-GB" sz="1800"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endParaRPr lang="en-GB" sz="1800" dirty="0">
              <a:solidFill>
                <a:schemeClr val="tx1"/>
              </a:solidFill>
              <a:latin typeface="+mj-lt"/>
              <a:ea typeface="Open Sans Light" panose="020B0306030504020204" pitchFamily="34" charset="0"/>
              <a:cs typeface="Open Sans Light" panose="020B0306030504020204" pitchFamily="34" charset="0"/>
            </a:endParaRPr>
          </a:p>
        </p:txBody>
      </p:sp>
      <p:grpSp>
        <p:nvGrpSpPr>
          <p:cNvPr id="3" name="Gruppieren 2">
            <a:extLst>
              <a:ext uri="{FF2B5EF4-FFF2-40B4-BE49-F238E27FC236}">
                <a16:creationId xmlns:a16="http://schemas.microsoft.com/office/drawing/2014/main" id="{A81850E2-A9D5-43FB-8608-BD50F0CFC75A}"/>
              </a:ext>
            </a:extLst>
          </p:cNvPr>
          <p:cNvGrpSpPr/>
          <p:nvPr/>
        </p:nvGrpSpPr>
        <p:grpSpPr>
          <a:xfrm>
            <a:off x="3857625" y="2021921"/>
            <a:ext cx="7981950" cy="2569130"/>
            <a:chOff x="6173812" y="2124691"/>
            <a:chExt cx="4494189" cy="3876061"/>
          </a:xfrm>
        </p:grpSpPr>
        <p:grpSp>
          <p:nvGrpSpPr>
            <p:cNvPr id="7" name="Group 5">
              <a:extLst>
                <a:ext uri="{FF2B5EF4-FFF2-40B4-BE49-F238E27FC236}">
                  <a16:creationId xmlns:a16="http://schemas.microsoft.com/office/drawing/2014/main" id="{133D37CC-066E-4949-A37B-43C880F5C242}"/>
                </a:ext>
              </a:extLst>
            </p:cNvPr>
            <p:cNvGrpSpPr/>
            <p:nvPr/>
          </p:nvGrpSpPr>
          <p:grpSpPr>
            <a:xfrm>
              <a:off x="9442141" y="2124691"/>
              <a:ext cx="1225860" cy="3876061"/>
              <a:chOff x="10774771" y="2376847"/>
              <a:chExt cx="1417229" cy="4481153"/>
            </a:xfrm>
          </p:grpSpPr>
          <p:sp>
            <p:nvSpPr>
              <p:cNvPr id="8" name="Rectangle 5">
                <a:extLst>
                  <a:ext uri="{FF2B5EF4-FFF2-40B4-BE49-F238E27FC236}">
                    <a16:creationId xmlns:a16="http://schemas.microsoft.com/office/drawing/2014/main" id="{05A9F71C-257C-4594-AB51-224697E43D04}"/>
                  </a:ext>
                </a:extLst>
              </p:cNvPr>
              <p:cNvSpPr>
                <a:spLocks noChangeArrowheads="1"/>
              </p:cNvSpPr>
              <p:nvPr/>
            </p:nvSpPr>
            <p:spPr bwMode="auto">
              <a:xfrm>
                <a:off x="11245724" y="2923196"/>
                <a:ext cx="946276" cy="3934804"/>
              </a:xfrm>
              <a:prstGeom prst="rect">
                <a:avLst/>
              </a:prstGeom>
              <a:solidFill>
                <a:schemeClr val="accent5"/>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9" name="Freeform 6">
                <a:extLst>
                  <a:ext uri="{FF2B5EF4-FFF2-40B4-BE49-F238E27FC236}">
                    <a16:creationId xmlns:a16="http://schemas.microsoft.com/office/drawing/2014/main" id="{E315D926-E501-4A7A-A089-D6EE9CB4E9B1}"/>
                  </a:ext>
                </a:extLst>
              </p:cNvPr>
              <p:cNvSpPr>
                <a:spLocks/>
              </p:cNvSpPr>
              <p:nvPr/>
            </p:nvSpPr>
            <p:spPr bwMode="auto">
              <a:xfrm>
                <a:off x="10774771" y="2376847"/>
                <a:ext cx="470953" cy="1099254"/>
              </a:xfrm>
              <a:custGeom>
                <a:avLst/>
                <a:gdLst>
                  <a:gd name="T0" fmla="*/ 431 w 431"/>
                  <a:gd name="T1" fmla="*/ 500 h 1006"/>
                  <a:gd name="T2" fmla="*/ 0 w 431"/>
                  <a:gd name="T3" fmla="*/ 0 h 1006"/>
                  <a:gd name="T4" fmla="*/ 0 w 431"/>
                  <a:gd name="T5" fmla="*/ 507 h 1006"/>
                  <a:gd name="T6" fmla="*/ 431 w 431"/>
                  <a:gd name="T7" fmla="*/ 1006 h 1006"/>
                  <a:gd name="T8" fmla="*/ 431 w 431"/>
                  <a:gd name="T9" fmla="*/ 500 h 1006"/>
                </a:gdLst>
                <a:ahLst/>
                <a:cxnLst>
                  <a:cxn ang="0">
                    <a:pos x="T0" y="T1"/>
                  </a:cxn>
                  <a:cxn ang="0">
                    <a:pos x="T2" y="T3"/>
                  </a:cxn>
                  <a:cxn ang="0">
                    <a:pos x="T4" y="T5"/>
                  </a:cxn>
                  <a:cxn ang="0">
                    <a:pos x="T6" y="T7"/>
                  </a:cxn>
                  <a:cxn ang="0">
                    <a:pos x="T8" y="T9"/>
                  </a:cxn>
                </a:cxnLst>
                <a:rect l="0" t="0" r="r" b="b"/>
                <a:pathLst>
                  <a:path w="431" h="1006">
                    <a:moveTo>
                      <a:pt x="431" y="500"/>
                    </a:moveTo>
                    <a:lnTo>
                      <a:pt x="0" y="0"/>
                    </a:lnTo>
                    <a:lnTo>
                      <a:pt x="0" y="507"/>
                    </a:lnTo>
                    <a:lnTo>
                      <a:pt x="431" y="1006"/>
                    </a:lnTo>
                    <a:lnTo>
                      <a:pt x="431" y="500"/>
                    </a:lnTo>
                    <a:close/>
                  </a:path>
                </a:pathLst>
              </a:custGeom>
              <a:solidFill>
                <a:schemeClr val="accent5">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0" name="Freeform 7">
                <a:extLst>
                  <a:ext uri="{FF2B5EF4-FFF2-40B4-BE49-F238E27FC236}">
                    <a16:creationId xmlns:a16="http://schemas.microsoft.com/office/drawing/2014/main" id="{30A518D7-C517-46A6-B758-055E8D816E0D}"/>
                  </a:ext>
                </a:extLst>
              </p:cNvPr>
              <p:cNvSpPr>
                <a:spLocks/>
              </p:cNvSpPr>
              <p:nvPr/>
            </p:nvSpPr>
            <p:spPr bwMode="auto">
              <a:xfrm>
                <a:off x="10774771" y="2376847"/>
                <a:ext cx="1417229" cy="546349"/>
              </a:xfrm>
              <a:custGeom>
                <a:avLst/>
                <a:gdLst>
                  <a:gd name="T0" fmla="*/ 864 w 1297"/>
                  <a:gd name="T1" fmla="*/ 0 h 500"/>
                  <a:gd name="T2" fmla="*/ 0 w 1297"/>
                  <a:gd name="T3" fmla="*/ 0 h 500"/>
                  <a:gd name="T4" fmla="*/ 431 w 1297"/>
                  <a:gd name="T5" fmla="*/ 500 h 500"/>
                  <a:gd name="T6" fmla="*/ 1297 w 1297"/>
                  <a:gd name="T7" fmla="*/ 500 h 500"/>
                  <a:gd name="T8" fmla="*/ 864 w 1297"/>
                  <a:gd name="T9" fmla="*/ 0 h 500"/>
                </a:gdLst>
                <a:ahLst/>
                <a:cxnLst>
                  <a:cxn ang="0">
                    <a:pos x="T0" y="T1"/>
                  </a:cxn>
                  <a:cxn ang="0">
                    <a:pos x="T2" y="T3"/>
                  </a:cxn>
                  <a:cxn ang="0">
                    <a:pos x="T4" y="T5"/>
                  </a:cxn>
                  <a:cxn ang="0">
                    <a:pos x="T6" y="T7"/>
                  </a:cxn>
                  <a:cxn ang="0">
                    <a:pos x="T8" y="T9"/>
                  </a:cxn>
                </a:cxnLst>
                <a:rect l="0" t="0" r="r" b="b"/>
                <a:pathLst>
                  <a:path w="1297" h="500">
                    <a:moveTo>
                      <a:pt x="864" y="0"/>
                    </a:moveTo>
                    <a:lnTo>
                      <a:pt x="0" y="0"/>
                    </a:lnTo>
                    <a:lnTo>
                      <a:pt x="431" y="500"/>
                    </a:lnTo>
                    <a:lnTo>
                      <a:pt x="1297" y="500"/>
                    </a:lnTo>
                    <a:lnTo>
                      <a:pt x="864" y="0"/>
                    </a:lnTo>
                    <a:close/>
                  </a:path>
                </a:pathLst>
              </a:custGeom>
              <a:solidFill>
                <a:schemeClr val="accent5">
                  <a:lumMod val="60000"/>
                  <a:lumOff val="4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1" name="Freeform 8">
                <a:extLst>
                  <a:ext uri="{FF2B5EF4-FFF2-40B4-BE49-F238E27FC236}">
                    <a16:creationId xmlns:a16="http://schemas.microsoft.com/office/drawing/2014/main" id="{5C8C03DF-30A5-4C43-83F1-AEE54BBE510E}"/>
                  </a:ext>
                </a:extLst>
              </p:cNvPr>
              <p:cNvSpPr>
                <a:spLocks/>
              </p:cNvSpPr>
              <p:nvPr/>
            </p:nvSpPr>
            <p:spPr bwMode="auto">
              <a:xfrm>
                <a:off x="10774771" y="2641280"/>
                <a:ext cx="470953" cy="638135"/>
              </a:xfrm>
              <a:custGeom>
                <a:avLst/>
                <a:gdLst>
                  <a:gd name="T0" fmla="*/ 431 w 431"/>
                  <a:gd name="T1" fmla="*/ 499 h 584"/>
                  <a:gd name="T2" fmla="*/ 0 w 431"/>
                  <a:gd name="T3" fmla="*/ 0 h 584"/>
                  <a:gd name="T4" fmla="*/ 0 w 431"/>
                  <a:gd name="T5" fmla="*/ 85 h 584"/>
                  <a:gd name="T6" fmla="*/ 431 w 431"/>
                  <a:gd name="T7" fmla="*/ 584 h 584"/>
                  <a:gd name="T8" fmla="*/ 431 w 431"/>
                  <a:gd name="T9" fmla="*/ 499 h 584"/>
                </a:gdLst>
                <a:ahLst/>
                <a:cxnLst>
                  <a:cxn ang="0">
                    <a:pos x="T0" y="T1"/>
                  </a:cxn>
                  <a:cxn ang="0">
                    <a:pos x="T2" y="T3"/>
                  </a:cxn>
                  <a:cxn ang="0">
                    <a:pos x="T4" y="T5"/>
                  </a:cxn>
                  <a:cxn ang="0">
                    <a:pos x="T6" y="T7"/>
                  </a:cxn>
                  <a:cxn ang="0">
                    <a:pos x="T8" y="T9"/>
                  </a:cxn>
                </a:cxnLst>
                <a:rect l="0" t="0" r="r" b="b"/>
                <a:pathLst>
                  <a:path w="431" h="584">
                    <a:moveTo>
                      <a:pt x="431" y="499"/>
                    </a:moveTo>
                    <a:lnTo>
                      <a:pt x="0" y="0"/>
                    </a:lnTo>
                    <a:lnTo>
                      <a:pt x="0" y="85"/>
                    </a:lnTo>
                    <a:lnTo>
                      <a:pt x="431" y="584"/>
                    </a:lnTo>
                    <a:lnTo>
                      <a:pt x="431" y="499"/>
                    </a:lnTo>
                    <a:close/>
                  </a:path>
                </a:pathLst>
              </a:custGeom>
              <a:solidFill>
                <a:schemeClr val="bg1">
                  <a:alpha val="2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2" name="Freeform 9">
                <a:extLst>
                  <a:ext uri="{FF2B5EF4-FFF2-40B4-BE49-F238E27FC236}">
                    <a16:creationId xmlns:a16="http://schemas.microsoft.com/office/drawing/2014/main" id="{2D12E66A-A5D4-4EBC-A311-DE4140261C1D}"/>
                  </a:ext>
                </a:extLst>
              </p:cNvPr>
              <p:cNvSpPr>
                <a:spLocks/>
              </p:cNvSpPr>
              <p:nvPr/>
            </p:nvSpPr>
            <p:spPr bwMode="auto">
              <a:xfrm>
                <a:off x="11245724" y="3088193"/>
                <a:ext cx="640321" cy="289565"/>
              </a:xfrm>
              <a:custGeom>
                <a:avLst/>
                <a:gdLst>
                  <a:gd name="T0" fmla="*/ 0 w 586"/>
                  <a:gd name="T1" fmla="*/ 90 h 265"/>
                  <a:gd name="T2" fmla="*/ 419 w 586"/>
                  <a:gd name="T3" fmla="*/ 90 h 265"/>
                  <a:gd name="T4" fmla="*/ 419 w 586"/>
                  <a:gd name="T5" fmla="*/ 0 h 265"/>
                  <a:gd name="T6" fmla="*/ 586 w 586"/>
                  <a:gd name="T7" fmla="*/ 133 h 265"/>
                  <a:gd name="T8" fmla="*/ 419 w 586"/>
                  <a:gd name="T9" fmla="*/ 265 h 265"/>
                  <a:gd name="T10" fmla="*/ 419 w 586"/>
                  <a:gd name="T11" fmla="*/ 175 h 265"/>
                  <a:gd name="T12" fmla="*/ 0 w 586"/>
                  <a:gd name="T13" fmla="*/ 175 h 265"/>
                  <a:gd name="T14" fmla="*/ 0 w 586"/>
                  <a:gd name="T15" fmla="*/ 90 h 2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6" h="265">
                    <a:moveTo>
                      <a:pt x="0" y="90"/>
                    </a:moveTo>
                    <a:lnTo>
                      <a:pt x="419" y="90"/>
                    </a:lnTo>
                    <a:lnTo>
                      <a:pt x="419" y="0"/>
                    </a:lnTo>
                    <a:lnTo>
                      <a:pt x="586" y="133"/>
                    </a:lnTo>
                    <a:lnTo>
                      <a:pt x="419" y="265"/>
                    </a:lnTo>
                    <a:lnTo>
                      <a:pt x="419" y="175"/>
                    </a:lnTo>
                    <a:lnTo>
                      <a:pt x="0" y="175"/>
                    </a:lnTo>
                    <a:lnTo>
                      <a:pt x="0" y="90"/>
                    </a:lnTo>
                    <a:close/>
                  </a:path>
                </a:pathLst>
              </a:custGeom>
              <a:solidFill>
                <a:schemeClr val="bg1">
                  <a:alpha val="5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grpSp>
        <p:grpSp>
          <p:nvGrpSpPr>
            <p:cNvPr id="13" name="Group 11">
              <a:extLst>
                <a:ext uri="{FF2B5EF4-FFF2-40B4-BE49-F238E27FC236}">
                  <a16:creationId xmlns:a16="http://schemas.microsoft.com/office/drawing/2014/main" id="{B80F12E2-2ACA-477B-9DEE-1EE06C8AEAAF}"/>
                </a:ext>
              </a:extLst>
            </p:cNvPr>
            <p:cNvGrpSpPr/>
            <p:nvPr/>
          </p:nvGrpSpPr>
          <p:grpSpPr>
            <a:xfrm>
              <a:off x="8623641" y="2603880"/>
              <a:ext cx="1225860" cy="3396870"/>
              <a:chOff x="9828495" y="2930844"/>
              <a:chExt cx="1417229" cy="3927156"/>
            </a:xfrm>
          </p:grpSpPr>
          <p:sp>
            <p:nvSpPr>
              <p:cNvPr id="14" name="Rectangle 10">
                <a:extLst>
                  <a:ext uri="{FF2B5EF4-FFF2-40B4-BE49-F238E27FC236}">
                    <a16:creationId xmlns:a16="http://schemas.microsoft.com/office/drawing/2014/main" id="{B65FD1EA-4E01-43D0-9A90-E013EDAE8889}"/>
                  </a:ext>
                </a:extLst>
              </p:cNvPr>
              <p:cNvSpPr>
                <a:spLocks noChangeArrowheads="1"/>
              </p:cNvSpPr>
              <p:nvPr/>
            </p:nvSpPr>
            <p:spPr bwMode="auto">
              <a:xfrm>
                <a:off x="10301633" y="3476101"/>
                <a:ext cx="944091" cy="3381899"/>
              </a:xfrm>
              <a:prstGeom prst="rect">
                <a:avLst/>
              </a:prstGeom>
              <a:solidFill>
                <a:schemeClr val="accent4"/>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5" name="Freeform 11">
                <a:extLst>
                  <a:ext uri="{FF2B5EF4-FFF2-40B4-BE49-F238E27FC236}">
                    <a16:creationId xmlns:a16="http://schemas.microsoft.com/office/drawing/2014/main" id="{C1CA792A-E041-4A2E-9B0E-2B951F8A825A}"/>
                  </a:ext>
                </a:extLst>
              </p:cNvPr>
              <p:cNvSpPr>
                <a:spLocks/>
              </p:cNvSpPr>
              <p:nvPr/>
            </p:nvSpPr>
            <p:spPr bwMode="auto">
              <a:xfrm>
                <a:off x="9828495" y="2930844"/>
                <a:ext cx="473138" cy="1098161"/>
              </a:xfrm>
              <a:custGeom>
                <a:avLst/>
                <a:gdLst>
                  <a:gd name="T0" fmla="*/ 433 w 433"/>
                  <a:gd name="T1" fmla="*/ 499 h 1005"/>
                  <a:gd name="T2" fmla="*/ 0 w 433"/>
                  <a:gd name="T3" fmla="*/ 0 h 1005"/>
                  <a:gd name="T4" fmla="*/ 0 w 433"/>
                  <a:gd name="T5" fmla="*/ 506 h 1005"/>
                  <a:gd name="T6" fmla="*/ 433 w 433"/>
                  <a:gd name="T7" fmla="*/ 1005 h 1005"/>
                  <a:gd name="T8" fmla="*/ 433 w 433"/>
                  <a:gd name="T9" fmla="*/ 499 h 1005"/>
                </a:gdLst>
                <a:ahLst/>
                <a:cxnLst>
                  <a:cxn ang="0">
                    <a:pos x="T0" y="T1"/>
                  </a:cxn>
                  <a:cxn ang="0">
                    <a:pos x="T2" y="T3"/>
                  </a:cxn>
                  <a:cxn ang="0">
                    <a:pos x="T4" y="T5"/>
                  </a:cxn>
                  <a:cxn ang="0">
                    <a:pos x="T6" y="T7"/>
                  </a:cxn>
                  <a:cxn ang="0">
                    <a:pos x="T8" y="T9"/>
                  </a:cxn>
                </a:cxnLst>
                <a:rect l="0" t="0" r="r" b="b"/>
                <a:pathLst>
                  <a:path w="433" h="1005">
                    <a:moveTo>
                      <a:pt x="433" y="499"/>
                    </a:moveTo>
                    <a:lnTo>
                      <a:pt x="0" y="0"/>
                    </a:lnTo>
                    <a:lnTo>
                      <a:pt x="0" y="506"/>
                    </a:lnTo>
                    <a:lnTo>
                      <a:pt x="433" y="1005"/>
                    </a:lnTo>
                    <a:lnTo>
                      <a:pt x="433" y="499"/>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6" name="Freeform 12">
                <a:extLst>
                  <a:ext uri="{FF2B5EF4-FFF2-40B4-BE49-F238E27FC236}">
                    <a16:creationId xmlns:a16="http://schemas.microsoft.com/office/drawing/2014/main" id="{BA597A82-79A6-4724-9D2C-CB315C79114F}"/>
                  </a:ext>
                </a:extLst>
              </p:cNvPr>
              <p:cNvSpPr>
                <a:spLocks/>
              </p:cNvSpPr>
              <p:nvPr/>
            </p:nvSpPr>
            <p:spPr bwMode="auto">
              <a:xfrm>
                <a:off x="9828495" y="2930844"/>
                <a:ext cx="1416136" cy="545256"/>
              </a:xfrm>
              <a:custGeom>
                <a:avLst/>
                <a:gdLst>
                  <a:gd name="T0" fmla="*/ 866 w 1297"/>
                  <a:gd name="T1" fmla="*/ 0 h 499"/>
                  <a:gd name="T2" fmla="*/ 0 w 1297"/>
                  <a:gd name="T3" fmla="*/ 0 h 499"/>
                  <a:gd name="T4" fmla="*/ 433 w 1297"/>
                  <a:gd name="T5" fmla="*/ 499 h 499"/>
                  <a:gd name="T6" fmla="*/ 1297 w 1297"/>
                  <a:gd name="T7" fmla="*/ 499 h 499"/>
                  <a:gd name="T8" fmla="*/ 866 w 1297"/>
                  <a:gd name="T9" fmla="*/ 0 h 499"/>
                </a:gdLst>
                <a:ahLst/>
                <a:cxnLst>
                  <a:cxn ang="0">
                    <a:pos x="T0" y="T1"/>
                  </a:cxn>
                  <a:cxn ang="0">
                    <a:pos x="T2" y="T3"/>
                  </a:cxn>
                  <a:cxn ang="0">
                    <a:pos x="T4" y="T5"/>
                  </a:cxn>
                  <a:cxn ang="0">
                    <a:pos x="T6" y="T7"/>
                  </a:cxn>
                  <a:cxn ang="0">
                    <a:pos x="T8" y="T9"/>
                  </a:cxn>
                </a:cxnLst>
                <a:rect l="0" t="0" r="r" b="b"/>
                <a:pathLst>
                  <a:path w="1297" h="499">
                    <a:moveTo>
                      <a:pt x="866" y="0"/>
                    </a:moveTo>
                    <a:lnTo>
                      <a:pt x="0" y="0"/>
                    </a:lnTo>
                    <a:lnTo>
                      <a:pt x="433" y="499"/>
                    </a:lnTo>
                    <a:lnTo>
                      <a:pt x="1297" y="499"/>
                    </a:lnTo>
                    <a:lnTo>
                      <a:pt x="866" y="0"/>
                    </a:lnTo>
                    <a:close/>
                  </a:path>
                </a:pathLst>
              </a:custGeom>
              <a:solidFill>
                <a:schemeClr val="accent4">
                  <a:lumMod val="60000"/>
                  <a:lumOff val="4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7" name="Freeform 13">
                <a:extLst>
                  <a:ext uri="{FF2B5EF4-FFF2-40B4-BE49-F238E27FC236}">
                    <a16:creationId xmlns:a16="http://schemas.microsoft.com/office/drawing/2014/main" id="{82941A69-6662-416F-91A9-4797C79E97BD}"/>
                  </a:ext>
                </a:extLst>
              </p:cNvPr>
              <p:cNvSpPr>
                <a:spLocks/>
              </p:cNvSpPr>
              <p:nvPr/>
            </p:nvSpPr>
            <p:spPr bwMode="auto">
              <a:xfrm>
                <a:off x="9828495" y="3194185"/>
                <a:ext cx="473138" cy="638135"/>
              </a:xfrm>
              <a:custGeom>
                <a:avLst/>
                <a:gdLst>
                  <a:gd name="T0" fmla="*/ 433 w 433"/>
                  <a:gd name="T1" fmla="*/ 499 h 584"/>
                  <a:gd name="T2" fmla="*/ 0 w 433"/>
                  <a:gd name="T3" fmla="*/ 0 h 584"/>
                  <a:gd name="T4" fmla="*/ 0 w 433"/>
                  <a:gd name="T5" fmla="*/ 88 h 584"/>
                  <a:gd name="T6" fmla="*/ 433 w 433"/>
                  <a:gd name="T7" fmla="*/ 584 h 584"/>
                  <a:gd name="T8" fmla="*/ 433 w 433"/>
                  <a:gd name="T9" fmla="*/ 499 h 584"/>
                </a:gdLst>
                <a:ahLst/>
                <a:cxnLst>
                  <a:cxn ang="0">
                    <a:pos x="T0" y="T1"/>
                  </a:cxn>
                  <a:cxn ang="0">
                    <a:pos x="T2" y="T3"/>
                  </a:cxn>
                  <a:cxn ang="0">
                    <a:pos x="T4" y="T5"/>
                  </a:cxn>
                  <a:cxn ang="0">
                    <a:pos x="T6" y="T7"/>
                  </a:cxn>
                  <a:cxn ang="0">
                    <a:pos x="T8" y="T9"/>
                  </a:cxn>
                </a:cxnLst>
                <a:rect l="0" t="0" r="r" b="b"/>
                <a:pathLst>
                  <a:path w="433" h="584">
                    <a:moveTo>
                      <a:pt x="433" y="499"/>
                    </a:moveTo>
                    <a:lnTo>
                      <a:pt x="0" y="0"/>
                    </a:lnTo>
                    <a:lnTo>
                      <a:pt x="0" y="88"/>
                    </a:lnTo>
                    <a:lnTo>
                      <a:pt x="433" y="584"/>
                    </a:lnTo>
                    <a:lnTo>
                      <a:pt x="433" y="499"/>
                    </a:lnTo>
                    <a:close/>
                  </a:path>
                </a:pathLst>
              </a:custGeom>
              <a:solidFill>
                <a:schemeClr val="bg1">
                  <a:alpha val="2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8" name="Freeform 14">
                <a:extLst>
                  <a:ext uri="{FF2B5EF4-FFF2-40B4-BE49-F238E27FC236}">
                    <a16:creationId xmlns:a16="http://schemas.microsoft.com/office/drawing/2014/main" id="{1D674CDE-6C74-40E3-8154-5BA0AA765FB2}"/>
                  </a:ext>
                </a:extLst>
              </p:cNvPr>
              <p:cNvSpPr>
                <a:spLocks/>
              </p:cNvSpPr>
              <p:nvPr/>
            </p:nvSpPr>
            <p:spPr bwMode="auto">
              <a:xfrm>
                <a:off x="10301633" y="3641098"/>
                <a:ext cx="641414" cy="289565"/>
              </a:xfrm>
              <a:custGeom>
                <a:avLst/>
                <a:gdLst>
                  <a:gd name="T0" fmla="*/ 0 w 587"/>
                  <a:gd name="T1" fmla="*/ 90 h 265"/>
                  <a:gd name="T2" fmla="*/ 419 w 587"/>
                  <a:gd name="T3" fmla="*/ 90 h 265"/>
                  <a:gd name="T4" fmla="*/ 419 w 587"/>
                  <a:gd name="T5" fmla="*/ 0 h 265"/>
                  <a:gd name="T6" fmla="*/ 587 w 587"/>
                  <a:gd name="T7" fmla="*/ 133 h 265"/>
                  <a:gd name="T8" fmla="*/ 419 w 587"/>
                  <a:gd name="T9" fmla="*/ 265 h 265"/>
                  <a:gd name="T10" fmla="*/ 419 w 587"/>
                  <a:gd name="T11" fmla="*/ 175 h 265"/>
                  <a:gd name="T12" fmla="*/ 0 w 587"/>
                  <a:gd name="T13" fmla="*/ 175 h 265"/>
                  <a:gd name="T14" fmla="*/ 0 w 587"/>
                  <a:gd name="T15" fmla="*/ 90 h 2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7" h="265">
                    <a:moveTo>
                      <a:pt x="0" y="90"/>
                    </a:moveTo>
                    <a:lnTo>
                      <a:pt x="419" y="90"/>
                    </a:lnTo>
                    <a:lnTo>
                      <a:pt x="419" y="0"/>
                    </a:lnTo>
                    <a:lnTo>
                      <a:pt x="587" y="133"/>
                    </a:lnTo>
                    <a:lnTo>
                      <a:pt x="419" y="265"/>
                    </a:lnTo>
                    <a:lnTo>
                      <a:pt x="419" y="175"/>
                    </a:lnTo>
                    <a:lnTo>
                      <a:pt x="0" y="175"/>
                    </a:lnTo>
                    <a:lnTo>
                      <a:pt x="0" y="90"/>
                    </a:lnTo>
                    <a:close/>
                  </a:path>
                </a:pathLst>
              </a:custGeom>
              <a:solidFill>
                <a:schemeClr val="bg1">
                  <a:alpha val="5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grpSp>
        <p:grpSp>
          <p:nvGrpSpPr>
            <p:cNvPr id="19" name="Group 17">
              <a:extLst>
                <a:ext uri="{FF2B5EF4-FFF2-40B4-BE49-F238E27FC236}">
                  <a16:creationId xmlns:a16="http://schemas.microsoft.com/office/drawing/2014/main" id="{CEBBA313-CEA0-408A-9588-5203803B9062}"/>
                </a:ext>
              </a:extLst>
            </p:cNvPr>
            <p:cNvGrpSpPr/>
            <p:nvPr/>
          </p:nvGrpSpPr>
          <p:grpSpPr>
            <a:xfrm>
              <a:off x="7807976" y="3082127"/>
              <a:ext cx="1224914" cy="2918624"/>
              <a:chOff x="8885497" y="3483749"/>
              <a:chExt cx="1416136" cy="3374251"/>
            </a:xfrm>
          </p:grpSpPr>
          <p:sp>
            <p:nvSpPr>
              <p:cNvPr id="20" name="Freeform 15">
                <a:extLst>
                  <a:ext uri="{FF2B5EF4-FFF2-40B4-BE49-F238E27FC236}">
                    <a16:creationId xmlns:a16="http://schemas.microsoft.com/office/drawing/2014/main" id="{0BDB0BE3-0FD7-4BE3-8990-6AF59C4CABB3}"/>
                  </a:ext>
                </a:extLst>
              </p:cNvPr>
              <p:cNvSpPr>
                <a:spLocks/>
              </p:cNvSpPr>
              <p:nvPr/>
            </p:nvSpPr>
            <p:spPr bwMode="auto">
              <a:xfrm>
                <a:off x="8885497" y="3483749"/>
                <a:ext cx="473138" cy="1099254"/>
              </a:xfrm>
              <a:custGeom>
                <a:avLst/>
                <a:gdLst>
                  <a:gd name="T0" fmla="*/ 433 w 433"/>
                  <a:gd name="T1" fmla="*/ 499 h 1006"/>
                  <a:gd name="T2" fmla="*/ 0 w 433"/>
                  <a:gd name="T3" fmla="*/ 0 h 1006"/>
                  <a:gd name="T4" fmla="*/ 0 w 433"/>
                  <a:gd name="T5" fmla="*/ 506 h 1006"/>
                  <a:gd name="T6" fmla="*/ 433 w 433"/>
                  <a:gd name="T7" fmla="*/ 1006 h 1006"/>
                  <a:gd name="T8" fmla="*/ 433 w 433"/>
                  <a:gd name="T9" fmla="*/ 499 h 1006"/>
                </a:gdLst>
                <a:ahLst/>
                <a:cxnLst>
                  <a:cxn ang="0">
                    <a:pos x="T0" y="T1"/>
                  </a:cxn>
                  <a:cxn ang="0">
                    <a:pos x="T2" y="T3"/>
                  </a:cxn>
                  <a:cxn ang="0">
                    <a:pos x="T4" y="T5"/>
                  </a:cxn>
                  <a:cxn ang="0">
                    <a:pos x="T6" y="T7"/>
                  </a:cxn>
                  <a:cxn ang="0">
                    <a:pos x="T8" y="T9"/>
                  </a:cxn>
                </a:cxnLst>
                <a:rect l="0" t="0" r="r" b="b"/>
                <a:pathLst>
                  <a:path w="433" h="1006">
                    <a:moveTo>
                      <a:pt x="433" y="499"/>
                    </a:moveTo>
                    <a:lnTo>
                      <a:pt x="0" y="0"/>
                    </a:lnTo>
                    <a:lnTo>
                      <a:pt x="0" y="506"/>
                    </a:lnTo>
                    <a:lnTo>
                      <a:pt x="433" y="1006"/>
                    </a:lnTo>
                    <a:lnTo>
                      <a:pt x="433" y="499"/>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grpSp>
            <p:nvGrpSpPr>
              <p:cNvPr id="21" name="Group 19">
                <a:extLst>
                  <a:ext uri="{FF2B5EF4-FFF2-40B4-BE49-F238E27FC236}">
                    <a16:creationId xmlns:a16="http://schemas.microsoft.com/office/drawing/2014/main" id="{950D3CBA-BAFF-47ED-BD92-E3FB2D06A96A}"/>
                  </a:ext>
                </a:extLst>
              </p:cNvPr>
              <p:cNvGrpSpPr/>
              <p:nvPr/>
            </p:nvGrpSpPr>
            <p:grpSpPr>
              <a:xfrm>
                <a:off x="8885497" y="3483749"/>
                <a:ext cx="1416136" cy="3374251"/>
                <a:chOff x="8885497" y="3483749"/>
                <a:chExt cx="1416136" cy="3374251"/>
              </a:xfrm>
            </p:grpSpPr>
            <p:sp>
              <p:nvSpPr>
                <p:cNvPr id="22" name="Rectangle 16">
                  <a:extLst>
                    <a:ext uri="{FF2B5EF4-FFF2-40B4-BE49-F238E27FC236}">
                      <a16:creationId xmlns:a16="http://schemas.microsoft.com/office/drawing/2014/main" id="{DC6644B0-05BC-4546-A5C6-8E6FA650A1EF}"/>
                    </a:ext>
                  </a:extLst>
                </p:cNvPr>
                <p:cNvSpPr>
                  <a:spLocks noChangeArrowheads="1"/>
                </p:cNvSpPr>
                <p:nvPr/>
              </p:nvSpPr>
              <p:spPr bwMode="auto">
                <a:xfrm>
                  <a:off x="9358635" y="4029006"/>
                  <a:ext cx="942998" cy="2828994"/>
                </a:xfrm>
                <a:prstGeom prst="rect">
                  <a:avLst/>
                </a:prstGeom>
                <a:solidFill>
                  <a:schemeClr val="accent3"/>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23" name="Freeform 17">
                  <a:extLst>
                    <a:ext uri="{FF2B5EF4-FFF2-40B4-BE49-F238E27FC236}">
                      <a16:creationId xmlns:a16="http://schemas.microsoft.com/office/drawing/2014/main" id="{9BE47E6B-2AB8-48AB-85F1-172B22FF06FA}"/>
                    </a:ext>
                  </a:extLst>
                </p:cNvPr>
                <p:cNvSpPr>
                  <a:spLocks/>
                </p:cNvSpPr>
                <p:nvPr/>
              </p:nvSpPr>
              <p:spPr bwMode="auto">
                <a:xfrm>
                  <a:off x="8885497" y="3483749"/>
                  <a:ext cx="1416136" cy="545256"/>
                </a:xfrm>
                <a:custGeom>
                  <a:avLst/>
                  <a:gdLst>
                    <a:gd name="T0" fmla="*/ 863 w 1296"/>
                    <a:gd name="T1" fmla="*/ 0 h 499"/>
                    <a:gd name="T2" fmla="*/ 0 w 1296"/>
                    <a:gd name="T3" fmla="*/ 0 h 499"/>
                    <a:gd name="T4" fmla="*/ 433 w 1296"/>
                    <a:gd name="T5" fmla="*/ 499 h 499"/>
                    <a:gd name="T6" fmla="*/ 1296 w 1296"/>
                    <a:gd name="T7" fmla="*/ 499 h 499"/>
                    <a:gd name="T8" fmla="*/ 863 w 1296"/>
                    <a:gd name="T9" fmla="*/ 0 h 499"/>
                  </a:gdLst>
                  <a:ahLst/>
                  <a:cxnLst>
                    <a:cxn ang="0">
                      <a:pos x="T0" y="T1"/>
                    </a:cxn>
                    <a:cxn ang="0">
                      <a:pos x="T2" y="T3"/>
                    </a:cxn>
                    <a:cxn ang="0">
                      <a:pos x="T4" y="T5"/>
                    </a:cxn>
                    <a:cxn ang="0">
                      <a:pos x="T6" y="T7"/>
                    </a:cxn>
                    <a:cxn ang="0">
                      <a:pos x="T8" y="T9"/>
                    </a:cxn>
                  </a:cxnLst>
                  <a:rect l="0" t="0" r="r" b="b"/>
                  <a:pathLst>
                    <a:path w="1296" h="499">
                      <a:moveTo>
                        <a:pt x="863" y="0"/>
                      </a:moveTo>
                      <a:lnTo>
                        <a:pt x="0" y="0"/>
                      </a:lnTo>
                      <a:lnTo>
                        <a:pt x="433" y="499"/>
                      </a:lnTo>
                      <a:lnTo>
                        <a:pt x="1296" y="499"/>
                      </a:lnTo>
                      <a:lnTo>
                        <a:pt x="863" y="0"/>
                      </a:lnTo>
                      <a:close/>
                    </a:path>
                  </a:pathLst>
                </a:custGeom>
                <a:solidFill>
                  <a:schemeClr val="accent3">
                    <a:lumMod val="60000"/>
                    <a:lumOff val="4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24" name="Freeform 18">
                  <a:extLst>
                    <a:ext uri="{FF2B5EF4-FFF2-40B4-BE49-F238E27FC236}">
                      <a16:creationId xmlns:a16="http://schemas.microsoft.com/office/drawing/2014/main" id="{26A92074-C0C7-4647-8675-F019A728A7D4}"/>
                    </a:ext>
                  </a:extLst>
                </p:cNvPr>
                <p:cNvSpPr>
                  <a:spLocks/>
                </p:cNvSpPr>
                <p:nvPr/>
              </p:nvSpPr>
              <p:spPr bwMode="auto">
                <a:xfrm>
                  <a:off x="8885497" y="3747090"/>
                  <a:ext cx="473138" cy="641413"/>
                </a:xfrm>
                <a:custGeom>
                  <a:avLst/>
                  <a:gdLst>
                    <a:gd name="T0" fmla="*/ 433 w 433"/>
                    <a:gd name="T1" fmla="*/ 500 h 587"/>
                    <a:gd name="T2" fmla="*/ 0 w 433"/>
                    <a:gd name="T3" fmla="*/ 0 h 587"/>
                    <a:gd name="T4" fmla="*/ 0 w 433"/>
                    <a:gd name="T5" fmla="*/ 88 h 587"/>
                    <a:gd name="T6" fmla="*/ 433 w 433"/>
                    <a:gd name="T7" fmla="*/ 587 h 587"/>
                    <a:gd name="T8" fmla="*/ 433 w 433"/>
                    <a:gd name="T9" fmla="*/ 500 h 587"/>
                  </a:gdLst>
                  <a:ahLst/>
                  <a:cxnLst>
                    <a:cxn ang="0">
                      <a:pos x="T0" y="T1"/>
                    </a:cxn>
                    <a:cxn ang="0">
                      <a:pos x="T2" y="T3"/>
                    </a:cxn>
                    <a:cxn ang="0">
                      <a:pos x="T4" y="T5"/>
                    </a:cxn>
                    <a:cxn ang="0">
                      <a:pos x="T6" y="T7"/>
                    </a:cxn>
                    <a:cxn ang="0">
                      <a:pos x="T8" y="T9"/>
                    </a:cxn>
                  </a:cxnLst>
                  <a:rect l="0" t="0" r="r" b="b"/>
                  <a:pathLst>
                    <a:path w="433" h="587">
                      <a:moveTo>
                        <a:pt x="433" y="500"/>
                      </a:moveTo>
                      <a:lnTo>
                        <a:pt x="0" y="0"/>
                      </a:lnTo>
                      <a:lnTo>
                        <a:pt x="0" y="88"/>
                      </a:lnTo>
                      <a:lnTo>
                        <a:pt x="433" y="587"/>
                      </a:lnTo>
                      <a:lnTo>
                        <a:pt x="433" y="500"/>
                      </a:lnTo>
                      <a:close/>
                    </a:path>
                  </a:pathLst>
                </a:custGeom>
                <a:solidFill>
                  <a:schemeClr val="bg1">
                    <a:alpha val="2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25" name="Freeform 19">
                  <a:extLst>
                    <a:ext uri="{FF2B5EF4-FFF2-40B4-BE49-F238E27FC236}">
                      <a16:creationId xmlns:a16="http://schemas.microsoft.com/office/drawing/2014/main" id="{9A1CB92F-FB80-4872-A943-DA22E0DA9A25}"/>
                    </a:ext>
                  </a:extLst>
                </p:cNvPr>
                <p:cNvSpPr>
                  <a:spLocks/>
                </p:cNvSpPr>
                <p:nvPr/>
              </p:nvSpPr>
              <p:spPr bwMode="auto">
                <a:xfrm>
                  <a:off x="9358635" y="4195096"/>
                  <a:ext cx="640321" cy="289565"/>
                </a:xfrm>
                <a:custGeom>
                  <a:avLst/>
                  <a:gdLst>
                    <a:gd name="T0" fmla="*/ 0 w 586"/>
                    <a:gd name="T1" fmla="*/ 90 h 265"/>
                    <a:gd name="T2" fmla="*/ 419 w 586"/>
                    <a:gd name="T3" fmla="*/ 90 h 265"/>
                    <a:gd name="T4" fmla="*/ 419 w 586"/>
                    <a:gd name="T5" fmla="*/ 0 h 265"/>
                    <a:gd name="T6" fmla="*/ 586 w 586"/>
                    <a:gd name="T7" fmla="*/ 132 h 265"/>
                    <a:gd name="T8" fmla="*/ 419 w 586"/>
                    <a:gd name="T9" fmla="*/ 265 h 265"/>
                    <a:gd name="T10" fmla="*/ 419 w 586"/>
                    <a:gd name="T11" fmla="*/ 177 h 265"/>
                    <a:gd name="T12" fmla="*/ 0 w 586"/>
                    <a:gd name="T13" fmla="*/ 177 h 265"/>
                    <a:gd name="T14" fmla="*/ 0 w 586"/>
                    <a:gd name="T15" fmla="*/ 90 h 2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6" h="265">
                      <a:moveTo>
                        <a:pt x="0" y="90"/>
                      </a:moveTo>
                      <a:lnTo>
                        <a:pt x="419" y="90"/>
                      </a:lnTo>
                      <a:lnTo>
                        <a:pt x="419" y="0"/>
                      </a:lnTo>
                      <a:lnTo>
                        <a:pt x="586" y="132"/>
                      </a:lnTo>
                      <a:lnTo>
                        <a:pt x="419" y="265"/>
                      </a:lnTo>
                      <a:lnTo>
                        <a:pt x="419" y="177"/>
                      </a:lnTo>
                      <a:lnTo>
                        <a:pt x="0" y="177"/>
                      </a:lnTo>
                      <a:lnTo>
                        <a:pt x="0" y="90"/>
                      </a:lnTo>
                      <a:close/>
                    </a:path>
                  </a:pathLst>
                </a:custGeom>
                <a:solidFill>
                  <a:schemeClr val="bg1">
                    <a:alpha val="5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grpSp>
        </p:grpSp>
        <p:grpSp>
          <p:nvGrpSpPr>
            <p:cNvPr id="26" name="Group 24">
              <a:extLst>
                <a:ext uri="{FF2B5EF4-FFF2-40B4-BE49-F238E27FC236}">
                  <a16:creationId xmlns:a16="http://schemas.microsoft.com/office/drawing/2014/main" id="{A4ADFB4F-842B-435C-88D4-278F40BADDF0}"/>
                </a:ext>
              </a:extLst>
            </p:cNvPr>
            <p:cNvGrpSpPr/>
            <p:nvPr/>
          </p:nvGrpSpPr>
          <p:grpSpPr>
            <a:xfrm>
              <a:off x="6991367" y="3560372"/>
              <a:ext cx="1225860" cy="2440378"/>
              <a:chOff x="7941407" y="4036654"/>
              <a:chExt cx="1417229" cy="2821346"/>
            </a:xfrm>
          </p:grpSpPr>
          <p:sp>
            <p:nvSpPr>
              <p:cNvPr id="27" name="Rectangle 25">
                <a:extLst>
                  <a:ext uri="{FF2B5EF4-FFF2-40B4-BE49-F238E27FC236}">
                    <a16:creationId xmlns:a16="http://schemas.microsoft.com/office/drawing/2014/main" id="{9E7E9C30-79E5-47E0-BEA6-81E5495A8824}"/>
                  </a:ext>
                </a:extLst>
              </p:cNvPr>
              <p:cNvSpPr>
                <a:spLocks noChangeArrowheads="1"/>
              </p:cNvSpPr>
              <p:nvPr/>
            </p:nvSpPr>
            <p:spPr bwMode="auto">
              <a:xfrm>
                <a:off x="8412359" y="4583003"/>
                <a:ext cx="946276" cy="2274997"/>
              </a:xfrm>
              <a:prstGeom prst="rect">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28" name="Freeform 26">
                <a:extLst>
                  <a:ext uri="{FF2B5EF4-FFF2-40B4-BE49-F238E27FC236}">
                    <a16:creationId xmlns:a16="http://schemas.microsoft.com/office/drawing/2014/main" id="{D46DC584-F5E5-4717-A1E9-71CEF1B69922}"/>
                  </a:ext>
                </a:extLst>
              </p:cNvPr>
              <p:cNvSpPr>
                <a:spLocks/>
              </p:cNvSpPr>
              <p:nvPr/>
            </p:nvSpPr>
            <p:spPr bwMode="auto">
              <a:xfrm>
                <a:off x="7941407" y="4036654"/>
                <a:ext cx="470953" cy="1099254"/>
              </a:xfrm>
              <a:custGeom>
                <a:avLst/>
                <a:gdLst>
                  <a:gd name="T0" fmla="*/ 431 w 431"/>
                  <a:gd name="T1" fmla="*/ 500 h 1006"/>
                  <a:gd name="T2" fmla="*/ 0 w 431"/>
                  <a:gd name="T3" fmla="*/ 0 h 1006"/>
                  <a:gd name="T4" fmla="*/ 0 w 431"/>
                  <a:gd name="T5" fmla="*/ 507 h 1006"/>
                  <a:gd name="T6" fmla="*/ 431 w 431"/>
                  <a:gd name="T7" fmla="*/ 1006 h 1006"/>
                  <a:gd name="T8" fmla="*/ 431 w 431"/>
                  <a:gd name="T9" fmla="*/ 500 h 1006"/>
                </a:gdLst>
                <a:ahLst/>
                <a:cxnLst>
                  <a:cxn ang="0">
                    <a:pos x="T0" y="T1"/>
                  </a:cxn>
                  <a:cxn ang="0">
                    <a:pos x="T2" y="T3"/>
                  </a:cxn>
                  <a:cxn ang="0">
                    <a:pos x="T4" y="T5"/>
                  </a:cxn>
                  <a:cxn ang="0">
                    <a:pos x="T6" y="T7"/>
                  </a:cxn>
                  <a:cxn ang="0">
                    <a:pos x="T8" y="T9"/>
                  </a:cxn>
                </a:cxnLst>
                <a:rect l="0" t="0" r="r" b="b"/>
                <a:pathLst>
                  <a:path w="431" h="1006">
                    <a:moveTo>
                      <a:pt x="431" y="500"/>
                    </a:moveTo>
                    <a:lnTo>
                      <a:pt x="0" y="0"/>
                    </a:lnTo>
                    <a:lnTo>
                      <a:pt x="0" y="507"/>
                    </a:lnTo>
                    <a:lnTo>
                      <a:pt x="431" y="1006"/>
                    </a:lnTo>
                    <a:lnTo>
                      <a:pt x="431" y="50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29" name="Freeform 27">
                <a:extLst>
                  <a:ext uri="{FF2B5EF4-FFF2-40B4-BE49-F238E27FC236}">
                    <a16:creationId xmlns:a16="http://schemas.microsoft.com/office/drawing/2014/main" id="{58FB4500-EF8E-407D-841E-81FFB94415BF}"/>
                  </a:ext>
                </a:extLst>
              </p:cNvPr>
              <p:cNvSpPr>
                <a:spLocks/>
              </p:cNvSpPr>
              <p:nvPr/>
            </p:nvSpPr>
            <p:spPr bwMode="auto">
              <a:xfrm>
                <a:off x="7941407" y="4036654"/>
                <a:ext cx="1417229" cy="546349"/>
              </a:xfrm>
              <a:custGeom>
                <a:avLst/>
                <a:gdLst>
                  <a:gd name="T0" fmla="*/ 864 w 1297"/>
                  <a:gd name="T1" fmla="*/ 0 h 500"/>
                  <a:gd name="T2" fmla="*/ 0 w 1297"/>
                  <a:gd name="T3" fmla="*/ 0 h 500"/>
                  <a:gd name="T4" fmla="*/ 431 w 1297"/>
                  <a:gd name="T5" fmla="*/ 500 h 500"/>
                  <a:gd name="T6" fmla="*/ 1297 w 1297"/>
                  <a:gd name="T7" fmla="*/ 500 h 500"/>
                  <a:gd name="T8" fmla="*/ 864 w 1297"/>
                  <a:gd name="T9" fmla="*/ 0 h 500"/>
                </a:gdLst>
                <a:ahLst/>
                <a:cxnLst>
                  <a:cxn ang="0">
                    <a:pos x="T0" y="T1"/>
                  </a:cxn>
                  <a:cxn ang="0">
                    <a:pos x="T2" y="T3"/>
                  </a:cxn>
                  <a:cxn ang="0">
                    <a:pos x="T4" y="T5"/>
                  </a:cxn>
                  <a:cxn ang="0">
                    <a:pos x="T6" y="T7"/>
                  </a:cxn>
                  <a:cxn ang="0">
                    <a:pos x="T8" y="T9"/>
                  </a:cxn>
                </a:cxnLst>
                <a:rect l="0" t="0" r="r" b="b"/>
                <a:pathLst>
                  <a:path w="1297" h="500">
                    <a:moveTo>
                      <a:pt x="864" y="0"/>
                    </a:moveTo>
                    <a:lnTo>
                      <a:pt x="0" y="0"/>
                    </a:lnTo>
                    <a:lnTo>
                      <a:pt x="431" y="500"/>
                    </a:lnTo>
                    <a:lnTo>
                      <a:pt x="1297" y="500"/>
                    </a:lnTo>
                    <a:lnTo>
                      <a:pt x="864" y="0"/>
                    </a:lnTo>
                    <a:close/>
                  </a:path>
                </a:pathLst>
              </a:custGeom>
              <a:solidFill>
                <a:schemeClr val="accent2">
                  <a:lumMod val="40000"/>
                  <a:lumOff val="6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30" name="Freeform 28">
                <a:extLst>
                  <a:ext uri="{FF2B5EF4-FFF2-40B4-BE49-F238E27FC236}">
                    <a16:creationId xmlns:a16="http://schemas.microsoft.com/office/drawing/2014/main" id="{961EC63C-C9FF-4C3E-8C78-006AED2A2674}"/>
                  </a:ext>
                </a:extLst>
              </p:cNvPr>
              <p:cNvSpPr>
                <a:spLocks/>
              </p:cNvSpPr>
              <p:nvPr/>
            </p:nvSpPr>
            <p:spPr bwMode="auto">
              <a:xfrm>
                <a:off x="7941407" y="4301087"/>
                <a:ext cx="470953" cy="641413"/>
              </a:xfrm>
              <a:custGeom>
                <a:avLst/>
                <a:gdLst>
                  <a:gd name="T0" fmla="*/ 431 w 431"/>
                  <a:gd name="T1" fmla="*/ 499 h 587"/>
                  <a:gd name="T2" fmla="*/ 0 w 431"/>
                  <a:gd name="T3" fmla="*/ 0 h 587"/>
                  <a:gd name="T4" fmla="*/ 0 w 431"/>
                  <a:gd name="T5" fmla="*/ 87 h 587"/>
                  <a:gd name="T6" fmla="*/ 431 w 431"/>
                  <a:gd name="T7" fmla="*/ 587 h 587"/>
                  <a:gd name="T8" fmla="*/ 431 w 431"/>
                  <a:gd name="T9" fmla="*/ 499 h 587"/>
                </a:gdLst>
                <a:ahLst/>
                <a:cxnLst>
                  <a:cxn ang="0">
                    <a:pos x="T0" y="T1"/>
                  </a:cxn>
                  <a:cxn ang="0">
                    <a:pos x="T2" y="T3"/>
                  </a:cxn>
                  <a:cxn ang="0">
                    <a:pos x="T4" y="T5"/>
                  </a:cxn>
                  <a:cxn ang="0">
                    <a:pos x="T6" y="T7"/>
                  </a:cxn>
                  <a:cxn ang="0">
                    <a:pos x="T8" y="T9"/>
                  </a:cxn>
                </a:cxnLst>
                <a:rect l="0" t="0" r="r" b="b"/>
                <a:pathLst>
                  <a:path w="431" h="587">
                    <a:moveTo>
                      <a:pt x="431" y="499"/>
                    </a:moveTo>
                    <a:lnTo>
                      <a:pt x="0" y="0"/>
                    </a:lnTo>
                    <a:lnTo>
                      <a:pt x="0" y="87"/>
                    </a:lnTo>
                    <a:lnTo>
                      <a:pt x="431" y="587"/>
                    </a:lnTo>
                    <a:lnTo>
                      <a:pt x="431" y="499"/>
                    </a:lnTo>
                    <a:close/>
                  </a:path>
                </a:pathLst>
              </a:custGeom>
              <a:solidFill>
                <a:schemeClr val="bg1">
                  <a:alpha val="2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31" name="Freeform 29">
                <a:extLst>
                  <a:ext uri="{FF2B5EF4-FFF2-40B4-BE49-F238E27FC236}">
                    <a16:creationId xmlns:a16="http://schemas.microsoft.com/office/drawing/2014/main" id="{94D5DD0C-E32A-4A55-B1D1-EBAAB0494944}"/>
                  </a:ext>
                </a:extLst>
              </p:cNvPr>
              <p:cNvSpPr>
                <a:spLocks/>
              </p:cNvSpPr>
              <p:nvPr/>
            </p:nvSpPr>
            <p:spPr bwMode="auto">
              <a:xfrm>
                <a:off x="8412359" y="4750186"/>
                <a:ext cx="641414" cy="287379"/>
              </a:xfrm>
              <a:custGeom>
                <a:avLst/>
                <a:gdLst>
                  <a:gd name="T0" fmla="*/ 0 w 587"/>
                  <a:gd name="T1" fmla="*/ 88 h 263"/>
                  <a:gd name="T2" fmla="*/ 419 w 587"/>
                  <a:gd name="T3" fmla="*/ 88 h 263"/>
                  <a:gd name="T4" fmla="*/ 419 w 587"/>
                  <a:gd name="T5" fmla="*/ 0 h 263"/>
                  <a:gd name="T6" fmla="*/ 587 w 587"/>
                  <a:gd name="T7" fmla="*/ 131 h 263"/>
                  <a:gd name="T8" fmla="*/ 419 w 587"/>
                  <a:gd name="T9" fmla="*/ 263 h 263"/>
                  <a:gd name="T10" fmla="*/ 419 w 587"/>
                  <a:gd name="T11" fmla="*/ 176 h 263"/>
                  <a:gd name="T12" fmla="*/ 0 w 587"/>
                  <a:gd name="T13" fmla="*/ 176 h 263"/>
                  <a:gd name="T14" fmla="*/ 0 w 587"/>
                  <a:gd name="T15" fmla="*/ 88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7" h="263">
                    <a:moveTo>
                      <a:pt x="0" y="88"/>
                    </a:moveTo>
                    <a:lnTo>
                      <a:pt x="419" y="88"/>
                    </a:lnTo>
                    <a:lnTo>
                      <a:pt x="419" y="0"/>
                    </a:lnTo>
                    <a:lnTo>
                      <a:pt x="587" y="131"/>
                    </a:lnTo>
                    <a:lnTo>
                      <a:pt x="419" y="263"/>
                    </a:lnTo>
                    <a:lnTo>
                      <a:pt x="419" y="176"/>
                    </a:lnTo>
                    <a:lnTo>
                      <a:pt x="0" y="176"/>
                    </a:lnTo>
                    <a:lnTo>
                      <a:pt x="0" y="88"/>
                    </a:lnTo>
                    <a:close/>
                  </a:path>
                </a:pathLst>
              </a:custGeom>
              <a:solidFill>
                <a:schemeClr val="bg1">
                  <a:alpha val="5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grpSp>
        <p:grpSp>
          <p:nvGrpSpPr>
            <p:cNvPr id="32" name="Group 65">
              <a:extLst>
                <a:ext uri="{FF2B5EF4-FFF2-40B4-BE49-F238E27FC236}">
                  <a16:creationId xmlns:a16="http://schemas.microsoft.com/office/drawing/2014/main" id="{DA767755-4FFB-4E98-A4FA-841DF0326E35}"/>
                </a:ext>
              </a:extLst>
            </p:cNvPr>
            <p:cNvGrpSpPr/>
            <p:nvPr/>
          </p:nvGrpSpPr>
          <p:grpSpPr>
            <a:xfrm>
              <a:off x="6173812" y="4039565"/>
              <a:ext cx="1224914" cy="1961186"/>
              <a:chOff x="6996223" y="4590653"/>
              <a:chExt cx="1416136" cy="2267347"/>
            </a:xfrm>
          </p:grpSpPr>
          <p:sp>
            <p:nvSpPr>
              <p:cNvPr id="33" name="Freeform 20">
                <a:extLst>
                  <a:ext uri="{FF2B5EF4-FFF2-40B4-BE49-F238E27FC236}">
                    <a16:creationId xmlns:a16="http://schemas.microsoft.com/office/drawing/2014/main" id="{C761C361-4D0D-4B13-825D-29BC30A70923}"/>
                  </a:ext>
                </a:extLst>
              </p:cNvPr>
              <p:cNvSpPr>
                <a:spLocks/>
              </p:cNvSpPr>
              <p:nvPr/>
            </p:nvSpPr>
            <p:spPr bwMode="auto">
              <a:xfrm>
                <a:off x="6996223" y="4590653"/>
                <a:ext cx="1416136" cy="545256"/>
              </a:xfrm>
              <a:custGeom>
                <a:avLst/>
                <a:gdLst>
                  <a:gd name="T0" fmla="*/ 865 w 1296"/>
                  <a:gd name="T1" fmla="*/ 0 h 499"/>
                  <a:gd name="T2" fmla="*/ 0 w 1296"/>
                  <a:gd name="T3" fmla="*/ 0 h 499"/>
                  <a:gd name="T4" fmla="*/ 432 w 1296"/>
                  <a:gd name="T5" fmla="*/ 499 h 499"/>
                  <a:gd name="T6" fmla="*/ 1296 w 1296"/>
                  <a:gd name="T7" fmla="*/ 499 h 499"/>
                  <a:gd name="T8" fmla="*/ 865 w 1296"/>
                  <a:gd name="T9" fmla="*/ 0 h 499"/>
                </a:gdLst>
                <a:ahLst/>
                <a:cxnLst>
                  <a:cxn ang="0">
                    <a:pos x="T0" y="T1"/>
                  </a:cxn>
                  <a:cxn ang="0">
                    <a:pos x="T2" y="T3"/>
                  </a:cxn>
                  <a:cxn ang="0">
                    <a:pos x="T4" y="T5"/>
                  </a:cxn>
                  <a:cxn ang="0">
                    <a:pos x="T6" y="T7"/>
                  </a:cxn>
                  <a:cxn ang="0">
                    <a:pos x="T8" y="T9"/>
                  </a:cxn>
                </a:cxnLst>
                <a:rect l="0" t="0" r="r" b="b"/>
                <a:pathLst>
                  <a:path w="1296" h="499">
                    <a:moveTo>
                      <a:pt x="865" y="0"/>
                    </a:moveTo>
                    <a:lnTo>
                      <a:pt x="0" y="0"/>
                    </a:lnTo>
                    <a:lnTo>
                      <a:pt x="432" y="499"/>
                    </a:lnTo>
                    <a:lnTo>
                      <a:pt x="1296" y="499"/>
                    </a:lnTo>
                    <a:lnTo>
                      <a:pt x="865" y="0"/>
                    </a:lnTo>
                    <a:close/>
                  </a:path>
                </a:pathLst>
              </a:custGeom>
              <a:solidFill>
                <a:schemeClr val="accent1">
                  <a:lumMod val="60000"/>
                  <a:lumOff val="4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34" name="Rectangle 21">
                <a:extLst>
                  <a:ext uri="{FF2B5EF4-FFF2-40B4-BE49-F238E27FC236}">
                    <a16:creationId xmlns:a16="http://schemas.microsoft.com/office/drawing/2014/main" id="{4DEBCF1A-EBD6-49E4-ADB6-B197CEED518F}"/>
                  </a:ext>
                </a:extLst>
              </p:cNvPr>
              <p:cNvSpPr>
                <a:spLocks noChangeArrowheads="1"/>
              </p:cNvSpPr>
              <p:nvPr/>
            </p:nvSpPr>
            <p:spPr bwMode="auto">
              <a:xfrm>
                <a:off x="7468268" y="5135908"/>
                <a:ext cx="944091" cy="1722092"/>
              </a:xfrm>
              <a:prstGeom prst="rect">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35" name="Freeform 22">
                <a:extLst>
                  <a:ext uri="{FF2B5EF4-FFF2-40B4-BE49-F238E27FC236}">
                    <a16:creationId xmlns:a16="http://schemas.microsoft.com/office/drawing/2014/main" id="{038A21EA-3B84-4F6E-8082-103D1221DE39}"/>
                  </a:ext>
                </a:extLst>
              </p:cNvPr>
              <p:cNvSpPr>
                <a:spLocks/>
              </p:cNvSpPr>
              <p:nvPr/>
            </p:nvSpPr>
            <p:spPr bwMode="auto">
              <a:xfrm>
                <a:off x="6996223" y="4590653"/>
                <a:ext cx="472045" cy="2267347"/>
              </a:xfrm>
              <a:custGeom>
                <a:avLst/>
                <a:gdLst>
                  <a:gd name="T0" fmla="*/ 432 w 432"/>
                  <a:gd name="T1" fmla="*/ 499 h 2075"/>
                  <a:gd name="T2" fmla="*/ 0 w 432"/>
                  <a:gd name="T3" fmla="*/ 0 h 2075"/>
                  <a:gd name="T4" fmla="*/ 0 w 432"/>
                  <a:gd name="T5" fmla="*/ 1576 h 2075"/>
                  <a:gd name="T6" fmla="*/ 432 w 432"/>
                  <a:gd name="T7" fmla="*/ 2075 h 2075"/>
                  <a:gd name="T8" fmla="*/ 432 w 432"/>
                  <a:gd name="T9" fmla="*/ 499 h 2075"/>
                </a:gdLst>
                <a:ahLst/>
                <a:cxnLst>
                  <a:cxn ang="0">
                    <a:pos x="T0" y="T1"/>
                  </a:cxn>
                  <a:cxn ang="0">
                    <a:pos x="T2" y="T3"/>
                  </a:cxn>
                  <a:cxn ang="0">
                    <a:pos x="T4" y="T5"/>
                  </a:cxn>
                  <a:cxn ang="0">
                    <a:pos x="T6" y="T7"/>
                  </a:cxn>
                  <a:cxn ang="0">
                    <a:pos x="T8" y="T9"/>
                  </a:cxn>
                </a:cxnLst>
                <a:rect l="0" t="0" r="r" b="b"/>
                <a:pathLst>
                  <a:path w="432" h="2075">
                    <a:moveTo>
                      <a:pt x="432" y="499"/>
                    </a:moveTo>
                    <a:lnTo>
                      <a:pt x="0" y="0"/>
                    </a:lnTo>
                    <a:lnTo>
                      <a:pt x="0" y="1576"/>
                    </a:lnTo>
                    <a:lnTo>
                      <a:pt x="432" y="2075"/>
                    </a:lnTo>
                    <a:lnTo>
                      <a:pt x="432" y="499"/>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36" name="Freeform 23">
                <a:extLst>
                  <a:ext uri="{FF2B5EF4-FFF2-40B4-BE49-F238E27FC236}">
                    <a16:creationId xmlns:a16="http://schemas.microsoft.com/office/drawing/2014/main" id="{DCF1E01F-B775-4472-B365-624F5AF7D327}"/>
                  </a:ext>
                </a:extLst>
              </p:cNvPr>
              <p:cNvSpPr>
                <a:spLocks/>
              </p:cNvSpPr>
              <p:nvPr/>
            </p:nvSpPr>
            <p:spPr bwMode="auto">
              <a:xfrm>
                <a:off x="7468268" y="5304184"/>
                <a:ext cx="641414" cy="286287"/>
              </a:xfrm>
              <a:custGeom>
                <a:avLst/>
                <a:gdLst>
                  <a:gd name="T0" fmla="*/ 0 w 587"/>
                  <a:gd name="T1" fmla="*/ 87 h 262"/>
                  <a:gd name="T2" fmla="*/ 419 w 587"/>
                  <a:gd name="T3" fmla="*/ 87 h 262"/>
                  <a:gd name="T4" fmla="*/ 419 w 587"/>
                  <a:gd name="T5" fmla="*/ 0 h 262"/>
                  <a:gd name="T6" fmla="*/ 587 w 587"/>
                  <a:gd name="T7" fmla="*/ 130 h 262"/>
                  <a:gd name="T8" fmla="*/ 419 w 587"/>
                  <a:gd name="T9" fmla="*/ 262 h 262"/>
                  <a:gd name="T10" fmla="*/ 419 w 587"/>
                  <a:gd name="T11" fmla="*/ 175 h 262"/>
                  <a:gd name="T12" fmla="*/ 0 w 587"/>
                  <a:gd name="T13" fmla="*/ 175 h 262"/>
                  <a:gd name="T14" fmla="*/ 0 w 587"/>
                  <a:gd name="T15" fmla="*/ 87 h 2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7" h="262">
                    <a:moveTo>
                      <a:pt x="0" y="87"/>
                    </a:moveTo>
                    <a:lnTo>
                      <a:pt x="419" y="87"/>
                    </a:lnTo>
                    <a:lnTo>
                      <a:pt x="419" y="0"/>
                    </a:lnTo>
                    <a:lnTo>
                      <a:pt x="587" y="130"/>
                    </a:lnTo>
                    <a:lnTo>
                      <a:pt x="419" y="262"/>
                    </a:lnTo>
                    <a:lnTo>
                      <a:pt x="419" y="175"/>
                    </a:lnTo>
                    <a:lnTo>
                      <a:pt x="0" y="175"/>
                    </a:lnTo>
                    <a:lnTo>
                      <a:pt x="0" y="87"/>
                    </a:lnTo>
                    <a:close/>
                  </a:path>
                </a:pathLst>
              </a:custGeom>
              <a:solidFill>
                <a:schemeClr val="bg1">
                  <a:alpha val="5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37" name="Freeform 24">
                <a:extLst>
                  <a:ext uri="{FF2B5EF4-FFF2-40B4-BE49-F238E27FC236}">
                    <a16:creationId xmlns:a16="http://schemas.microsoft.com/office/drawing/2014/main" id="{54954C7D-C4ED-4F2D-AD41-9E23FBD01099}"/>
                  </a:ext>
                </a:extLst>
              </p:cNvPr>
              <p:cNvSpPr>
                <a:spLocks/>
              </p:cNvSpPr>
              <p:nvPr/>
            </p:nvSpPr>
            <p:spPr bwMode="auto">
              <a:xfrm>
                <a:off x="6996223" y="4853992"/>
                <a:ext cx="472045" cy="641413"/>
              </a:xfrm>
              <a:custGeom>
                <a:avLst/>
                <a:gdLst>
                  <a:gd name="T0" fmla="*/ 432 w 432"/>
                  <a:gd name="T1" fmla="*/ 499 h 587"/>
                  <a:gd name="T2" fmla="*/ 0 w 432"/>
                  <a:gd name="T3" fmla="*/ 0 h 587"/>
                  <a:gd name="T4" fmla="*/ 0 w 432"/>
                  <a:gd name="T5" fmla="*/ 88 h 587"/>
                  <a:gd name="T6" fmla="*/ 432 w 432"/>
                  <a:gd name="T7" fmla="*/ 587 h 587"/>
                  <a:gd name="T8" fmla="*/ 432 w 432"/>
                  <a:gd name="T9" fmla="*/ 499 h 587"/>
                </a:gdLst>
                <a:ahLst/>
                <a:cxnLst>
                  <a:cxn ang="0">
                    <a:pos x="T0" y="T1"/>
                  </a:cxn>
                  <a:cxn ang="0">
                    <a:pos x="T2" y="T3"/>
                  </a:cxn>
                  <a:cxn ang="0">
                    <a:pos x="T4" y="T5"/>
                  </a:cxn>
                  <a:cxn ang="0">
                    <a:pos x="T6" y="T7"/>
                  </a:cxn>
                  <a:cxn ang="0">
                    <a:pos x="T8" y="T9"/>
                  </a:cxn>
                </a:cxnLst>
                <a:rect l="0" t="0" r="r" b="b"/>
                <a:pathLst>
                  <a:path w="432" h="587">
                    <a:moveTo>
                      <a:pt x="432" y="499"/>
                    </a:moveTo>
                    <a:lnTo>
                      <a:pt x="0" y="0"/>
                    </a:lnTo>
                    <a:lnTo>
                      <a:pt x="0" y="88"/>
                    </a:lnTo>
                    <a:lnTo>
                      <a:pt x="432" y="587"/>
                    </a:lnTo>
                    <a:lnTo>
                      <a:pt x="432" y="499"/>
                    </a:lnTo>
                    <a:close/>
                  </a:path>
                </a:pathLst>
              </a:custGeom>
              <a:solidFill>
                <a:schemeClr val="bg1">
                  <a:alpha val="2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grpSp>
      </p:grpSp>
      <p:sp>
        <p:nvSpPr>
          <p:cNvPr id="44" name="TextBox 87">
            <a:extLst>
              <a:ext uri="{FF2B5EF4-FFF2-40B4-BE49-F238E27FC236}">
                <a16:creationId xmlns:a16="http://schemas.microsoft.com/office/drawing/2014/main" id="{E7F1E198-9CBD-4399-80E1-7EC790857C0D}"/>
              </a:ext>
            </a:extLst>
          </p:cNvPr>
          <p:cNvSpPr txBox="1"/>
          <p:nvPr/>
        </p:nvSpPr>
        <p:spPr>
          <a:xfrm>
            <a:off x="4803381" y="3880438"/>
            <a:ext cx="929100" cy="369332"/>
          </a:xfrm>
          <a:prstGeom prst="rect">
            <a:avLst/>
          </a:prstGeom>
          <a:noFill/>
        </p:spPr>
        <p:txBody>
          <a:bodyPr wrap="none" rtlCol="0" anchor="b" anchorCtr="0">
            <a:spAutoFit/>
          </a:bodyPr>
          <a:lstStyle/>
          <a:p>
            <a:pPr algn="ctr"/>
            <a:r>
              <a:rPr lang="en-GB" b="1" dirty="0">
                <a:solidFill>
                  <a:schemeClr val="bg1"/>
                </a:solidFill>
                <a:latin typeface="+mj-lt"/>
                <a:ea typeface="League Spartan" charset="0"/>
                <a:cs typeface="Poppins" pitchFamily="2" charset="77"/>
              </a:rPr>
              <a:t>Strategy</a:t>
            </a:r>
            <a:endParaRPr lang="en-GB" dirty="0">
              <a:solidFill>
                <a:schemeClr val="bg1"/>
              </a:solidFill>
              <a:latin typeface="+mj-lt"/>
              <a:ea typeface="League Spartan" charset="0"/>
              <a:cs typeface="Poppins" pitchFamily="2" charset="77"/>
            </a:endParaRPr>
          </a:p>
        </p:txBody>
      </p:sp>
      <p:sp>
        <p:nvSpPr>
          <p:cNvPr id="45" name="TextBox 87">
            <a:extLst>
              <a:ext uri="{FF2B5EF4-FFF2-40B4-BE49-F238E27FC236}">
                <a16:creationId xmlns:a16="http://schemas.microsoft.com/office/drawing/2014/main" id="{D7020E99-4EAB-4B3D-87A5-A5CB504D357C}"/>
              </a:ext>
            </a:extLst>
          </p:cNvPr>
          <p:cNvSpPr txBox="1"/>
          <p:nvPr/>
        </p:nvSpPr>
        <p:spPr>
          <a:xfrm>
            <a:off x="6054760" y="3711160"/>
            <a:ext cx="1415517" cy="646331"/>
          </a:xfrm>
          <a:prstGeom prst="rect">
            <a:avLst/>
          </a:prstGeom>
          <a:noFill/>
        </p:spPr>
        <p:txBody>
          <a:bodyPr wrap="none" rtlCol="0" anchor="b" anchorCtr="0">
            <a:spAutoFit/>
          </a:bodyPr>
          <a:lstStyle/>
          <a:p>
            <a:pPr algn="ctr"/>
            <a:r>
              <a:rPr lang="en-GB" b="1" dirty="0">
                <a:solidFill>
                  <a:schemeClr val="bg1"/>
                </a:solidFill>
                <a:latin typeface="+mj-lt"/>
                <a:ea typeface="League Spartan" charset="0"/>
                <a:cs typeface="Poppins" pitchFamily="2" charset="77"/>
              </a:rPr>
              <a:t>Align Costs to</a:t>
            </a:r>
            <a:br>
              <a:rPr lang="en-GB" b="1" dirty="0">
                <a:solidFill>
                  <a:schemeClr val="bg1"/>
                </a:solidFill>
                <a:latin typeface="+mj-lt"/>
                <a:ea typeface="League Spartan" charset="0"/>
                <a:cs typeface="Poppins" pitchFamily="2" charset="77"/>
              </a:rPr>
            </a:br>
            <a:r>
              <a:rPr lang="en-GB" b="1" dirty="0">
                <a:solidFill>
                  <a:schemeClr val="bg1"/>
                </a:solidFill>
                <a:latin typeface="+mj-lt"/>
                <a:ea typeface="League Spartan" charset="0"/>
                <a:cs typeface="Poppins" pitchFamily="2" charset="77"/>
              </a:rPr>
              <a:t>Strategy</a:t>
            </a:r>
            <a:endParaRPr lang="en-GB" dirty="0">
              <a:solidFill>
                <a:schemeClr val="bg1"/>
              </a:solidFill>
              <a:latin typeface="+mj-lt"/>
              <a:ea typeface="League Spartan" charset="0"/>
              <a:cs typeface="Poppins" pitchFamily="2" charset="77"/>
            </a:endParaRPr>
          </a:p>
        </p:txBody>
      </p:sp>
      <p:sp>
        <p:nvSpPr>
          <p:cNvPr id="46" name="TextBox 87">
            <a:extLst>
              <a:ext uri="{FF2B5EF4-FFF2-40B4-BE49-F238E27FC236}">
                <a16:creationId xmlns:a16="http://schemas.microsoft.com/office/drawing/2014/main" id="{16F290D5-A46F-45E1-915B-5B788CC469EF}"/>
              </a:ext>
            </a:extLst>
          </p:cNvPr>
          <p:cNvSpPr txBox="1"/>
          <p:nvPr/>
        </p:nvSpPr>
        <p:spPr>
          <a:xfrm>
            <a:off x="7470877" y="3711160"/>
            <a:ext cx="1475532" cy="646331"/>
          </a:xfrm>
          <a:prstGeom prst="rect">
            <a:avLst/>
          </a:prstGeom>
          <a:noFill/>
        </p:spPr>
        <p:txBody>
          <a:bodyPr wrap="none" rtlCol="0" anchor="b" anchorCtr="0">
            <a:spAutoFit/>
          </a:bodyPr>
          <a:lstStyle/>
          <a:p>
            <a:pPr algn="ctr"/>
            <a:r>
              <a:rPr lang="en-GB" b="1" dirty="0">
                <a:solidFill>
                  <a:schemeClr val="bg1"/>
                </a:solidFill>
                <a:latin typeface="+mj-lt"/>
                <a:ea typeface="League Spartan" charset="0"/>
                <a:cs typeface="Poppins" pitchFamily="2" charset="77"/>
              </a:rPr>
              <a:t>Set ambitious </a:t>
            </a:r>
            <a:br>
              <a:rPr lang="en-GB" b="1" dirty="0">
                <a:solidFill>
                  <a:schemeClr val="bg1"/>
                </a:solidFill>
                <a:latin typeface="+mj-lt"/>
                <a:ea typeface="League Spartan" charset="0"/>
                <a:cs typeface="Poppins" pitchFamily="2" charset="77"/>
              </a:rPr>
            </a:br>
            <a:r>
              <a:rPr lang="en-GB" b="1" dirty="0">
                <a:solidFill>
                  <a:schemeClr val="bg1"/>
                </a:solidFill>
                <a:latin typeface="+mj-lt"/>
                <a:ea typeface="League Spartan" charset="0"/>
                <a:cs typeface="Poppins" pitchFamily="2" charset="77"/>
              </a:rPr>
              <a:t>targets</a:t>
            </a:r>
            <a:endParaRPr lang="en-GB" dirty="0">
              <a:solidFill>
                <a:schemeClr val="bg1"/>
              </a:solidFill>
              <a:latin typeface="+mj-lt"/>
              <a:ea typeface="League Spartan" charset="0"/>
              <a:cs typeface="Poppins" pitchFamily="2" charset="77"/>
            </a:endParaRPr>
          </a:p>
        </p:txBody>
      </p:sp>
      <p:sp>
        <p:nvSpPr>
          <p:cNvPr id="47" name="TextBox 87">
            <a:extLst>
              <a:ext uri="{FF2B5EF4-FFF2-40B4-BE49-F238E27FC236}">
                <a16:creationId xmlns:a16="http://schemas.microsoft.com/office/drawing/2014/main" id="{BE371A80-2FD3-418A-88AD-DF965026EA8E}"/>
              </a:ext>
            </a:extLst>
          </p:cNvPr>
          <p:cNvSpPr txBox="1"/>
          <p:nvPr/>
        </p:nvSpPr>
        <p:spPr>
          <a:xfrm>
            <a:off x="9075358" y="3880438"/>
            <a:ext cx="1174039" cy="369332"/>
          </a:xfrm>
          <a:prstGeom prst="rect">
            <a:avLst/>
          </a:prstGeom>
          <a:noFill/>
        </p:spPr>
        <p:txBody>
          <a:bodyPr wrap="none" rtlCol="0" anchor="b" anchorCtr="0">
            <a:spAutoFit/>
          </a:bodyPr>
          <a:lstStyle/>
          <a:p>
            <a:pPr algn="ctr"/>
            <a:r>
              <a:rPr lang="en-GB" b="1" dirty="0">
                <a:solidFill>
                  <a:schemeClr val="bg1"/>
                </a:solidFill>
                <a:latin typeface="+mj-lt"/>
                <a:ea typeface="League Spartan" charset="0"/>
                <a:cs typeface="Poppins" pitchFamily="2" charset="77"/>
              </a:rPr>
              <a:t>Leadership</a:t>
            </a:r>
            <a:endParaRPr lang="en-GB" dirty="0">
              <a:solidFill>
                <a:schemeClr val="bg1"/>
              </a:solidFill>
              <a:latin typeface="+mj-lt"/>
              <a:ea typeface="League Spartan" charset="0"/>
              <a:cs typeface="Poppins" pitchFamily="2" charset="77"/>
            </a:endParaRPr>
          </a:p>
        </p:txBody>
      </p:sp>
      <p:sp>
        <p:nvSpPr>
          <p:cNvPr id="48" name="TextBox 87">
            <a:extLst>
              <a:ext uri="{FF2B5EF4-FFF2-40B4-BE49-F238E27FC236}">
                <a16:creationId xmlns:a16="http://schemas.microsoft.com/office/drawing/2014/main" id="{6953212D-847D-4A50-8243-1BCCBC40FB71}"/>
              </a:ext>
            </a:extLst>
          </p:cNvPr>
          <p:cNvSpPr txBox="1"/>
          <p:nvPr/>
        </p:nvSpPr>
        <p:spPr>
          <a:xfrm>
            <a:off x="10458281" y="3541883"/>
            <a:ext cx="1350178" cy="923330"/>
          </a:xfrm>
          <a:prstGeom prst="rect">
            <a:avLst/>
          </a:prstGeom>
          <a:noFill/>
        </p:spPr>
        <p:txBody>
          <a:bodyPr wrap="none" rtlCol="0" anchor="b" anchorCtr="0">
            <a:spAutoFit/>
          </a:bodyPr>
          <a:lstStyle/>
          <a:p>
            <a:pPr algn="ctr"/>
            <a:r>
              <a:rPr lang="en-GB" b="1" dirty="0">
                <a:solidFill>
                  <a:schemeClr val="bg1"/>
                </a:solidFill>
                <a:latin typeface="+mj-lt"/>
                <a:ea typeface="League Spartan" charset="0"/>
                <a:cs typeface="Poppins" pitchFamily="2" charset="77"/>
              </a:rPr>
              <a:t>Culture</a:t>
            </a:r>
            <a:br>
              <a:rPr lang="en-GB" b="1" dirty="0">
                <a:solidFill>
                  <a:schemeClr val="bg1"/>
                </a:solidFill>
                <a:latin typeface="+mj-lt"/>
                <a:ea typeface="League Spartan" charset="0"/>
                <a:cs typeface="Poppins" pitchFamily="2" charset="77"/>
              </a:rPr>
            </a:br>
            <a:r>
              <a:rPr lang="en-GB" b="1" dirty="0">
                <a:solidFill>
                  <a:schemeClr val="bg1"/>
                </a:solidFill>
                <a:latin typeface="+mj-lt"/>
                <a:ea typeface="League Spartan" charset="0"/>
                <a:cs typeface="Poppins" pitchFamily="2" charset="77"/>
              </a:rPr>
              <a:t>of Cost</a:t>
            </a:r>
            <a:br>
              <a:rPr lang="en-GB" b="1" dirty="0">
                <a:solidFill>
                  <a:schemeClr val="bg1"/>
                </a:solidFill>
                <a:latin typeface="+mj-lt"/>
                <a:ea typeface="League Spartan" charset="0"/>
                <a:cs typeface="Poppins" pitchFamily="2" charset="77"/>
              </a:rPr>
            </a:br>
            <a:r>
              <a:rPr lang="en-GB" b="1" dirty="0">
                <a:solidFill>
                  <a:schemeClr val="bg1"/>
                </a:solidFill>
                <a:latin typeface="+mj-lt"/>
                <a:ea typeface="League Spartan" charset="0"/>
                <a:cs typeface="Poppins" pitchFamily="2" charset="77"/>
              </a:rPr>
              <a:t>Optimization</a:t>
            </a:r>
            <a:endParaRPr lang="en-GB" dirty="0">
              <a:solidFill>
                <a:schemeClr val="bg1"/>
              </a:solidFill>
              <a:latin typeface="+mj-lt"/>
              <a:ea typeface="League Spartan" charset="0"/>
              <a:cs typeface="Poppins" pitchFamily="2" charset="77"/>
            </a:endParaRPr>
          </a:p>
        </p:txBody>
      </p:sp>
      <p:sp>
        <p:nvSpPr>
          <p:cNvPr id="49" name="TextBox 87">
            <a:extLst>
              <a:ext uri="{FF2B5EF4-FFF2-40B4-BE49-F238E27FC236}">
                <a16:creationId xmlns:a16="http://schemas.microsoft.com/office/drawing/2014/main" id="{A4239A40-6F41-4ACC-BF61-B7F9A58D9C63}"/>
              </a:ext>
            </a:extLst>
          </p:cNvPr>
          <p:cNvSpPr txBox="1"/>
          <p:nvPr/>
        </p:nvSpPr>
        <p:spPr>
          <a:xfrm>
            <a:off x="4584477" y="4591049"/>
            <a:ext cx="1450349" cy="2308324"/>
          </a:xfrm>
          <a:prstGeom prst="rect">
            <a:avLst/>
          </a:prstGeom>
          <a:noFill/>
        </p:spPr>
        <p:txBody>
          <a:bodyPr wrap="square" rtlCol="0" anchor="t" anchorCtr="0">
            <a:spAutoFit/>
          </a:bodyPr>
          <a:lstStyle/>
          <a:p>
            <a:r>
              <a:rPr lang="en-GB" sz="1600" dirty="0">
                <a:solidFill>
                  <a:srgbClr val="245473"/>
                </a:solidFill>
              </a:rPr>
              <a:t>Start with strategy: have a clear view of your strategy and ensure it is consistently understood across the organization </a:t>
            </a:r>
            <a:endParaRPr lang="en-GB" sz="1600" dirty="0">
              <a:solidFill>
                <a:srgbClr val="245473"/>
              </a:solidFill>
              <a:latin typeface="+mj-lt"/>
              <a:ea typeface="League Spartan" charset="0"/>
              <a:cs typeface="Poppins" pitchFamily="2" charset="77"/>
            </a:endParaRPr>
          </a:p>
        </p:txBody>
      </p:sp>
      <p:sp>
        <p:nvSpPr>
          <p:cNvPr id="50" name="TextBox 87">
            <a:extLst>
              <a:ext uri="{FF2B5EF4-FFF2-40B4-BE49-F238E27FC236}">
                <a16:creationId xmlns:a16="http://schemas.microsoft.com/office/drawing/2014/main" id="{565618B1-1793-48A9-9C0E-CC6434519A95}"/>
              </a:ext>
            </a:extLst>
          </p:cNvPr>
          <p:cNvSpPr txBox="1"/>
          <p:nvPr/>
        </p:nvSpPr>
        <p:spPr>
          <a:xfrm>
            <a:off x="6037707" y="4591049"/>
            <a:ext cx="1450349" cy="1815882"/>
          </a:xfrm>
          <a:prstGeom prst="rect">
            <a:avLst/>
          </a:prstGeom>
          <a:noFill/>
        </p:spPr>
        <p:txBody>
          <a:bodyPr wrap="square" rtlCol="0" anchor="t" anchorCtr="0">
            <a:spAutoFit/>
          </a:bodyPr>
          <a:lstStyle/>
          <a:p>
            <a:r>
              <a:rPr lang="en-GB" sz="1600" dirty="0">
                <a:solidFill>
                  <a:srgbClr val="F95C2C"/>
                </a:solidFill>
              </a:rPr>
              <a:t>Differentiate the strategically-critical good costs from the non-essential bad cost</a:t>
            </a:r>
            <a:endParaRPr lang="en-GB" sz="1600" dirty="0">
              <a:solidFill>
                <a:srgbClr val="F95C2C"/>
              </a:solidFill>
              <a:latin typeface="+mj-lt"/>
              <a:ea typeface="League Spartan" charset="0"/>
              <a:cs typeface="Poppins" pitchFamily="2" charset="77"/>
            </a:endParaRPr>
          </a:p>
        </p:txBody>
      </p:sp>
      <p:sp>
        <p:nvSpPr>
          <p:cNvPr id="51" name="TextBox 87">
            <a:extLst>
              <a:ext uri="{FF2B5EF4-FFF2-40B4-BE49-F238E27FC236}">
                <a16:creationId xmlns:a16="http://schemas.microsoft.com/office/drawing/2014/main" id="{3800F636-6C76-4BDD-AE3F-7EC38FCBA926}"/>
              </a:ext>
            </a:extLst>
          </p:cNvPr>
          <p:cNvSpPr txBox="1"/>
          <p:nvPr/>
        </p:nvSpPr>
        <p:spPr>
          <a:xfrm>
            <a:off x="7480611" y="4582458"/>
            <a:ext cx="1450349" cy="830997"/>
          </a:xfrm>
          <a:prstGeom prst="rect">
            <a:avLst/>
          </a:prstGeom>
          <a:noFill/>
        </p:spPr>
        <p:txBody>
          <a:bodyPr wrap="square" rtlCol="0" anchor="t" anchorCtr="0">
            <a:spAutoFit/>
          </a:bodyPr>
          <a:lstStyle/>
          <a:p>
            <a:r>
              <a:rPr lang="en-GB" sz="1600" dirty="0"/>
              <a:t>Be bold, be brave and be creative </a:t>
            </a:r>
            <a:endParaRPr lang="en-GB" sz="1600" dirty="0">
              <a:solidFill>
                <a:schemeClr val="tx2"/>
              </a:solidFill>
              <a:latin typeface="+mj-lt"/>
              <a:ea typeface="League Spartan" charset="0"/>
              <a:cs typeface="Poppins" pitchFamily="2" charset="77"/>
            </a:endParaRPr>
          </a:p>
        </p:txBody>
      </p:sp>
      <p:sp>
        <p:nvSpPr>
          <p:cNvPr id="52" name="TextBox 87">
            <a:extLst>
              <a:ext uri="{FF2B5EF4-FFF2-40B4-BE49-F238E27FC236}">
                <a16:creationId xmlns:a16="http://schemas.microsoft.com/office/drawing/2014/main" id="{5E1B59D1-8158-443B-AA09-E291E0D17946}"/>
              </a:ext>
            </a:extLst>
          </p:cNvPr>
          <p:cNvSpPr txBox="1"/>
          <p:nvPr/>
        </p:nvSpPr>
        <p:spPr>
          <a:xfrm>
            <a:off x="8937199" y="4571517"/>
            <a:ext cx="1450349" cy="1815882"/>
          </a:xfrm>
          <a:prstGeom prst="rect">
            <a:avLst/>
          </a:prstGeom>
          <a:noFill/>
        </p:spPr>
        <p:txBody>
          <a:bodyPr wrap="square" lIns="91440" tIns="45720" rIns="91440" bIns="45720" rtlCol="0" anchor="t" anchorCtr="0">
            <a:spAutoFit/>
          </a:bodyPr>
          <a:lstStyle/>
          <a:p>
            <a:r>
              <a:rPr lang="en-GB" sz="1400" dirty="0"/>
              <a:t>Set direction and show leadership: Deliver cost optimization as a strategic, business transformation program</a:t>
            </a:r>
            <a:endParaRPr lang="en-GB" sz="1400" dirty="0">
              <a:solidFill>
                <a:schemeClr val="tx2"/>
              </a:solidFill>
              <a:latin typeface="+mj-lt"/>
              <a:ea typeface="League Spartan" charset="0"/>
              <a:cs typeface="Poppins" pitchFamily="2" charset="77"/>
            </a:endParaRPr>
          </a:p>
        </p:txBody>
      </p:sp>
      <p:sp>
        <p:nvSpPr>
          <p:cNvPr id="53" name="TextBox 87">
            <a:extLst>
              <a:ext uri="{FF2B5EF4-FFF2-40B4-BE49-F238E27FC236}">
                <a16:creationId xmlns:a16="http://schemas.microsoft.com/office/drawing/2014/main" id="{27258068-5516-42F1-AA0A-709605537A0D}"/>
              </a:ext>
            </a:extLst>
          </p:cNvPr>
          <p:cNvSpPr txBox="1"/>
          <p:nvPr/>
        </p:nvSpPr>
        <p:spPr>
          <a:xfrm>
            <a:off x="10390905" y="4581284"/>
            <a:ext cx="1450349" cy="1815882"/>
          </a:xfrm>
          <a:prstGeom prst="rect">
            <a:avLst/>
          </a:prstGeom>
          <a:noFill/>
        </p:spPr>
        <p:txBody>
          <a:bodyPr wrap="square" rtlCol="0" anchor="t" anchorCtr="0">
            <a:spAutoFit/>
          </a:bodyPr>
          <a:lstStyle/>
          <a:p>
            <a:r>
              <a:rPr lang="en-GB" sz="1600" dirty="0">
                <a:solidFill>
                  <a:srgbClr val="0070C0"/>
                </a:solidFill>
              </a:rPr>
              <a:t>Ensure you embed a culture of ownership and incentivize continuous improvement</a:t>
            </a:r>
            <a:endParaRPr lang="en-GB" sz="1600" dirty="0">
              <a:solidFill>
                <a:srgbClr val="0070C0"/>
              </a:solidFill>
              <a:latin typeface="+mj-lt"/>
              <a:ea typeface="League Spartan" charset="0"/>
              <a:cs typeface="Poppins" pitchFamily="2" charset="77"/>
            </a:endParaRPr>
          </a:p>
        </p:txBody>
      </p:sp>
    </p:spTree>
    <p:extLst>
      <p:ext uri="{BB962C8B-B14F-4D97-AF65-F5344CB8AC3E}">
        <p14:creationId xmlns:p14="http://schemas.microsoft.com/office/powerpoint/2010/main" val="1575541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810824" y="689303"/>
            <a:ext cx="8852375" cy="697353"/>
          </a:xfrm>
        </p:spPr>
        <p:txBody>
          <a:bodyPr>
            <a:normAutofit fontScale="85000" lnSpcReduction="10000"/>
          </a:bodyPr>
          <a:lstStyle/>
          <a:p>
            <a:r>
              <a:rPr lang="en-GB" dirty="0"/>
              <a:t>Quick Measures: Intelligent Cost Reduction examples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41520" y="1922805"/>
            <a:ext cx="2837913" cy="463747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In a virulent crisis, marginal efficiency savings can no longer guarantee survival and success.</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The question is,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how can you pinpoint resources and sharpen operational capabilities in a way that enables you to set the pace for the future.</a:t>
            </a: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5" name="Freeform 61">
            <a:extLst>
              <a:ext uri="{FF2B5EF4-FFF2-40B4-BE49-F238E27FC236}">
                <a16:creationId xmlns:a16="http://schemas.microsoft.com/office/drawing/2014/main" id="{34A227D9-5D25-4944-BD1D-740B5D680293}"/>
              </a:ext>
            </a:extLst>
          </p:cNvPr>
          <p:cNvSpPr/>
          <p:nvPr/>
        </p:nvSpPr>
        <p:spPr>
          <a:xfrm rot="1363340">
            <a:off x="7449140" y="2324879"/>
            <a:ext cx="1186490" cy="1205011"/>
          </a:xfrm>
          <a:custGeom>
            <a:avLst/>
            <a:gdLst>
              <a:gd name="connsiteX0" fmla="*/ 1669783 w 3328700"/>
              <a:gd name="connsiteY0" fmla="*/ 0 h 3380659"/>
              <a:gd name="connsiteX1" fmla="*/ 3328700 w 3328700"/>
              <a:gd name="connsiteY1" fmla="*/ 1185230 h 3380659"/>
              <a:gd name="connsiteX2" fmla="*/ 2416872 w 3328700"/>
              <a:gd name="connsiteY2" fmla="*/ 3378978 h 3380659"/>
              <a:gd name="connsiteX3" fmla="*/ 2297921 w 3328700"/>
              <a:gd name="connsiteY3" fmla="*/ 3336751 h 3380659"/>
              <a:gd name="connsiteX4" fmla="*/ 1036334 w 3328700"/>
              <a:gd name="connsiteY4" fmla="*/ 3337495 h 3380659"/>
              <a:gd name="connsiteX5" fmla="*/ 916645 w 3328700"/>
              <a:gd name="connsiteY5" fmla="*/ 3380659 h 3380659"/>
              <a:gd name="connsiteX6" fmla="*/ 0 w 3328700"/>
              <a:gd name="connsiteY6" fmla="*/ 1192992 h 3380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28700" h="3380659">
                <a:moveTo>
                  <a:pt x="1669783" y="0"/>
                </a:moveTo>
                <a:lnTo>
                  <a:pt x="3328700" y="1185230"/>
                </a:lnTo>
                <a:lnTo>
                  <a:pt x="2416872" y="3378978"/>
                </a:lnTo>
                <a:lnTo>
                  <a:pt x="2297921" y="3336751"/>
                </a:lnTo>
                <a:cubicBezTo>
                  <a:pt x="1896967" y="3215623"/>
                  <a:pt x="1459228" y="3208820"/>
                  <a:pt x="1036334" y="3337495"/>
                </a:cubicBezTo>
                <a:lnTo>
                  <a:pt x="916645" y="3380659"/>
                </a:lnTo>
                <a:lnTo>
                  <a:pt x="0" y="1192992"/>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6" name="Freeform 75">
            <a:extLst>
              <a:ext uri="{FF2B5EF4-FFF2-40B4-BE49-F238E27FC236}">
                <a16:creationId xmlns:a16="http://schemas.microsoft.com/office/drawing/2014/main" id="{845CB6DF-9630-470E-BB82-B110AAE7D051}"/>
              </a:ext>
            </a:extLst>
          </p:cNvPr>
          <p:cNvSpPr/>
          <p:nvPr/>
        </p:nvSpPr>
        <p:spPr>
          <a:xfrm rot="1363340">
            <a:off x="8139025" y="3091473"/>
            <a:ext cx="1157963" cy="1159792"/>
          </a:xfrm>
          <a:custGeom>
            <a:avLst/>
            <a:gdLst>
              <a:gd name="connsiteX0" fmla="*/ 913025 w 3248668"/>
              <a:gd name="connsiteY0" fmla="*/ 0 h 3253798"/>
              <a:gd name="connsiteX1" fmla="*/ 2912846 w 3248668"/>
              <a:gd name="connsiteY1" fmla="*/ 333074 h 3253798"/>
              <a:gd name="connsiteX2" fmla="*/ 3248668 w 3248668"/>
              <a:gd name="connsiteY2" fmla="*/ 2349394 h 3253798"/>
              <a:gd name="connsiteX3" fmla="*/ 1050625 w 3248668"/>
              <a:gd name="connsiteY3" fmla="*/ 3253798 h 3253798"/>
              <a:gd name="connsiteX4" fmla="*/ 988555 w 3248668"/>
              <a:gd name="connsiteY4" fmla="*/ 3124324 h 3253798"/>
              <a:gd name="connsiteX5" fmla="*/ 90104 w 3248668"/>
              <a:gd name="connsiteY5" fmla="*/ 2238668 h 3253798"/>
              <a:gd name="connsiteX6" fmla="*/ 0 w 3248668"/>
              <a:gd name="connsiteY6" fmla="*/ 2196630 h 32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48668" h="3253798">
                <a:moveTo>
                  <a:pt x="913025" y="0"/>
                </a:moveTo>
                <a:lnTo>
                  <a:pt x="2912846" y="333074"/>
                </a:lnTo>
                <a:lnTo>
                  <a:pt x="3248668" y="2349394"/>
                </a:lnTo>
                <a:lnTo>
                  <a:pt x="1050625" y="3253798"/>
                </a:lnTo>
                <a:lnTo>
                  <a:pt x="988555" y="3124324"/>
                </a:lnTo>
                <a:cubicBezTo>
                  <a:pt x="777490" y="2735932"/>
                  <a:pt x="460796" y="2433663"/>
                  <a:pt x="90104" y="2238668"/>
                </a:cubicBezTo>
                <a:lnTo>
                  <a:pt x="0" y="219663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7" name="Freeform 63">
            <a:extLst>
              <a:ext uri="{FF2B5EF4-FFF2-40B4-BE49-F238E27FC236}">
                <a16:creationId xmlns:a16="http://schemas.microsoft.com/office/drawing/2014/main" id="{AC88BBFC-4ED4-4455-A8AC-AB4024A586C2}"/>
              </a:ext>
            </a:extLst>
          </p:cNvPr>
          <p:cNvSpPr/>
          <p:nvPr/>
        </p:nvSpPr>
        <p:spPr>
          <a:xfrm rot="1363340">
            <a:off x="6463516" y="2390031"/>
            <a:ext cx="1155359" cy="1157443"/>
          </a:xfrm>
          <a:custGeom>
            <a:avLst/>
            <a:gdLst>
              <a:gd name="connsiteX0" fmla="*/ 334462 w 3241362"/>
              <a:gd name="connsiteY0" fmla="*/ 330874 h 3247207"/>
              <a:gd name="connsiteX1" fmla="*/ 2321077 w 3241362"/>
              <a:gd name="connsiteY1" fmla="*/ 0 h 3247207"/>
              <a:gd name="connsiteX2" fmla="*/ 3241362 w 3241362"/>
              <a:gd name="connsiteY2" fmla="*/ 2196353 h 3247207"/>
              <a:gd name="connsiteX3" fmla="*/ 3127428 w 3241362"/>
              <a:gd name="connsiteY3" fmla="*/ 2250973 h 3247207"/>
              <a:gd name="connsiteX4" fmla="*/ 2241771 w 3241362"/>
              <a:gd name="connsiteY4" fmla="*/ 3149425 h 3247207"/>
              <a:gd name="connsiteX5" fmla="*/ 2196152 w 3241362"/>
              <a:gd name="connsiteY5" fmla="*/ 3247207 h 3247207"/>
              <a:gd name="connsiteX6" fmla="*/ 0 w 3241362"/>
              <a:gd name="connsiteY6" fmla="*/ 2339029 h 3247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41362" h="3247207">
                <a:moveTo>
                  <a:pt x="334462" y="330874"/>
                </a:moveTo>
                <a:lnTo>
                  <a:pt x="2321077" y="0"/>
                </a:lnTo>
                <a:lnTo>
                  <a:pt x="3241362" y="2196353"/>
                </a:lnTo>
                <a:lnTo>
                  <a:pt x="3127428" y="2250973"/>
                </a:lnTo>
                <a:cubicBezTo>
                  <a:pt x="2739036" y="2462038"/>
                  <a:pt x="2436766" y="2778733"/>
                  <a:pt x="2241771" y="3149425"/>
                </a:cubicBezTo>
                <a:lnTo>
                  <a:pt x="2196152" y="3247207"/>
                </a:lnTo>
                <a:lnTo>
                  <a:pt x="0" y="233902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8" name="Freeform 65">
            <a:extLst>
              <a:ext uri="{FF2B5EF4-FFF2-40B4-BE49-F238E27FC236}">
                <a16:creationId xmlns:a16="http://schemas.microsoft.com/office/drawing/2014/main" id="{F634E31C-269B-4FB0-AF15-A94E6E7DF9A1}"/>
              </a:ext>
            </a:extLst>
          </p:cNvPr>
          <p:cNvSpPr/>
          <p:nvPr/>
        </p:nvSpPr>
        <p:spPr>
          <a:xfrm rot="1363340">
            <a:off x="5699025" y="3053348"/>
            <a:ext cx="1204314" cy="1175314"/>
          </a:xfrm>
          <a:custGeom>
            <a:avLst/>
            <a:gdLst>
              <a:gd name="connsiteX0" fmla="*/ 1180319 w 3378706"/>
              <a:gd name="connsiteY0" fmla="*/ 0 h 3297346"/>
              <a:gd name="connsiteX1" fmla="*/ 3377856 w 3378706"/>
              <a:gd name="connsiteY1" fmla="*/ 908750 h 3297346"/>
              <a:gd name="connsiteX2" fmla="*/ 3338466 w 3378706"/>
              <a:gd name="connsiteY2" fmla="*/ 1019714 h 3297346"/>
              <a:gd name="connsiteX3" fmla="*/ 3339209 w 3378706"/>
              <a:gd name="connsiteY3" fmla="*/ 2281301 h 3297346"/>
              <a:gd name="connsiteX4" fmla="*/ 3378706 w 3378706"/>
              <a:gd name="connsiteY4" fmla="*/ 2390819 h 3297346"/>
              <a:gd name="connsiteX5" fmla="*/ 1175502 w 3378706"/>
              <a:gd name="connsiteY5" fmla="*/ 3297346 h 3297346"/>
              <a:gd name="connsiteX6" fmla="*/ 0 w 3378706"/>
              <a:gd name="connsiteY6" fmla="*/ 1652044 h 329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78706" h="3297346">
                <a:moveTo>
                  <a:pt x="1180319" y="0"/>
                </a:moveTo>
                <a:lnTo>
                  <a:pt x="3377856" y="908750"/>
                </a:lnTo>
                <a:lnTo>
                  <a:pt x="3338466" y="1019714"/>
                </a:lnTo>
                <a:cubicBezTo>
                  <a:pt x="3217337" y="1420667"/>
                  <a:pt x="3210534" y="1858407"/>
                  <a:pt x="3339209" y="2281301"/>
                </a:cubicBezTo>
                <a:lnTo>
                  <a:pt x="3378706" y="2390819"/>
                </a:lnTo>
                <a:lnTo>
                  <a:pt x="1175502" y="3297346"/>
                </a:lnTo>
                <a:lnTo>
                  <a:pt x="0" y="165204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Freeform 73">
            <a:extLst>
              <a:ext uri="{FF2B5EF4-FFF2-40B4-BE49-F238E27FC236}">
                <a16:creationId xmlns:a16="http://schemas.microsoft.com/office/drawing/2014/main" id="{376AE35B-79FA-4852-BC06-7A0E1FE4415E}"/>
              </a:ext>
            </a:extLst>
          </p:cNvPr>
          <p:cNvSpPr/>
          <p:nvPr/>
        </p:nvSpPr>
        <p:spPr>
          <a:xfrm rot="1363340">
            <a:off x="8154913" y="4084633"/>
            <a:ext cx="1205433" cy="1175314"/>
          </a:xfrm>
          <a:custGeom>
            <a:avLst/>
            <a:gdLst>
              <a:gd name="connsiteX0" fmla="*/ 2837 w 3381845"/>
              <a:gd name="connsiteY0" fmla="*/ 906652 h 3297345"/>
              <a:gd name="connsiteX1" fmla="*/ 2206344 w 3381845"/>
              <a:gd name="connsiteY1" fmla="*/ 0 h 3297345"/>
              <a:gd name="connsiteX2" fmla="*/ 3381845 w 3381845"/>
              <a:gd name="connsiteY2" fmla="*/ 1645300 h 3297345"/>
              <a:gd name="connsiteX3" fmla="*/ 2201526 w 3381845"/>
              <a:gd name="connsiteY3" fmla="*/ 3297345 h 3297345"/>
              <a:gd name="connsiteX4" fmla="*/ 0 w 3381845"/>
              <a:gd name="connsiteY4" fmla="*/ 2386946 h 3297345"/>
              <a:gd name="connsiteX5" fmla="*/ 40902 w 3381845"/>
              <a:gd name="connsiteY5" fmla="*/ 2271725 h 3297345"/>
              <a:gd name="connsiteX6" fmla="*/ 40159 w 3381845"/>
              <a:gd name="connsiteY6" fmla="*/ 1010137 h 3297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81845" h="3297345">
                <a:moveTo>
                  <a:pt x="2837" y="906652"/>
                </a:moveTo>
                <a:lnTo>
                  <a:pt x="2206344" y="0"/>
                </a:lnTo>
                <a:lnTo>
                  <a:pt x="3381845" y="1645300"/>
                </a:lnTo>
                <a:lnTo>
                  <a:pt x="2201526" y="3297345"/>
                </a:lnTo>
                <a:lnTo>
                  <a:pt x="0" y="2386946"/>
                </a:lnTo>
                <a:lnTo>
                  <a:pt x="40902" y="2271725"/>
                </a:lnTo>
                <a:cubicBezTo>
                  <a:pt x="162031" y="1870771"/>
                  <a:pt x="168834" y="1433031"/>
                  <a:pt x="40159" y="101013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0" name="Freeform 67">
            <a:extLst>
              <a:ext uri="{FF2B5EF4-FFF2-40B4-BE49-F238E27FC236}">
                <a16:creationId xmlns:a16="http://schemas.microsoft.com/office/drawing/2014/main" id="{0825ECFC-6D78-4E4E-95C0-CF2AFF478A52}"/>
              </a:ext>
            </a:extLst>
          </p:cNvPr>
          <p:cNvSpPr/>
          <p:nvPr/>
        </p:nvSpPr>
        <p:spPr>
          <a:xfrm rot="1363340">
            <a:off x="5762325" y="4062320"/>
            <a:ext cx="1158553" cy="1159835"/>
          </a:xfrm>
          <a:custGeom>
            <a:avLst/>
            <a:gdLst>
              <a:gd name="connsiteX0" fmla="*/ 0 w 3250323"/>
              <a:gd name="connsiteY0" fmla="*/ 904525 h 3253919"/>
              <a:gd name="connsiteX1" fmla="*/ 2198339 w 3250323"/>
              <a:gd name="connsiteY1" fmla="*/ 0 h 3253919"/>
              <a:gd name="connsiteX2" fmla="*/ 2257636 w 3250323"/>
              <a:gd name="connsiteY2" fmla="*/ 123689 h 3253919"/>
              <a:gd name="connsiteX3" fmla="*/ 3156088 w 3250323"/>
              <a:gd name="connsiteY3" fmla="*/ 1009346 h 3253919"/>
              <a:gd name="connsiteX4" fmla="*/ 3250323 w 3250323"/>
              <a:gd name="connsiteY4" fmla="*/ 1053310 h 3253919"/>
              <a:gd name="connsiteX5" fmla="*/ 2335643 w 3250323"/>
              <a:gd name="connsiteY5" fmla="*/ 3253919 h 3253919"/>
              <a:gd name="connsiteX6" fmla="*/ 335822 w 3250323"/>
              <a:gd name="connsiteY6" fmla="*/ 2920845 h 3253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50323" h="3253919">
                <a:moveTo>
                  <a:pt x="0" y="904525"/>
                </a:moveTo>
                <a:lnTo>
                  <a:pt x="2198339" y="0"/>
                </a:lnTo>
                <a:lnTo>
                  <a:pt x="2257636" y="123689"/>
                </a:lnTo>
                <a:cubicBezTo>
                  <a:pt x="2468702" y="512080"/>
                  <a:pt x="2785396" y="814350"/>
                  <a:pt x="3156088" y="1009346"/>
                </a:cubicBezTo>
                <a:lnTo>
                  <a:pt x="3250323" y="1053310"/>
                </a:lnTo>
                <a:lnTo>
                  <a:pt x="2335643" y="3253919"/>
                </a:lnTo>
                <a:lnTo>
                  <a:pt x="335822" y="2920845"/>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1" name="Freeform 71">
            <a:extLst>
              <a:ext uri="{FF2B5EF4-FFF2-40B4-BE49-F238E27FC236}">
                <a16:creationId xmlns:a16="http://schemas.microsoft.com/office/drawing/2014/main" id="{7587EE69-2279-4FAB-B62D-FD2BA6097E73}"/>
              </a:ext>
            </a:extLst>
          </p:cNvPr>
          <p:cNvSpPr/>
          <p:nvPr/>
        </p:nvSpPr>
        <p:spPr>
          <a:xfrm rot="1363340">
            <a:off x="7439727" y="4765247"/>
            <a:ext cx="1156242" cy="1158089"/>
          </a:xfrm>
          <a:custGeom>
            <a:avLst/>
            <a:gdLst>
              <a:gd name="connsiteX0" fmla="*/ 1043303 w 3243838"/>
              <a:gd name="connsiteY0" fmla="*/ 0 h 3249020"/>
              <a:gd name="connsiteX1" fmla="*/ 3243838 w 3243838"/>
              <a:gd name="connsiteY1" fmla="*/ 909991 h 3249020"/>
              <a:gd name="connsiteX2" fmla="*/ 2909376 w 3243838"/>
              <a:gd name="connsiteY2" fmla="*/ 2918146 h 3249020"/>
              <a:gd name="connsiteX3" fmla="*/ 922760 w 3243838"/>
              <a:gd name="connsiteY3" fmla="*/ 3249020 h 3249020"/>
              <a:gd name="connsiteX4" fmla="*/ 0 w 3243838"/>
              <a:gd name="connsiteY4" fmla="*/ 1046760 h 3249020"/>
              <a:gd name="connsiteX5" fmla="*/ 113936 w 3243838"/>
              <a:gd name="connsiteY5" fmla="*/ 992139 h 3249020"/>
              <a:gd name="connsiteX6" fmla="*/ 999593 w 3243838"/>
              <a:gd name="connsiteY6" fmla="*/ 93687 h 3249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43838" h="3249020">
                <a:moveTo>
                  <a:pt x="1043303" y="0"/>
                </a:moveTo>
                <a:lnTo>
                  <a:pt x="3243838" y="909991"/>
                </a:lnTo>
                <a:lnTo>
                  <a:pt x="2909376" y="2918146"/>
                </a:lnTo>
                <a:lnTo>
                  <a:pt x="922760" y="3249020"/>
                </a:lnTo>
                <a:lnTo>
                  <a:pt x="0" y="1046760"/>
                </a:lnTo>
                <a:lnTo>
                  <a:pt x="113936" y="992139"/>
                </a:lnTo>
                <a:cubicBezTo>
                  <a:pt x="502328" y="781074"/>
                  <a:pt x="804598" y="464379"/>
                  <a:pt x="999593" y="93687"/>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2" name="Freeform 69">
            <a:extLst>
              <a:ext uri="{FF2B5EF4-FFF2-40B4-BE49-F238E27FC236}">
                <a16:creationId xmlns:a16="http://schemas.microsoft.com/office/drawing/2014/main" id="{B5E7E6C6-9382-4C53-8B1C-C0C413D7BE90}"/>
              </a:ext>
            </a:extLst>
          </p:cNvPr>
          <p:cNvSpPr/>
          <p:nvPr/>
        </p:nvSpPr>
        <p:spPr>
          <a:xfrm rot="1363340">
            <a:off x="6424103" y="4781599"/>
            <a:ext cx="1186490" cy="1207116"/>
          </a:xfrm>
          <a:custGeom>
            <a:avLst/>
            <a:gdLst>
              <a:gd name="connsiteX0" fmla="*/ 913648 w 3328700"/>
              <a:gd name="connsiteY0" fmla="*/ 3208 h 3386565"/>
              <a:gd name="connsiteX1" fmla="*/ 1028303 w 3328700"/>
              <a:gd name="connsiteY1" fmla="*/ 43909 h 3386565"/>
              <a:gd name="connsiteX2" fmla="*/ 2289890 w 3328700"/>
              <a:gd name="connsiteY2" fmla="*/ 43165 h 3386565"/>
              <a:gd name="connsiteX3" fmla="*/ 2409580 w 3328700"/>
              <a:gd name="connsiteY3" fmla="*/ 0 h 3386565"/>
              <a:gd name="connsiteX4" fmla="*/ 3328700 w 3328700"/>
              <a:gd name="connsiteY4" fmla="*/ 2193574 h 3386565"/>
              <a:gd name="connsiteX5" fmla="*/ 1658918 w 3328700"/>
              <a:gd name="connsiteY5" fmla="*/ 3386565 h 3386565"/>
              <a:gd name="connsiteX6" fmla="*/ 0 w 3328700"/>
              <a:gd name="connsiteY6" fmla="*/ 2201336 h 338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28700" h="3386565">
                <a:moveTo>
                  <a:pt x="913648" y="3208"/>
                </a:moveTo>
                <a:lnTo>
                  <a:pt x="1028303" y="43909"/>
                </a:lnTo>
                <a:cubicBezTo>
                  <a:pt x="1429256" y="165037"/>
                  <a:pt x="1866996" y="171841"/>
                  <a:pt x="2289890" y="43165"/>
                </a:cubicBezTo>
                <a:lnTo>
                  <a:pt x="2409580" y="0"/>
                </a:lnTo>
                <a:lnTo>
                  <a:pt x="3328700" y="2193574"/>
                </a:lnTo>
                <a:lnTo>
                  <a:pt x="1658918" y="3386565"/>
                </a:lnTo>
                <a:lnTo>
                  <a:pt x="0" y="2201336"/>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3" name="Oval 76">
            <a:extLst>
              <a:ext uri="{FF2B5EF4-FFF2-40B4-BE49-F238E27FC236}">
                <a16:creationId xmlns:a16="http://schemas.microsoft.com/office/drawing/2014/main" id="{C9DE330B-12E4-403A-8DEF-4B4552D35ED8}"/>
              </a:ext>
            </a:extLst>
          </p:cNvPr>
          <p:cNvSpPr/>
          <p:nvPr/>
        </p:nvSpPr>
        <p:spPr>
          <a:xfrm>
            <a:off x="6752505" y="3378456"/>
            <a:ext cx="1554316" cy="1554316"/>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4" name="TextBox 77">
            <a:extLst>
              <a:ext uri="{FF2B5EF4-FFF2-40B4-BE49-F238E27FC236}">
                <a16:creationId xmlns:a16="http://schemas.microsoft.com/office/drawing/2014/main" id="{41E66332-F657-4070-BABA-2C661A5549F1}"/>
              </a:ext>
            </a:extLst>
          </p:cNvPr>
          <p:cNvSpPr txBox="1"/>
          <p:nvPr/>
        </p:nvSpPr>
        <p:spPr>
          <a:xfrm>
            <a:off x="3269689" y="5288160"/>
            <a:ext cx="3015121" cy="830997"/>
          </a:xfrm>
          <a:prstGeom prst="rect">
            <a:avLst/>
          </a:prstGeom>
          <a:noFill/>
        </p:spPr>
        <p:txBody>
          <a:bodyPr wrap="none" rtlCol="0" anchor="b" anchorCtr="0">
            <a:spAutoFit/>
          </a:bodyPr>
          <a:lstStyle/>
          <a:p>
            <a:pPr algn="r"/>
            <a:r>
              <a:rPr lang="en-GB" sz="1600" b="1">
                <a:solidFill>
                  <a:schemeClr val="tx2"/>
                </a:solidFill>
                <a:latin typeface="+mj-lt"/>
                <a:ea typeface="League Spartan" charset="0"/>
                <a:cs typeface="Poppins" pitchFamily="2" charset="77"/>
              </a:rPr>
              <a:t>Design Strategies </a:t>
            </a:r>
            <a:br>
              <a:rPr lang="en-GB" sz="1600" b="1">
                <a:solidFill>
                  <a:schemeClr val="tx2"/>
                </a:solidFill>
                <a:latin typeface="+mj-lt"/>
                <a:ea typeface="League Spartan" charset="0"/>
                <a:cs typeface="Poppins" pitchFamily="2" charset="77"/>
              </a:rPr>
            </a:br>
            <a:r>
              <a:rPr lang="en-GB" sz="1600">
                <a:solidFill>
                  <a:schemeClr val="tx2"/>
                </a:solidFill>
                <a:latin typeface="+mj-lt"/>
                <a:ea typeface="League Spartan" charset="0"/>
                <a:cs typeface="Poppins" pitchFamily="2" charset="77"/>
              </a:rPr>
              <a:t>(Reverse Costing / Design to Cost /</a:t>
            </a:r>
            <a:br>
              <a:rPr lang="en-GB" sz="1600">
                <a:solidFill>
                  <a:schemeClr val="tx2"/>
                </a:solidFill>
                <a:latin typeface="+mj-lt"/>
                <a:ea typeface="League Spartan" charset="0"/>
                <a:cs typeface="Poppins" pitchFamily="2" charset="77"/>
              </a:rPr>
            </a:br>
            <a:r>
              <a:rPr lang="en-GB" sz="1600">
                <a:solidFill>
                  <a:schemeClr val="tx2"/>
                </a:solidFill>
                <a:latin typeface="+mj-lt"/>
                <a:ea typeface="League Spartan" charset="0"/>
                <a:cs typeface="Poppins" pitchFamily="2" charset="77"/>
              </a:rPr>
              <a:t>Design for Manufacture)</a:t>
            </a:r>
            <a:endParaRPr lang="en-GB" sz="1600" dirty="0">
              <a:solidFill>
                <a:schemeClr val="tx2"/>
              </a:solidFill>
              <a:latin typeface="+mj-lt"/>
              <a:ea typeface="League Spartan" charset="0"/>
              <a:cs typeface="Poppins" pitchFamily="2" charset="77"/>
            </a:endParaRPr>
          </a:p>
        </p:txBody>
      </p:sp>
      <p:sp>
        <p:nvSpPr>
          <p:cNvPr id="15" name="TextBox 85">
            <a:extLst>
              <a:ext uri="{FF2B5EF4-FFF2-40B4-BE49-F238E27FC236}">
                <a16:creationId xmlns:a16="http://schemas.microsoft.com/office/drawing/2014/main" id="{5947AC03-28D1-4A7C-98D1-64B81B79AA91}"/>
              </a:ext>
            </a:extLst>
          </p:cNvPr>
          <p:cNvSpPr txBox="1"/>
          <p:nvPr/>
        </p:nvSpPr>
        <p:spPr>
          <a:xfrm>
            <a:off x="8907755" y="5269175"/>
            <a:ext cx="320922" cy="338554"/>
          </a:xfrm>
          <a:prstGeom prst="rect">
            <a:avLst/>
          </a:prstGeom>
          <a:noFill/>
        </p:spPr>
        <p:txBody>
          <a:bodyPr wrap="none" rtlCol="0" anchor="b" anchorCtr="0">
            <a:spAutoFit/>
          </a:bodyPr>
          <a:lstStyle/>
          <a:p>
            <a:r>
              <a:rPr lang="en-GB" sz="1600" b="1" dirty="0">
                <a:solidFill>
                  <a:schemeClr val="tx2"/>
                </a:solidFill>
                <a:latin typeface="+mj-lt"/>
                <a:ea typeface="League Spartan" charset="0"/>
                <a:cs typeface="Poppins" pitchFamily="2" charset="77"/>
              </a:rPr>
              <a:t>…</a:t>
            </a:r>
          </a:p>
        </p:txBody>
      </p:sp>
      <p:sp>
        <p:nvSpPr>
          <p:cNvPr id="16" name="TextBox 79">
            <a:extLst>
              <a:ext uri="{FF2B5EF4-FFF2-40B4-BE49-F238E27FC236}">
                <a16:creationId xmlns:a16="http://schemas.microsoft.com/office/drawing/2014/main" id="{8D02BF83-6A7C-43DB-988E-3BF205FF2B9E}"/>
              </a:ext>
            </a:extLst>
          </p:cNvPr>
          <p:cNvSpPr txBox="1"/>
          <p:nvPr/>
        </p:nvSpPr>
        <p:spPr>
          <a:xfrm>
            <a:off x="3176466" y="1935097"/>
            <a:ext cx="3167214" cy="1077218"/>
          </a:xfrm>
          <a:prstGeom prst="rect">
            <a:avLst/>
          </a:prstGeom>
          <a:noFill/>
        </p:spPr>
        <p:txBody>
          <a:bodyPr wrap="none" lIns="91440" tIns="45720" rIns="91440" bIns="45720" rtlCol="0" anchor="b" anchorCtr="0">
            <a:spAutoFit/>
          </a:bodyPr>
          <a:lstStyle/>
          <a:p>
            <a:pPr algn="r"/>
            <a:r>
              <a:rPr lang="en-GB" sz="1600" b="1">
                <a:solidFill>
                  <a:schemeClr val="tx2"/>
                </a:solidFill>
                <a:latin typeface="+mj-lt"/>
                <a:ea typeface="League Spartan" charset="0"/>
                <a:cs typeface="Poppins" pitchFamily="2" charset="77"/>
              </a:rPr>
              <a:t>Supplier Strategies</a:t>
            </a:r>
            <a:br>
              <a:rPr lang="en-GB" sz="1600" b="1" dirty="0">
                <a:latin typeface="+mj-lt"/>
                <a:ea typeface="League Spartan" charset="0"/>
                <a:cs typeface="Poppins" pitchFamily="2" charset="77"/>
              </a:rPr>
            </a:br>
            <a:r>
              <a:rPr lang="en-GB" sz="1600">
                <a:solidFill>
                  <a:schemeClr val="tx2"/>
                </a:solidFill>
                <a:latin typeface="+mj-lt"/>
                <a:ea typeface="League Spartan" charset="0"/>
                <a:cs typeface="Poppins" pitchFamily="2" charset="77"/>
              </a:rPr>
              <a:t>(Supplier Cost breakdown Analysis / </a:t>
            </a:r>
            <a:br>
              <a:rPr lang="en-GB" sz="1600" dirty="0">
                <a:latin typeface="+mj-lt"/>
                <a:ea typeface="League Spartan" charset="0"/>
                <a:cs typeface="Poppins" pitchFamily="2" charset="77"/>
              </a:rPr>
            </a:br>
            <a:r>
              <a:rPr lang="en-GB" sz="1600">
                <a:solidFill>
                  <a:schemeClr val="tx2"/>
                </a:solidFill>
                <a:latin typeface="+mj-lt"/>
                <a:ea typeface="League Spartan" charset="0"/>
                <a:cs typeface="Poppins" pitchFamily="2" charset="77"/>
              </a:rPr>
              <a:t>Request for Quotations / </a:t>
            </a:r>
            <a:br>
              <a:rPr lang="en-GB" sz="1600" dirty="0">
                <a:latin typeface="+mj-lt"/>
                <a:ea typeface="League Spartan" charset="0"/>
                <a:cs typeface="Poppins" pitchFamily="2" charset="77"/>
              </a:rPr>
            </a:br>
            <a:r>
              <a:rPr lang="en-GB" sz="1600">
                <a:solidFill>
                  <a:schemeClr val="tx2"/>
                </a:solidFill>
                <a:latin typeface="+mj-lt"/>
                <a:ea typeface="League Spartan" charset="0"/>
                <a:cs typeface="Poppins" pitchFamily="2" charset="77"/>
              </a:rPr>
              <a:t>Design Workshops with Suppliers)/ </a:t>
            </a:r>
          </a:p>
        </p:txBody>
      </p:sp>
      <p:sp>
        <p:nvSpPr>
          <p:cNvPr id="17" name="TextBox 87">
            <a:extLst>
              <a:ext uri="{FF2B5EF4-FFF2-40B4-BE49-F238E27FC236}">
                <a16:creationId xmlns:a16="http://schemas.microsoft.com/office/drawing/2014/main" id="{82C68E9D-2EDA-40FC-9F18-C5BC434C7A8E}"/>
              </a:ext>
            </a:extLst>
          </p:cNvPr>
          <p:cNvSpPr txBox="1"/>
          <p:nvPr/>
        </p:nvSpPr>
        <p:spPr>
          <a:xfrm>
            <a:off x="8597193" y="1863927"/>
            <a:ext cx="2399247" cy="830997"/>
          </a:xfrm>
          <a:prstGeom prst="rect">
            <a:avLst/>
          </a:prstGeom>
          <a:noFill/>
        </p:spPr>
        <p:txBody>
          <a:bodyPr wrap="none" lIns="91440" tIns="45720" rIns="91440" bIns="45720" rtlCol="0" anchor="b" anchorCtr="0">
            <a:spAutoFit/>
          </a:bodyPr>
          <a:lstStyle/>
          <a:p>
            <a:r>
              <a:rPr lang="en-GB" sz="1600" b="1" dirty="0">
                <a:solidFill>
                  <a:schemeClr val="tx2"/>
                </a:solidFill>
                <a:latin typeface="+mj-lt"/>
                <a:ea typeface="League Spartan" charset="0"/>
                <a:cs typeface="Poppins" pitchFamily="2" charset="77"/>
              </a:rPr>
              <a:t>Consolidation Strategies</a:t>
            </a:r>
            <a:br>
              <a:rPr lang="en-GB" sz="1600" b="1" dirty="0">
                <a:latin typeface="+mj-lt"/>
                <a:ea typeface="League Spartan" charset="0"/>
                <a:cs typeface="Poppins" pitchFamily="2" charset="77"/>
              </a:rPr>
            </a:br>
            <a:r>
              <a:rPr lang="en-GB" sz="1600" dirty="0">
                <a:solidFill>
                  <a:schemeClr val="tx2"/>
                </a:solidFill>
                <a:latin typeface="+mj-lt"/>
                <a:ea typeface="League Spartan" charset="0"/>
                <a:cs typeface="Poppins" pitchFamily="2" charset="77"/>
              </a:rPr>
              <a:t>(Supplier Consolidation / </a:t>
            </a:r>
            <a:br>
              <a:rPr lang="en-GB" sz="1600" dirty="0">
                <a:solidFill>
                  <a:schemeClr val="tx2"/>
                </a:solidFill>
                <a:latin typeface="+mj-lt"/>
                <a:ea typeface="League Spartan" charset="0"/>
                <a:cs typeface="Poppins" pitchFamily="2" charset="77"/>
              </a:rPr>
            </a:br>
            <a:r>
              <a:rPr lang="en-GB" sz="1600" dirty="0">
                <a:solidFill>
                  <a:schemeClr val="tx2"/>
                </a:solidFill>
                <a:latin typeface="+mj-lt"/>
                <a:ea typeface="League Spartan" charset="0"/>
                <a:cs typeface="Poppins" pitchFamily="2" charset="77"/>
              </a:rPr>
              <a:t>Component Consolidation)</a:t>
            </a:r>
          </a:p>
        </p:txBody>
      </p:sp>
      <p:sp>
        <p:nvSpPr>
          <p:cNvPr id="18" name="TextBox 81">
            <a:extLst>
              <a:ext uri="{FF2B5EF4-FFF2-40B4-BE49-F238E27FC236}">
                <a16:creationId xmlns:a16="http://schemas.microsoft.com/office/drawing/2014/main" id="{6B14D351-4425-41A8-90F9-0007560AE176}"/>
              </a:ext>
            </a:extLst>
          </p:cNvPr>
          <p:cNvSpPr txBox="1"/>
          <p:nvPr/>
        </p:nvSpPr>
        <p:spPr>
          <a:xfrm>
            <a:off x="3022518" y="4256269"/>
            <a:ext cx="2529347" cy="830997"/>
          </a:xfrm>
          <a:prstGeom prst="rect">
            <a:avLst/>
          </a:prstGeom>
          <a:noFill/>
        </p:spPr>
        <p:txBody>
          <a:bodyPr wrap="none" rtlCol="0" anchor="b" anchorCtr="0">
            <a:spAutoFit/>
          </a:bodyPr>
          <a:lstStyle/>
          <a:p>
            <a:pPr algn="r"/>
            <a:r>
              <a:rPr lang="en-GB" sz="1600" b="1">
                <a:solidFill>
                  <a:schemeClr val="tx2"/>
                </a:solidFill>
                <a:latin typeface="+mj-lt"/>
                <a:ea typeface="League Spartan" charset="0"/>
                <a:cs typeface="Poppins" pitchFamily="2" charset="77"/>
              </a:rPr>
              <a:t>Cost Driver Strategies</a:t>
            </a:r>
            <a:br>
              <a:rPr lang="en-GB" sz="1600" b="1">
                <a:solidFill>
                  <a:schemeClr val="tx2"/>
                </a:solidFill>
                <a:latin typeface="+mj-lt"/>
                <a:ea typeface="League Spartan" charset="0"/>
                <a:cs typeface="Poppins" pitchFamily="2" charset="77"/>
              </a:rPr>
            </a:br>
            <a:r>
              <a:rPr lang="en-GB" sz="1600">
                <a:solidFill>
                  <a:schemeClr val="tx2"/>
                </a:solidFill>
                <a:latin typeface="+mj-lt"/>
                <a:ea typeface="League Spartan" charset="0"/>
                <a:cs typeface="Poppins" pitchFamily="2" charset="77"/>
              </a:rPr>
              <a:t>(Function Analysis / Product </a:t>
            </a:r>
            <a:br>
              <a:rPr lang="en-GB" sz="1600">
                <a:solidFill>
                  <a:schemeClr val="tx2"/>
                </a:solidFill>
                <a:latin typeface="+mj-lt"/>
                <a:ea typeface="League Spartan" charset="0"/>
                <a:cs typeface="Poppins" pitchFamily="2" charset="77"/>
              </a:rPr>
            </a:br>
            <a:r>
              <a:rPr lang="en-GB" sz="1600">
                <a:solidFill>
                  <a:schemeClr val="tx2"/>
                </a:solidFill>
                <a:latin typeface="+mj-lt"/>
                <a:ea typeface="League Spartan" charset="0"/>
                <a:cs typeface="Poppins" pitchFamily="2" charset="77"/>
              </a:rPr>
              <a:t>Analysis)</a:t>
            </a:r>
            <a:endParaRPr lang="en-GB" sz="1600" b="1" dirty="0">
              <a:solidFill>
                <a:schemeClr val="tx2"/>
              </a:solidFill>
              <a:latin typeface="+mj-lt"/>
              <a:ea typeface="League Spartan" charset="0"/>
              <a:cs typeface="Poppins" pitchFamily="2" charset="77"/>
            </a:endParaRPr>
          </a:p>
        </p:txBody>
      </p:sp>
      <p:sp>
        <p:nvSpPr>
          <p:cNvPr id="19" name="TextBox 89">
            <a:extLst>
              <a:ext uri="{FF2B5EF4-FFF2-40B4-BE49-F238E27FC236}">
                <a16:creationId xmlns:a16="http://schemas.microsoft.com/office/drawing/2014/main" id="{4596200A-24A8-492C-BFDE-5258D1C1747B}"/>
              </a:ext>
            </a:extLst>
          </p:cNvPr>
          <p:cNvSpPr txBox="1"/>
          <p:nvPr/>
        </p:nvSpPr>
        <p:spPr>
          <a:xfrm>
            <a:off x="9583606" y="4219303"/>
            <a:ext cx="1818511" cy="338554"/>
          </a:xfrm>
          <a:prstGeom prst="rect">
            <a:avLst/>
          </a:prstGeom>
          <a:noFill/>
        </p:spPr>
        <p:txBody>
          <a:bodyPr wrap="none" rtlCol="0" anchor="b" anchorCtr="0">
            <a:spAutoFit/>
          </a:bodyPr>
          <a:lstStyle/>
          <a:p>
            <a:r>
              <a:rPr lang="en-GB" sz="1600" b="1">
                <a:solidFill>
                  <a:schemeClr val="tx2"/>
                </a:solidFill>
                <a:latin typeface="+mj-lt"/>
                <a:ea typeface="League Spartan" charset="0"/>
                <a:cs typeface="Poppins" pitchFamily="2" charset="77"/>
              </a:rPr>
              <a:t>Value Chain Analysis</a:t>
            </a:r>
            <a:endParaRPr lang="en-GB" sz="1600" b="1" dirty="0">
              <a:solidFill>
                <a:schemeClr val="tx2"/>
              </a:solidFill>
              <a:latin typeface="+mj-lt"/>
              <a:ea typeface="League Spartan" charset="0"/>
              <a:cs typeface="Poppins" pitchFamily="2" charset="77"/>
            </a:endParaRPr>
          </a:p>
        </p:txBody>
      </p:sp>
      <p:sp>
        <p:nvSpPr>
          <p:cNvPr id="20" name="TextBox 83">
            <a:extLst>
              <a:ext uri="{FF2B5EF4-FFF2-40B4-BE49-F238E27FC236}">
                <a16:creationId xmlns:a16="http://schemas.microsoft.com/office/drawing/2014/main" id="{85B8CDD4-D719-4F43-8247-44B231B431A2}"/>
              </a:ext>
            </a:extLst>
          </p:cNvPr>
          <p:cNvSpPr txBox="1"/>
          <p:nvPr/>
        </p:nvSpPr>
        <p:spPr>
          <a:xfrm>
            <a:off x="3021496" y="3226649"/>
            <a:ext cx="2472344" cy="830997"/>
          </a:xfrm>
          <a:prstGeom prst="rect">
            <a:avLst/>
          </a:prstGeom>
          <a:noFill/>
        </p:spPr>
        <p:txBody>
          <a:bodyPr wrap="none" rtlCol="0" anchor="b" anchorCtr="0">
            <a:spAutoFit/>
          </a:bodyPr>
          <a:lstStyle/>
          <a:p>
            <a:pPr algn="r"/>
            <a:r>
              <a:rPr lang="en-GB" sz="1600" b="1">
                <a:solidFill>
                  <a:schemeClr val="tx2"/>
                </a:solidFill>
                <a:latin typeface="+mj-lt"/>
                <a:ea typeface="League Spartan" charset="0"/>
                <a:cs typeface="Poppins" pitchFamily="2" charset="77"/>
              </a:rPr>
              <a:t>Benchmarking Strategies </a:t>
            </a:r>
            <a:br>
              <a:rPr lang="en-GB" sz="1600" b="1">
                <a:solidFill>
                  <a:schemeClr val="tx2"/>
                </a:solidFill>
                <a:latin typeface="+mj-lt"/>
                <a:ea typeface="League Spartan" charset="0"/>
                <a:cs typeface="Poppins" pitchFamily="2" charset="77"/>
              </a:rPr>
            </a:br>
            <a:r>
              <a:rPr lang="en-GB" sz="1600">
                <a:solidFill>
                  <a:schemeClr val="tx2"/>
                </a:solidFill>
                <a:latin typeface="+mj-lt"/>
                <a:ea typeface="League Spartan" charset="0"/>
                <a:cs typeface="Poppins" pitchFamily="2" charset="77"/>
              </a:rPr>
              <a:t>(Product Benchmarking /</a:t>
            </a:r>
            <a:br>
              <a:rPr lang="en-GB" sz="1600">
                <a:solidFill>
                  <a:schemeClr val="tx2"/>
                </a:solidFill>
                <a:latin typeface="+mj-lt"/>
                <a:ea typeface="League Spartan" charset="0"/>
                <a:cs typeface="Poppins" pitchFamily="2" charset="77"/>
              </a:rPr>
            </a:br>
            <a:r>
              <a:rPr lang="en-GB" sz="1600">
                <a:solidFill>
                  <a:schemeClr val="tx2"/>
                </a:solidFill>
                <a:latin typeface="+mj-lt"/>
                <a:ea typeface="League Spartan" charset="0"/>
                <a:cs typeface="Poppins" pitchFamily="2" charset="77"/>
              </a:rPr>
              <a:t>Competitive Benchmarking)</a:t>
            </a:r>
            <a:endParaRPr lang="en-GB" sz="1600" dirty="0">
              <a:solidFill>
                <a:schemeClr val="tx2"/>
              </a:solidFill>
              <a:latin typeface="+mj-lt"/>
              <a:ea typeface="League Spartan" charset="0"/>
              <a:cs typeface="Poppins" pitchFamily="2" charset="77"/>
            </a:endParaRPr>
          </a:p>
        </p:txBody>
      </p:sp>
      <p:sp>
        <p:nvSpPr>
          <p:cNvPr id="21" name="TextBox 91">
            <a:extLst>
              <a:ext uri="{FF2B5EF4-FFF2-40B4-BE49-F238E27FC236}">
                <a16:creationId xmlns:a16="http://schemas.microsoft.com/office/drawing/2014/main" id="{4DAD6A1B-E939-4B18-8F65-385B23A6F1A4}"/>
              </a:ext>
            </a:extLst>
          </p:cNvPr>
          <p:cNvSpPr txBox="1"/>
          <p:nvPr/>
        </p:nvSpPr>
        <p:spPr>
          <a:xfrm>
            <a:off x="9476045" y="2930033"/>
            <a:ext cx="2620141" cy="830997"/>
          </a:xfrm>
          <a:prstGeom prst="rect">
            <a:avLst/>
          </a:prstGeom>
          <a:noFill/>
        </p:spPr>
        <p:txBody>
          <a:bodyPr wrap="none" rtlCol="0" anchor="b" anchorCtr="0">
            <a:spAutoFit/>
          </a:bodyPr>
          <a:lstStyle/>
          <a:p>
            <a:r>
              <a:rPr lang="en-GB" sz="1600" b="1">
                <a:solidFill>
                  <a:schemeClr val="tx2"/>
                </a:solidFill>
                <a:latin typeface="+mj-lt"/>
                <a:ea typeface="League Spartan" charset="0"/>
                <a:cs typeface="Poppins" pitchFamily="2" charset="77"/>
              </a:rPr>
              <a:t>Sourcing Strategies</a:t>
            </a:r>
            <a:br>
              <a:rPr lang="en-GB" sz="1600" b="1">
                <a:solidFill>
                  <a:schemeClr val="tx2"/>
                </a:solidFill>
                <a:latin typeface="+mj-lt"/>
                <a:ea typeface="League Spartan" charset="0"/>
                <a:cs typeface="Poppins" pitchFamily="2" charset="77"/>
              </a:rPr>
            </a:br>
            <a:r>
              <a:rPr lang="en-GB" sz="1600">
                <a:solidFill>
                  <a:schemeClr val="tx2"/>
                </a:solidFill>
                <a:latin typeface="+mj-lt"/>
                <a:ea typeface="League Spartan" charset="0"/>
                <a:cs typeface="Poppins" pitchFamily="2" charset="77"/>
              </a:rPr>
              <a:t>(Low Cost Country Sourcing / </a:t>
            </a:r>
            <a:br>
              <a:rPr lang="en-GB" sz="1600">
                <a:solidFill>
                  <a:schemeClr val="tx2"/>
                </a:solidFill>
                <a:latin typeface="+mj-lt"/>
                <a:ea typeface="League Spartan" charset="0"/>
                <a:cs typeface="Poppins" pitchFamily="2" charset="77"/>
              </a:rPr>
            </a:br>
            <a:r>
              <a:rPr lang="en-GB" sz="1600">
                <a:solidFill>
                  <a:schemeClr val="tx2"/>
                </a:solidFill>
                <a:latin typeface="+mj-lt"/>
                <a:ea typeface="League Spartan" charset="0"/>
                <a:cs typeface="Poppins" pitchFamily="2" charset="77"/>
              </a:rPr>
              <a:t>Single / Double Sourcing)</a:t>
            </a:r>
            <a:endParaRPr lang="en-GB" sz="1600"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1696133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84813" y="580647"/>
            <a:ext cx="8852375" cy="697353"/>
          </a:xfrm>
        </p:spPr>
        <p:txBody>
          <a:bodyPr>
            <a:normAutofit/>
          </a:bodyPr>
          <a:lstStyle/>
          <a:p>
            <a:r>
              <a:rPr lang="en-GB" dirty="0"/>
              <a:t>Quick Measures:   Production</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550278" y="2142491"/>
            <a:ext cx="3030870" cy="279081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Unstable production processes, poor quality and high scrap rates are typical problems causing or accelerating the crisis. It is essentially important to have all your core processes in place. </a:t>
            </a:r>
            <a:endParaRPr lang="en-US" dirty="0">
              <a:solidFill>
                <a:srgbClr val="245473"/>
              </a:solidFill>
            </a:endParaRPr>
          </a:p>
        </p:txBody>
      </p:sp>
      <p:grpSp>
        <p:nvGrpSpPr>
          <p:cNvPr id="5" name="Gruppieren 4">
            <a:extLst>
              <a:ext uri="{FF2B5EF4-FFF2-40B4-BE49-F238E27FC236}">
                <a16:creationId xmlns:a16="http://schemas.microsoft.com/office/drawing/2014/main" id="{466CC3C7-816E-4F47-9C72-4F2EF02E1263}"/>
              </a:ext>
            </a:extLst>
          </p:cNvPr>
          <p:cNvGrpSpPr/>
          <p:nvPr/>
        </p:nvGrpSpPr>
        <p:grpSpPr>
          <a:xfrm>
            <a:off x="6774082" y="2519739"/>
            <a:ext cx="1088242" cy="867947"/>
            <a:chOff x="2290684" y="1670769"/>
            <a:chExt cx="1808891" cy="1606818"/>
          </a:xfrm>
        </p:grpSpPr>
        <p:sp>
          <p:nvSpPr>
            <p:cNvPr id="6" name="Rounded Rectangle 60">
              <a:extLst>
                <a:ext uri="{FF2B5EF4-FFF2-40B4-BE49-F238E27FC236}">
                  <a16:creationId xmlns:a16="http://schemas.microsoft.com/office/drawing/2014/main" id="{4E406E1A-1910-4BD8-979A-A60E3BFF5AA1}"/>
                </a:ext>
              </a:extLst>
            </p:cNvPr>
            <p:cNvSpPr/>
            <p:nvPr/>
          </p:nvSpPr>
          <p:spPr>
            <a:xfrm>
              <a:off x="2290684" y="2247457"/>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7" name="Rounded Rectangle 63">
              <a:extLst>
                <a:ext uri="{FF2B5EF4-FFF2-40B4-BE49-F238E27FC236}">
                  <a16:creationId xmlns:a16="http://schemas.microsoft.com/office/drawing/2014/main" id="{7E627314-754B-4EC7-8B52-478A47DFA387}"/>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8" name="Rounded Rectangle 62">
              <a:extLst>
                <a:ext uri="{FF2B5EF4-FFF2-40B4-BE49-F238E27FC236}">
                  <a16:creationId xmlns:a16="http://schemas.microsoft.com/office/drawing/2014/main" id="{90226900-FB06-40B0-AF09-6F792763B360}"/>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grpSp>
        <p:nvGrpSpPr>
          <p:cNvPr id="9" name="Gruppieren 8">
            <a:extLst>
              <a:ext uri="{FF2B5EF4-FFF2-40B4-BE49-F238E27FC236}">
                <a16:creationId xmlns:a16="http://schemas.microsoft.com/office/drawing/2014/main" id="{567D8BD3-4DBB-41EA-9C0D-CBC7A3824FD5}"/>
              </a:ext>
            </a:extLst>
          </p:cNvPr>
          <p:cNvGrpSpPr/>
          <p:nvPr/>
        </p:nvGrpSpPr>
        <p:grpSpPr>
          <a:xfrm>
            <a:off x="6774082" y="3021208"/>
            <a:ext cx="1088242" cy="867947"/>
            <a:chOff x="2290684" y="3390989"/>
            <a:chExt cx="1808891" cy="1606818"/>
          </a:xfrm>
        </p:grpSpPr>
        <p:sp>
          <p:nvSpPr>
            <p:cNvPr id="10" name="Rounded Rectangle 70">
              <a:extLst>
                <a:ext uri="{FF2B5EF4-FFF2-40B4-BE49-F238E27FC236}">
                  <a16:creationId xmlns:a16="http://schemas.microsoft.com/office/drawing/2014/main" id="{7DAAD918-3866-4CE2-8136-D9C9C77DA125}"/>
                </a:ext>
              </a:extLst>
            </p:cNvPr>
            <p:cNvSpPr/>
            <p:nvPr/>
          </p:nvSpPr>
          <p:spPr>
            <a:xfrm>
              <a:off x="2290684" y="3967677"/>
              <a:ext cx="1808891"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11" name="Rounded Rectangle 71">
              <a:extLst>
                <a:ext uri="{FF2B5EF4-FFF2-40B4-BE49-F238E27FC236}">
                  <a16:creationId xmlns:a16="http://schemas.microsoft.com/office/drawing/2014/main" id="{999C52A7-8A57-48EC-BEFB-F53AF0C79827}"/>
                </a:ext>
              </a:extLst>
            </p:cNvPr>
            <p:cNvSpPr/>
            <p:nvPr/>
          </p:nvSpPr>
          <p:spPr>
            <a:xfrm rot="18893649">
              <a:off x="3082077" y="4207067"/>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12" name="Rounded Rectangle 72">
              <a:extLst>
                <a:ext uri="{FF2B5EF4-FFF2-40B4-BE49-F238E27FC236}">
                  <a16:creationId xmlns:a16="http://schemas.microsoft.com/office/drawing/2014/main" id="{8B604882-A955-412A-8EC7-540AC2821E72}"/>
                </a:ext>
              </a:extLst>
            </p:cNvPr>
            <p:cNvSpPr/>
            <p:nvPr/>
          </p:nvSpPr>
          <p:spPr>
            <a:xfrm rot="2717866">
              <a:off x="3082874" y="3724731"/>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grpSp>
        <p:nvGrpSpPr>
          <p:cNvPr id="13" name="Gruppieren 12">
            <a:extLst>
              <a:ext uri="{FF2B5EF4-FFF2-40B4-BE49-F238E27FC236}">
                <a16:creationId xmlns:a16="http://schemas.microsoft.com/office/drawing/2014/main" id="{23285BE3-8251-41EB-B1C8-B78A3B609477}"/>
              </a:ext>
            </a:extLst>
          </p:cNvPr>
          <p:cNvGrpSpPr/>
          <p:nvPr/>
        </p:nvGrpSpPr>
        <p:grpSpPr>
          <a:xfrm rot="10800000">
            <a:off x="6774081" y="2031319"/>
            <a:ext cx="1088242" cy="867946"/>
            <a:chOff x="3772626" y="2531562"/>
            <a:chExt cx="1808891" cy="1606817"/>
          </a:xfrm>
        </p:grpSpPr>
        <p:sp>
          <p:nvSpPr>
            <p:cNvPr id="14" name="Rounded Rectangle 74">
              <a:extLst>
                <a:ext uri="{FF2B5EF4-FFF2-40B4-BE49-F238E27FC236}">
                  <a16:creationId xmlns:a16="http://schemas.microsoft.com/office/drawing/2014/main" id="{CF766CF0-2FF4-49D8-98DD-EA85043FDE7C}"/>
                </a:ext>
              </a:extLst>
            </p:cNvPr>
            <p:cNvSpPr/>
            <p:nvPr/>
          </p:nvSpPr>
          <p:spPr>
            <a:xfrm rot="10800000">
              <a:off x="3772626" y="3104694"/>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15" name="Rounded Rectangle 75">
              <a:extLst>
                <a:ext uri="{FF2B5EF4-FFF2-40B4-BE49-F238E27FC236}">
                  <a16:creationId xmlns:a16="http://schemas.microsoft.com/office/drawing/2014/main" id="{5FA96652-7A5E-463A-BE1B-D9994DFC1102}"/>
                </a:ext>
              </a:extLst>
            </p:cNvPr>
            <p:cNvSpPr/>
            <p:nvPr/>
          </p:nvSpPr>
          <p:spPr>
            <a:xfrm rot="8093649">
              <a:off x="3665640" y="2865304"/>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16" name="Rounded Rectangle 76">
              <a:extLst>
                <a:ext uri="{FF2B5EF4-FFF2-40B4-BE49-F238E27FC236}">
                  <a16:creationId xmlns:a16="http://schemas.microsoft.com/office/drawing/2014/main" id="{6905BEC1-FEF8-48BD-8296-726DEE599DC6}"/>
                </a:ext>
              </a:extLst>
            </p:cNvPr>
            <p:cNvSpPr/>
            <p:nvPr/>
          </p:nvSpPr>
          <p:spPr>
            <a:xfrm rot="13517866">
              <a:off x="3664843" y="3347639"/>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grpSp>
        <p:nvGrpSpPr>
          <p:cNvPr id="17" name="Gruppieren 16">
            <a:extLst>
              <a:ext uri="{FF2B5EF4-FFF2-40B4-BE49-F238E27FC236}">
                <a16:creationId xmlns:a16="http://schemas.microsoft.com/office/drawing/2014/main" id="{910D5BB6-B313-4BA5-A45B-B363A0C9A3AC}"/>
              </a:ext>
            </a:extLst>
          </p:cNvPr>
          <p:cNvGrpSpPr/>
          <p:nvPr/>
        </p:nvGrpSpPr>
        <p:grpSpPr>
          <a:xfrm rot="10800000">
            <a:off x="6774081" y="3526229"/>
            <a:ext cx="1088242" cy="867947"/>
            <a:chOff x="3749667" y="4263234"/>
            <a:chExt cx="1808891" cy="1606818"/>
          </a:xfrm>
        </p:grpSpPr>
        <p:sp>
          <p:nvSpPr>
            <p:cNvPr id="18" name="Rounded Rectangle 78">
              <a:extLst>
                <a:ext uri="{FF2B5EF4-FFF2-40B4-BE49-F238E27FC236}">
                  <a16:creationId xmlns:a16="http://schemas.microsoft.com/office/drawing/2014/main" id="{C5692A4D-3BFF-412B-9503-AC6DDF76180C}"/>
                </a:ext>
              </a:extLst>
            </p:cNvPr>
            <p:cNvSpPr/>
            <p:nvPr/>
          </p:nvSpPr>
          <p:spPr>
            <a:xfrm rot="10800000">
              <a:off x="3749667" y="4836366"/>
              <a:ext cx="1808891"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19" name="Rounded Rectangle 79">
              <a:extLst>
                <a:ext uri="{FF2B5EF4-FFF2-40B4-BE49-F238E27FC236}">
                  <a16:creationId xmlns:a16="http://schemas.microsoft.com/office/drawing/2014/main" id="{B19899C5-06B9-4CBE-9D24-D3F69E15DEB6}"/>
                </a:ext>
              </a:extLst>
            </p:cNvPr>
            <p:cNvSpPr/>
            <p:nvPr/>
          </p:nvSpPr>
          <p:spPr>
            <a:xfrm rot="8093649">
              <a:off x="3642680" y="4596976"/>
              <a:ext cx="1124482"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20" name="Rounded Rectangle 80">
              <a:extLst>
                <a:ext uri="{FF2B5EF4-FFF2-40B4-BE49-F238E27FC236}">
                  <a16:creationId xmlns:a16="http://schemas.microsoft.com/office/drawing/2014/main" id="{B7B96230-025B-44B6-9924-01D9CECA4A9E}"/>
                </a:ext>
              </a:extLst>
            </p:cNvPr>
            <p:cNvSpPr/>
            <p:nvPr/>
          </p:nvSpPr>
          <p:spPr>
            <a:xfrm rot="13517866">
              <a:off x="3641883" y="5079312"/>
              <a:ext cx="1124482"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grpSp>
        <p:nvGrpSpPr>
          <p:cNvPr id="21" name="Gruppieren 20">
            <a:extLst>
              <a:ext uri="{FF2B5EF4-FFF2-40B4-BE49-F238E27FC236}">
                <a16:creationId xmlns:a16="http://schemas.microsoft.com/office/drawing/2014/main" id="{AB1D54D2-5905-478A-B220-2DFDC3E8D809}"/>
              </a:ext>
            </a:extLst>
          </p:cNvPr>
          <p:cNvGrpSpPr/>
          <p:nvPr/>
        </p:nvGrpSpPr>
        <p:grpSpPr>
          <a:xfrm>
            <a:off x="6774000" y="4520170"/>
            <a:ext cx="1088242" cy="867947"/>
            <a:chOff x="2290684" y="1670769"/>
            <a:chExt cx="1808891" cy="1606818"/>
          </a:xfrm>
        </p:grpSpPr>
        <p:sp>
          <p:nvSpPr>
            <p:cNvPr id="22" name="Rounded Rectangle 60">
              <a:extLst>
                <a:ext uri="{FF2B5EF4-FFF2-40B4-BE49-F238E27FC236}">
                  <a16:creationId xmlns:a16="http://schemas.microsoft.com/office/drawing/2014/main" id="{F52C07C2-1B2F-477F-B718-B68C436E2159}"/>
                </a:ext>
              </a:extLst>
            </p:cNvPr>
            <p:cNvSpPr/>
            <p:nvPr/>
          </p:nvSpPr>
          <p:spPr>
            <a:xfrm>
              <a:off x="2290684" y="2247457"/>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23" name="Rounded Rectangle 63">
              <a:extLst>
                <a:ext uri="{FF2B5EF4-FFF2-40B4-BE49-F238E27FC236}">
                  <a16:creationId xmlns:a16="http://schemas.microsoft.com/office/drawing/2014/main" id="{C9DC05DF-D6E1-4098-8DFB-5CD364F544E7}"/>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24" name="Rounded Rectangle 62">
              <a:extLst>
                <a:ext uri="{FF2B5EF4-FFF2-40B4-BE49-F238E27FC236}">
                  <a16:creationId xmlns:a16="http://schemas.microsoft.com/office/drawing/2014/main" id="{F2F78C99-2D40-4E3F-A396-747135948B80}"/>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grpSp>
        <p:nvGrpSpPr>
          <p:cNvPr id="25" name="Gruppieren 24">
            <a:extLst>
              <a:ext uri="{FF2B5EF4-FFF2-40B4-BE49-F238E27FC236}">
                <a16:creationId xmlns:a16="http://schemas.microsoft.com/office/drawing/2014/main" id="{285FE4E5-0A17-4795-A245-1229B4B9713D}"/>
              </a:ext>
            </a:extLst>
          </p:cNvPr>
          <p:cNvGrpSpPr/>
          <p:nvPr/>
        </p:nvGrpSpPr>
        <p:grpSpPr>
          <a:xfrm>
            <a:off x="6774000" y="5021639"/>
            <a:ext cx="1088242" cy="867947"/>
            <a:chOff x="2290684" y="3390989"/>
            <a:chExt cx="1808891" cy="1606818"/>
          </a:xfrm>
        </p:grpSpPr>
        <p:sp>
          <p:nvSpPr>
            <p:cNvPr id="26" name="Rounded Rectangle 70">
              <a:extLst>
                <a:ext uri="{FF2B5EF4-FFF2-40B4-BE49-F238E27FC236}">
                  <a16:creationId xmlns:a16="http://schemas.microsoft.com/office/drawing/2014/main" id="{F45767FC-CC33-49D3-BDD6-FB58E5021966}"/>
                </a:ext>
              </a:extLst>
            </p:cNvPr>
            <p:cNvSpPr/>
            <p:nvPr/>
          </p:nvSpPr>
          <p:spPr>
            <a:xfrm>
              <a:off x="2290684" y="3967677"/>
              <a:ext cx="1808891"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27" name="Rounded Rectangle 71">
              <a:extLst>
                <a:ext uri="{FF2B5EF4-FFF2-40B4-BE49-F238E27FC236}">
                  <a16:creationId xmlns:a16="http://schemas.microsoft.com/office/drawing/2014/main" id="{26CEAE79-A0C9-467A-A6DB-111F7A9A9F99}"/>
                </a:ext>
              </a:extLst>
            </p:cNvPr>
            <p:cNvSpPr/>
            <p:nvPr/>
          </p:nvSpPr>
          <p:spPr>
            <a:xfrm rot="18893649">
              <a:off x="3082077" y="4207067"/>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28" name="Rounded Rectangle 72">
              <a:extLst>
                <a:ext uri="{FF2B5EF4-FFF2-40B4-BE49-F238E27FC236}">
                  <a16:creationId xmlns:a16="http://schemas.microsoft.com/office/drawing/2014/main" id="{F020CAF4-5FC2-473D-89F4-E34C1E3A81BB}"/>
                </a:ext>
              </a:extLst>
            </p:cNvPr>
            <p:cNvSpPr/>
            <p:nvPr/>
          </p:nvSpPr>
          <p:spPr>
            <a:xfrm rot="2717866">
              <a:off x="3082874" y="3724731"/>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grpSp>
        <p:nvGrpSpPr>
          <p:cNvPr id="29" name="Gruppieren 28">
            <a:extLst>
              <a:ext uri="{FF2B5EF4-FFF2-40B4-BE49-F238E27FC236}">
                <a16:creationId xmlns:a16="http://schemas.microsoft.com/office/drawing/2014/main" id="{20F8BBC4-3AA0-4296-AD2B-EACA77D98969}"/>
              </a:ext>
            </a:extLst>
          </p:cNvPr>
          <p:cNvGrpSpPr/>
          <p:nvPr/>
        </p:nvGrpSpPr>
        <p:grpSpPr>
          <a:xfrm rot="10800000">
            <a:off x="6773999" y="4031750"/>
            <a:ext cx="1088242" cy="867946"/>
            <a:chOff x="3772626" y="2531562"/>
            <a:chExt cx="1808891" cy="1606817"/>
          </a:xfrm>
        </p:grpSpPr>
        <p:sp>
          <p:nvSpPr>
            <p:cNvPr id="30" name="Rounded Rectangle 74">
              <a:extLst>
                <a:ext uri="{FF2B5EF4-FFF2-40B4-BE49-F238E27FC236}">
                  <a16:creationId xmlns:a16="http://schemas.microsoft.com/office/drawing/2014/main" id="{22CE87CE-C6C2-466C-B22F-3A3CBC478394}"/>
                </a:ext>
              </a:extLst>
            </p:cNvPr>
            <p:cNvSpPr/>
            <p:nvPr/>
          </p:nvSpPr>
          <p:spPr>
            <a:xfrm rot="10800000">
              <a:off x="3772626" y="3104694"/>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31" name="Rounded Rectangle 75">
              <a:extLst>
                <a:ext uri="{FF2B5EF4-FFF2-40B4-BE49-F238E27FC236}">
                  <a16:creationId xmlns:a16="http://schemas.microsoft.com/office/drawing/2014/main" id="{83EAEA51-F41E-4FA2-80C2-12121D110993}"/>
                </a:ext>
              </a:extLst>
            </p:cNvPr>
            <p:cNvSpPr/>
            <p:nvPr/>
          </p:nvSpPr>
          <p:spPr>
            <a:xfrm rot="8093649">
              <a:off x="3665640" y="2865304"/>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32" name="Rounded Rectangle 76">
              <a:extLst>
                <a:ext uri="{FF2B5EF4-FFF2-40B4-BE49-F238E27FC236}">
                  <a16:creationId xmlns:a16="http://schemas.microsoft.com/office/drawing/2014/main" id="{E910D177-8B88-4112-B827-2DDDC3B0101B}"/>
                </a:ext>
              </a:extLst>
            </p:cNvPr>
            <p:cNvSpPr/>
            <p:nvPr/>
          </p:nvSpPr>
          <p:spPr>
            <a:xfrm rot="13517866">
              <a:off x="3664843" y="3347639"/>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sp>
        <p:nvSpPr>
          <p:cNvPr id="33" name="TextBox 79">
            <a:extLst>
              <a:ext uri="{FF2B5EF4-FFF2-40B4-BE49-F238E27FC236}">
                <a16:creationId xmlns:a16="http://schemas.microsoft.com/office/drawing/2014/main" id="{C400918B-741F-4E4D-AF98-D289B749D19C}"/>
              </a:ext>
            </a:extLst>
          </p:cNvPr>
          <p:cNvSpPr txBox="1"/>
          <p:nvPr/>
        </p:nvSpPr>
        <p:spPr>
          <a:xfrm>
            <a:off x="4968623" y="2292555"/>
            <a:ext cx="1684757" cy="338554"/>
          </a:xfrm>
          <a:prstGeom prst="rect">
            <a:avLst/>
          </a:prstGeom>
          <a:noFill/>
        </p:spPr>
        <p:txBody>
          <a:bodyPr wrap="none" lIns="91440" tIns="45720" rIns="91440" bIns="45720" rtlCol="0" anchor="ctr" anchorCtr="0">
            <a:spAutoFit/>
          </a:bodyPr>
          <a:lstStyle/>
          <a:p>
            <a:pPr algn="r"/>
            <a:r>
              <a:rPr lang="en-GB" sz="1600" b="1">
                <a:solidFill>
                  <a:schemeClr val="tx2"/>
                </a:solidFill>
                <a:latin typeface="+mj-lt"/>
                <a:ea typeface="League Spartan" charset="0"/>
                <a:cs typeface="Poppins" pitchFamily="2" charset="77"/>
              </a:rPr>
              <a:t>Instable Processes</a:t>
            </a:r>
          </a:p>
        </p:txBody>
      </p:sp>
      <p:sp>
        <p:nvSpPr>
          <p:cNvPr id="34" name="TextBox 87">
            <a:extLst>
              <a:ext uri="{FF2B5EF4-FFF2-40B4-BE49-F238E27FC236}">
                <a16:creationId xmlns:a16="http://schemas.microsoft.com/office/drawing/2014/main" id="{C23895D4-E610-4EDC-BEF4-38F047F041C8}"/>
              </a:ext>
            </a:extLst>
          </p:cNvPr>
          <p:cNvSpPr txBox="1"/>
          <p:nvPr/>
        </p:nvSpPr>
        <p:spPr>
          <a:xfrm>
            <a:off x="8062918" y="2169445"/>
            <a:ext cx="3698000" cy="584775"/>
          </a:xfrm>
          <a:prstGeom prst="rect">
            <a:avLst/>
          </a:prstGeom>
          <a:noFill/>
        </p:spPr>
        <p:txBody>
          <a:bodyPr wrap="none" lIns="91440" tIns="45720" rIns="91440" bIns="45720" rtlCol="0" anchor="ctr" anchorCtr="0">
            <a:spAutoFit/>
          </a:bodyPr>
          <a:lstStyle/>
          <a:p>
            <a:r>
              <a:rPr lang="en-GB" sz="1600" b="1" dirty="0">
                <a:solidFill>
                  <a:schemeClr val="tx2"/>
                </a:solidFill>
                <a:latin typeface="+mj-lt"/>
                <a:ea typeface="League Spartan" charset="0"/>
                <a:cs typeface="Poppins" pitchFamily="2" charset="77"/>
              </a:rPr>
              <a:t>Stabilize Processes in order to reduce scrap </a:t>
            </a:r>
            <a:br>
              <a:rPr lang="en-GB" sz="1600" b="1" dirty="0">
                <a:solidFill>
                  <a:schemeClr val="tx2"/>
                </a:solidFill>
                <a:latin typeface="+mj-lt"/>
                <a:ea typeface="League Spartan" charset="0"/>
                <a:cs typeface="Poppins" pitchFamily="2" charset="77"/>
              </a:rPr>
            </a:br>
            <a:r>
              <a:rPr lang="en-GB" sz="1600" b="1" dirty="0">
                <a:solidFill>
                  <a:schemeClr val="tx2"/>
                </a:solidFill>
                <a:latin typeface="+mj-lt"/>
                <a:ea typeface="League Spartan" charset="0"/>
                <a:cs typeface="Poppins" pitchFamily="2" charset="77"/>
              </a:rPr>
              <a:t>and rework</a:t>
            </a:r>
          </a:p>
        </p:txBody>
      </p:sp>
      <p:sp>
        <p:nvSpPr>
          <p:cNvPr id="35" name="TextBox 79">
            <a:extLst>
              <a:ext uri="{FF2B5EF4-FFF2-40B4-BE49-F238E27FC236}">
                <a16:creationId xmlns:a16="http://schemas.microsoft.com/office/drawing/2014/main" id="{7497F00E-0871-438A-B3B5-3E9D57FF11EA}"/>
              </a:ext>
            </a:extLst>
          </p:cNvPr>
          <p:cNvSpPr txBox="1"/>
          <p:nvPr/>
        </p:nvSpPr>
        <p:spPr>
          <a:xfrm>
            <a:off x="4385754" y="2786058"/>
            <a:ext cx="2242024" cy="338554"/>
          </a:xfrm>
          <a:prstGeom prst="rect">
            <a:avLst/>
          </a:prstGeom>
          <a:noFill/>
        </p:spPr>
        <p:txBody>
          <a:bodyPr wrap="none" lIns="91440" tIns="45720" rIns="91440" bIns="45720" rtlCol="0" anchor="ctr" anchorCtr="0">
            <a:spAutoFit/>
          </a:bodyPr>
          <a:lstStyle/>
          <a:p>
            <a:pPr algn="r"/>
            <a:r>
              <a:rPr lang="en-GB" sz="1600" b="1">
                <a:solidFill>
                  <a:schemeClr val="tx2"/>
                </a:solidFill>
                <a:latin typeface="+mj-lt"/>
                <a:ea typeface="League Spartan" charset="0"/>
                <a:cs typeface="Poppins" pitchFamily="2" charset="77"/>
              </a:rPr>
              <a:t>Inappropriate Technology</a:t>
            </a:r>
            <a:endParaRPr lang="en-GB" sz="1600" b="1" dirty="0">
              <a:solidFill>
                <a:schemeClr val="tx2"/>
              </a:solidFill>
              <a:latin typeface="+mj-lt"/>
              <a:ea typeface="League Spartan" charset="0"/>
              <a:cs typeface="Poppins" pitchFamily="2" charset="77"/>
            </a:endParaRPr>
          </a:p>
        </p:txBody>
      </p:sp>
      <p:sp>
        <p:nvSpPr>
          <p:cNvPr id="36" name="TextBox 87">
            <a:extLst>
              <a:ext uri="{FF2B5EF4-FFF2-40B4-BE49-F238E27FC236}">
                <a16:creationId xmlns:a16="http://schemas.microsoft.com/office/drawing/2014/main" id="{F6D71507-171A-4D1E-B844-3E727063B2E3}"/>
              </a:ext>
            </a:extLst>
          </p:cNvPr>
          <p:cNvSpPr txBox="1"/>
          <p:nvPr/>
        </p:nvSpPr>
        <p:spPr>
          <a:xfrm>
            <a:off x="8062918" y="2662947"/>
            <a:ext cx="3578804" cy="584775"/>
          </a:xfrm>
          <a:prstGeom prst="rect">
            <a:avLst/>
          </a:prstGeom>
          <a:noFill/>
        </p:spPr>
        <p:txBody>
          <a:bodyPr wrap="square" rtlCol="0" anchor="ctr" anchorCtr="0">
            <a:spAutoFit/>
          </a:bodyPr>
          <a:lstStyle/>
          <a:p>
            <a:r>
              <a:rPr lang="en-GB" sz="1600" b="1">
                <a:solidFill>
                  <a:schemeClr val="tx2"/>
                </a:solidFill>
                <a:latin typeface="+mj-lt"/>
                <a:ea typeface="League Spartan" charset="0"/>
                <a:cs typeface="Poppins" pitchFamily="2" charset="77"/>
              </a:rPr>
              <a:t>Renew outdated or untried technologies / machines</a:t>
            </a:r>
            <a:endParaRPr lang="en-GB" sz="1600" b="1" dirty="0">
              <a:solidFill>
                <a:schemeClr val="tx2"/>
              </a:solidFill>
              <a:latin typeface="+mj-lt"/>
              <a:ea typeface="League Spartan" charset="0"/>
              <a:cs typeface="Poppins" pitchFamily="2" charset="77"/>
            </a:endParaRPr>
          </a:p>
        </p:txBody>
      </p:sp>
      <p:sp>
        <p:nvSpPr>
          <p:cNvPr id="37" name="TextBox 79">
            <a:extLst>
              <a:ext uri="{FF2B5EF4-FFF2-40B4-BE49-F238E27FC236}">
                <a16:creationId xmlns:a16="http://schemas.microsoft.com/office/drawing/2014/main" id="{426E6CAF-85CE-485D-AE1A-A2B53026D9E8}"/>
              </a:ext>
            </a:extLst>
          </p:cNvPr>
          <p:cNvSpPr txBox="1"/>
          <p:nvPr/>
        </p:nvSpPr>
        <p:spPr>
          <a:xfrm>
            <a:off x="5105245" y="3259723"/>
            <a:ext cx="1522533" cy="338554"/>
          </a:xfrm>
          <a:prstGeom prst="rect">
            <a:avLst/>
          </a:prstGeom>
          <a:noFill/>
        </p:spPr>
        <p:txBody>
          <a:bodyPr wrap="none" rtlCol="0" anchor="ctr" anchorCtr="0">
            <a:spAutoFit/>
          </a:bodyPr>
          <a:lstStyle/>
          <a:p>
            <a:pPr algn="r"/>
            <a:r>
              <a:rPr lang="en-GB" sz="1600" b="1">
                <a:solidFill>
                  <a:schemeClr val="tx2"/>
                </a:solidFill>
                <a:latin typeface="+mj-lt"/>
                <a:ea typeface="League Spartan" charset="0"/>
                <a:cs typeface="Poppins" pitchFamily="2" charset="77"/>
              </a:rPr>
              <a:t>Low Productivity</a:t>
            </a:r>
            <a:endParaRPr lang="en-GB" sz="1600" b="1" dirty="0">
              <a:solidFill>
                <a:schemeClr val="tx2"/>
              </a:solidFill>
              <a:latin typeface="+mj-lt"/>
              <a:ea typeface="League Spartan" charset="0"/>
              <a:cs typeface="Poppins" pitchFamily="2" charset="77"/>
            </a:endParaRPr>
          </a:p>
        </p:txBody>
      </p:sp>
      <p:sp>
        <p:nvSpPr>
          <p:cNvPr id="38" name="TextBox 87">
            <a:extLst>
              <a:ext uri="{FF2B5EF4-FFF2-40B4-BE49-F238E27FC236}">
                <a16:creationId xmlns:a16="http://schemas.microsoft.com/office/drawing/2014/main" id="{0302F883-F10D-4957-93EC-E7D20ED4C862}"/>
              </a:ext>
            </a:extLst>
          </p:cNvPr>
          <p:cNvSpPr txBox="1"/>
          <p:nvPr/>
        </p:nvSpPr>
        <p:spPr>
          <a:xfrm>
            <a:off x="8062918" y="3137910"/>
            <a:ext cx="3578804" cy="584775"/>
          </a:xfrm>
          <a:prstGeom prst="rect">
            <a:avLst/>
          </a:prstGeom>
          <a:noFill/>
        </p:spPr>
        <p:txBody>
          <a:bodyPr wrap="square" rtlCol="0" anchor="ctr" anchorCtr="0">
            <a:spAutoFit/>
          </a:bodyPr>
          <a:lstStyle/>
          <a:p>
            <a:r>
              <a:rPr lang="en-GB" sz="1600" b="1">
                <a:solidFill>
                  <a:schemeClr val="tx2"/>
                </a:solidFill>
                <a:latin typeface="+mj-lt"/>
                <a:ea typeface="League Spartan" charset="0"/>
                <a:cs typeface="Poppins" pitchFamily="2" charset="77"/>
              </a:rPr>
              <a:t>Implement short-term production controlling to identify weak points</a:t>
            </a:r>
            <a:endParaRPr lang="en-GB" sz="1600" b="1" dirty="0">
              <a:solidFill>
                <a:schemeClr val="tx2"/>
              </a:solidFill>
              <a:latin typeface="+mj-lt"/>
              <a:ea typeface="League Spartan" charset="0"/>
              <a:cs typeface="Poppins" pitchFamily="2" charset="77"/>
            </a:endParaRPr>
          </a:p>
        </p:txBody>
      </p:sp>
      <p:sp>
        <p:nvSpPr>
          <p:cNvPr id="39" name="TextBox 79">
            <a:extLst>
              <a:ext uri="{FF2B5EF4-FFF2-40B4-BE49-F238E27FC236}">
                <a16:creationId xmlns:a16="http://schemas.microsoft.com/office/drawing/2014/main" id="{BDD0B9A8-F9C3-4956-B6E0-6FC2D2AA3861}"/>
              </a:ext>
            </a:extLst>
          </p:cNvPr>
          <p:cNvSpPr txBox="1"/>
          <p:nvPr/>
        </p:nvSpPr>
        <p:spPr>
          <a:xfrm>
            <a:off x="4481036" y="3815733"/>
            <a:ext cx="2146742" cy="338554"/>
          </a:xfrm>
          <a:prstGeom prst="rect">
            <a:avLst/>
          </a:prstGeom>
          <a:noFill/>
        </p:spPr>
        <p:txBody>
          <a:bodyPr wrap="none" rtlCol="0" anchor="ctr" anchorCtr="0">
            <a:spAutoFit/>
          </a:bodyPr>
          <a:lstStyle/>
          <a:p>
            <a:pPr algn="r"/>
            <a:r>
              <a:rPr lang="en-GB" sz="1600" b="1">
                <a:solidFill>
                  <a:schemeClr val="tx2"/>
                </a:solidFill>
                <a:latin typeface="+mj-lt"/>
                <a:ea typeface="League Spartan" charset="0"/>
                <a:cs typeface="Poppins" pitchFamily="2" charset="77"/>
              </a:rPr>
              <a:t>Problematic use of parts</a:t>
            </a:r>
            <a:endParaRPr lang="en-GB" sz="1600" b="1" dirty="0">
              <a:solidFill>
                <a:schemeClr val="tx2"/>
              </a:solidFill>
              <a:latin typeface="+mj-lt"/>
              <a:ea typeface="League Spartan" charset="0"/>
              <a:cs typeface="Poppins" pitchFamily="2" charset="77"/>
            </a:endParaRPr>
          </a:p>
        </p:txBody>
      </p:sp>
      <p:sp>
        <p:nvSpPr>
          <p:cNvPr id="40" name="TextBox 87">
            <a:extLst>
              <a:ext uri="{FF2B5EF4-FFF2-40B4-BE49-F238E27FC236}">
                <a16:creationId xmlns:a16="http://schemas.microsoft.com/office/drawing/2014/main" id="{E58CFFFE-32DB-49F7-B01D-8C1C972804E2}"/>
              </a:ext>
            </a:extLst>
          </p:cNvPr>
          <p:cNvSpPr txBox="1"/>
          <p:nvPr/>
        </p:nvSpPr>
        <p:spPr>
          <a:xfrm>
            <a:off x="8062918" y="3817031"/>
            <a:ext cx="3578804" cy="338554"/>
          </a:xfrm>
          <a:prstGeom prst="rect">
            <a:avLst/>
          </a:prstGeom>
          <a:noFill/>
        </p:spPr>
        <p:txBody>
          <a:bodyPr wrap="square" rtlCol="0" anchor="ctr" anchorCtr="0">
            <a:spAutoFit/>
          </a:bodyPr>
          <a:lstStyle/>
          <a:p>
            <a:r>
              <a:rPr lang="en-GB" sz="1600" b="1">
                <a:solidFill>
                  <a:schemeClr val="tx2"/>
                </a:solidFill>
                <a:latin typeface="+mj-lt"/>
                <a:ea typeface="League Spartan" charset="0"/>
                <a:cs typeface="Poppins" pitchFamily="2" charset="77"/>
              </a:rPr>
              <a:t>Standardize parts used in production</a:t>
            </a:r>
            <a:endParaRPr lang="en-GB" sz="1600" b="1" dirty="0">
              <a:solidFill>
                <a:schemeClr val="tx2"/>
              </a:solidFill>
              <a:latin typeface="+mj-lt"/>
              <a:ea typeface="League Spartan" charset="0"/>
              <a:cs typeface="Poppins" pitchFamily="2" charset="77"/>
            </a:endParaRPr>
          </a:p>
        </p:txBody>
      </p:sp>
      <p:sp>
        <p:nvSpPr>
          <p:cNvPr id="41" name="TextBox 79">
            <a:extLst>
              <a:ext uri="{FF2B5EF4-FFF2-40B4-BE49-F238E27FC236}">
                <a16:creationId xmlns:a16="http://schemas.microsoft.com/office/drawing/2014/main" id="{F8BF2AEE-A0E5-4AC9-BD53-6037F617EDA4}"/>
              </a:ext>
            </a:extLst>
          </p:cNvPr>
          <p:cNvSpPr txBox="1"/>
          <p:nvPr/>
        </p:nvSpPr>
        <p:spPr>
          <a:xfrm>
            <a:off x="5437003" y="4298924"/>
            <a:ext cx="1190775" cy="338554"/>
          </a:xfrm>
          <a:prstGeom prst="rect">
            <a:avLst/>
          </a:prstGeom>
          <a:noFill/>
        </p:spPr>
        <p:txBody>
          <a:bodyPr wrap="none" rtlCol="0" anchor="ctr" anchorCtr="0">
            <a:spAutoFit/>
          </a:bodyPr>
          <a:lstStyle/>
          <a:p>
            <a:pPr algn="r"/>
            <a:r>
              <a:rPr lang="en-GB" sz="1600" b="1">
                <a:solidFill>
                  <a:schemeClr val="tx2"/>
                </a:solidFill>
                <a:latin typeface="+mj-lt"/>
                <a:ea typeface="League Spartan" charset="0"/>
                <a:cs typeface="Poppins" pitchFamily="2" charset="77"/>
              </a:rPr>
              <a:t>Make or buy</a:t>
            </a:r>
            <a:endParaRPr lang="en-GB" sz="1600" b="1" dirty="0">
              <a:solidFill>
                <a:schemeClr val="tx2"/>
              </a:solidFill>
              <a:latin typeface="+mj-lt"/>
              <a:ea typeface="League Spartan" charset="0"/>
              <a:cs typeface="Poppins" pitchFamily="2" charset="77"/>
            </a:endParaRPr>
          </a:p>
        </p:txBody>
      </p:sp>
      <p:sp>
        <p:nvSpPr>
          <p:cNvPr id="42" name="TextBox 87">
            <a:extLst>
              <a:ext uri="{FF2B5EF4-FFF2-40B4-BE49-F238E27FC236}">
                <a16:creationId xmlns:a16="http://schemas.microsoft.com/office/drawing/2014/main" id="{2E950739-3027-47CD-885A-EF7DCDC1DF69}"/>
              </a:ext>
            </a:extLst>
          </p:cNvPr>
          <p:cNvSpPr txBox="1"/>
          <p:nvPr/>
        </p:nvSpPr>
        <p:spPr>
          <a:xfrm>
            <a:off x="8062918" y="4177111"/>
            <a:ext cx="3578804" cy="584775"/>
          </a:xfrm>
          <a:prstGeom prst="rect">
            <a:avLst/>
          </a:prstGeom>
          <a:noFill/>
        </p:spPr>
        <p:txBody>
          <a:bodyPr wrap="square" rtlCol="0" anchor="ctr" anchorCtr="0">
            <a:spAutoFit/>
          </a:bodyPr>
          <a:lstStyle/>
          <a:p>
            <a:r>
              <a:rPr lang="en-GB" sz="1600" b="1">
                <a:solidFill>
                  <a:schemeClr val="tx2"/>
                </a:solidFill>
                <a:latin typeface="+mj-lt"/>
                <a:ea typeface="League Spartan" charset="0"/>
                <a:cs typeface="Poppins" pitchFamily="2" charset="77"/>
              </a:rPr>
              <a:t>Analyze the potential of outsourcing or insourcing</a:t>
            </a:r>
            <a:endParaRPr lang="en-GB" sz="1600" b="1" dirty="0">
              <a:solidFill>
                <a:schemeClr val="tx2"/>
              </a:solidFill>
              <a:latin typeface="+mj-lt"/>
              <a:ea typeface="League Spartan" charset="0"/>
              <a:cs typeface="Poppins" pitchFamily="2" charset="77"/>
            </a:endParaRPr>
          </a:p>
        </p:txBody>
      </p:sp>
      <p:sp>
        <p:nvSpPr>
          <p:cNvPr id="43" name="TextBox 79">
            <a:extLst>
              <a:ext uri="{FF2B5EF4-FFF2-40B4-BE49-F238E27FC236}">
                <a16:creationId xmlns:a16="http://schemas.microsoft.com/office/drawing/2014/main" id="{71D886A1-8395-4ADD-B181-D276A57BD818}"/>
              </a:ext>
            </a:extLst>
          </p:cNvPr>
          <p:cNvSpPr txBox="1"/>
          <p:nvPr/>
        </p:nvSpPr>
        <p:spPr>
          <a:xfrm>
            <a:off x="3701849" y="4790547"/>
            <a:ext cx="2925929" cy="338554"/>
          </a:xfrm>
          <a:prstGeom prst="rect">
            <a:avLst/>
          </a:prstGeom>
          <a:noFill/>
        </p:spPr>
        <p:txBody>
          <a:bodyPr wrap="none" rtlCol="0" anchor="ctr" anchorCtr="0">
            <a:spAutoFit/>
          </a:bodyPr>
          <a:lstStyle/>
          <a:p>
            <a:pPr algn="r"/>
            <a:r>
              <a:rPr lang="en-GB" sz="1600" b="1">
                <a:solidFill>
                  <a:schemeClr val="tx2"/>
                </a:solidFill>
                <a:latin typeface="+mj-lt"/>
                <a:ea typeface="League Spartan" charset="0"/>
                <a:cs typeface="Poppins" pitchFamily="2" charset="77"/>
              </a:rPr>
              <a:t>High inventories / Long lead times</a:t>
            </a:r>
            <a:endParaRPr lang="en-GB" sz="1600" b="1" dirty="0">
              <a:solidFill>
                <a:schemeClr val="tx2"/>
              </a:solidFill>
              <a:latin typeface="+mj-lt"/>
              <a:ea typeface="League Spartan" charset="0"/>
              <a:cs typeface="Poppins" pitchFamily="2" charset="77"/>
            </a:endParaRPr>
          </a:p>
        </p:txBody>
      </p:sp>
      <p:sp>
        <p:nvSpPr>
          <p:cNvPr id="44" name="TextBox 87">
            <a:extLst>
              <a:ext uri="{FF2B5EF4-FFF2-40B4-BE49-F238E27FC236}">
                <a16:creationId xmlns:a16="http://schemas.microsoft.com/office/drawing/2014/main" id="{E85F7125-8597-4088-A917-3BD02B84DB18}"/>
              </a:ext>
            </a:extLst>
          </p:cNvPr>
          <p:cNvSpPr txBox="1"/>
          <p:nvPr/>
        </p:nvSpPr>
        <p:spPr>
          <a:xfrm>
            <a:off x="8062918" y="4668734"/>
            <a:ext cx="3578804" cy="584775"/>
          </a:xfrm>
          <a:prstGeom prst="rect">
            <a:avLst/>
          </a:prstGeom>
          <a:noFill/>
        </p:spPr>
        <p:txBody>
          <a:bodyPr wrap="square" rtlCol="0" anchor="ctr" anchorCtr="0">
            <a:spAutoFit/>
          </a:bodyPr>
          <a:lstStyle/>
          <a:p>
            <a:r>
              <a:rPr lang="en-GB" sz="1600" b="1">
                <a:solidFill>
                  <a:schemeClr val="tx2"/>
                </a:solidFill>
                <a:latin typeface="+mj-lt"/>
                <a:ea typeface="League Spartan" charset="0"/>
                <a:cs typeface="Poppins" pitchFamily="2" charset="77"/>
              </a:rPr>
              <a:t>Improvement of processes to a Lean Production</a:t>
            </a:r>
            <a:endParaRPr lang="en-GB" sz="1600" b="1" dirty="0">
              <a:solidFill>
                <a:schemeClr val="tx2"/>
              </a:solidFill>
              <a:latin typeface="+mj-lt"/>
              <a:ea typeface="League Spartan" charset="0"/>
              <a:cs typeface="Poppins" pitchFamily="2" charset="77"/>
            </a:endParaRPr>
          </a:p>
        </p:txBody>
      </p:sp>
      <p:sp>
        <p:nvSpPr>
          <p:cNvPr id="45" name="TextBox 79">
            <a:extLst>
              <a:ext uri="{FF2B5EF4-FFF2-40B4-BE49-F238E27FC236}">
                <a16:creationId xmlns:a16="http://schemas.microsoft.com/office/drawing/2014/main" id="{1C9D22B9-AADE-412C-968A-D8957EA0B7EB}"/>
              </a:ext>
            </a:extLst>
          </p:cNvPr>
          <p:cNvSpPr txBox="1"/>
          <p:nvPr/>
        </p:nvSpPr>
        <p:spPr>
          <a:xfrm>
            <a:off x="4354011" y="5282170"/>
            <a:ext cx="2268442" cy="338554"/>
          </a:xfrm>
          <a:prstGeom prst="rect">
            <a:avLst/>
          </a:prstGeom>
          <a:noFill/>
        </p:spPr>
        <p:txBody>
          <a:bodyPr wrap="none" rtlCol="0" anchor="ctr" anchorCtr="0">
            <a:spAutoFit/>
          </a:bodyPr>
          <a:lstStyle/>
          <a:p>
            <a:pPr algn="r"/>
            <a:r>
              <a:rPr lang="en-GB" sz="1600" b="1">
                <a:solidFill>
                  <a:schemeClr val="tx2"/>
                </a:solidFill>
                <a:latin typeface="+mj-lt"/>
                <a:ea typeface="League Spartan" charset="0"/>
                <a:cs typeface="Poppins" pitchFamily="2" charset="77"/>
              </a:rPr>
              <a:t>Empty and standing times</a:t>
            </a:r>
            <a:endParaRPr lang="en-GB" sz="1600" b="1" dirty="0">
              <a:solidFill>
                <a:schemeClr val="tx2"/>
              </a:solidFill>
              <a:latin typeface="+mj-lt"/>
              <a:ea typeface="League Spartan" charset="0"/>
              <a:cs typeface="Poppins" pitchFamily="2" charset="77"/>
            </a:endParaRPr>
          </a:p>
        </p:txBody>
      </p:sp>
      <p:sp>
        <p:nvSpPr>
          <p:cNvPr id="46" name="TextBox 87">
            <a:extLst>
              <a:ext uri="{FF2B5EF4-FFF2-40B4-BE49-F238E27FC236}">
                <a16:creationId xmlns:a16="http://schemas.microsoft.com/office/drawing/2014/main" id="{5173466E-340F-42C9-BA5B-678CE97BB769}"/>
              </a:ext>
            </a:extLst>
          </p:cNvPr>
          <p:cNvSpPr txBox="1"/>
          <p:nvPr/>
        </p:nvSpPr>
        <p:spPr>
          <a:xfrm>
            <a:off x="8057593" y="5160357"/>
            <a:ext cx="3578804" cy="584775"/>
          </a:xfrm>
          <a:prstGeom prst="rect">
            <a:avLst/>
          </a:prstGeom>
          <a:noFill/>
        </p:spPr>
        <p:txBody>
          <a:bodyPr wrap="square" rtlCol="0" anchor="ctr" anchorCtr="0">
            <a:spAutoFit/>
          </a:bodyPr>
          <a:lstStyle/>
          <a:p>
            <a:r>
              <a:rPr lang="en-GB" sz="1600" b="1">
                <a:solidFill>
                  <a:schemeClr val="tx2"/>
                </a:solidFill>
                <a:latin typeface="+mj-lt"/>
                <a:ea typeface="League Spartan" charset="0"/>
                <a:cs typeface="Poppins" pitchFamily="2" charset="77"/>
              </a:rPr>
              <a:t>Implement adequate resources and production planning</a:t>
            </a:r>
            <a:endParaRPr lang="en-GB" sz="1600" b="1"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5976118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2968</Words>
  <Application>Microsoft Office PowerPoint</Application>
  <PresentationFormat>Widescreen</PresentationFormat>
  <Paragraphs>325</Paragraphs>
  <Slides>21</Slides>
  <Notes>21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2" baseType="lpstr">
      <vt:lpstr>Arial</vt:lpstr>
      <vt:lpstr>Arial,Sans-Serif</vt:lpstr>
      <vt:lpstr>Calibri</vt:lpstr>
      <vt:lpstr>Calibri Light</vt:lpstr>
      <vt:lpstr>Lato Light</vt:lpstr>
      <vt:lpstr>Open Sans Light</vt:lpstr>
      <vt:lpstr>Poppins</vt:lpstr>
      <vt:lpstr>Roboto Bold</vt:lpstr>
      <vt:lpstr>Wingdings</vt:lpstr>
      <vt:lpstr>Office Theme</vt:lpstr>
      <vt:lpstr>think-cell Folie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canic</dc:creator>
  <cp:lastModifiedBy>canic</cp:lastModifiedBy>
  <cp:revision>1</cp:revision>
  <dcterms:created xsi:type="dcterms:W3CDTF">2021-06-10T14:57:15Z</dcterms:created>
  <dcterms:modified xsi:type="dcterms:W3CDTF">2021-06-10T14:57:59Z</dcterms:modified>
</cp:coreProperties>
</file>