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25" r:id="rId2"/>
    <p:sldId id="326" r:id="rId3"/>
    <p:sldId id="327" r:id="rId4"/>
    <p:sldId id="328" r:id="rId5"/>
    <p:sldId id="32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68" d="100"/>
          <a:sy n="68" d="100"/>
        </p:scale>
        <p:origin x="608"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47472A-6A12-4A50-A9C0-7D62A45B0022}" type="datetimeFigureOut">
              <a:rPr lang="en-GB" smtClean="0"/>
              <a:t>09/06/2021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E5E9E9-9E34-495E-BF5F-51A0A5087E90}" type="slidenum">
              <a:rPr lang="en-GB" smtClean="0"/>
              <a:t>‹#›</a:t>
            </a:fld>
            <a:endParaRPr lang="en-GB"/>
          </a:p>
        </p:txBody>
      </p:sp>
    </p:spTree>
    <p:extLst>
      <p:ext uri="{BB962C8B-B14F-4D97-AF65-F5344CB8AC3E}">
        <p14:creationId xmlns:p14="http://schemas.microsoft.com/office/powerpoint/2010/main" val="2974008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a:t>
            </a:fld>
            <a:endParaRPr lang="en-GB" dirty="0"/>
          </a:p>
        </p:txBody>
      </p:sp>
    </p:spTree>
    <p:extLst>
      <p:ext uri="{BB962C8B-B14F-4D97-AF65-F5344CB8AC3E}">
        <p14:creationId xmlns:p14="http://schemas.microsoft.com/office/powerpoint/2010/main" val="4101290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a:t>
            </a:fld>
            <a:endParaRPr lang="en-GB" dirty="0"/>
          </a:p>
        </p:txBody>
      </p:sp>
    </p:spTree>
    <p:extLst>
      <p:ext uri="{BB962C8B-B14F-4D97-AF65-F5344CB8AC3E}">
        <p14:creationId xmlns:p14="http://schemas.microsoft.com/office/powerpoint/2010/main" val="4259526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a:t>
            </a:fld>
            <a:endParaRPr lang="en-GB" dirty="0"/>
          </a:p>
        </p:txBody>
      </p:sp>
    </p:spTree>
    <p:extLst>
      <p:ext uri="{BB962C8B-B14F-4D97-AF65-F5344CB8AC3E}">
        <p14:creationId xmlns:p14="http://schemas.microsoft.com/office/powerpoint/2010/main" val="1913242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a:t>
            </a:fld>
            <a:endParaRPr lang="en-GB" dirty="0"/>
          </a:p>
        </p:txBody>
      </p:sp>
    </p:spTree>
    <p:extLst>
      <p:ext uri="{BB962C8B-B14F-4D97-AF65-F5344CB8AC3E}">
        <p14:creationId xmlns:p14="http://schemas.microsoft.com/office/powerpoint/2010/main" val="810421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5</a:t>
            </a:fld>
            <a:endParaRPr lang="en-GB" dirty="0"/>
          </a:p>
        </p:txBody>
      </p:sp>
    </p:spTree>
    <p:extLst>
      <p:ext uri="{BB962C8B-B14F-4D97-AF65-F5344CB8AC3E}">
        <p14:creationId xmlns:p14="http://schemas.microsoft.com/office/powerpoint/2010/main" val="1031810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3D3EE-B8CD-4308-988D-1370B7F480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A421C55-4B7B-443D-9967-383DAAAD4F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9098754-7F50-40C8-92D5-80883AECFEDD}"/>
              </a:ext>
            </a:extLst>
          </p:cNvPr>
          <p:cNvSpPr>
            <a:spLocks noGrp="1"/>
          </p:cNvSpPr>
          <p:nvPr>
            <p:ph type="dt" sz="half" idx="10"/>
          </p:nvPr>
        </p:nvSpPr>
        <p:spPr/>
        <p:txBody>
          <a:bodyPr/>
          <a:lstStyle/>
          <a:p>
            <a:fld id="{925EA455-2801-448A-A076-C39BD399D44D}" type="datetimeFigureOut">
              <a:rPr lang="en-GB" smtClean="0"/>
              <a:t>09/06/2021</a:t>
            </a:fld>
            <a:endParaRPr lang="en-GB"/>
          </a:p>
        </p:txBody>
      </p:sp>
      <p:sp>
        <p:nvSpPr>
          <p:cNvPr id="5" name="Footer Placeholder 4">
            <a:extLst>
              <a:ext uri="{FF2B5EF4-FFF2-40B4-BE49-F238E27FC236}">
                <a16:creationId xmlns:a16="http://schemas.microsoft.com/office/drawing/2014/main" id="{6B5C5F64-B294-44B2-8C12-A311AC450A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3421E2-0931-4CA4-88EB-4D291C6D4950}"/>
              </a:ext>
            </a:extLst>
          </p:cNvPr>
          <p:cNvSpPr>
            <a:spLocks noGrp="1"/>
          </p:cNvSpPr>
          <p:nvPr>
            <p:ph type="sldNum" sz="quarter" idx="12"/>
          </p:nvPr>
        </p:nvSpPr>
        <p:spPr/>
        <p:txBody>
          <a:bodyPr/>
          <a:lstStyle/>
          <a:p>
            <a:fld id="{F442B398-FA92-4292-BEA2-205528F59912}" type="slidenum">
              <a:rPr lang="en-GB" smtClean="0"/>
              <a:t>‹#›</a:t>
            </a:fld>
            <a:endParaRPr lang="en-GB"/>
          </a:p>
        </p:txBody>
      </p:sp>
    </p:spTree>
    <p:extLst>
      <p:ext uri="{BB962C8B-B14F-4D97-AF65-F5344CB8AC3E}">
        <p14:creationId xmlns:p14="http://schemas.microsoft.com/office/powerpoint/2010/main" val="101873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71EB3-AEAB-4148-AA46-E6F3E5A74F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8257BC-6B0E-447D-9B21-0901F17E6B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6945DA4-94E7-4359-9EB9-8725745E376C}"/>
              </a:ext>
            </a:extLst>
          </p:cNvPr>
          <p:cNvSpPr>
            <a:spLocks noGrp="1"/>
          </p:cNvSpPr>
          <p:nvPr>
            <p:ph type="dt" sz="half" idx="10"/>
          </p:nvPr>
        </p:nvSpPr>
        <p:spPr/>
        <p:txBody>
          <a:bodyPr/>
          <a:lstStyle/>
          <a:p>
            <a:fld id="{925EA455-2801-448A-A076-C39BD399D44D}" type="datetimeFigureOut">
              <a:rPr lang="en-GB" smtClean="0"/>
              <a:t>09/06/2021</a:t>
            </a:fld>
            <a:endParaRPr lang="en-GB"/>
          </a:p>
        </p:txBody>
      </p:sp>
      <p:sp>
        <p:nvSpPr>
          <p:cNvPr id="5" name="Footer Placeholder 4">
            <a:extLst>
              <a:ext uri="{FF2B5EF4-FFF2-40B4-BE49-F238E27FC236}">
                <a16:creationId xmlns:a16="http://schemas.microsoft.com/office/drawing/2014/main" id="{42758FCC-CA1A-4FDE-92FF-76531A31AD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C1F158-3B27-4429-BE66-80014149875B}"/>
              </a:ext>
            </a:extLst>
          </p:cNvPr>
          <p:cNvSpPr>
            <a:spLocks noGrp="1"/>
          </p:cNvSpPr>
          <p:nvPr>
            <p:ph type="sldNum" sz="quarter" idx="12"/>
          </p:nvPr>
        </p:nvSpPr>
        <p:spPr/>
        <p:txBody>
          <a:bodyPr/>
          <a:lstStyle/>
          <a:p>
            <a:fld id="{F442B398-FA92-4292-BEA2-205528F59912}" type="slidenum">
              <a:rPr lang="en-GB" smtClean="0"/>
              <a:t>‹#›</a:t>
            </a:fld>
            <a:endParaRPr lang="en-GB"/>
          </a:p>
        </p:txBody>
      </p:sp>
    </p:spTree>
    <p:extLst>
      <p:ext uri="{BB962C8B-B14F-4D97-AF65-F5344CB8AC3E}">
        <p14:creationId xmlns:p14="http://schemas.microsoft.com/office/powerpoint/2010/main" val="3383248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955DDC-9DA5-47C3-9ADB-4F386BA01A1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8F426DD-FFB7-4670-AA4B-FF58AEB551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E27400-5515-49A1-8459-2DC4157C7ACC}"/>
              </a:ext>
            </a:extLst>
          </p:cNvPr>
          <p:cNvSpPr>
            <a:spLocks noGrp="1"/>
          </p:cNvSpPr>
          <p:nvPr>
            <p:ph type="dt" sz="half" idx="10"/>
          </p:nvPr>
        </p:nvSpPr>
        <p:spPr/>
        <p:txBody>
          <a:bodyPr/>
          <a:lstStyle/>
          <a:p>
            <a:fld id="{925EA455-2801-448A-A076-C39BD399D44D}" type="datetimeFigureOut">
              <a:rPr lang="en-GB" smtClean="0"/>
              <a:t>09/06/2021</a:t>
            </a:fld>
            <a:endParaRPr lang="en-GB"/>
          </a:p>
        </p:txBody>
      </p:sp>
      <p:sp>
        <p:nvSpPr>
          <p:cNvPr id="5" name="Footer Placeholder 4">
            <a:extLst>
              <a:ext uri="{FF2B5EF4-FFF2-40B4-BE49-F238E27FC236}">
                <a16:creationId xmlns:a16="http://schemas.microsoft.com/office/drawing/2014/main" id="{47264D12-D34E-41D8-A29E-8B9A58934C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6099C7-112B-4D4F-A495-F3AF44B25059}"/>
              </a:ext>
            </a:extLst>
          </p:cNvPr>
          <p:cNvSpPr>
            <a:spLocks noGrp="1"/>
          </p:cNvSpPr>
          <p:nvPr>
            <p:ph type="sldNum" sz="quarter" idx="12"/>
          </p:nvPr>
        </p:nvSpPr>
        <p:spPr/>
        <p:txBody>
          <a:bodyPr/>
          <a:lstStyle/>
          <a:p>
            <a:fld id="{F442B398-FA92-4292-BEA2-205528F59912}" type="slidenum">
              <a:rPr lang="en-GB" smtClean="0"/>
              <a:t>‹#›</a:t>
            </a:fld>
            <a:endParaRPr lang="en-GB"/>
          </a:p>
        </p:txBody>
      </p:sp>
    </p:spTree>
    <p:extLst>
      <p:ext uri="{BB962C8B-B14F-4D97-AF65-F5344CB8AC3E}">
        <p14:creationId xmlns:p14="http://schemas.microsoft.com/office/powerpoint/2010/main" val="30627909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a16="http://schemas.microsoft.com/office/drawing/2014/main" id="{5E239D8E-AA39-3D49-8E9D-3122689104D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a16="http://schemas.microsoft.com/office/drawing/2014/main"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a16="http://schemas.microsoft.com/office/drawing/2014/main"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a16="http://schemas.microsoft.com/office/drawing/2014/main"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a16="http://schemas.microsoft.com/office/drawing/2014/main" id="{D28415DF-AA54-5549-8A85-BBFC831E167F}"/>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3089426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FB567-CA19-42D9-949C-E8BCCCC6FCC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A29A19A-B620-4E49-B5C4-F726457748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CC4484C-A88F-4F0A-8267-5AA62BFA230D}"/>
              </a:ext>
            </a:extLst>
          </p:cNvPr>
          <p:cNvSpPr>
            <a:spLocks noGrp="1"/>
          </p:cNvSpPr>
          <p:nvPr>
            <p:ph type="dt" sz="half" idx="10"/>
          </p:nvPr>
        </p:nvSpPr>
        <p:spPr/>
        <p:txBody>
          <a:bodyPr/>
          <a:lstStyle/>
          <a:p>
            <a:fld id="{925EA455-2801-448A-A076-C39BD399D44D}" type="datetimeFigureOut">
              <a:rPr lang="en-GB" smtClean="0"/>
              <a:t>09/06/2021</a:t>
            </a:fld>
            <a:endParaRPr lang="en-GB"/>
          </a:p>
        </p:txBody>
      </p:sp>
      <p:sp>
        <p:nvSpPr>
          <p:cNvPr id="5" name="Footer Placeholder 4">
            <a:extLst>
              <a:ext uri="{FF2B5EF4-FFF2-40B4-BE49-F238E27FC236}">
                <a16:creationId xmlns:a16="http://schemas.microsoft.com/office/drawing/2014/main" id="{47ACC685-A009-4323-92C5-CD526DFFB6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A087DD-4ABF-42C3-9B9E-81F169281446}"/>
              </a:ext>
            </a:extLst>
          </p:cNvPr>
          <p:cNvSpPr>
            <a:spLocks noGrp="1"/>
          </p:cNvSpPr>
          <p:nvPr>
            <p:ph type="sldNum" sz="quarter" idx="12"/>
          </p:nvPr>
        </p:nvSpPr>
        <p:spPr/>
        <p:txBody>
          <a:bodyPr/>
          <a:lstStyle/>
          <a:p>
            <a:fld id="{F442B398-FA92-4292-BEA2-205528F59912}" type="slidenum">
              <a:rPr lang="en-GB" smtClean="0"/>
              <a:t>‹#›</a:t>
            </a:fld>
            <a:endParaRPr lang="en-GB"/>
          </a:p>
        </p:txBody>
      </p:sp>
    </p:spTree>
    <p:extLst>
      <p:ext uri="{BB962C8B-B14F-4D97-AF65-F5344CB8AC3E}">
        <p14:creationId xmlns:p14="http://schemas.microsoft.com/office/powerpoint/2010/main" val="2767360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81287-C775-4900-BDBF-EF461014ED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26C9752-D853-4172-8AD9-ADB4903D53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E209F25-A9DB-40BB-9B3B-276FEB08A473}"/>
              </a:ext>
            </a:extLst>
          </p:cNvPr>
          <p:cNvSpPr>
            <a:spLocks noGrp="1"/>
          </p:cNvSpPr>
          <p:nvPr>
            <p:ph type="dt" sz="half" idx="10"/>
          </p:nvPr>
        </p:nvSpPr>
        <p:spPr/>
        <p:txBody>
          <a:bodyPr/>
          <a:lstStyle/>
          <a:p>
            <a:fld id="{925EA455-2801-448A-A076-C39BD399D44D}" type="datetimeFigureOut">
              <a:rPr lang="en-GB" smtClean="0"/>
              <a:t>09/06/2021</a:t>
            </a:fld>
            <a:endParaRPr lang="en-GB"/>
          </a:p>
        </p:txBody>
      </p:sp>
      <p:sp>
        <p:nvSpPr>
          <p:cNvPr id="5" name="Footer Placeholder 4">
            <a:extLst>
              <a:ext uri="{FF2B5EF4-FFF2-40B4-BE49-F238E27FC236}">
                <a16:creationId xmlns:a16="http://schemas.microsoft.com/office/drawing/2014/main" id="{F7E9398B-62CA-4F0C-B1D0-DEEE5348A4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2F61FD-75C3-4C14-AC16-9B9E95E8A66E}"/>
              </a:ext>
            </a:extLst>
          </p:cNvPr>
          <p:cNvSpPr>
            <a:spLocks noGrp="1"/>
          </p:cNvSpPr>
          <p:nvPr>
            <p:ph type="sldNum" sz="quarter" idx="12"/>
          </p:nvPr>
        </p:nvSpPr>
        <p:spPr/>
        <p:txBody>
          <a:bodyPr/>
          <a:lstStyle/>
          <a:p>
            <a:fld id="{F442B398-FA92-4292-BEA2-205528F59912}" type="slidenum">
              <a:rPr lang="en-GB" smtClean="0"/>
              <a:t>‹#›</a:t>
            </a:fld>
            <a:endParaRPr lang="en-GB"/>
          </a:p>
        </p:txBody>
      </p:sp>
    </p:spTree>
    <p:extLst>
      <p:ext uri="{BB962C8B-B14F-4D97-AF65-F5344CB8AC3E}">
        <p14:creationId xmlns:p14="http://schemas.microsoft.com/office/powerpoint/2010/main" val="4075099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CA711-9C48-47DA-909C-51696972773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CC469F4-1629-49BF-9CD9-7005BDE252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520D22A-7A9A-4993-8FE9-4201EB230AA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D5BCAE5-6686-49C1-B9E0-7D4DAC88CE3B}"/>
              </a:ext>
            </a:extLst>
          </p:cNvPr>
          <p:cNvSpPr>
            <a:spLocks noGrp="1"/>
          </p:cNvSpPr>
          <p:nvPr>
            <p:ph type="dt" sz="half" idx="10"/>
          </p:nvPr>
        </p:nvSpPr>
        <p:spPr/>
        <p:txBody>
          <a:bodyPr/>
          <a:lstStyle/>
          <a:p>
            <a:fld id="{925EA455-2801-448A-A076-C39BD399D44D}" type="datetimeFigureOut">
              <a:rPr lang="en-GB" smtClean="0"/>
              <a:t>09/06/2021</a:t>
            </a:fld>
            <a:endParaRPr lang="en-GB"/>
          </a:p>
        </p:txBody>
      </p:sp>
      <p:sp>
        <p:nvSpPr>
          <p:cNvPr id="6" name="Footer Placeholder 5">
            <a:extLst>
              <a:ext uri="{FF2B5EF4-FFF2-40B4-BE49-F238E27FC236}">
                <a16:creationId xmlns:a16="http://schemas.microsoft.com/office/drawing/2014/main" id="{6D4528EF-CC69-4368-BD02-80B2FAB419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D2D7C61-E4E5-4403-84F2-118CC5B1CB96}"/>
              </a:ext>
            </a:extLst>
          </p:cNvPr>
          <p:cNvSpPr>
            <a:spLocks noGrp="1"/>
          </p:cNvSpPr>
          <p:nvPr>
            <p:ph type="sldNum" sz="quarter" idx="12"/>
          </p:nvPr>
        </p:nvSpPr>
        <p:spPr/>
        <p:txBody>
          <a:bodyPr/>
          <a:lstStyle/>
          <a:p>
            <a:fld id="{F442B398-FA92-4292-BEA2-205528F59912}" type="slidenum">
              <a:rPr lang="en-GB" smtClean="0"/>
              <a:t>‹#›</a:t>
            </a:fld>
            <a:endParaRPr lang="en-GB"/>
          </a:p>
        </p:txBody>
      </p:sp>
    </p:spTree>
    <p:extLst>
      <p:ext uri="{BB962C8B-B14F-4D97-AF65-F5344CB8AC3E}">
        <p14:creationId xmlns:p14="http://schemas.microsoft.com/office/powerpoint/2010/main" val="4230054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72BAF-DD40-4E48-A78A-E03FC43AABA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D32DCA8-CECA-40C5-9BB7-8C70B80D27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3EF1FD-F607-4ED1-9FB7-4EFD3D263C9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10EB31C-C82F-4FB2-B1EC-54F600A9BB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FCF2857-501D-4AC5-A286-38540AF0030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2B69403-3743-4381-A27E-0C99CBF4FDAB}"/>
              </a:ext>
            </a:extLst>
          </p:cNvPr>
          <p:cNvSpPr>
            <a:spLocks noGrp="1"/>
          </p:cNvSpPr>
          <p:nvPr>
            <p:ph type="dt" sz="half" idx="10"/>
          </p:nvPr>
        </p:nvSpPr>
        <p:spPr/>
        <p:txBody>
          <a:bodyPr/>
          <a:lstStyle/>
          <a:p>
            <a:fld id="{925EA455-2801-448A-A076-C39BD399D44D}" type="datetimeFigureOut">
              <a:rPr lang="en-GB" smtClean="0"/>
              <a:t>09/06/2021</a:t>
            </a:fld>
            <a:endParaRPr lang="en-GB"/>
          </a:p>
        </p:txBody>
      </p:sp>
      <p:sp>
        <p:nvSpPr>
          <p:cNvPr id="8" name="Footer Placeholder 7">
            <a:extLst>
              <a:ext uri="{FF2B5EF4-FFF2-40B4-BE49-F238E27FC236}">
                <a16:creationId xmlns:a16="http://schemas.microsoft.com/office/drawing/2014/main" id="{BEB3969A-0665-4914-A38D-6EF18DECEFA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8A8172-A6ED-46EF-976B-FFB197AA7D31}"/>
              </a:ext>
            </a:extLst>
          </p:cNvPr>
          <p:cNvSpPr>
            <a:spLocks noGrp="1"/>
          </p:cNvSpPr>
          <p:nvPr>
            <p:ph type="sldNum" sz="quarter" idx="12"/>
          </p:nvPr>
        </p:nvSpPr>
        <p:spPr/>
        <p:txBody>
          <a:bodyPr/>
          <a:lstStyle/>
          <a:p>
            <a:fld id="{F442B398-FA92-4292-BEA2-205528F59912}" type="slidenum">
              <a:rPr lang="en-GB" smtClean="0"/>
              <a:t>‹#›</a:t>
            </a:fld>
            <a:endParaRPr lang="en-GB"/>
          </a:p>
        </p:txBody>
      </p:sp>
    </p:spTree>
    <p:extLst>
      <p:ext uri="{BB962C8B-B14F-4D97-AF65-F5344CB8AC3E}">
        <p14:creationId xmlns:p14="http://schemas.microsoft.com/office/powerpoint/2010/main" val="4236407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AE6FC-F100-471E-9A18-5131C71C368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D644F48-745C-426F-AD17-CAA75664D0B2}"/>
              </a:ext>
            </a:extLst>
          </p:cNvPr>
          <p:cNvSpPr>
            <a:spLocks noGrp="1"/>
          </p:cNvSpPr>
          <p:nvPr>
            <p:ph type="dt" sz="half" idx="10"/>
          </p:nvPr>
        </p:nvSpPr>
        <p:spPr/>
        <p:txBody>
          <a:bodyPr/>
          <a:lstStyle/>
          <a:p>
            <a:fld id="{925EA455-2801-448A-A076-C39BD399D44D}" type="datetimeFigureOut">
              <a:rPr lang="en-GB" smtClean="0"/>
              <a:t>09/06/2021</a:t>
            </a:fld>
            <a:endParaRPr lang="en-GB"/>
          </a:p>
        </p:txBody>
      </p:sp>
      <p:sp>
        <p:nvSpPr>
          <p:cNvPr id="4" name="Footer Placeholder 3">
            <a:extLst>
              <a:ext uri="{FF2B5EF4-FFF2-40B4-BE49-F238E27FC236}">
                <a16:creationId xmlns:a16="http://schemas.microsoft.com/office/drawing/2014/main" id="{CE2A8607-8498-45C6-82AD-1CDD87D8FD8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66BA363-4DCE-4475-BFB7-3236B9DCB3A3}"/>
              </a:ext>
            </a:extLst>
          </p:cNvPr>
          <p:cNvSpPr>
            <a:spLocks noGrp="1"/>
          </p:cNvSpPr>
          <p:nvPr>
            <p:ph type="sldNum" sz="quarter" idx="12"/>
          </p:nvPr>
        </p:nvSpPr>
        <p:spPr/>
        <p:txBody>
          <a:bodyPr/>
          <a:lstStyle/>
          <a:p>
            <a:fld id="{F442B398-FA92-4292-BEA2-205528F59912}" type="slidenum">
              <a:rPr lang="en-GB" smtClean="0"/>
              <a:t>‹#›</a:t>
            </a:fld>
            <a:endParaRPr lang="en-GB"/>
          </a:p>
        </p:txBody>
      </p:sp>
    </p:spTree>
    <p:extLst>
      <p:ext uri="{BB962C8B-B14F-4D97-AF65-F5344CB8AC3E}">
        <p14:creationId xmlns:p14="http://schemas.microsoft.com/office/powerpoint/2010/main" val="3466583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596364-B5E1-47CE-9AF4-8ECD10DD9918}"/>
              </a:ext>
            </a:extLst>
          </p:cNvPr>
          <p:cNvSpPr>
            <a:spLocks noGrp="1"/>
          </p:cNvSpPr>
          <p:nvPr>
            <p:ph type="dt" sz="half" idx="10"/>
          </p:nvPr>
        </p:nvSpPr>
        <p:spPr/>
        <p:txBody>
          <a:bodyPr/>
          <a:lstStyle/>
          <a:p>
            <a:fld id="{925EA455-2801-448A-A076-C39BD399D44D}" type="datetimeFigureOut">
              <a:rPr lang="en-GB" smtClean="0"/>
              <a:t>09/06/2021</a:t>
            </a:fld>
            <a:endParaRPr lang="en-GB"/>
          </a:p>
        </p:txBody>
      </p:sp>
      <p:sp>
        <p:nvSpPr>
          <p:cNvPr id="3" name="Footer Placeholder 2">
            <a:extLst>
              <a:ext uri="{FF2B5EF4-FFF2-40B4-BE49-F238E27FC236}">
                <a16:creationId xmlns:a16="http://schemas.microsoft.com/office/drawing/2014/main" id="{08052D80-A735-4ECA-893B-4C29D4E1DA3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7876FEE-74F7-42BE-9FC6-5339F8102D46}"/>
              </a:ext>
            </a:extLst>
          </p:cNvPr>
          <p:cNvSpPr>
            <a:spLocks noGrp="1"/>
          </p:cNvSpPr>
          <p:nvPr>
            <p:ph type="sldNum" sz="quarter" idx="12"/>
          </p:nvPr>
        </p:nvSpPr>
        <p:spPr/>
        <p:txBody>
          <a:bodyPr/>
          <a:lstStyle/>
          <a:p>
            <a:fld id="{F442B398-FA92-4292-BEA2-205528F59912}" type="slidenum">
              <a:rPr lang="en-GB" smtClean="0"/>
              <a:t>‹#›</a:t>
            </a:fld>
            <a:endParaRPr lang="en-GB"/>
          </a:p>
        </p:txBody>
      </p:sp>
    </p:spTree>
    <p:extLst>
      <p:ext uri="{BB962C8B-B14F-4D97-AF65-F5344CB8AC3E}">
        <p14:creationId xmlns:p14="http://schemas.microsoft.com/office/powerpoint/2010/main" val="4143267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84FB5-29A6-42C2-BCBA-1C45034615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6AB2AFF-7717-49F8-A70A-4B8B3C62CE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9ACA678-B4B1-40DE-82D5-477BD02B11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22407B-36AA-4189-A553-A73F3EAF9FEA}"/>
              </a:ext>
            </a:extLst>
          </p:cNvPr>
          <p:cNvSpPr>
            <a:spLocks noGrp="1"/>
          </p:cNvSpPr>
          <p:nvPr>
            <p:ph type="dt" sz="half" idx="10"/>
          </p:nvPr>
        </p:nvSpPr>
        <p:spPr/>
        <p:txBody>
          <a:bodyPr/>
          <a:lstStyle/>
          <a:p>
            <a:fld id="{925EA455-2801-448A-A076-C39BD399D44D}" type="datetimeFigureOut">
              <a:rPr lang="en-GB" smtClean="0"/>
              <a:t>09/06/2021</a:t>
            </a:fld>
            <a:endParaRPr lang="en-GB"/>
          </a:p>
        </p:txBody>
      </p:sp>
      <p:sp>
        <p:nvSpPr>
          <p:cNvPr id="6" name="Footer Placeholder 5">
            <a:extLst>
              <a:ext uri="{FF2B5EF4-FFF2-40B4-BE49-F238E27FC236}">
                <a16:creationId xmlns:a16="http://schemas.microsoft.com/office/drawing/2014/main" id="{A7902703-ED2D-446C-8FA9-23EF93C0E72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DA30A03-C359-4303-8E3A-1C76026AAC1F}"/>
              </a:ext>
            </a:extLst>
          </p:cNvPr>
          <p:cNvSpPr>
            <a:spLocks noGrp="1"/>
          </p:cNvSpPr>
          <p:nvPr>
            <p:ph type="sldNum" sz="quarter" idx="12"/>
          </p:nvPr>
        </p:nvSpPr>
        <p:spPr/>
        <p:txBody>
          <a:bodyPr/>
          <a:lstStyle/>
          <a:p>
            <a:fld id="{F442B398-FA92-4292-BEA2-205528F59912}" type="slidenum">
              <a:rPr lang="en-GB" smtClean="0"/>
              <a:t>‹#›</a:t>
            </a:fld>
            <a:endParaRPr lang="en-GB"/>
          </a:p>
        </p:txBody>
      </p:sp>
    </p:spTree>
    <p:extLst>
      <p:ext uri="{BB962C8B-B14F-4D97-AF65-F5344CB8AC3E}">
        <p14:creationId xmlns:p14="http://schemas.microsoft.com/office/powerpoint/2010/main" val="308027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B22B6-BDF8-4DA9-B067-1E467FAB68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9D8723B-8444-4474-B626-631BCE5C99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4B679A2-D5E9-4491-9491-0B70012936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6BBCDA-3E94-4D39-B091-1782433E1DEB}"/>
              </a:ext>
            </a:extLst>
          </p:cNvPr>
          <p:cNvSpPr>
            <a:spLocks noGrp="1"/>
          </p:cNvSpPr>
          <p:nvPr>
            <p:ph type="dt" sz="half" idx="10"/>
          </p:nvPr>
        </p:nvSpPr>
        <p:spPr/>
        <p:txBody>
          <a:bodyPr/>
          <a:lstStyle/>
          <a:p>
            <a:fld id="{925EA455-2801-448A-A076-C39BD399D44D}" type="datetimeFigureOut">
              <a:rPr lang="en-GB" smtClean="0"/>
              <a:t>09/06/2021</a:t>
            </a:fld>
            <a:endParaRPr lang="en-GB"/>
          </a:p>
        </p:txBody>
      </p:sp>
      <p:sp>
        <p:nvSpPr>
          <p:cNvPr id="6" name="Footer Placeholder 5">
            <a:extLst>
              <a:ext uri="{FF2B5EF4-FFF2-40B4-BE49-F238E27FC236}">
                <a16:creationId xmlns:a16="http://schemas.microsoft.com/office/drawing/2014/main" id="{4D4F831A-2599-4BB1-94BB-157CC821D7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F2B9D23-7EB6-4210-A06E-83F010DD7B58}"/>
              </a:ext>
            </a:extLst>
          </p:cNvPr>
          <p:cNvSpPr>
            <a:spLocks noGrp="1"/>
          </p:cNvSpPr>
          <p:nvPr>
            <p:ph type="sldNum" sz="quarter" idx="12"/>
          </p:nvPr>
        </p:nvSpPr>
        <p:spPr/>
        <p:txBody>
          <a:bodyPr/>
          <a:lstStyle/>
          <a:p>
            <a:fld id="{F442B398-FA92-4292-BEA2-205528F59912}" type="slidenum">
              <a:rPr lang="en-GB" smtClean="0"/>
              <a:t>‹#›</a:t>
            </a:fld>
            <a:endParaRPr lang="en-GB"/>
          </a:p>
        </p:txBody>
      </p:sp>
    </p:spTree>
    <p:extLst>
      <p:ext uri="{BB962C8B-B14F-4D97-AF65-F5344CB8AC3E}">
        <p14:creationId xmlns:p14="http://schemas.microsoft.com/office/powerpoint/2010/main" val="2336264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2F703D-C31A-4257-8524-32463C4AA3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C02407F-A501-483B-BBB6-DCE7978004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749F6A-D967-430C-960E-BB8437ED80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5EA455-2801-448A-A076-C39BD399D44D}" type="datetimeFigureOut">
              <a:rPr lang="en-GB" smtClean="0"/>
              <a:t>09/06/2021</a:t>
            </a:fld>
            <a:endParaRPr lang="en-GB"/>
          </a:p>
        </p:txBody>
      </p:sp>
      <p:sp>
        <p:nvSpPr>
          <p:cNvPr id="5" name="Footer Placeholder 4">
            <a:extLst>
              <a:ext uri="{FF2B5EF4-FFF2-40B4-BE49-F238E27FC236}">
                <a16:creationId xmlns:a16="http://schemas.microsoft.com/office/drawing/2014/main" id="{F0A12BBF-684A-4840-9906-1757A7C159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D9A8D31-D014-4C20-8F56-324F92AEF6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42B398-FA92-4292-BEA2-205528F59912}" type="slidenum">
              <a:rPr lang="en-GB" smtClean="0"/>
              <a:t>‹#›</a:t>
            </a:fld>
            <a:endParaRPr lang="en-GB"/>
          </a:p>
        </p:txBody>
      </p:sp>
    </p:spTree>
    <p:extLst>
      <p:ext uri="{BB962C8B-B14F-4D97-AF65-F5344CB8AC3E}">
        <p14:creationId xmlns:p14="http://schemas.microsoft.com/office/powerpoint/2010/main" val="1431791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x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2.x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3.x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tags" Target="../tags/tag4.xml"/><Relationship Id="rId5" Type="http://schemas.openxmlformats.org/officeDocument/2006/relationships/image" Target="../media/image3.emf"/><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tags" Target="../tags/tag5.xml"/><Relationship Id="rId5" Type="http://schemas.openxmlformats.org/officeDocument/2006/relationships/image" Target="../media/image3.emf"/><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252114" y="416369"/>
            <a:ext cx="9448543" cy="1151174"/>
          </a:xfrm>
        </p:spPr>
        <p:txBody>
          <a:bodyPr>
            <a:normAutofit/>
          </a:bodyPr>
          <a:lstStyle/>
          <a:p>
            <a:r>
              <a:rPr lang="en-GB" dirty="0"/>
              <a:t>Content of Restructuring Concepts</a:t>
            </a:r>
          </a:p>
          <a:p>
            <a:r>
              <a:rPr lang="en-GB" sz="2800" dirty="0"/>
              <a:t>1. </a:t>
            </a:r>
            <a:r>
              <a:rPr lang="en-GB" sz="2800" b="1" dirty="0">
                <a:latin typeface="+mj-lt"/>
              </a:rPr>
              <a:t>Analysis of the industry development</a:t>
            </a:r>
            <a:endParaRPr lang="en-GB" dirty="0"/>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78923" y="1756255"/>
            <a:ext cx="3543176" cy="4945246"/>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US" sz="1800" dirty="0">
                <a:solidFill>
                  <a:srgbClr val="245473"/>
                </a:solidFill>
                <a:latin typeface="+mj-lt"/>
                <a:ea typeface="Open Sans Light" panose="020B0306030504020204" pitchFamily="34" charset="0"/>
                <a:cs typeface="Open Sans Light" panose="020B0306030504020204" pitchFamily="34" charset="0"/>
              </a:rPr>
              <a:t>Industry analysis is a tool that facilitates a company's understanding of its position relative to other companies that produce similar products or services. Understanding the forces at work in the overall industry is an important component of effective strategic planning.</a:t>
            </a:r>
            <a:endParaRPr lang="en-US" sz="1800" dirty="0">
              <a:solidFill>
                <a:srgbClr val="245473"/>
              </a:solidFill>
            </a:endParaRPr>
          </a:p>
          <a:p>
            <a:pPr marL="285750" indent="-285750" algn="l">
              <a:lnSpc>
                <a:spcPct val="100000"/>
              </a:lnSpc>
              <a:spcBef>
                <a:spcPts val="600"/>
              </a:spcBef>
              <a:buFont typeface="Wingdings" panose="05000000000000000000" pitchFamily="2" charset="2"/>
              <a:buChar char="à"/>
            </a:pPr>
            <a:r>
              <a:rPr lang="en-U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Understanding the key developments in the industry is </a:t>
            </a:r>
            <a:br>
              <a:rPr lang="en-U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br>
            <a:r>
              <a:rPr lang="en-U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of particular importance for sustainable restructuring.</a:t>
            </a:r>
            <a:endParaRPr lang="en-US" sz="1800" b="1" dirty="0">
              <a:solidFill>
                <a:srgbClr val="245473"/>
              </a:solidFill>
              <a:latin typeface="+mj-lt"/>
              <a:ea typeface="Open Sans Light" panose="020B0306030504020204" pitchFamily="34" charset="0"/>
              <a:cs typeface="Open Sans Light" panose="020B0306030504020204" pitchFamily="34" charset="0"/>
            </a:endParaRPr>
          </a:p>
          <a:p>
            <a:pPr marL="285750" indent="-285750" algn="l">
              <a:lnSpc>
                <a:spcPct val="100000"/>
              </a:lnSpc>
              <a:spcBef>
                <a:spcPts val="600"/>
              </a:spcBef>
              <a:buFont typeface="Wingdings" panose="05000000000000000000" pitchFamily="2" charset="2"/>
              <a:buChar char="à"/>
            </a:pPr>
            <a:r>
              <a:rPr lang="en-U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Only if the relevant trends </a:t>
            </a:r>
            <a:br>
              <a:rPr lang="en-US" sz="1800" b="1" dirty="0">
                <a:solidFill>
                  <a:srgbClr val="245473"/>
                </a:solidFill>
                <a:latin typeface="+mj-lt"/>
                <a:ea typeface="Open Sans Light" panose="020B0306030504020204" pitchFamily="34" charset="0"/>
                <a:cs typeface="Open Sans Light" panose="020B0306030504020204" pitchFamily="34" charset="0"/>
              </a:rPr>
            </a:br>
            <a:r>
              <a:rPr lang="en-U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are taken into account can restructuring have </a:t>
            </a:r>
            <a:br>
              <a:rPr lang="en-U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br>
            <a:r>
              <a:rPr lang="en-U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a lasting effect.</a:t>
            </a:r>
            <a:endParaRPr lang="en-GB" sz="1800" b="1" dirty="0">
              <a:solidFill>
                <a:srgbClr val="245473"/>
              </a:solidFill>
              <a:latin typeface="+mj-lt"/>
              <a:ea typeface="Open Sans Light" panose="020B0306030504020204" pitchFamily="34" charset="0"/>
              <a:cs typeface="Open Sans Light" panose="020B0306030504020204" pitchFamily="34" charset="0"/>
            </a:endParaRPr>
          </a:p>
        </p:txBody>
      </p:sp>
      <p:sp>
        <p:nvSpPr>
          <p:cNvPr id="31" name="Subtitle 2">
            <a:extLst>
              <a:ext uri="{FF2B5EF4-FFF2-40B4-BE49-F238E27FC236}">
                <a16:creationId xmlns:a16="http://schemas.microsoft.com/office/drawing/2014/main" id="{76B1E94E-634D-44F0-8634-92AAFEC14166}"/>
              </a:ext>
            </a:extLst>
          </p:cNvPr>
          <p:cNvSpPr txBox="1">
            <a:spLocks/>
          </p:cNvSpPr>
          <p:nvPr/>
        </p:nvSpPr>
        <p:spPr>
          <a:xfrm>
            <a:off x="9467745" y="3938431"/>
            <a:ext cx="1883088" cy="21378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13"/>
              </a:lnSpc>
            </a:pPr>
            <a:r>
              <a:rPr lang="en-GB" sz="1600" b="1">
                <a:solidFill>
                  <a:schemeClr val="bg1"/>
                </a:solidFill>
                <a:latin typeface="+mj-lt"/>
                <a:ea typeface="Lato Light" panose="020F0502020204030203" pitchFamily="34" charset="0"/>
                <a:cs typeface="Mukta ExtraLight" panose="020B0000000000000000" pitchFamily="34" charset="77"/>
              </a:rPr>
              <a:t>Liquidation</a:t>
            </a:r>
            <a:endParaRPr lang="en-GB" sz="1600" b="1" dirty="0">
              <a:solidFill>
                <a:schemeClr val="bg1"/>
              </a:solidFill>
              <a:latin typeface="+mj-lt"/>
              <a:ea typeface="Lato Light" panose="020F0502020204030203" pitchFamily="34" charset="0"/>
              <a:cs typeface="Mukta ExtraLight" panose="020B0000000000000000" pitchFamily="34" charset="77"/>
            </a:endParaRPr>
          </a:p>
        </p:txBody>
      </p:sp>
      <p:graphicFrame>
        <p:nvGraphicFramePr>
          <p:cNvPr id="9" name="object 9">
            <a:extLst>
              <a:ext uri="{FF2B5EF4-FFF2-40B4-BE49-F238E27FC236}">
                <a16:creationId xmlns:a16="http://schemas.microsoft.com/office/drawing/2014/main" id="{4084F88F-310F-4939-89AE-ABB1BEA6E22B}"/>
              </a:ext>
            </a:extLst>
          </p:cNvPr>
          <p:cNvGraphicFramePr>
            <a:graphicFrameLocks noGrp="1"/>
          </p:cNvGraphicFramePr>
          <p:nvPr/>
        </p:nvGraphicFramePr>
        <p:xfrm>
          <a:off x="3831771" y="1956011"/>
          <a:ext cx="8181306" cy="4216400"/>
        </p:xfrm>
        <a:graphic>
          <a:graphicData uri="http://schemas.openxmlformats.org/drawingml/2006/table">
            <a:tbl>
              <a:tblPr firstRow="1" bandRow="1">
                <a:tableStyleId>{72833802-FEF1-4C79-8D5D-14CF1EAF98D9}</a:tableStyleId>
              </a:tblPr>
              <a:tblGrid>
                <a:gridCol w="4064069">
                  <a:extLst>
                    <a:ext uri="{9D8B030D-6E8A-4147-A177-3AD203B41FA5}">
                      <a16:colId xmlns:a16="http://schemas.microsoft.com/office/drawing/2014/main" val="20000"/>
                    </a:ext>
                  </a:extLst>
                </a:gridCol>
                <a:gridCol w="4117237">
                  <a:extLst>
                    <a:ext uri="{9D8B030D-6E8A-4147-A177-3AD203B41FA5}">
                      <a16:colId xmlns:a16="http://schemas.microsoft.com/office/drawing/2014/main" val="20001"/>
                    </a:ext>
                  </a:extLst>
                </a:gridCol>
              </a:tblGrid>
              <a:tr h="422598">
                <a:tc gridSpan="2">
                  <a:txBody>
                    <a:bodyPr/>
                    <a:lstStyle/>
                    <a:p>
                      <a:pPr marL="91440">
                        <a:lnSpc>
                          <a:spcPct val="100000"/>
                        </a:lnSpc>
                        <a:spcBef>
                          <a:spcPts val="745"/>
                        </a:spcBef>
                      </a:pPr>
                      <a:r>
                        <a:rPr lang="en-GB" sz="2400" b="1" dirty="0">
                          <a:solidFill>
                            <a:srgbClr val="FFFFFF"/>
                          </a:solidFill>
                          <a:latin typeface="+mj-lt"/>
                        </a:rPr>
                        <a:t>Company situation: </a:t>
                      </a:r>
                      <a:r>
                        <a:rPr lang="en-GB" sz="2400" b="1" u="sng" dirty="0">
                          <a:solidFill>
                            <a:srgbClr val="FFFFFF"/>
                          </a:solidFill>
                          <a:latin typeface="+mj-lt"/>
                        </a:rPr>
                        <a:t>Analysis of the industry development</a:t>
                      </a:r>
                      <a:endParaRPr lang="en-GB" sz="2400" u="sng" dirty="0">
                        <a:latin typeface="+mj-lt"/>
                        <a:cs typeface="Arial"/>
                      </a:endParaRPr>
                    </a:p>
                  </a:txBody>
                  <a:tcPr marL="0" marR="0" marT="94615" marB="0"/>
                </a:tc>
                <a:tc hMerge="1">
                  <a:txBody>
                    <a:bodyPr/>
                    <a:lstStyle/>
                    <a:p>
                      <a:endParaRPr/>
                    </a:p>
                  </a:txBody>
                  <a:tcPr marL="0" marR="0" marT="0" marB="0"/>
                </a:tc>
                <a:extLst>
                  <a:ext uri="{0D108BD9-81ED-4DB2-BD59-A6C34878D82A}">
                    <a16:rowId xmlns:a16="http://schemas.microsoft.com/office/drawing/2014/main" val="10000"/>
                  </a:ext>
                </a:extLst>
              </a:tr>
              <a:tr h="638810">
                <a:tc gridSpan="2">
                  <a:txBody>
                    <a:bodyPr/>
                    <a:lstStyle/>
                    <a:p>
                      <a:pPr marL="91440">
                        <a:lnSpc>
                          <a:spcPct val="100000"/>
                        </a:lnSpc>
                        <a:spcBef>
                          <a:spcPts val="800"/>
                        </a:spcBef>
                      </a:pPr>
                      <a:r>
                        <a:rPr lang="en-GB" sz="1800" b="1" spc="-10" dirty="0">
                          <a:solidFill>
                            <a:srgbClr val="245473"/>
                          </a:solidFill>
                          <a:latin typeface="+mj-lt"/>
                          <a:cs typeface="Arial"/>
                        </a:rPr>
                        <a:t>Basis for the derivation of a strategic restructuring plan are the relevant factors and developments in the industry</a:t>
                      </a:r>
                    </a:p>
                  </a:txBody>
                  <a:tcPr marL="0" marR="0" marT="101600" marB="0" anchor="ctr"/>
                </a:tc>
                <a:tc hMerge="1">
                  <a:txBody>
                    <a:bodyPr/>
                    <a:lstStyle/>
                    <a:p>
                      <a:pPr marL="91440">
                        <a:lnSpc>
                          <a:spcPct val="100000"/>
                        </a:lnSpc>
                        <a:spcBef>
                          <a:spcPts val="800"/>
                        </a:spcBef>
                      </a:pPr>
                      <a:endParaRPr lang="en-US" sz="1600" dirty="0">
                        <a:latin typeface="Arial"/>
                        <a:cs typeface="Arial"/>
                      </a:endParaRPr>
                    </a:p>
                  </a:txBody>
                  <a:tcPr marL="0" marR="0" marT="101600" marB="0"/>
                </a:tc>
                <a:extLst>
                  <a:ext uri="{0D108BD9-81ED-4DB2-BD59-A6C34878D82A}">
                    <a16:rowId xmlns:a16="http://schemas.microsoft.com/office/drawing/2014/main" val="10001"/>
                  </a:ext>
                </a:extLst>
              </a:tr>
              <a:tr h="638810">
                <a:tc gridSpan="2">
                  <a:txBody>
                    <a:bodyPr/>
                    <a:lstStyle/>
                    <a:p>
                      <a:pPr marL="91440">
                        <a:lnSpc>
                          <a:spcPct val="100000"/>
                        </a:lnSpc>
                        <a:spcBef>
                          <a:spcPts val="800"/>
                        </a:spcBef>
                      </a:pPr>
                      <a:r>
                        <a:rPr lang="en-GB" sz="1800" b="0" spc="-10" dirty="0">
                          <a:solidFill>
                            <a:srgbClr val="245473"/>
                          </a:solidFill>
                          <a:latin typeface="+mj-lt"/>
                          <a:cs typeface="Arial"/>
                        </a:rPr>
                        <a:t>The analysis of the industry's situation and development should give an indication of the future profitability of the industry and the possible positioning of the crisis company, taking into account the influencing factors</a:t>
                      </a:r>
                    </a:p>
                  </a:txBody>
                  <a:tcPr marL="0" marR="0" marT="6985" marB="0" anchor="ctr"/>
                </a:tc>
                <a:tc hMerge="1">
                  <a:txBody>
                    <a:bodyPr/>
                    <a:lstStyle/>
                    <a:p>
                      <a:pPr marL="91440" marR="565150">
                        <a:lnSpc>
                          <a:spcPts val="1870"/>
                        </a:lnSpc>
                        <a:spcBef>
                          <a:spcPts val="980"/>
                        </a:spcBef>
                      </a:pPr>
                      <a:endParaRPr lang="en-GB" sz="1600" dirty="0">
                        <a:latin typeface="Arial"/>
                        <a:cs typeface="Arial"/>
                      </a:endParaRPr>
                    </a:p>
                  </a:txBody>
                  <a:tcPr marL="0" marR="0" marT="124460" marB="0"/>
                </a:tc>
                <a:extLst>
                  <a:ext uri="{0D108BD9-81ED-4DB2-BD59-A6C34878D82A}">
                    <a16:rowId xmlns:a16="http://schemas.microsoft.com/office/drawing/2014/main" val="10002"/>
                  </a:ext>
                </a:extLst>
              </a:tr>
              <a:tr h="638810">
                <a:tc gridSpan="2">
                  <a:txBody>
                    <a:bodyPr/>
                    <a:lstStyle/>
                    <a:p>
                      <a:pPr marL="91440">
                        <a:lnSpc>
                          <a:spcPct val="100000"/>
                        </a:lnSpc>
                        <a:spcBef>
                          <a:spcPts val="800"/>
                        </a:spcBef>
                      </a:pPr>
                      <a:r>
                        <a:rPr lang="en-GB" sz="1800" dirty="0">
                          <a:solidFill>
                            <a:srgbClr val="245473"/>
                          </a:solidFill>
                          <a:latin typeface="+mj-lt"/>
                          <a:cs typeface="Arial"/>
                        </a:rPr>
                        <a:t>In particular, it must be examined what opportunities and risks arise for U and its current competitive position from the following factors:</a:t>
                      </a:r>
                    </a:p>
                  </a:txBody>
                  <a:tcPr marL="0" marR="0" marT="101600" marB="0" anchor="ctr"/>
                </a:tc>
                <a:tc hMerge="1">
                  <a:txBody>
                    <a:bodyPr/>
                    <a:lstStyle/>
                    <a:p>
                      <a:pPr marL="91440">
                        <a:lnSpc>
                          <a:spcPct val="100000"/>
                        </a:lnSpc>
                        <a:spcBef>
                          <a:spcPts val="800"/>
                        </a:spcBef>
                      </a:pPr>
                      <a:endParaRPr lang="en-GB" sz="1600" dirty="0">
                        <a:latin typeface="Arial"/>
                        <a:cs typeface="Arial"/>
                      </a:endParaRPr>
                    </a:p>
                  </a:txBody>
                  <a:tcPr marL="0" marR="0" marT="101600" marB="0"/>
                </a:tc>
                <a:extLst>
                  <a:ext uri="{0D108BD9-81ED-4DB2-BD59-A6C34878D82A}">
                    <a16:rowId xmlns:a16="http://schemas.microsoft.com/office/drawing/2014/main" val="10003"/>
                  </a:ext>
                </a:extLst>
              </a:tr>
              <a:tr h="1309680">
                <a:tc>
                  <a:txBody>
                    <a:bodyPr/>
                    <a:lstStyle/>
                    <a:p>
                      <a:pPr marL="377190" indent="-285750">
                        <a:lnSpc>
                          <a:spcPct val="100000"/>
                        </a:lnSpc>
                        <a:spcBef>
                          <a:spcPts val="300"/>
                        </a:spcBef>
                        <a:buFont typeface="Arial" panose="020B0604020202020204" pitchFamily="34" charset="0"/>
                        <a:buChar char="•"/>
                      </a:pPr>
                      <a:r>
                        <a:rPr lang="en-GB" sz="1800">
                          <a:solidFill>
                            <a:srgbClr val="245473"/>
                          </a:solidFill>
                          <a:latin typeface="+mj-lt"/>
                          <a:cs typeface="Arial"/>
                        </a:rPr>
                        <a:t>Number and strength of competitors</a:t>
                      </a:r>
                    </a:p>
                    <a:p>
                      <a:pPr marL="377190" indent="-285750">
                        <a:lnSpc>
                          <a:spcPct val="100000"/>
                        </a:lnSpc>
                        <a:spcBef>
                          <a:spcPts val="300"/>
                        </a:spcBef>
                        <a:buFont typeface="Arial" panose="020B0604020202020204" pitchFamily="34" charset="0"/>
                        <a:buChar char="•"/>
                      </a:pPr>
                      <a:r>
                        <a:rPr lang="en-GB" sz="1800">
                          <a:solidFill>
                            <a:srgbClr val="245473"/>
                          </a:solidFill>
                          <a:latin typeface="+mj-lt"/>
                          <a:cs typeface="Arial"/>
                        </a:rPr>
                        <a:t>current and potential customers</a:t>
                      </a:r>
                    </a:p>
                    <a:p>
                      <a:pPr marL="377190" indent="-285750">
                        <a:lnSpc>
                          <a:spcPct val="100000"/>
                        </a:lnSpc>
                        <a:spcBef>
                          <a:spcPts val="300"/>
                        </a:spcBef>
                        <a:buFont typeface="Arial" panose="020B0604020202020204" pitchFamily="34" charset="0"/>
                        <a:buChar char="•"/>
                      </a:pPr>
                      <a:r>
                        <a:rPr lang="en-GB" sz="1800">
                          <a:solidFill>
                            <a:srgbClr val="245473"/>
                          </a:solidFill>
                          <a:latin typeface="+mj-lt"/>
                          <a:cs typeface="Arial"/>
                        </a:rPr>
                        <a:t>current and potential suppliers</a:t>
                      </a:r>
                    </a:p>
                    <a:p>
                      <a:pPr marL="377190" indent="-285750">
                        <a:lnSpc>
                          <a:spcPct val="100000"/>
                        </a:lnSpc>
                        <a:spcBef>
                          <a:spcPts val="300"/>
                        </a:spcBef>
                        <a:buFont typeface="Arial" panose="020B0604020202020204" pitchFamily="34" charset="0"/>
                        <a:buChar char="•"/>
                      </a:pPr>
                      <a:r>
                        <a:rPr lang="en-GB" sz="1800">
                          <a:solidFill>
                            <a:srgbClr val="245473"/>
                          </a:solidFill>
                          <a:latin typeface="+mj-lt"/>
                          <a:cs typeface="Arial"/>
                        </a:rPr>
                        <a:t>Substitution products and new</a:t>
                      </a:r>
                    </a:p>
                    <a:p>
                      <a:pPr marL="377190" indent="-285750">
                        <a:lnSpc>
                          <a:spcPct val="100000"/>
                        </a:lnSpc>
                        <a:spcBef>
                          <a:spcPts val="300"/>
                        </a:spcBef>
                        <a:buFont typeface="Arial" panose="020B0604020202020204" pitchFamily="34" charset="0"/>
                        <a:buChar char="•"/>
                      </a:pPr>
                      <a:r>
                        <a:rPr lang="en-GB" sz="1800">
                          <a:solidFill>
                            <a:srgbClr val="245473"/>
                          </a:solidFill>
                          <a:latin typeface="+mj-lt"/>
                          <a:cs typeface="Arial"/>
                        </a:rPr>
                        <a:t>Technologies</a:t>
                      </a:r>
                      <a:endParaRPr lang="en-GB" sz="1800" dirty="0">
                        <a:solidFill>
                          <a:srgbClr val="245473"/>
                        </a:solidFill>
                        <a:latin typeface="+mj-lt"/>
                        <a:cs typeface="Arial"/>
                      </a:endParaRPr>
                    </a:p>
                  </a:txBody>
                  <a:tcPr marL="0" marR="0" marT="101600" marB="0" anchor="ctr"/>
                </a:tc>
                <a:tc>
                  <a:txBody>
                    <a:bodyPr/>
                    <a:lstStyle/>
                    <a:p>
                      <a:pPr marL="377190" indent="-285750">
                        <a:lnSpc>
                          <a:spcPct val="100000"/>
                        </a:lnSpc>
                        <a:spcBef>
                          <a:spcPts val="300"/>
                        </a:spcBef>
                        <a:buFont typeface="Arial" panose="020B0604020202020204" pitchFamily="34" charset="0"/>
                        <a:buChar char="•"/>
                      </a:pPr>
                      <a:r>
                        <a:rPr lang="en-GB" sz="1800" dirty="0">
                          <a:solidFill>
                            <a:srgbClr val="245473"/>
                          </a:solidFill>
                          <a:latin typeface="+mj-lt"/>
                          <a:cs typeface="Arial"/>
                        </a:rPr>
                        <a:t>new business models</a:t>
                      </a:r>
                    </a:p>
                    <a:p>
                      <a:pPr marL="377190" indent="-285750">
                        <a:lnSpc>
                          <a:spcPct val="100000"/>
                        </a:lnSpc>
                        <a:spcBef>
                          <a:spcPts val="300"/>
                        </a:spcBef>
                        <a:buFont typeface="Arial" panose="020B0604020202020204" pitchFamily="34" charset="0"/>
                        <a:buChar char="•"/>
                      </a:pPr>
                      <a:r>
                        <a:rPr lang="en-GB" sz="1800" dirty="0">
                          <a:solidFill>
                            <a:srgbClr val="245473"/>
                          </a:solidFill>
                          <a:latin typeface="+mj-lt"/>
                          <a:cs typeface="Arial"/>
                        </a:rPr>
                        <a:t>new competitors</a:t>
                      </a:r>
                    </a:p>
                    <a:p>
                      <a:pPr marL="377190" indent="-285750">
                        <a:lnSpc>
                          <a:spcPct val="100000"/>
                        </a:lnSpc>
                        <a:spcBef>
                          <a:spcPts val="300"/>
                        </a:spcBef>
                        <a:buFont typeface="Arial" panose="020B0604020202020204" pitchFamily="34" charset="0"/>
                        <a:buChar char="•"/>
                      </a:pPr>
                      <a:r>
                        <a:rPr lang="en-GB" sz="1800" dirty="0">
                          <a:solidFill>
                            <a:srgbClr val="245473"/>
                          </a:solidFill>
                          <a:latin typeface="+mj-lt"/>
                          <a:cs typeface="Arial"/>
                        </a:rPr>
                        <a:t>Changes in </a:t>
                      </a:r>
                      <a:r>
                        <a:rPr lang="en-GB" sz="1800" dirty="0" err="1">
                          <a:solidFill>
                            <a:srgbClr val="245473"/>
                          </a:solidFill>
                          <a:latin typeface="+mj-lt"/>
                          <a:cs typeface="Arial"/>
                        </a:rPr>
                        <a:t>neighboring</a:t>
                      </a:r>
                      <a:r>
                        <a:rPr lang="en-GB" sz="1800" dirty="0">
                          <a:solidFill>
                            <a:srgbClr val="245473"/>
                          </a:solidFill>
                          <a:latin typeface="+mj-lt"/>
                          <a:cs typeface="Arial"/>
                        </a:rPr>
                        <a:t> sectors</a:t>
                      </a:r>
                    </a:p>
                    <a:p>
                      <a:pPr marL="377190" indent="-285750">
                        <a:lnSpc>
                          <a:spcPct val="100000"/>
                        </a:lnSpc>
                        <a:spcBef>
                          <a:spcPts val="300"/>
                        </a:spcBef>
                        <a:buFont typeface="Arial" panose="020B0604020202020204" pitchFamily="34" charset="0"/>
                        <a:buChar char="•"/>
                      </a:pPr>
                      <a:r>
                        <a:rPr lang="en-GB" sz="1800" dirty="0">
                          <a:solidFill>
                            <a:srgbClr val="245473"/>
                          </a:solidFill>
                          <a:latin typeface="+mj-lt"/>
                          <a:cs typeface="Arial"/>
                        </a:rPr>
                        <a:t>Changes in the </a:t>
                      </a:r>
                      <a:r>
                        <a:rPr lang="en-GB" sz="1800" dirty="0" err="1">
                          <a:solidFill>
                            <a:srgbClr val="245473"/>
                          </a:solidFill>
                          <a:latin typeface="+mj-lt"/>
                          <a:cs typeface="Arial"/>
                        </a:rPr>
                        <a:t>behavior</a:t>
                      </a:r>
                      <a:r>
                        <a:rPr lang="en-GB" sz="1800" dirty="0">
                          <a:solidFill>
                            <a:srgbClr val="245473"/>
                          </a:solidFill>
                          <a:latin typeface="+mj-lt"/>
                          <a:cs typeface="Arial"/>
                        </a:rPr>
                        <a:t> of capital-</a:t>
                      </a:r>
                    </a:p>
                    <a:p>
                      <a:pPr marL="377190" indent="-285750">
                        <a:lnSpc>
                          <a:spcPct val="100000"/>
                        </a:lnSpc>
                        <a:spcBef>
                          <a:spcPts val="300"/>
                        </a:spcBef>
                        <a:buFont typeface="Arial" panose="020B0604020202020204" pitchFamily="34" charset="0"/>
                        <a:buChar char="•"/>
                      </a:pPr>
                      <a:r>
                        <a:rPr lang="en-GB" sz="1800" dirty="0">
                          <a:solidFill>
                            <a:srgbClr val="245473"/>
                          </a:solidFill>
                          <a:latin typeface="+mj-lt"/>
                          <a:cs typeface="Arial"/>
                        </a:rPr>
                        <a:t>markets compared to the industry</a:t>
                      </a:r>
                    </a:p>
                  </a:txBody>
                  <a:tcPr marL="0" marR="0" marT="101600" marB="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523023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486611" y="524626"/>
            <a:ext cx="8852375" cy="944945"/>
          </a:xfrm>
        </p:spPr>
        <p:txBody>
          <a:bodyPr>
            <a:normAutofit fontScale="85000" lnSpcReduction="20000"/>
          </a:bodyPr>
          <a:lstStyle/>
          <a:p>
            <a:r>
              <a:rPr lang="en-GB" dirty="0"/>
              <a:t>Content of Restructuring Concepts</a:t>
            </a:r>
          </a:p>
          <a:p>
            <a:r>
              <a:rPr lang="en-GB" sz="3600" dirty="0"/>
              <a:t>1. </a:t>
            </a:r>
            <a:r>
              <a:rPr lang="en-GB" sz="3600" b="1" dirty="0">
                <a:latin typeface="+mj-lt"/>
              </a:rPr>
              <a:t>Analysis of the industry development</a:t>
            </a:r>
            <a:endParaRPr lang="en-GB" dirty="0"/>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550277" y="2142491"/>
            <a:ext cx="2351949" cy="4145027"/>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With regard to industry development, </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a:solidFill>
                  <a:srgbClr val="245473"/>
                </a:solidFill>
                <a:latin typeface="+mj-lt"/>
                <a:ea typeface="Open Sans Light" panose="020B0306030504020204" pitchFamily="34" charset="0"/>
                <a:cs typeface="Open Sans Light" panose="020B0306030504020204" pitchFamily="34" charset="0"/>
              </a:rPr>
              <a:t>a distinction must be made between the long-term industry trend and the industry cycle; the industry cycle overlays the long-term industry trend.</a:t>
            </a:r>
            <a:endParaRPr lang="en-GB" sz="2200" b="1" dirty="0">
              <a:solidFill>
                <a:srgbClr val="245473"/>
              </a:solidFill>
              <a:latin typeface="+mj-lt"/>
              <a:ea typeface="Open Sans Light" panose="020B0306030504020204" pitchFamily="34" charset="0"/>
              <a:cs typeface="Open Sans Light" panose="020B0306030504020204" pitchFamily="34" charset="0"/>
            </a:endParaRPr>
          </a:p>
        </p:txBody>
      </p:sp>
      <p:sp>
        <p:nvSpPr>
          <p:cNvPr id="31" name="Subtitle 2">
            <a:extLst>
              <a:ext uri="{FF2B5EF4-FFF2-40B4-BE49-F238E27FC236}">
                <a16:creationId xmlns:a16="http://schemas.microsoft.com/office/drawing/2014/main" id="{76B1E94E-634D-44F0-8634-92AAFEC14166}"/>
              </a:ext>
            </a:extLst>
          </p:cNvPr>
          <p:cNvSpPr txBox="1">
            <a:spLocks/>
          </p:cNvSpPr>
          <p:nvPr/>
        </p:nvSpPr>
        <p:spPr>
          <a:xfrm>
            <a:off x="8980644" y="3938431"/>
            <a:ext cx="1883088" cy="21378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13"/>
              </a:lnSpc>
            </a:pPr>
            <a:r>
              <a:rPr lang="en-GB" sz="1600" b="1">
                <a:solidFill>
                  <a:schemeClr val="bg1"/>
                </a:solidFill>
                <a:latin typeface="+mj-lt"/>
                <a:ea typeface="Lato Light" panose="020F0502020204030203" pitchFamily="34" charset="0"/>
                <a:cs typeface="Mukta ExtraLight" panose="020B0000000000000000" pitchFamily="34" charset="77"/>
              </a:rPr>
              <a:t>Liquidation</a:t>
            </a:r>
            <a:endParaRPr lang="en-GB" sz="1600" b="1" dirty="0">
              <a:solidFill>
                <a:schemeClr val="bg1"/>
              </a:solidFill>
              <a:latin typeface="+mj-lt"/>
              <a:ea typeface="Lato Light" panose="020F0502020204030203" pitchFamily="34" charset="0"/>
              <a:cs typeface="Mukta ExtraLight" panose="020B0000000000000000" pitchFamily="34" charset="77"/>
            </a:endParaRPr>
          </a:p>
        </p:txBody>
      </p:sp>
      <p:graphicFrame>
        <p:nvGraphicFramePr>
          <p:cNvPr id="9" name="object 9">
            <a:extLst>
              <a:ext uri="{FF2B5EF4-FFF2-40B4-BE49-F238E27FC236}">
                <a16:creationId xmlns:a16="http://schemas.microsoft.com/office/drawing/2014/main" id="{4084F88F-310F-4939-89AE-ABB1BEA6E22B}"/>
              </a:ext>
            </a:extLst>
          </p:cNvPr>
          <p:cNvGraphicFramePr>
            <a:graphicFrameLocks noGrp="1"/>
          </p:cNvGraphicFramePr>
          <p:nvPr/>
        </p:nvGraphicFramePr>
        <p:xfrm>
          <a:off x="3339471" y="2142491"/>
          <a:ext cx="8229600" cy="3625450"/>
        </p:xfrm>
        <a:graphic>
          <a:graphicData uri="http://schemas.openxmlformats.org/drawingml/2006/table">
            <a:tbl>
              <a:tblPr firstRow="1" bandRow="1">
                <a:tableStyleId>{72833802-FEF1-4C79-8D5D-14CF1EAF98D9}</a:tableStyleId>
              </a:tblPr>
              <a:tblGrid>
                <a:gridCol w="8229600">
                  <a:extLst>
                    <a:ext uri="{9D8B030D-6E8A-4147-A177-3AD203B41FA5}">
                      <a16:colId xmlns:a16="http://schemas.microsoft.com/office/drawing/2014/main" val="20000"/>
                    </a:ext>
                  </a:extLst>
                </a:gridCol>
              </a:tblGrid>
              <a:tr h="488550">
                <a:tc>
                  <a:txBody>
                    <a:bodyPr/>
                    <a:lstStyle/>
                    <a:p>
                      <a:pPr marL="91440">
                        <a:lnSpc>
                          <a:spcPct val="100000"/>
                        </a:lnSpc>
                        <a:spcBef>
                          <a:spcPts val="745"/>
                        </a:spcBef>
                      </a:pPr>
                      <a:r>
                        <a:rPr lang="en-GB" sz="2400" b="1" dirty="0">
                          <a:solidFill>
                            <a:srgbClr val="FFFFFF"/>
                          </a:solidFill>
                          <a:latin typeface="+mj-lt"/>
                        </a:rPr>
                        <a:t>Company situation: </a:t>
                      </a:r>
                      <a:r>
                        <a:rPr lang="en-GB" sz="2400" b="1" u="sng" dirty="0">
                          <a:solidFill>
                            <a:srgbClr val="FFFFFF"/>
                          </a:solidFill>
                          <a:latin typeface="+mj-lt"/>
                        </a:rPr>
                        <a:t>Analysis of the industry development </a:t>
                      </a:r>
                      <a:r>
                        <a:rPr lang="en-GB" sz="2400" b="1" dirty="0">
                          <a:solidFill>
                            <a:srgbClr val="FFFFFF"/>
                          </a:solidFill>
                          <a:latin typeface="+mj-lt"/>
                        </a:rPr>
                        <a:t>(cont.)</a:t>
                      </a:r>
                      <a:endParaRPr lang="en-GB" sz="2400" dirty="0">
                        <a:latin typeface="+mj-lt"/>
                        <a:cs typeface="Arial"/>
                      </a:endParaRPr>
                    </a:p>
                  </a:txBody>
                  <a:tcPr marL="0" marR="0" marT="94615" marB="0"/>
                </a:tc>
                <a:extLst>
                  <a:ext uri="{0D108BD9-81ED-4DB2-BD59-A6C34878D82A}">
                    <a16:rowId xmlns:a16="http://schemas.microsoft.com/office/drawing/2014/main" val="10000"/>
                  </a:ext>
                </a:extLst>
              </a:tr>
              <a:tr h="738505">
                <a:tc>
                  <a:txBody>
                    <a:bodyPr/>
                    <a:lstStyle/>
                    <a:p>
                      <a:pPr marL="91440">
                        <a:lnSpc>
                          <a:spcPct val="100000"/>
                        </a:lnSpc>
                        <a:spcBef>
                          <a:spcPts val="800"/>
                        </a:spcBef>
                      </a:pPr>
                      <a:r>
                        <a:rPr lang="en-GB" sz="2000" b="1" spc="-10" dirty="0">
                          <a:solidFill>
                            <a:srgbClr val="245473"/>
                          </a:solidFill>
                          <a:latin typeface="+mj-lt"/>
                          <a:cs typeface="Arial"/>
                        </a:rPr>
                        <a:t>In times of recession, the earnings prospects also decline for companies that have a good market position due to their strengths</a:t>
                      </a:r>
                    </a:p>
                  </a:txBody>
                  <a:tcPr marL="0" marR="0" marT="101600" marB="0" anchor="ctr"/>
                </a:tc>
                <a:extLst>
                  <a:ext uri="{0D108BD9-81ED-4DB2-BD59-A6C34878D82A}">
                    <a16:rowId xmlns:a16="http://schemas.microsoft.com/office/drawing/2014/main" val="10001"/>
                  </a:ext>
                </a:extLst>
              </a:tr>
              <a:tr h="738505">
                <a:tc>
                  <a:txBody>
                    <a:bodyPr/>
                    <a:lstStyle/>
                    <a:p>
                      <a:pPr marL="91440">
                        <a:lnSpc>
                          <a:spcPct val="100000"/>
                        </a:lnSpc>
                        <a:spcBef>
                          <a:spcPts val="800"/>
                        </a:spcBef>
                      </a:pPr>
                      <a:r>
                        <a:rPr lang="en-GB" sz="2000" b="0" spc="-10" dirty="0">
                          <a:solidFill>
                            <a:srgbClr val="245473"/>
                          </a:solidFill>
                          <a:latin typeface="+mj-lt"/>
                          <a:cs typeface="Arial"/>
                        </a:rPr>
                        <a:t>First of all, the earnings, financial and asset situation of the company must be recorded and its further development estimated without taking into account possible restructuring measures</a:t>
                      </a:r>
                    </a:p>
                  </a:txBody>
                  <a:tcPr marL="0" marR="0" marT="6985" marB="0" anchor="ctr"/>
                </a:tc>
                <a:extLst>
                  <a:ext uri="{0D108BD9-81ED-4DB2-BD59-A6C34878D82A}">
                    <a16:rowId xmlns:a16="http://schemas.microsoft.com/office/drawing/2014/main" val="10002"/>
                  </a:ext>
                </a:extLst>
              </a:tr>
              <a:tr h="738505">
                <a:tc>
                  <a:txBody>
                    <a:bodyPr/>
                    <a:lstStyle/>
                    <a:p>
                      <a:pPr marL="91440">
                        <a:lnSpc>
                          <a:spcPct val="100000"/>
                        </a:lnSpc>
                        <a:spcBef>
                          <a:spcPts val="800"/>
                        </a:spcBef>
                      </a:pPr>
                      <a:r>
                        <a:rPr lang="en-GB" sz="2000" dirty="0">
                          <a:solidFill>
                            <a:srgbClr val="245473"/>
                          </a:solidFill>
                          <a:latin typeface="+mj-lt"/>
                          <a:cs typeface="Arial"/>
                        </a:rPr>
                        <a:t>Focus of analysis: Sales and cost development as well as the development of the contribution margins of the individual products and business units</a:t>
                      </a:r>
                    </a:p>
                  </a:txBody>
                  <a:tcPr marL="0" marR="0" marT="101600" marB="0" anchor="ctr"/>
                </a:tc>
                <a:extLst>
                  <a:ext uri="{0D108BD9-81ED-4DB2-BD59-A6C34878D82A}">
                    <a16:rowId xmlns:a16="http://schemas.microsoft.com/office/drawing/2014/main" val="10003"/>
                  </a:ext>
                </a:extLst>
              </a:tr>
              <a:tr h="738505">
                <a:tc>
                  <a:txBody>
                    <a:bodyPr/>
                    <a:lstStyle/>
                    <a:p>
                      <a:pPr marL="91440">
                        <a:lnSpc>
                          <a:spcPct val="100000"/>
                        </a:lnSpc>
                        <a:spcBef>
                          <a:spcPts val="800"/>
                        </a:spcBef>
                      </a:pPr>
                      <a:r>
                        <a:rPr lang="en-GB" sz="2000" dirty="0">
                          <a:solidFill>
                            <a:srgbClr val="245473"/>
                          </a:solidFill>
                          <a:latin typeface="+mj-lt"/>
                          <a:cs typeface="Arial"/>
                        </a:rPr>
                        <a:t>Scenario analyses can be used to determine which sales increases and/or cost reductions are necessary to achieve at least break-even</a:t>
                      </a:r>
                    </a:p>
                  </a:txBody>
                  <a:tcPr marL="0" marR="0" marT="101600" marB="0" anchor="ctr"/>
                </a:tc>
                <a:extLst>
                  <a:ext uri="{0D108BD9-81ED-4DB2-BD59-A6C34878D82A}">
                    <a16:rowId xmlns:a16="http://schemas.microsoft.com/office/drawing/2014/main" val="2813156787"/>
                  </a:ext>
                </a:extLst>
              </a:tr>
            </a:tbl>
          </a:graphicData>
        </a:graphic>
      </p:graphicFrame>
    </p:spTree>
    <p:extLst>
      <p:ext uri="{BB962C8B-B14F-4D97-AF65-F5344CB8AC3E}">
        <p14:creationId xmlns:p14="http://schemas.microsoft.com/office/powerpoint/2010/main" val="506849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421296" y="280486"/>
            <a:ext cx="9703904" cy="1200189"/>
          </a:xfrm>
        </p:spPr>
        <p:txBody>
          <a:bodyPr>
            <a:normAutofit/>
          </a:bodyPr>
          <a:lstStyle/>
          <a:p>
            <a:r>
              <a:rPr lang="en-GB" dirty="0"/>
              <a:t>Content of Restructuring Concepts</a:t>
            </a:r>
          </a:p>
          <a:p>
            <a:r>
              <a:rPr lang="en-GB" sz="3200" dirty="0"/>
              <a:t>2.  Analysis of the environment </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338074" y="2156959"/>
            <a:ext cx="2761885" cy="2790810"/>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The environment of the company </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a:solidFill>
                  <a:srgbClr val="245473"/>
                </a:solidFill>
                <a:latin typeface="+mj-lt"/>
                <a:ea typeface="Open Sans Light" panose="020B0306030504020204" pitchFamily="34" charset="0"/>
                <a:cs typeface="Open Sans Light" panose="020B0306030504020204" pitchFamily="34" charset="0"/>
              </a:rPr>
              <a:t>is described by the overall economic situation, the legal, political, social and scientific and technical environment.</a:t>
            </a:r>
            <a:endParaRPr lang="en-GB" sz="2200" b="1" dirty="0">
              <a:solidFill>
                <a:srgbClr val="245473"/>
              </a:solidFill>
              <a:latin typeface="+mj-lt"/>
              <a:ea typeface="Open Sans Light" panose="020B0306030504020204" pitchFamily="34" charset="0"/>
              <a:cs typeface="Open Sans Light" panose="020B0306030504020204" pitchFamily="34" charset="0"/>
            </a:endParaRPr>
          </a:p>
        </p:txBody>
      </p:sp>
      <p:sp>
        <p:nvSpPr>
          <p:cNvPr id="31" name="Subtitle 2">
            <a:extLst>
              <a:ext uri="{FF2B5EF4-FFF2-40B4-BE49-F238E27FC236}">
                <a16:creationId xmlns:a16="http://schemas.microsoft.com/office/drawing/2014/main" id="{76B1E94E-634D-44F0-8634-92AAFEC14166}"/>
              </a:ext>
            </a:extLst>
          </p:cNvPr>
          <p:cNvSpPr txBox="1">
            <a:spLocks/>
          </p:cNvSpPr>
          <p:nvPr/>
        </p:nvSpPr>
        <p:spPr>
          <a:xfrm>
            <a:off x="8980644" y="3938431"/>
            <a:ext cx="1883088" cy="21378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13"/>
              </a:lnSpc>
            </a:pPr>
            <a:r>
              <a:rPr lang="en-GB" sz="1600" b="1">
                <a:solidFill>
                  <a:schemeClr val="bg1"/>
                </a:solidFill>
                <a:latin typeface="+mj-lt"/>
                <a:ea typeface="Lato Light" panose="020F0502020204030203" pitchFamily="34" charset="0"/>
                <a:cs typeface="Mukta ExtraLight" panose="020B0000000000000000" pitchFamily="34" charset="77"/>
              </a:rPr>
              <a:t>Liquidation</a:t>
            </a:r>
            <a:endParaRPr lang="en-GB" sz="1600" b="1" dirty="0">
              <a:solidFill>
                <a:schemeClr val="bg1"/>
              </a:solidFill>
              <a:latin typeface="+mj-lt"/>
              <a:ea typeface="Lato Light" panose="020F0502020204030203" pitchFamily="34" charset="0"/>
              <a:cs typeface="Mukta ExtraLight" panose="020B0000000000000000" pitchFamily="34" charset="77"/>
            </a:endParaRPr>
          </a:p>
        </p:txBody>
      </p:sp>
      <p:graphicFrame>
        <p:nvGraphicFramePr>
          <p:cNvPr id="9" name="object 9">
            <a:extLst>
              <a:ext uri="{FF2B5EF4-FFF2-40B4-BE49-F238E27FC236}">
                <a16:creationId xmlns:a16="http://schemas.microsoft.com/office/drawing/2014/main" id="{4084F88F-310F-4939-89AE-ABB1BEA6E22B}"/>
              </a:ext>
            </a:extLst>
          </p:cNvPr>
          <p:cNvGraphicFramePr>
            <a:graphicFrameLocks noGrp="1"/>
          </p:cNvGraphicFramePr>
          <p:nvPr/>
        </p:nvGraphicFramePr>
        <p:xfrm>
          <a:off x="3339471" y="2142491"/>
          <a:ext cx="8229600" cy="3308721"/>
        </p:xfrm>
        <a:graphic>
          <a:graphicData uri="http://schemas.openxmlformats.org/drawingml/2006/table">
            <a:tbl>
              <a:tblPr firstRow="1" bandRow="1">
                <a:tableStyleId>{5A111915-BE36-4E01-A7E5-04B1672EAD32}</a:tableStyleId>
              </a:tblPr>
              <a:tblGrid>
                <a:gridCol w="8229600">
                  <a:extLst>
                    <a:ext uri="{9D8B030D-6E8A-4147-A177-3AD203B41FA5}">
                      <a16:colId xmlns:a16="http://schemas.microsoft.com/office/drawing/2014/main" val="20000"/>
                    </a:ext>
                  </a:extLst>
                </a:gridCol>
              </a:tblGrid>
              <a:tr h="488550">
                <a:tc>
                  <a:txBody>
                    <a:bodyPr/>
                    <a:lstStyle/>
                    <a:p>
                      <a:pPr marL="91440">
                        <a:lnSpc>
                          <a:spcPct val="100000"/>
                        </a:lnSpc>
                        <a:spcBef>
                          <a:spcPts val="745"/>
                        </a:spcBef>
                      </a:pPr>
                      <a:r>
                        <a:rPr lang="en-GB" sz="2400" b="1">
                          <a:solidFill>
                            <a:srgbClr val="FFFFFF"/>
                          </a:solidFill>
                          <a:latin typeface="+mj-lt"/>
                        </a:rPr>
                        <a:t>Company situation: </a:t>
                      </a:r>
                      <a:r>
                        <a:rPr lang="en-GB" sz="2400" b="1" u="sng">
                          <a:solidFill>
                            <a:srgbClr val="FFFFFF"/>
                          </a:solidFill>
                          <a:latin typeface="+mj-lt"/>
                        </a:rPr>
                        <a:t>Analysis of the environment</a:t>
                      </a:r>
                      <a:endParaRPr lang="en-GB" sz="2400" u="sng" dirty="0">
                        <a:latin typeface="+mj-lt"/>
                        <a:cs typeface="Arial"/>
                      </a:endParaRPr>
                    </a:p>
                  </a:txBody>
                  <a:tcPr marL="0" marR="0" marT="94615" marB="0"/>
                </a:tc>
                <a:extLst>
                  <a:ext uri="{0D108BD9-81ED-4DB2-BD59-A6C34878D82A}">
                    <a16:rowId xmlns:a16="http://schemas.microsoft.com/office/drawing/2014/main" val="10000"/>
                  </a:ext>
                </a:extLst>
              </a:tr>
              <a:tr h="686571">
                <a:tc>
                  <a:txBody>
                    <a:bodyPr/>
                    <a:lstStyle/>
                    <a:p>
                      <a:pPr marL="91440">
                        <a:lnSpc>
                          <a:spcPct val="100000"/>
                        </a:lnSpc>
                        <a:spcBef>
                          <a:spcPts val="800"/>
                        </a:spcBef>
                      </a:pPr>
                      <a:r>
                        <a:rPr lang="en-GB" sz="2000" b="1" spc="-10">
                          <a:solidFill>
                            <a:srgbClr val="245473"/>
                          </a:solidFill>
                          <a:latin typeface="+mj-lt"/>
                        </a:rPr>
                        <a:t>The key question is whether the company in crisis can consolidate in the foreseeable future, taking into account the expected economic outlook</a:t>
                      </a:r>
                      <a:endParaRPr lang="en-GB" sz="2000" b="1" spc="-10" dirty="0">
                        <a:solidFill>
                          <a:srgbClr val="245473"/>
                        </a:solidFill>
                        <a:latin typeface="+mj-lt"/>
                        <a:cs typeface="Arial"/>
                      </a:endParaRPr>
                    </a:p>
                  </a:txBody>
                  <a:tcPr marL="0" marR="0" marT="101600" marB="0" anchor="ctr"/>
                </a:tc>
                <a:extLst>
                  <a:ext uri="{0D108BD9-81ED-4DB2-BD59-A6C34878D82A}">
                    <a16:rowId xmlns:a16="http://schemas.microsoft.com/office/drawing/2014/main" val="10001"/>
                  </a:ext>
                </a:extLst>
              </a:tr>
              <a:tr h="686571">
                <a:tc>
                  <a:txBody>
                    <a:bodyPr/>
                    <a:lstStyle/>
                    <a:p>
                      <a:pPr marL="91440">
                        <a:lnSpc>
                          <a:spcPct val="100000"/>
                        </a:lnSpc>
                        <a:spcBef>
                          <a:spcPts val="800"/>
                        </a:spcBef>
                      </a:pPr>
                      <a:r>
                        <a:rPr lang="en-GB" sz="2000" b="0" spc="-10">
                          <a:solidFill>
                            <a:srgbClr val="245473"/>
                          </a:solidFill>
                          <a:latin typeface="+mj-lt"/>
                        </a:rPr>
                        <a:t>The general economic trends to be expected in the short term is key in this regard and has a serious impact on the general conditions for the restructuring</a:t>
                      </a:r>
                      <a:endParaRPr lang="en-GB" sz="2000" b="0" spc="-10" dirty="0">
                        <a:solidFill>
                          <a:srgbClr val="245473"/>
                        </a:solidFill>
                        <a:latin typeface="+mj-lt"/>
                        <a:cs typeface="Arial"/>
                      </a:endParaRPr>
                    </a:p>
                  </a:txBody>
                  <a:tcPr marL="0" marR="0" marT="6985" marB="0" anchor="ctr"/>
                </a:tc>
                <a:extLst>
                  <a:ext uri="{0D108BD9-81ED-4DB2-BD59-A6C34878D82A}">
                    <a16:rowId xmlns:a16="http://schemas.microsoft.com/office/drawing/2014/main" val="10002"/>
                  </a:ext>
                </a:extLst>
              </a:tr>
              <a:tr h="686571">
                <a:tc>
                  <a:txBody>
                    <a:bodyPr/>
                    <a:lstStyle/>
                    <a:p>
                      <a:pPr marL="91440">
                        <a:lnSpc>
                          <a:spcPct val="100000"/>
                        </a:lnSpc>
                        <a:spcBef>
                          <a:spcPts val="800"/>
                        </a:spcBef>
                      </a:pPr>
                      <a:r>
                        <a:rPr lang="en-GB" sz="2000">
                          <a:solidFill>
                            <a:srgbClr val="245473"/>
                          </a:solidFill>
                          <a:latin typeface="+mj-lt"/>
                        </a:rPr>
                        <a:t>Key indicators can be derived from demographic, technological, political and social trends as well as from current economic influences</a:t>
                      </a:r>
                      <a:endParaRPr lang="en-GB" sz="2000" dirty="0">
                        <a:solidFill>
                          <a:srgbClr val="245473"/>
                        </a:solidFill>
                        <a:latin typeface="+mj-lt"/>
                        <a:cs typeface="Arial"/>
                      </a:endParaRPr>
                    </a:p>
                  </a:txBody>
                  <a:tcPr marL="0" marR="0" marT="101600" marB="0" anchor="ctr"/>
                </a:tc>
                <a:extLst>
                  <a:ext uri="{0D108BD9-81ED-4DB2-BD59-A6C34878D82A}">
                    <a16:rowId xmlns:a16="http://schemas.microsoft.com/office/drawing/2014/main" val="10003"/>
                  </a:ext>
                </a:extLst>
              </a:tr>
              <a:tr h="686571">
                <a:tc>
                  <a:txBody>
                    <a:bodyPr/>
                    <a:lstStyle/>
                    <a:p>
                      <a:pPr marL="91440">
                        <a:lnSpc>
                          <a:spcPct val="100000"/>
                        </a:lnSpc>
                        <a:spcBef>
                          <a:spcPts val="800"/>
                        </a:spcBef>
                      </a:pPr>
                      <a:r>
                        <a:rPr lang="en-GB" sz="2000" dirty="0">
                          <a:solidFill>
                            <a:srgbClr val="245473"/>
                          </a:solidFill>
                          <a:latin typeface="+mj-lt"/>
                        </a:rPr>
                        <a:t>Information sources: Market studies by banks and associations, economic studies and the business press</a:t>
                      </a:r>
                      <a:endParaRPr lang="en-GB" sz="2000" dirty="0">
                        <a:solidFill>
                          <a:srgbClr val="245473"/>
                        </a:solidFill>
                        <a:latin typeface="+mj-lt"/>
                        <a:cs typeface="Arial"/>
                      </a:endParaRPr>
                    </a:p>
                  </a:txBody>
                  <a:tcPr marL="0" marR="0" marT="101600" marB="0" anchor="ctr"/>
                </a:tc>
                <a:extLst>
                  <a:ext uri="{0D108BD9-81ED-4DB2-BD59-A6C34878D82A}">
                    <a16:rowId xmlns:a16="http://schemas.microsoft.com/office/drawing/2014/main" val="2813156787"/>
                  </a:ext>
                </a:extLst>
              </a:tr>
            </a:tbl>
          </a:graphicData>
        </a:graphic>
      </p:graphicFrame>
    </p:spTree>
    <p:extLst>
      <p:ext uri="{BB962C8B-B14F-4D97-AF65-F5344CB8AC3E}">
        <p14:creationId xmlns:p14="http://schemas.microsoft.com/office/powerpoint/2010/main" val="3469663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573696" y="550237"/>
            <a:ext cx="9290036" cy="951992"/>
          </a:xfrm>
        </p:spPr>
        <p:txBody>
          <a:bodyPr>
            <a:normAutofit fontScale="85000" lnSpcReduction="20000"/>
          </a:bodyPr>
          <a:lstStyle/>
          <a:p>
            <a:r>
              <a:rPr lang="en-GB" dirty="0"/>
              <a:t>Content of Restructuring Concepts</a:t>
            </a:r>
          </a:p>
          <a:p>
            <a:r>
              <a:rPr lang="en-GB" dirty="0"/>
              <a:t>3.  </a:t>
            </a:r>
            <a:r>
              <a:rPr lang="en-GB" sz="3600" b="1" dirty="0">
                <a:latin typeface="+mj-lt"/>
              </a:rPr>
              <a:t>Internal legal circumstances</a:t>
            </a:r>
            <a:endParaRPr lang="en-GB" dirty="0"/>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550277" y="2142491"/>
            <a:ext cx="2351949" cy="3129365"/>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chemeClr val="tx1"/>
                </a:solidFill>
                <a:latin typeface="+mj-lt"/>
                <a:ea typeface="Open Sans Light" panose="020B0306030504020204" pitchFamily="34" charset="0"/>
                <a:cs typeface="Open Sans Light" panose="020B0306030504020204" pitchFamily="34" charset="0"/>
              </a:rPr>
              <a:t>The findings and results of the environmental and economic analyses need to </a:t>
            </a:r>
            <a:r>
              <a:rPr lang="en-GB" sz="2200" dirty="0" err="1">
                <a:solidFill>
                  <a:schemeClr val="tx1"/>
                </a:solidFill>
                <a:latin typeface="+mj-lt"/>
                <a:ea typeface="Open Sans Light" panose="020B0306030504020204" pitchFamily="34" charset="0"/>
                <a:cs typeface="Open Sans Light" panose="020B0306030504020204" pitchFamily="34" charset="0"/>
              </a:rPr>
              <a:t>bce</a:t>
            </a:r>
            <a:r>
              <a:rPr lang="en-GB" sz="2200" dirty="0">
                <a:solidFill>
                  <a:schemeClr val="tx1"/>
                </a:solidFill>
                <a:latin typeface="+mj-lt"/>
                <a:ea typeface="Open Sans Light" panose="020B0306030504020204" pitchFamily="34" charset="0"/>
                <a:cs typeface="Open Sans Light" panose="020B0306030504020204" pitchFamily="34" charset="0"/>
              </a:rPr>
              <a:t> included into </a:t>
            </a:r>
            <a:br>
              <a:rPr lang="en-GB" sz="2200" dirty="0">
                <a:latin typeface="+mj-lt"/>
                <a:ea typeface="Open Sans Light" panose="020B0306030504020204" pitchFamily="34" charset="0"/>
                <a:cs typeface="Open Sans Light" panose="020B0306030504020204" pitchFamily="34" charset="0"/>
              </a:rPr>
            </a:br>
            <a:r>
              <a:rPr lang="en-GB" sz="2200" dirty="0">
                <a:solidFill>
                  <a:schemeClr val="tx1"/>
                </a:solidFill>
                <a:latin typeface="+mj-lt"/>
                <a:ea typeface="Open Sans Light" panose="020B0306030504020204" pitchFamily="34" charset="0"/>
                <a:cs typeface="Open Sans Light" panose="020B0306030504020204" pitchFamily="34" charset="0"/>
              </a:rPr>
              <a:t>the restructuring concept as well as other legal factors, </a:t>
            </a:r>
            <a:endParaRPr lang="en-GB" sz="2200" b="1" dirty="0">
              <a:solidFill>
                <a:schemeClr val="tx1"/>
              </a:solidFill>
              <a:latin typeface="+mj-lt"/>
              <a:ea typeface="Open Sans Light" panose="020B0306030504020204" pitchFamily="34" charset="0"/>
              <a:cs typeface="Open Sans Light" panose="020B0306030504020204" pitchFamily="34" charset="0"/>
            </a:endParaRPr>
          </a:p>
        </p:txBody>
      </p:sp>
      <p:sp>
        <p:nvSpPr>
          <p:cNvPr id="31" name="Subtitle 2">
            <a:extLst>
              <a:ext uri="{FF2B5EF4-FFF2-40B4-BE49-F238E27FC236}">
                <a16:creationId xmlns:a16="http://schemas.microsoft.com/office/drawing/2014/main" id="{76B1E94E-634D-44F0-8634-92AAFEC14166}"/>
              </a:ext>
            </a:extLst>
          </p:cNvPr>
          <p:cNvSpPr txBox="1">
            <a:spLocks/>
          </p:cNvSpPr>
          <p:nvPr/>
        </p:nvSpPr>
        <p:spPr>
          <a:xfrm>
            <a:off x="8980644" y="3938431"/>
            <a:ext cx="1883088" cy="21378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13"/>
              </a:lnSpc>
            </a:pPr>
            <a:r>
              <a:rPr lang="en-GB" sz="1600" b="1">
                <a:solidFill>
                  <a:schemeClr val="bg1"/>
                </a:solidFill>
                <a:latin typeface="+mj-lt"/>
                <a:ea typeface="Lato Light" panose="020F0502020204030203" pitchFamily="34" charset="0"/>
                <a:cs typeface="Mukta ExtraLight" panose="020B0000000000000000" pitchFamily="34" charset="77"/>
              </a:rPr>
              <a:t>Liquidation</a:t>
            </a:r>
            <a:endParaRPr lang="en-GB" sz="1600" b="1" dirty="0">
              <a:solidFill>
                <a:schemeClr val="bg1"/>
              </a:solidFill>
              <a:latin typeface="+mj-lt"/>
              <a:ea typeface="Lato Light" panose="020F0502020204030203" pitchFamily="34" charset="0"/>
              <a:cs typeface="Mukta ExtraLight" panose="020B0000000000000000" pitchFamily="34" charset="77"/>
            </a:endParaRPr>
          </a:p>
        </p:txBody>
      </p:sp>
      <p:graphicFrame>
        <p:nvGraphicFramePr>
          <p:cNvPr id="9" name="object 9">
            <a:extLst>
              <a:ext uri="{FF2B5EF4-FFF2-40B4-BE49-F238E27FC236}">
                <a16:creationId xmlns:a16="http://schemas.microsoft.com/office/drawing/2014/main" id="{4084F88F-310F-4939-89AE-ABB1BEA6E22B}"/>
              </a:ext>
            </a:extLst>
          </p:cNvPr>
          <p:cNvGraphicFramePr>
            <a:graphicFrameLocks noGrp="1"/>
          </p:cNvGraphicFramePr>
          <p:nvPr/>
        </p:nvGraphicFramePr>
        <p:xfrm>
          <a:off x="3339471" y="1847901"/>
          <a:ext cx="8645700" cy="4394843"/>
        </p:xfrm>
        <a:graphic>
          <a:graphicData uri="http://schemas.openxmlformats.org/drawingml/2006/table">
            <a:tbl>
              <a:tblPr firstRow="1" bandRow="1">
                <a:tableStyleId>{912C8C85-51F0-491E-9774-3900AFEF0FD7}</a:tableStyleId>
              </a:tblPr>
              <a:tblGrid>
                <a:gridCol w="8645700">
                  <a:extLst>
                    <a:ext uri="{9D8B030D-6E8A-4147-A177-3AD203B41FA5}">
                      <a16:colId xmlns:a16="http://schemas.microsoft.com/office/drawing/2014/main" val="20000"/>
                    </a:ext>
                  </a:extLst>
                </a:gridCol>
              </a:tblGrid>
              <a:tr h="293757">
                <a:tc>
                  <a:txBody>
                    <a:bodyPr/>
                    <a:lstStyle/>
                    <a:p>
                      <a:pPr marL="91440">
                        <a:lnSpc>
                          <a:spcPct val="100000"/>
                        </a:lnSpc>
                        <a:spcBef>
                          <a:spcPts val="745"/>
                        </a:spcBef>
                      </a:pPr>
                      <a:r>
                        <a:rPr lang="en-GB" sz="2400" b="1" dirty="0">
                          <a:solidFill>
                            <a:srgbClr val="FFFFFF"/>
                          </a:solidFill>
                          <a:latin typeface="+mj-lt"/>
                        </a:rPr>
                        <a:t>Company situation: </a:t>
                      </a:r>
                      <a:r>
                        <a:rPr lang="en-GB" sz="2400" b="1" u="sng" dirty="0">
                          <a:solidFill>
                            <a:srgbClr val="FFFFFF"/>
                          </a:solidFill>
                          <a:latin typeface="+mj-lt"/>
                        </a:rPr>
                        <a:t>Internal legal circumstances</a:t>
                      </a:r>
                      <a:endParaRPr lang="en-GB" sz="2400" u="sng" dirty="0">
                        <a:latin typeface="+mj-lt"/>
                        <a:cs typeface="Arial"/>
                      </a:endParaRPr>
                    </a:p>
                  </a:txBody>
                  <a:tcPr marL="0" marR="0" marT="94615" marB="0"/>
                </a:tc>
                <a:extLst>
                  <a:ext uri="{0D108BD9-81ED-4DB2-BD59-A6C34878D82A}">
                    <a16:rowId xmlns:a16="http://schemas.microsoft.com/office/drawing/2014/main" val="10000"/>
                  </a:ext>
                </a:extLst>
              </a:tr>
              <a:tr h="574683">
                <a:tc>
                  <a:txBody>
                    <a:bodyPr/>
                    <a:lstStyle/>
                    <a:p>
                      <a:pPr marL="91440">
                        <a:lnSpc>
                          <a:spcPct val="100000"/>
                        </a:lnSpc>
                        <a:spcBef>
                          <a:spcPts val="800"/>
                        </a:spcBef>
                      </a:pPr>
                      <a:r>
                        <a:rPr lang="en-GB" sz="2000" b="1" spc="-10" dirty="0">
                          <a:solidFill>
                            <a:srgbClr val="245473"/>
                          </a:solidFill>
                          <a:latin typeface="+mj-lt"/>
                        </a:rPr>
                        <a:t>Corporate law framework</a:t>
                      </a:r>
                      <a:r>
                        <a:rPr lang="en-GB" sz="2000" b="0" spc="-10" dirty="0">
                          <a:solidFill>
                            <a:srgbClr val="245473"/>
                          </a:solidFill>
                          <a:latin typeface="+mj-lt"/>
                        </a:rPr>
                        <a:t>: inter-company agreements, e.g. profit and loss transfer agreements</a:t>
                      </a:r>
                    </a:p>
                  </a:txBody>
                  <a:tcPr marL="0" marR="0" marT="101600" marB="0" anchor="ctr"/>
                </a:tc>
                <a:extLst>
                  <a:ext uri="{0D108BD9-81ED-4DB2-BD59-A6C34878D82A}">
                    <a16:rowId xmlns:a16="http://schemas.microsoft.com/office/drawing/2014/main" val="10001"/>
                  </a:ext>
                </a:extLst>
              </a:tr>
              <a:tr h="749814">
                <a:tc>
                  <a:txBody>
                    <a:bodyPr/>
                    <a:lstStyle/>
                    <a:p>
                      <a:pPr marL="91440">
                        <a:lnSpc>
                          <a:spcPct val="100000"/>
                        </a:lnSpc>
                        <a:spcBef>
                          <a:spcPts val="800"/>
                        </a:spcBef>
                      </a:pPr>
                      <a:r>
                        <a:rPr lang="en-GB" sz="2000" b="1" kern="1200" spc="-10" dirty="0">
                          <a:solidFill>
                            <a:srgbClr val="245473"/>
                          </a:solidFill>
                          <a:latin typeface="+mj-lt"/>
                          <a:ea typeface="+mn-ea"/>
                          <a:cs typeface="+mn-cs"/>
                        </a:rPr>
                        <a:t>Civil law framework: </a:t>
                      </a:r>
                    </a:p>
                    <a:p>
                      <a:pPr marL="377190" indent="-285750">
                        <a:lnSpc>
                          <a:spcPct val="100000"/>
                        </a:lnSpc>
                        <a:spcBef>
                          <a:spcPts val="800"/>
                        </a:spcBef>
                        <a:buFont typeface="Arial" panose="020B0604020202020204" pitchFamily="34" charset="0"/>
                        <a:buChar char="•"/>
                      </a:pPr>
                      <a:r>
                        <a:rPr lang="en-GB" sz="2000" b="0" kern="1200" spc="-10" dirty="0">
                          <a:solidFill>
                            <a:srgbClr val="245473"/>
                          </a:solidFill>
                          <a:latin typeface="+mj-lt"/>
                          <a:ea typeface="+mn-ea"/>
                          <a:cs typeface="+mn-cs"/>
                        </a:rPr>
                        <a:t>Ownership</a:t>
                      </a:r>
                    </a:p>
                    <a:p>
                      <a:pPr marL="377190" indent="-285750">
                        <a:lnSpc>
                          <a:spcPct val="100000"/>
                        </a:lnSpc>
                        <a:spcBef>
                          <a:spcPts val="800"/>
                        </a:spcBef>
                        <a:buFont typeface="Arial" panose="020B0604020202020204" pitchFamily="34" charset="0"/>
                        <a:buChar char="•"/>
                      </a:pPr>
                      <a:r>
                        <a:rPr lang="en-GB" sz="2000" b="0" kern="1200" spc="-10" dirty="0">
                          <a:solidFill>
                            <a:srgbClr val="245473"/>
                          </a:solidFill>
                          <a:latin typeface="+mj-lt"/>
                          <a:ea typeface="+mn-ea"/>
                          <a:cs typeface="+mn-cs"/>
                        </a:rPr>
                        <a:t>Rental and lease agreements, leasing contracts, license agreements, supply contracts</a:t>
                      </a:r>
                    </a:p>
                  </a:txBody>
                  <a:tcPr marL="0" marR="0" marT="6985" marB="0" anchor="ctr"/>
                </a:tc>
                <a:extLst>
                  <a:ext uri="{0D108BD9-81ED-4DB2-BD59-A6C34878D82A}">
                    <a16:rowId xmlns:a16="http://schemas.microsoft.com/office/drawing/2014/main" val="10002"/>
                  </a:ext>
                </a:extLst>
              </a:tr>
              <a:tr h="574683">
                <a:tc>
                  <a:txBody>
                    <a:bodyPr/>
                    <a:lstStyle/>
                    <a:p>
                      <a:pPr marL="91440">
                        <a:lnSpc>
                          <a:spcPct val="100000"/>
                        </a:lnSpc>
                        <a:spcBef>
                          <a:spcPts val="800"/>
                        </a:spcBef>
                      </a:pPr>
                      <a:r>
                        <a:rPr lang="en-GB" sz="2000" b="1" kern="1200" spc="-10" dirty="0">
                          <a:solidFill>
                            <a:srgbClr val="245473"/>
                          </a:solidFill>
                          <a:latin typeface="+mj-lt"/>
                          <a:ea typeface="+mn-ea"/>
                          <a:cs typeface="+mn-cs"/>
                        </a:rPr>
                        <a:t>Fiscal relations: </a:t>
                      </a:r>
                      <a:r>
                        <a:rPr lang="en-GB" sz="2000" b="0" kern="1200" spc="-10" dirty="0">
                          <a:solidFill>
                            <a:srgbClr val="245473"/>
                          </a:solidFill>
                          <a:latin typeface="+mj-lt"/>
                          <a:ea typeface="+mn-ea"/>
                          <a:cs typeface="+mn-cs"/>
                        </a:rPr>
                        <a:t>Tax risks, validity of assessments, loss carry forwards</a:t>
                      </a:r>
                    </a:p>
                  </a:txBody>
                  <a:tcPr marL="0" marR="0" marT="101600" marB="0" anchor="ctr"/>
                </a:tc>
                <a:extLst>
                  <a:ext uri="{0D108BD9-81ED-4DB2-BD59-A6C34878D82A}">
                    <a16:rowId xmlns:a16="http://schemas.microsoft.com/office/drawing/2014/main" val="10003"/>
                  </a:ext>
                </a:extLst>
              </a:tr>
              <a:tr h="825150">
                <a:tc>
                  <a:txBody>
                    <a:bodyPr/>
                    <a:lstStyle/>
                    <a:p>
                      <a:pPr marL="91440">
                        <a:lnSpc>
                          <a:spcPct val="100000"/>
                        </a:lnSpc>
                        <a:spcBef>
                          <a:spcPts val="800"/>
                        </a:spcBef>
                      </a:pPr>
                      <a:r>
                        <a:rPr lang="en-GB" sz="2000" b="1" kern="1200" spc="-10" dirty="0">
                          <a:solidFill>
                            <a:srgbClr val="245473"/>
                          </a:solidFill>
                          <a:latin typeface="+mj-lt"/>
                          <a:ea typeface="+mn-ea"/>
                          <a:cs typeface="+mn-cs"/>
                        </a:rPr>
                        <a:t>Labour law conditions:</a:t>
                      </a:r>
                    </a:p>
                    <a:p>
                      <a:pPr marL="377190" indent="-285750">
                        <a:lnSpc>
                          <a:spcPct val="100000"/>
                        </a:lnSpc>
                        <a:spcBef>
                          <a:spcPts val="800"/>
                        </a:spcBef>
                        <a:buFont typeface="Arial" panose="020B0604020202020204" pitchFamily="34" charset="0"/>
                        <a:buChar char="•"/>
                      </a:pPr>
                      <a:r>
                        <a:rPr lang="en-GB" sz="2000" b="0" kern="1200" spc="-10" dirty="0">
                          <a:solidFill>
                            <a:srgbClr val="245473"/>
                          </a:solidFill>
                          <a:latin typeface="+mj-lt"/>
                          <a:ea typeface="+mn-ea"/>
                          <a:cs typeface="+mn-cs"/>
                        </a:rPr>
                        <a:t>Collective agreements, e.g. restructuring collective agreements</a:t>
                      </a:r>
                    </a:p>
                    <a:p>
                      <a:pPr marL="377190" indent="-285750">
                        <a:lnSpc>
                          <a:spcPct val="100000"/>
                        </a:lnSpc>
                        <a:spcBef>
                          <a:spcPts val="800"/>
                        </a:spcBef>
                        <a:buFont typeface="Arial" panose="020B0604020202020204" pitchFamily="34" charset="0"/>
                        <a:buChar char="•"/>
                      </a:pPr>
                      <a:r>
                        <a:rPr lang="en-GB" sz="2000" b="0" kern="1200" spc="-10" dirty="0">
                          <a:solidFill>
                            <a:srgbClr val="245473"/>
                          </a:solidFill>
                          <a:latin typeface="+mj-lt"/>
                          <a:ea typeface="+mn-ea"/>
                          <a:cs typeface="+mn-cs"/>
                        </a:rPr>
                        <a:t>Company agreements on compensation for holiday and Christmas bonuses</a:t>
                      </a:r>
                    </a:p>
                  </a:txBody>
                  <a:tcPr marL="0" marR="0" marT="101600" marB="0" anchor="ctr"/>
                </a:tc>
                <a:extLst>
                  <a:ext uri="{0D108BD9-81ED-4DB2-BD59-A6C34878D82A}">
                    <a16:rowId xmlns:a16="http://schemas.microsoft.com/office/drawing/2014/main" val="2813156787"/>
                  </a:ext>
                </a:extLst>
              </a:tr>
            </a:tbl>
          </a:graphicData>
        </a:graphic>
      </p:graphicFrame>
    </p:spTree>
    <p:extLst>
      <p:ext uri="{BB962C8B-B14F-4D97-AF65-F5344CB8AC3E}">
        <p14:creationId xmlns:p14="http://schemas.microsoft.com/office/powerpoint/2010/main" val="2308220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432182" y="487785"/>
            <a:ext cx="8637103" cy="949129"/>
          </a:xfrm>
        </p:spPr>
        <p:txBody>
          <a:bodyPr>
            <a:normAutofit fontScale="62500" lnSpcReduction="20000"/>
          </a:bodyPr>
          <a:lstStyle/>
          <a:p>
            <a:r>
              <a:rPr lang="en-GB" sz="5100" dirty="0"/>
              <a:t>Content of Restructuring Concepts</a:t>
            </a:r>
          </a:p>
          <a:p>
            <a:r>
              <a:rPr lang="en-GB" sz="5100" dirty="0"/>
              <a:t>4.  </a:t>
            </a:r>
            <a:r>
              <a:rPr lang="en-GB" sz="5100" b="1" dirty="0">
                <a:latin typeface="+mj-lt"/>
              </a:rPr>
              <a:t>Internal circumstances</a:t>
            </a:r>
            <a:endParaRPr lang="en-GB" sz="5100" dirty="0"/>
          </a:p>
          <a:p>
            <a:endParaRPr lang="en-GB" dirty="0"/>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246441" y="1809719"/>
            <a:ext cx="3618713" cy="5160690"/>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700" dirty="0">
                <a:solidFill>
                  <a:srgbClr val="245473"/>
                </a:solidFill>
                <a:latin typeface="+mj-lt"/>
                <a:ea typeface="Open Sans Light" panose="020B0306030504020204" pitchFamily="34" charset="0"/>
                <a:cs typeface="Open Sans Light" panose="020B0306030504020204" pitchFamily="34" charset="0"/>
              </a:rPr>
              <a:t>Also the existing business model must be questioned and critically evaluated.</a:t>
            </a:r>
            <a:endParaRPr lang="en-US" sz="1700" dirty="0">
              <a:solidFill>
                <a:srgbClr val="245473"/>
              </a:solidFill>
            </a:endParaRPr>
          </a:p>
          <a:p>
            <a:pPr algn="l">
              <a:lnSpc>
                <a:spcPct val="100000"/>
              </a:lnSpc>
              <a:spcBef>
                <a:spcPts val="600"/>
              </a:spcBef>
            </a:pPr>
            <a:r>
              <a:rPr lang="en-GB" sz="1700" dirty="0">
                <a:solidFill>
                  <a:srgbClr val="245473"/>
                </a:solidFill>
                <a:latin typeface="+mj-lt"/>
                <a:ea typeface="Open Sans Light" panose="020B0306030504020204" pitchFamily="34" charset="0"/>
                <a:cs typeface="Open Sans Light" panose="020B0306030504020204" pitchFamily="34" charset="0"/>
              </a:rPr>
              <a:t>There are also opportunities to improve the organization as well as the management, information and decision-making processes. The inclusion of all management levels in the analysis supports the process by introducing the necessary internal information and the respective technical and entrepreneurial competence. </a:t>
            </a:r>
            <a:r>
              <a:rPr lang="en-GB" sz="1700" b="1" dirty="0">
                <a:solidFill>
                  <a:srgbClr val="245473"/>
                </a:solidFill>
                <a:latin typeface="+mj-lt"/>
                <a:ea typeface="Open Sans Light" panose="020B0306030504020204" pitchFamily="34" charset="0"/>
                <a:cs typeface="Open Sans Light" panose="020B0306030504020204" pitchFamily="34" charset="0"/>
              </a:rPr>
              <a:t>Information sources:</a:t>
            </a:r>
          </a:p>
          <a:p>
            <a:pPr marL="285750" indent="-285750" algn="l">
              <a:lnSpc>
                <a:spcPct val="100000"/>
              </a:lnSpc>
              <a:spcBef>
                <a:spcPts val="600"/>
              </a:spcBef>
              <a:buFont typeface="Wingdings" panose="05000000000000000000" pitchFamily="2" charset="2"/>
              <a:buChar char="à"/>
            </a:pPr>
            <a:r>
              <a:rPr lang="en-GB" sz="1700" dirty="0">
                <a:solidFill>
                  <a:srgbClr val="245473"/>
                </a:solidFill>
                <a:latin typeface="+mj-lt"/>
                <a:ea typeface="Open Sans Light" panose="020B0306030504020204" pitchFamily="34" charset="0"/>
                <a:cs typeface="Open Sans Light" panose="020B0306030504020204" pitchFamily="34" charset="0"/>
              </a:rPr>
              <a:t>Accounting data</a:t>
            </a:r>
          </a:p>
          <a:p>
            <a:pPr marL="285750" indent="-285750" algn="l">
              <a:lnSpc>
                <a:spcPct val="100000"/>
              </a:lnSpc>
              <a:spcBef>
                <a:spcPts val="600"/>
              </a:spcBef>
              <a:buFont typeface="Wingdings" panose="05000000000000000000" pitchFamily="2" charset="2"/>
              <a:buChar char="à"/>
            </a:pPr>
            <a:r>
              <a:rPr lang="en-GB" sz="1700" dirty="0">
                <a:solidFill>
                  <a:srgbClr val="245473"/>
                </a:solidFill>
                <a:latin typeface="+mj-lt"/>
                <a:ea typeface="Open Sans Light" panose="020B0306030504020204" pitchFamily="34" charset="0"/>
                <a:cs typeface="Open Sans Light" panose="020B0306030504020204" pitchFamily="34" charset="0"/>
              </a:rPr>
              <a:t>Statements by employees and managers</a:t>
            </a:r>
          </a:p>
          <a:p>
            <a:pPr marL="285750" indent="-285750" algn="l">
              <a:lnSpc>
                <a:spcPct val="100000"/>
              </a:lnSpc>
              <a:spcBef>
                <a:spcPts val="600"/>
              </a:spcBef>
              <a:buFont typeface="Wingdings" panose="05000000000000000000" pitchFamily="2" charset="2"/>
              <a:buChar char="à"/>
            </a:pPr>
            <a:r>
              <a:rPr lang="en-GB" sz="1700" dirty="0">
                <a:solidFill>
                  <a:srgbClr val="245473"/>
                </a:solidFill>
                <a:latin typeface="+mj-lt"/>
                <a:ea typeface="Open Sans Light" panose="020B0306030504020204" pitchFamily="34" charset="0"/>
                <a:cs typeface="Open Sans Light" panose="020B0306030504020204" pitchFamily="34" charset="0"/>
              </a:rPr>
              <a:t>Observation/surveys of business partners and competitors</a:t>
            </a:r>
          </a:p>
          <a:p>
            <a:pPr algn="l">
              <a:lnSpc>
                <a:spcPct val="100000"/>
              </a:lnSpc>
              <a:spcBef>
                <a:spcPts val="600"/>
              </a:spcBef>
            </a:pPr>
            <a:endParaRPr lang="en-GB" sz="1600" dirty="0">
              <a:solidFill>
                <a:schemeClr val="tx1"/>
              </a:solidFill>
              <a:latin typeface="+mj-lt"/>
              <a:ea typeface="Open Sans Light" panose="020B0306030504020204" pitchFamily="34" charset="0"/>
              <a:cs typeface="Open Sans Light" panose="020B0306030504020204" pitchFamily="34" charset="0"/>
            </a:endParaRPr>
          </a:p>
        </p:txBody>
      </p:sp>
      <p:sp>
        <p:nvSpPr>
          <p:cNvPr id="31" name="Subtitle 2">
            <a:extLst>
              <a:ext uri="{FF2B5EF4-FFF2-40B4-BE49-F238E27FC236}">
                <a16:creationId xmlns:a16="http://schemas.microsoft.com/office/drawing/2014/main" id="{76B1E94E-634D-44F0-8634-92AAFEC14166}"/>
              </a:ext>
            </a:extLst>
          </p:cNvPr>
          <p:cNvSpPr txBox="1">
            <a:spLocks/>
          </p:cNvSpPr>
          <p:nvPr/>
        </p:nvSpPr>
        <p:spPr>
          <a:xfrm>
            <a:off x="9506328" y="3977013"/>
            <a:ext cx="1883088" cy="21378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13"/>
              </a:lnSpc>
            </a:pPr>
            <a:r>
              <a:rPr lang="en-GB" sz="1600" b="1">
                <a:solidFill>
                  <a:schemeClr val="bg1"/>
                </a:solidFill>
                <a:latin typeface="+mj-lt"/>
                <a:ea typeface="Lato Light" panose="020F0502020204030203" pitchFamily="34" charset="0"/>
                <a:cs typeface="Mukta ExtraLight" panose="020B0000000000000000" pitchFamily="34" charset="77"/>
              </a:rPr>
              <a:t>Liquidation</a:t>
            </a:r>
            <a:endParaRPr lang="en-GB" sz="1600" b="1" dirty="0">
              <a:solidFill>
                <a:schemeClr val="bg1"/>
              </a:solidFill>
              <a:latin typeface="+mj-lt"/>
              <a:ea typeface="Lato Light" panose="020F0502020204030203" pitchFamily="34" charset="0"/>
              <a:cs typeface="Mukta ExtraLight" panose="020B0000000000000000" pitchFamily="34" charset="77"/>
            </a:endParaRPr>
          </a:p>
        </p:txBody>
      </p:sp>
      <p:graphicFrame>
        <p:nvGraphicFramePr>
          <p:cNvPr id="9" name="object 9">
            <a:extLst>
              <a:ext uri="{FF2B5EF4-FFF2-40B4-BE49-F238E27FC236}">
                <a16:creationId xmlns:a16="http://schemas.microsoft.com/office/drawing/2014/main" id="{4084F88F-310F-4939-89AE-ABB1BEA6E22B}"/>
              </a:ext>
            </a:extLst>
          </p:cNvPr>
          <p:cNvGraphicFramePr>
            <a:graphicFrameLocks noGrp="1"/>
          </p:cNvGraphicFramePr>
          <p:nvPr/>
        </p:nvGraphicFramePr>
        <p:xfrm>
          <a:off x="3908697" y="1929638"/>
          <a:ext cx="8229600" cy="4308533"/>
        </p:xfrm>
        <a:graphic>
          <a:graphicData uri="http://schemas.openxmlformats.org/drawingml/2006/table">
            <a:tbl>
              <a:tblPr firstRow="1" bandRow="1">
                <a:tableStyleId>{17292A2E-F333-43FB-9621-5CBBE7FDCDCB}</a:tableStyleId>
              </a:tblPr>
              <a:tblGrid>
                <a:gridCol w="8229600">
                  <a:extLst>
                    <a:ext uri="{9D8B030D-6E8A-4147-A177-3AD203B41FA5}">
                      <a16:colId xmlns:a16="http://schemas.microsoft.com/office/drawing/2014/main" val="20000"/>
                    </a:ext>
                  </a:extLst>
                </a:gridCol>
              </a:tblGrid>
              <a:tr h="488550">
                <a:tc>
                  <a:txBody>
                    <a:bodyPr/>
                    <a:lstStyle/>
                    <a:p>
                      <a:pPr marL="91440">
                        <a:lnSpc>
                          <a:spcPct val="100000"/>
                        </a:lnSpc>
                        <a:spcBef>
                          <a:spcPts val="745"/>
                        </a:spcBef>
                      </a:pPr>
                      <a:r>
                        <a:rPr lang="en-GB" sz="2400" b="1" dirty="0">
                          <a:solidFill>
                            <a:srgbClr val="FFFFFF"/>
                          </a:solidFill>
                          <a:latin typeface="+mj-lt"/>
                        </a:rPr>
                        <a:t>Company situation: </a:t>
                      </a:r>
                      <a:r>
                        <a:rPr lang="en-GB" sz="2400" b="1" u="sng" dirty="0">
                          <a:solidFill>
                            <a:srgbClr val="FFFFFF"/>
                          </a:solidFill>
                          <a:latin typeface="+mj-lt"/>
                        </a:rPr>
                        <a:t>Internal circumstances</a:t>
                      </a:r>
                      <a:endParaRPr lang="en-GB" sz="2400" u="sng" dirty="0">
                        <a:latin typeface="+mj-lt"/>
                        <a:cs typeface="Arial"/>
                      </a:endParaRPr>
                    </a:p>
                  </a:txBody>
                  <a:tcPr marL="0" marR="0" marT="94615" marB="0"/>
                </a:tc>
                <a:extLst>
                  <a:ext uri="{0D108BD9-81ED-4DB2-BD59-A6C34878D82A}">
                    <a16:rowId xmlns:a16="http://schemas.microsoft.com/office/drawing/2014/main" val="10000"/>
                  </a:ext>
                </a:extLst>
              </a:tr>
              <a:tr h="670383">
                <a:tc>
                  <a:txBody>
                    <a:bodyPr/>
                    <a:lstStyle/>
                    <a:p>
                      <a:pPr marL="91440">
                        <a:lnSpc>
                          <a:spcPct val="100000"/>
                        </a:lnSpc>
                        <a:spcBef>
                          <a:spcPts val="800"/>
                        </a:spcBef>
                      </a:pPr>
                      <a:r>
                        <a:rPr lang="en-GB" sz="2000" b="0" spc="-10" dirty="0">
                          <a:solidFill>
                            <a:srgbClr val="245473"/>
                          </a:solidFill>
                          <a:latin typeface="+mj-lt"/>
                        </a:rPr>
                        <a:t>Core mission or core businesses and their profitability, the core products with their characteristics and core capabilities</a:t>
                      </a:r>
                    </a:p>
                  </a:txBody>
                  <a:tcPr marL="0" marR="0" marT="101600" marB="0" anchor="ctr"/>
                </a:tc>
                <a:extLst>
                  <a:ext uri="{0D108BD9-81ED-4DB2-BD59-A6C34878D82A}">
                    <a16:rowId xmlns:a16="http://schemas.microsoft.com/office/drawing/2014/main" val="10001"/>
                  </a:ext>
                </a:extLst>
              </a:tr>
              <a:tr h="670383">
                <a:tc>
                  <a:txBody>
                    <a:bodyPr/>
                    <a:lstStyle/>
                    <a:p>
                      <a:pPr marL="91440">
                        <a:lnSpc>
                          <a:spcPct val="100000"/>
                        </a:lnSpc>
                        <a:spcBef>
                          <a:spcPts val="800"/>
                        </a:spcBef>
                      </a:pPr>
                      <a:r>
                        <a:rPr lang="en-GB" sz="2000" b="0" kern="1200" spc="-10" dirty="0">
                          <a:solidFill>
                            <a:srgbClr val="245473"/>
                          </a:solidFill>
                          <a:latin typeface="+mj-lt"/>
                          <a:ea typeface="+mn-ea"/>
                          <a:cs typeface="+mn-cs"/>
                        </a:rPr>
                        <a:t>These influencing factors must be presented in consideration of the relationship to customers and competitors</a:t>
                      </a:r>
                    </a:p>
                  </a:txBody>
                  <a:tcPr marL="0" marR="0" marT="6985" marB="0" anchor="ctr"/>
                </a:tc>
                <a:extLst>
                  <a:ext uri="{0D108BD9-81ED-4DB2-BD59-A6C34878D82A}">
                    <a16:rowId xmlns:a16="http://schemas.microsoft.com/office/drawing/2014/main" val="10002"/>
                  </a:ext>
                </a:extLst>
              </a:tr>
              <a:tr h="670383">
                <a:tc>
                  <a:txBody>
                    <a:bodyPr/>
                    <a:lstStyle/>
                    <a:p>
                      <a:pPr marL="91440">
                        <a:lnSpc>
                          <a:spcPct val="100000"/>
                        </a:lnSpc>
                        <a:spcBef>
                          <a:spcPts val="800"/>
                        </a:spcBef>
                      </a:pPr>
                      <a:r>
                        <a:rPr lang="en-GB" sz="2000" b="0" kern="1200" spc="-10" dirty="0">
                          <a:solidFill>
                            <a:srgbClr val="245473"/>
                          </a:solidFill>
                          <a:latin typeface="+mj-lt"/>
                          <a:ea typeface="+mn-ea"/>
                          <a:cs typeface="+mn-cs"/>
                        </a:rPr>
                        <a:t>Stakeholder interests and opportunities must be taken into account, as well as resources and skills relevant to competition</a:t>
                      </a:r>
                    </a:p>
                  </a:txBody>
                  <a:tcPr marL="0" marR="0" marT="101600" marB="0" anchor="ctr"/>
                </a:tc>
                <a:extLst>
                  <a:ext uri="{0D108BD9-81ED-4DB2-BD59-A6C34878D82A}">
                    <a16:rowId xmlns:a16="http://schemas.microsoft.com/office/drawing/2014/main" val="10003"/>
                  </a:ext>
                </a:extLst>
              </a:tr>
              <a:tr h="670383">
                <a:tc>
                  <a:txBody>
                    <a:bodyPr/>
                    <a:lstStyle/>
                    <a:p>
                      <a:pPr marL="91440">
                        <a:lnSpc>
                          <a:spcPct val="100000"/>
                        </a:lnSpc>
                        <a:spcBef>
                          <a:spcPts val="800"/>
                        </a:spcBef>
                      </a:pPr>
                      <a:r>
                        <a:rPr lang="en-GB" sz="2000" b="0" kern="1200" spc="-10" dirty="0">
                          <a:solidFill>
                            <a:srgbClr val="245473"/>
                          </a:solidFill>
                          <a:latin typeface="+mj-lt"/>
                          <a:ea typeface="+mn-ea"/>
                          <a:cs typeface="+mn-cs"/>
                        </a:rPr>
                        <a:t>The quality and usability of the existing potential in the operational sub-areas (e.g. management, workforce, procurement, production, sales, technology, financing) must be taken into account</a:t>
                      </a:r>
                    </a:p>
                  </a:txBody>
                  <a:tcPr marL="0" marR="0" marT="101600" marB="0" anchor="ctr"/>
                </a:tc>
                <a:extLst>
                  <a:ext uri="{0D108BD9-81ED-4DB2-BD59-A6C34878D82A}">
                    <a16:rowId xmlns:a16="http://schemas.microsoft.com/office/drawing/2014/main" val="2813156787"/>
                  </a:ext>
                </a:extLst>
              </a:tr>
              <a:tr h="603331">
                <a:tc>
                  <a:txBody>
                    <a:bodyPr/>
                    <a:lstStyle/>
                    <a:p>
                      <a:pPr marL="91440">
                        <a:lnSpc>
                          <a:spcPct val="100000"/>
                        </a:lnSpc>
                        <a:spcBef>
                          <a:spcPts val="800"/>
                        </a:spcBef>
                      </a:pPr>
                      <a:r>
                        <a:rPr lang="en-GB" sz="2000" b="0" kern="1200" spc="-10" dirty="0">
                          <a:solidFill>
                            <a:srgbClr val="245473"/>
                          </a:solidFill>
                          <a:latin typeface="+mj-lt"/>
                          <a:ea typeface="+mn-ea"/>
                          <a:cs typeface="+mn-cs"/>
                        </a:rPr>
                        <a:t>On this basis, the previous strategic orientation is to be assessed and cost reduction and efficiency improvement potentials identified</a:t>
                      </a:r>
                    </a:p>
                  </a:txBody>
                  <a:tcPr marL="0" marR="0" marT="101600" marB="0" anchor="ctr"/>
                </a:tc>
                <a:extLst>
                  <a:ext uri="{0D108BD9-81ED-4DB2-BD59-A6C34878D82A}">
                    <a16:rowId xmlns:a16="http://schemas.microsoft.com/office/drawing/2014/main" val="2158273121"/>
                  </a:ext>
                </a:extLst>
              </a:tr>
            </a:tbl>
          </a:graphicData>
        </a:graphic>
      </p:graphicFrame>
    </p:spTree>
    <p:extLst>
      <p:ext uri="{BB962C8B-B14F-4D97-AF65-F5344CB8AC3E}">
        <p14:creationId xmlns:p14="http://schemas.microsoft.com/office/powerpoint/2010/main" val="15583404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807</Words>
  <Application>Microsoft Office PowerPoint</Application>
  <PresentationFormat>Widescreen</PresentationFormat>
  <Paragraphs>70</Paragraphs>
  <Slides>5</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2" baseType="lpstr">
      <vt:lpstr>Arial</vt:lpstr>
      <vt:lpstr>Calibri</vt:lpstr>
      <vt:lpstr>Calibri Light</vt:lpstr>
      <vt:lpstr>Open Sans Light</vt:lpstr>
      <vt:lpstr>Wingdings</vt:lpstr>
      <vt:lpstr>Office Theme</vt:lpstr>
      <vt:lpstr>think-cell Folie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canic</dc:creator>
  <cp:lastModifiedBy>canic</cp:lastModifiedBy>
  <cp:revision>1</cp:revision>
  <dcterms:created xsi:type="dcterms:W3CDTF">2021-06-09T15:57:39Z</dcterms:created>
  <dcterms:modified xsi:type="dcterms:W3CDTF">2021-06-09T15:58:20Z</dcterms:modified>
</cp:coreProperties>
</file>