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4237" r:id="rId2"/>
    <p:sldId id="4238" r:id="rId3"/>
    <p:sldId id="4239" r:id="rId4"/>
    <p:sldId id="424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68" d="100"/>
          <a:sy n="68" d="100"/>
        </p:scale>
        <p:origin x="608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EC5C2-CCEE-4B71-9BE8-F6BAAE6B5633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A3D45D-C37E-4DA3-B13E-EE41271AC6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1515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4AC054-D004-974A-8D8E-E228282ED491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6344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4AC054-D004-974A-8D8E-E228282ED491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4828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4AC054-D004-974A-8D8E-E228282ED491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21790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4AC054-D004-974A-8D8E-E228282ED491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93171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BC53-6562-4C62-8BEF-B1372EE2C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35F225-87A6-446F-9424-C8A32C2DF5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5AFAE8-6717-4C82-A3C2-1E9DD9E97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E186-A696-46B4-8776-082767F878B2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C08197-1187-4E19-8A93-678B981DF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E8C928-3CCF-40CC-8426-85BE53825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D440E-9FB0-41C3-8ECD-1EF71E6597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5505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DCDD4-D05F-4181-9CD2-88FC729E7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07253B-6350-4FFD-850A-4483AD4707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5DB81C-94B2-4DA4-BA5A-B570FCEBC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E186-A696-46B4-8776-082767F878B2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93038E-375F-4161-8FFE-DD0743627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E890D9-9AB1-449C-903B-EE4A175EA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D440E-9FB0-41C3-8ECD-1EF71E6597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50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B2DC07-0120-434B-9D14-7C54C50C57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256438-EF79-4CC8-9B00-E3B6D06917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7955BC-C9EC-4401-8CEB-86A0B4FCC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E186-A696-46B4-8776-082767F878B2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7D88E1-113F-432B-B2CD-FEAC77859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52E210-F84D-4FF4-AB2D-C89A3715F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D440E-9FB0-41C3-8ECD-1EF71E6597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4274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only with 1 colum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23"/>
          <p:cNvSpPr>
            <a:spLocks noGrp="1"/>
          </p:cNvSpPr>
          <p:nvPr>
            <p:ph type="body" sz="quarter" idx="13" hasCustomPrompt="1"/>
          </p:nvPr>
        </p:nvSpPr>
        <p:spPr>
          <a:xfrm>
            <a:off x="2716696" y="873303"/>
            <a:ext cx="8852375" cy="697353"/>
          </a:xfrm>
        </p:spPr>
        <p:txBody>
          <a:bodyPr>
            <a:normAutofit/>
          </a:bodyPr>
          <a:lstStyle>
            <a:lvl1pPr marL="0" indent="0" algn="l">
              <a:buNone/>
              <a:defRPr sz="3600">
                <a:solidFill>
                  <a:srgbClr val="245473"/>
                </a:solidFill>
                <a:latin typeface="+mn-lt"/>
              </a:defRPr>
            </a:lvl1pPr>
          </a:lstStyle>
          <a:p>
            <a:pPr lvl="0"/>
            <a:r>
              <a:rPr lang="en-GB" dirty="0"/>
              <a:t>TITLE</a:t>
            </a:r>
          </a:p>
        </p:txBody>
      </p:sp>
      <p:sp>
        <p:nvSpPr>
          <p:cNvPr id="17" name="Text Placeholder 25"/>
          <p:cNvSpPr>
            <a:spLocks noGrp="1"/>
          </p:cNvSpPr>
          <p:nvPr>
            <p:ph type="body" sz="quarter" idx="14" hasCustomPrompt="1"/>
          </p:nvPr>
        </p:nvSpPr>
        <p:spPr>
          <a:xfrm>
            <a:off x="2734103" y="1982978"/>
            <a:ext cx="8834969" cy="3975101"/>
          </a:xfrm>
        </p:spPr>
        <p:txBody>
          <a:bodyPr>
            <a:noAutofit/>
          </a:bodyPr>
          <a:lstStyle>
            <a:lvl1pPr marL="0" indent="0" algn="l">
              <a:buNone/>
              <a:defRPr sz="2400" baseline="0">
                <a:solidFill>
                  <a:srgbClr val="245473"/>
                </a:solidFill>
              </a:defRPr>
            </a:lvl1pPr>
            <a:lvl2pPr marL="457200" indent="0" algn="ctr">
              <a:buNone/>
              <a:defRPr sz="2400">
                <a:solidFill>
                  <a:srgbClr val="4D4D4C"/>
                </a:solidFill>
              </a:defRPr>
            </a:lvl2pPr>
            <a:lvl3pPr marL="914400" indent="0" algn="ctr">
              <a:buNone/>
              <a:defRPr sz="2400">
                <a:solidFill>
                  <a:srgbClr val="4D4D4C"/>
                </a:solidFill>
              </a:defRPr>
            </a:lvl3pPr>
            <a:lvl4pPr marL="1371600" indent="0" algn="ctr">
              <a:buNone/>
              <a:defRPr sz="2400">
                <a:solidFill>
                  <a:srgbClr val="4D4D4C"/>
                </a:solidFill>
              </a:defRPr>
            </a:lvl4pPr>
            <a:lvl5pPr marL="1828800" indent="0" algn="ctr">
              <a:buNone/>
              <a:defRPr sz="2400">
                <a:solidFill>
                  <a:srgbClr val="4D4D4C"/>
                </a:solidFill>
              </a:defRPr>
            </a:lvl5pPr>
          </a:lstStyle>
          <a:p>
            <a:pPr lvl="0"/>
            <a:r>
              <a:rPr lang="en-GB" dirty="0"/>
              <a:t>Main Body Text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 flipH="1">
            <a:off x="2266122" y="1767276"/>
            <a:ext cx="9676865" cy="0"/>
          </a:xfrm>
          <a:prstGeom prst="line">
            <a:avLst/>
          </a:prstGeom>
          <a:ln w="19050">
            <a:solidFill>
              <a:srgbClr val="EC217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 userDrawn="1"/>
        </p:nvSpPr>
        <p:spPr>
          <a:xfrm>
            <a:off x="5699" y="-17906"/>
            <a:ext cx="12198722" cy="94941"/>
          </a:xfrm>
          <a:prstGeom prst="rect">
            <a:avLst/>
          </a:prstGeom>
          <a:solidFill>
            <a:srgbClr val="29B3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5E239D8E-AA39-3D49-8E9D-3122689104D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33" t="18650"/>
          <a:stretch/>
        </p:blipFill>
        <p:spPr>
          <a:xfrm>
            <a:off x="0" y="37279"/>
            <a:ext cx="1364978" cy="1286877"/>
          </a:xfrm>
          <a:prstGeom prst="rect">
            <a:avLst/>
          </a:prstGeom>
        </p:spPr>
      </p:pic>
      <p:grpSp>
        <p:nvGrpSpPr>
          <p:cNvPr id="26" name="Group 25">
            <a:extLst>
              <a:ext uri="{FF2B5EF4-FFF2-40B4-BE49-F238E27FC236}">
                <a16:creationId xmlns:a16="http://schemas.microsoft.com/office/drawing/2014/main" id="{9EDE9DB7-F96D-754A-8F32-88AA63F76613}"/>
              </a:ext>
            </a:extLst>
          </p:cNvPr>
          <p:cNvGrpSpPr/>
          <p:nvPr userDrawn="1"/>
        </p:nvGrpSpPr>
        <p:grpSpPr>
          <a:xfrm>
            <a:off x="3334007" y="6278877"/>
            <a:ext cx="8395542" cy="332623"/>
            <a:chOff x="7632699" y="6308250"/>
            <a:chExt cx="4040789" cy="572290"/>
          </a:xfrm>
        </p:grpSpPr>
        <p:sp>
          <p:nvSpPr>
            <p:cNvPr id="27" name="テキスト プレースホルダー 36">
              <a:extLst>
                <a:ext uri="{FF2B5EF4-FFF2-40B4-BE49-F238E27FC236}">
                  <a16:creationId xmlns:a16="http://schemas.microsoft.com/office/drawing/2014/main" id="{A0F6FB48-D5B8-8343-8082-14072FCB52D5}"/>
                </a:ext>
              </a:extLst>
            </p:cNvPr>
            <p:cNvSpPr txBox="1">
              <a:spLocks/>
            </p:cNvSpPr>
            <p:nvPr userDrawn="1"/>
          </p:nvSpPr>
          <p:spPr bwMode="auto">
            <a:xfrm>
              <a:off x="7632699" y="6417885"/>
              <a:ext cx="4017615" cy="4626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Lucida Grande" charset="0"/>
                  <a:ea typeface="MS PGothic" charset="-128"/>
                  <a:cs typeface="Geneva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9pPr>
            </a:lstStyle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altLang="ja-JP" sz="1000" b="0" i="0" u="none" strike="noStrike" kern="1200" dirty="0">
                  <a:solidFill>
                    <a:srgbClr val="245473"/>
                  </a:solidFill>
                  <a:effectLst/>
                  <a:latin typeface="+mn-lt"/>
                  <a:ea typeface="MS PGothic" charset="-128"/>
                  <a:cs typeface="Geneva" charset="0"/>
                </a:rPr>
                <a:t>screening</a:t>
              </a:r>
              <a:r>
                <a:rPr lang="en-GB" altLang="ja-JP" sz="1000" b="0" i="0" u="none" strike="noStrike" kern="1200" baseline="0" dirty="0">
                  <a:solidFill>
                    <a:srgbClr val="245473"/>
                  </a:solidFill>
                  <a:effectLst/>
                  <a:latin typeface="+mn-lt"/>
                  <a:ea typeface="MS PGothic" charset="-128"/>
                  <a:cs typeface="Geneva" charset="0"/>
                </a:rPr>
                <a:t> for business health</a:t>
              </a:r>
              <a:endParaRPr lang="en-GB" sz="1000" i="0" kern="1200" dirty="0">
                <a:solidFill>
                  <a:srgbClr val="245473"/>
                </a:solidFill>
                <a:latin typeface="+mn-lt"/>
                <a:ea typeface="MS PGothic" charset="-128"/>
                <a:cs typeface="Geneva" charset="0"/>
              </a:endParaRPr>
            </a:p>
          </p:txBody>
        </p:sp>
        <p:sp>
          <p:nvSpPr>
            <p:cNvPr id="28" name="テキスト プレースホルダー 36">
              <a:extLst>
                <a:ext uri="{FF2B5EF4-FFF2-40B4-BE49-F238E27FC236}">
                  <a16:creationId xmlns:a16="http://schemas.microsoft.com/office/drawing/2014/main" id="{5BA4DF3F-4368-7246-B548-F2BF840A1B03}"/>
                </a:ext>
              </a:extLst>
            </p:cNvPr>
            <p:cNvSpPr txBox="1">
              <a:spLocks/>
            </p:cNvSpPr>
            <p:nvPr userDrawn="1"/>
          </p:nvSpPr>
          <p:spPr bwMode="auto">
            <a:xfrm>
              <a:off x="10743787" y="6308250"/>
              <a:ext cx="929701" cy="2194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Lucida Grande" charset="0"/>
                  <a:ea typeface="MS PGothic" charset="-128"/>
                  <a:cs typeface="Geneva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9pPr>
            </a:lstStyle>
            <a:p>
              <a:pPr algn="l">
                <a:buFontTx/>
                <a:buNone/>
              </a:pPr>
              <a:endParaRPr kumimoji="1" lang="en-GB" altLang="ja-JP" sz="1100" dirty="0">
                <a:solidFill>
                  <a:srgbClr val="003841"/>
                </a:solidFill>
                <a:latin typeface="Calibri" charset="0"/>
              </a:endParaRPr>
            </a:p>
          </p:txBody>
        </p:sp>
      </p:grpSp>
      <p:pic>
        <p:nvPicPr>
          <p:cNvPr id="29" name="Picture 28">
            <a:extLst>
              <a:ext uri="{FF2B5EF4-FFF2-40B4-BE49-F238E27FC236}">
                <a16:creationId xmlns:a16="http://schemas.microsoft.com/office/drawing/2014/main" id="{D28415DF-AA54-5549-8A85-BBFC831E167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514"/>
          <a:stretch/>
        </p:blipFill>
        <p:spPr>
          <a:xfrm>
            <a:off x="8757635" y="6375845"/>
            <a:ext cx="1257734" cy="191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472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2096B-33C8-4C8D-AAB9-40667409B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20EF1F-E55B-4007-8C84-EC91BBF545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97E609-0EA3-45B2-B6BD-F4F2057D3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E186-A696-46B4-8776-082767F878B2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D9144E-8F96-44E4-B5C1-B1EB44CB6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0ACDAB-1A28-4006-B103-EDA7297AA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D440E-9FB0-41C3-8ECD-1EF71E6597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6888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CFF7E-F73E-4228-AA36-BAE6362C0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D1D231-D64A-41C9-8046-3C26ECF244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13172A-E595-470C-A889-0A7D1C1F8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E186-A696-46B4-8776-082767F878B2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BA29B5-88C2-44EF-95A9-B79704AB6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4F9D4A-CFFD-4E97-BB0B-14F4CD08D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D440E-9FB0-41C3-8ECD-1EF71E6597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8215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B2324-6A50-43D7-A195-2A160C3FA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1F424-3AAA-4355-A998-10B9DABDF2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4A7C2F-2609-43BF-A283-49FE36ED38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26D683-0B5E-4525-BF32-FF253C3A7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E186-A696-46B4-8776-082767F878B2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89C343-E6C9-4B1F-BABB-89DB0D336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1FBEC9-70A5-4467-9630-3BDD30AA9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D440E-9FB0-41C3-8ECD-1EF71E6597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6544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9FAF6-D88D-4C24-A470-415CD769D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60D63-CD71-4B22-B7D3-B20802052D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F948D5-D0FC-446B-A13E-805573E260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E15985-37C6-429C-A4EB-734AF69116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EC4DBD-9C38-4106-A780-7F3A3D9C79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6C006F-48C3-43E7-AD45-12E8F3310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E186-A696-46B4-8776-082767F878B2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44B8EF-65ED-432A-BB32-52FED562E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C484FE-5403-4636-AE4C-F10D2D55E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D440E-9FB0-41C3-8ECD-1EF71E6597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7035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654C0-5247-44CC-AACF-D6FDAB2EF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B93DE6-1984-418E-9E09-256472FED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E186-A696-46B4-8776-082767F878B2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899298-FB29-48A4-8AB3-42BCE9C1B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51EAE7-8E39-4945-9EED-45ECC88C4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D440E-9FB0-41C3-8ECD-1EF71E6597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385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AA054D-765F-46C8-A30B-0DB40AFA1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E186-A696-46B4-8776-082767F878B2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78D6A0-AE10-4FD3-8480-81A377382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765206-0852-4F1E-9369-E993CA96F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D440E-9FB0-41C3-8ECD-1EF71E6597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6498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557DA-5A19-43BF-BBB6-3033973FF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3A8D56-9B0A-4D28-8488-A356FBC7DF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662C25-8D14-45C6-9782-A6E5256CEF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71FFE0-A0FF-451B-BCDA-33730819B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E186-A696-46B4-8776-082767F878B2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5B3219-40D6-49D5-AB60-B0BC8611E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A91479-BA3C-4014-86B2-C7CCD3E8C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D440E-9FB0-41C3-8ECD-1EF71E6597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7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EEFF2-A5A3-45DF-91DA-40673DCEE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E8F06A-F871-4577-B930-B86036B9D0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0F93B7-E73D-452B-AF68-FF76749150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3E73-6AD5-4BF2-BC32-2F846F81A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E186-A696-46B4-8776-082767F878B2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C73FD9-57C3-4EAB-85EB-1E5407DFE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91E189-6EDD-495E-8A82-59844E293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D440E-9FB0-41C3-8ECD-1EF71E6597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9503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8EBA13-1F38-4F2A-972A-8D96AD72B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0205B3-83A8-492F-9A53-43A7838056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2679C7-399A-43D0-A808-75E1F41B91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1E186-A696-46B4-8776-082767F878B2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B2D750-0FD3-4487-AE83-549AA15402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DE98A1-6C95-4F4E-BD47-C907D2708C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D440E-9FB0-41C3-8ECD-1EF71E6597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505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38B4E260-12F3-4A00-968A-9E9720209DA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GB" dirty="0"/>
              <a:t>Questions and Discussions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B8CB9108-1583-4A1C-846B-3263D00D0833}"/>
              </a:ext>
            </a:extLst>
          </p:cNvPr>
          <p:cNvSpPr txBox="1">
            <a:spLocks/>
          </p:cNvSpPr>
          <p:nvPr/>
        </p:nvSpPr>
        <p:spPr>
          <a:xfrm>
            <a:off x="617813" y="1956257"/>
            <a:ext cx="3796091" cy="2467645"/>
          </a:xfrm>
          <a:prstGeom prst="rect">
            <a:avLst/>
          </a:prstGeom>
        </p:spPr>
        <p:txBody>
          <a:bodyPr vert="horz" wrap="square" lIns="81580" tIns="40790" rIns="81580" bIns="4079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GB" sz="2200" dirty="0">
              <a:solidFill>
                <a:srgbClr val="245473"/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GB" sz="3200" dirty="0">
                <a:solidFill>
                  <a:srgbClr val="245473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rPr>
              <a:t>1.  Internal Communication 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GB" sz="3200" dirty="0">
                <a:solidFill>
                  <a:srgbClr val="245473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rPr>
              <a:t>of Risks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GB" sz="2200" dirty="0">
              <a:solidFill>
                <a:schemeClr val="tx1"/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22" name="Freeform: Shape 7917">
            <a:extLst>
              <a:ext uri="{FF2B5EF4-FFF2-40B4-BE49-F238E27FC236}">
                <a16:creationId xmlns:a16="http://schemas.microsoft.com/office/drawing/2014/main" id="{46A7AB5B-9970-4689-AE2E-95FA8268AC99}"/>
              </a:ext>
            </a:extLst>
          </p:cNvPr>
          <p:cNvSpPr/>
          <p:nvPr/>
        </p:nvSpPr>
        <p:spPr>
          <a:xfrm rot="4800">
            <a:off x="5152440" y="2357689"/>
            <a:ext cx="1791786" cy="555282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940" h="292">
                <a:moveTo>
                  <a:pt x="827" y="119"/>
                </a:moveTo>
                <a:cubicBezTo>
                  <a:pt x="801" y="97"/>
                  <a:pt x="834" y="63"/>
                  <a:pt x="660" y="15"/>
                </a:cubicBezTo>
                <a:cubicBezTo>
                  <a:pt x="486" y="-33"/>
                  <a:pt x="333" y="45"/>
                  <a:pt x="312" y="55"/>
                </a:cubicBezTo>
                <a:cubicBezTo>
                  <a:pt x="291" y="66"/>
                  <a:pt x="206" y="129"/>
                  <a:pt x="193" y="181"/>
                </a:cubicBezTo>
                <a:cubicBezTo>
                  <a:pt x="193" y="181"/>
                  <a:pt x="134" y="105"/>
                  <a:pt x="64" y="171"/>
                </a:cubicBezTo>
                <a:cubicBezTo>
                  <a:pt x="64" y="171"/>
                  <a:pt x="22" y="216"/>
                  <a:pt x="0" y="292"/>
                </a:cubicBezTo>
                <a:lnTo>
                  <a:pt x="940" y="292"/>
                </a:lnTo>
                <a:cubicBezTo>
                  <a:pt x="919" y="241"/>
                  <a:pt x="883" y="166"/>
                  <a:pt x="827" y="119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cap="flat">
            <a:noFill/>
            <a:prstDash val="solid"/>
          </a:ln>
        </p:spPr>
        <p:txBody>
          <a:bodyPr vert="horz" wrap="none" lIns="33759" tIns="16879" rIns="33759" bIns="16879" anchor="ctr" anchorCtr="1" compatLnSpc="0"/>
          <a:lstStyle/>
          <a:p>
            <a:pPr hangingPunct="0"/>
            <a:endParaRPr lang="en-GB" sz="675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23" name="Freeform: Shape 7918">
            <a:extLst>
              <a:ext uri="{FF2B5EF4-FFF2-40B4-BE49-F238E27FC236}">
                <a16:creationId xmlns:a16="http://schemas.microsoft.com/office/drawing/2014/main" id="{3C2BE94C-2486-4449-8578-EF1EF35CD7EF}"/>
              </a:ext>
            </a:extLst>
          </p:cNvPr>
          <p:cNvSpPr/>
          <p:nvPr/>
        </p:nvSpPr>
        <p:spPr>
          <a:xfrm rot="4800">
            <a:off x="5122185" y="2915925"/>
            <a:ext cx="2057024" cy="1679203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079" h="881">
                <a:moveTo>
                  <a:pt x="2" y="68"/>
                </a:moveTo>
                <a:cubicBezTo>
                  <a:pt x="-7" y="185"/>
                  <a:pt x="14" y="236"/>
                  <a:pt x="62" y="266"/>
                </a:cubicBezTo>
                <a:cubicBezTo>
                  <a:pt x="80" y="276"/>
                  <a:pt x="92" y="276"/>
                  <a:pt x="109" y="279"/>
                </a:cubicBezTo>
                <a:cubicBezTo>
                  <a:pt x="109" y="279"/>
                  <a:pt x="161" y="303"/>
                  <a:pt x="177" y="267"/>
                </a:cubicBezTo>
                <a:cubicBezTo>
                  <a:pt x="177" y="267"/>
                  <a:pt x="188" y="350"/>
                  <a:pt x="233" y="419"/>
                </a:cubicBezTo>
                <a:cubicBezTo>
                  <a:pt x="278" y="487"/>
                  <a:pt x="323" y="523"/>
                  <a:pt x="364" y="538"/>
                </a:cubicBezTo>
                <a:cubicBezTo>
                  <a:pt x="364" y="538"/>
                  <a:pt x="441" y="668"/>
                  <a:pt x="348" y="831"/>
                </a:cubicBezTo>
                <a:cubicBezTo>
                  <a:pt x="348" y="831"/>
                  <a:pt x="414" y="881"/>
                  <a:pt x="508" y="881"/>
                </a:cubicBezTo>
                <a:cubicBezTo>
                  <a:pt x="592" y="881"/>
                  <a:pt x="669" y="853"/>
                  <a:pt x="669" y="853"/>
                </a:cubicBezTo>
                <a:cubicBezTo>
                  <a:pt x="676" y="731"/>
                  <a:pt x="699" y="700"/>
                  <a:pt x="719" y="661"/>
                </a:cubicBezTo>
                <a:cubicBezTo>
                  <a:pt x="726" y="649"/>
                  <a:pt x="758" y="611"/>
                  <a:pt x="802" y="617"/>
                </a:cubicBezTo>
                <a:cubicBezTo>
                  <a:pt x="844" y="623"/>
                  <a:pt x="945" y="649"/>
                  <a:pt x="970" y="628"/>
                </a:cubicBezTo>
                <a:cubicBezTo>
                  <a:pt x="970" y="628"/>
                  <a:pt x="1005" y="612"/>
                  <a:pt x="996" y="560"/>
                </a:cubicBezTo>
                <a:cubicBezTo>
                  <a:pt x="995" y="557"/>
                  <a:pt x="992" y="548"/>
                  <a:pt x="991" y="546"/>
                </a:cubicBezTo>
                <a:cubicBezTo>
                  <a:pt x="987" y="541"/>
                  <a:pt x="986" y="528"/>
                  <a:pt x="995" y="521"/>
                </a:cubicBezTo>
                <a:cubicBezTo>
                  <a:pt x="998" y="518"/>
                  <a:pt x="1007" y="515"/>
                  <a:pt x="1012" y="512"/>
                </a:cubicBezTo>
                <a:cubicBezTo>
                  <a:pt x="1014" y="511"/>
                  <a:pt x="1019" y="506"/>
                  <a:pt x="1021" y="500"/>
                </a:cubicBezTo>
                <a:cubicBezTo>
                  <a:pt x="1025" y="488"/>
                  <a:pt x="1019" y="466"/>
                  <a:pt x="984" y="460"/>
                </a:cubicBezTo>
                <a:cubicBezTo>
                  <a:pt x="984" y="460"/>
                  <a:pt x="1027" y="447"/>
                  <a:pt x="1033" y="432"/>
                </a:cubicBezTo>
                <a:cubicBezTo>
                  <a:pt x="1036" y="425"/>
                  <a:pt x="1038" y="411"/>
                  <a:pt x="1027" y="400"/>
                </a:cubicBezTo>
                <a:cubicBezTo>
                  <a:pt x="1019" y="393"/>
                  <a:pt x="1004" y="366"/>
                  <a:pt x="1031" y="359"/>
                </a:cubicBezTo>
                <a:cubicBezTo>
                  <a:pt x="1031" y="359"/>
                  <a:pt x="1072" y="350"/>
                  <a:pt x="1077" y="323"/>
                </a:cubicBezTo>
                <a:cubicBezTo>
                  <a:pt x="1082" y="297"/>
                  <a:pt x="1077" y="296"/>
                  <a:pt x="1062" y="274"/>
                </a:cubicBezTo>
                <a:cubicBezTo>
                  <a:pt x="1046" y="253"/>
                  <a:pt x="1012" y="223"/>
                  <a:pt x="1004" y="211"/>
                </a:cubicBezTo>
                <a:cubicBezTo>
                  <a:pt x="996" y="200"/>
                  <a:pt x="967" y="161"/>
                  <a:pt x="971" y="132"/>
                </a:cubicBezTo>
                <a:cubicBezTo>
                  <a:pt x="975" y="112"/>
                  <a:pt x="979" y="95"/>
                  <a:pt x="978" y="77"/>
                </a:cubicBezTo>
                <a:cubicBezTo>
                  <a:pt x="977" y="68"/>
                  <a:pt x="976" y="59"/>
                  <a:pt x="972" y="49"/>
                </a:cubicBezTo>
                <a:cubicBezTo>
                  <a:pt x="969" y="40"/>
                  <a:pt x="963" y="22"/>
                  <a:pt x="955" y="0"/>
                </a:cubicBezTo>
                <a:lnTo>
                  <a:pt x="15" y="0"/>
                </a:lnTo>
                <a:cubicBezTo>
                  <a:pt x="9" y="19"/>
                  <a:pt x="5" y="41"/>
                  <a:pt x="3" y="63"/>
                </a:cubicBezTo>
                <a:cubicBezTo>
                  <a:pt x="2" y="65"/>
                  <a:pt x="2" y="67"/>
                  <a:pt x="2" y="68"/>
                </a:cubicBezTo>
                <a:close/>
              </a:path>
            </a:pathLst>
          </a:custGeom>
          <a:solidFill>
            <a:schemeClr val="accent1"/>
          </a:solidFill>
          <a:ln cap="flat">
            <a:noFill/>
            <a:prstDash val="solid"/>
          </a:ln>
        </p:spPr>
        <p:txBody>
          <a:bodyPr vert="horz" wrap="none" lIns="33759" tIns="16879" rIns="33759" bIns="16879" anchor="ctr" anchorCtr="1" compatLnSpc="0"/>
          <a:lstStyle/>
          <a:p>
            <a:pPr hangingPunct="0"/>
            <a:endParaRPr lang="en-GB" sz="675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45" name="Freeform: Shape 7919">
            <a:extLst>
              <a:ext uri="{FF2B5EF4-FFF2-40B4-BE49-F238E27FC236}">
                <a16:creationId xmlns:a16="http://schemas.microsoft.com/office/drawing/2014/main" id="{2362BC44-3E83-427A-B4ED-479ECBC987AB}"/>
              </a:ext>
            </a:extLst>
          </p:cNvPr>
          <p:cNvSpPr/>
          <p:nvPr/>
        </p:nvSpPr>
        <p:spPr>
          <a:xfrm rot="4800">
            <a:off x="9018855" y="2362168"/>
            <a:ext cx="1667754" cy="1068584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875" h="561">
                <a:moveTo>
                  <a:pt x="863" y="456"/>
                </a:moveTo>
                <a:cubicBezTo>
                  <a:pt x="853" y="428"/>
                  <a:pt x="877" y="360"/>
                  <a:pt x="868" y="328"/>
                </a:cubicBezTo>
                <a:cubicBezTo>
                  <a:pt x="859" y="297"/>
                  <a:pt x="824" y="270"/>
                  <a:pt x="820" y="226"/>
                </a:cubicBezTo>
                <a:cubicBezTo>
                  <a:pt x="816" y="183"/>
                  <a:pt x="805" y="153"/>
                  <a:pt x="773" y="105"/>
                </a:cubicBezTo>
                <a:cubicBezTo>
                  <a:pt x="741" y="57"/>
                  <a:pt x="748" y="93"/>
                  <a:pt x="685" y="37"/>
                </a:cubicBezTo>
                <a:cubicBezTo>
                  <a:pt x="684" y="36"/>
                  <a:pt x="612" y="27"/>
                  <a:pt x="611" y="26"/>
                </a:cubicBezTo>
                <a:cubicBezTo>
                  <a:pt x="588" y="-4"/>
                  <a:pt x="553" y="25"/>
                  <a:pt x="516" y="10"/>
                </a:cubicBezTo>
                <a:cubicBezTo>
                  <a:pt x="477" y="-5"/>
                  <a:pt x="463" y="25"/>
                  <a:pt x="400" y="6"/>
                </a:cubicBezTo>
                <a:cubicBezTo>
                  <a:pt x="337" y="-12"/>
                  <a:pt x="278" y="15"/>
                  <a:pt x="278" y="15"/>
                </a:cubicBezTo>
                <a:cubicBezTo>
                  <a:pt x="255" y="-6"/>
                  <a:pt x="209" y="21"/>
                  <a:pt x="209" y="21"/>
                </a:cubicBezTo>
                <a:cubicBezTo>
                  <a:pt x="93" y="28"/>
                  <a:pt x="95" y="58"/>
                  <a:pt x="63" y="85"/>
                </a:cubicBezTo>
                <a:cubicBezTo>
                  <a:pt x="45" y="100"/>
                  <a:pt x="44" y="154"/>
                  <a:pt x="34" y="169"/>
                </a:cubicBezTo>
                <a:cubicBezTo>
                  <a:pt x="4" y="213"/>
                  <a:pt x="74" y="252"/>
                  <a:pt x="74" y="252"/>
                </a:cubicBezTo>
                <a:cubicBezTo>
                  <a:pt x="45" y="275"/>
                  <a:pt x="21" y="371"/>
                  <a:pt x="21" y="371"/>
                </a:cubicBezTo>
                <a:cubicBezTo>
                  <a:pt x="9" y="400"/>
                  <a:pt x="15" y="436"/>
                  <a:pt x="21" y="456"/>
                </a:cubicBezTo>
                <a:cubicBezTo>
                  <a:pt x="34" y="492"/>
                  <a:pt x="24" y="529"/>
                  <a:pt x="11" y="547"/>
                </a:cubicBezTo>
                <a:cubicBezTo>
                  <a:pt x="8" y="551"/>
                  <a:pt x="4" y="556"/>
                  <a:pt x="0" y="561"/>
                </a:cubicBezTo>
                <a:lnTo>
                  <a:pt x="862" y="561"/>
                </a:lnTo>
                <a:cubicBezTo>
                  <a:pt x="880" y="524"/>
                  <a:pt x="879" y="498"/>
                  <a:pt x="863" y="456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cap="flat">
            <a:noFill/>
            <a:prstDash val="solid"/>
          </a:ln>
        </p:spPr>
        <p:txBody>
          <a:bodyPr vert="horz" wrap="none" lIns="33759" tIns="16879" rIns="33759" bIns="16879" anchor="ctr" anchorCtr="1" compatLnSpc="0"/>
          <a:lstStyle/>
          <a:p>
            <a:pPr hangingPunct="0"/>
            <a:endParaRPr lang="en-GB" sz="675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46" name="Freeform: Shape 7920">
            <a:extLst>
              <a:ext uri="{FF2B5EF4-FFF2-40B4-BE49-F238E27FC236}">
                <a16:creationId xmlns:a16="http://schemas.microsoft.com/office/drawing/2014/main" id="{D80948A0-A540-43E2-AE5F-50BF5B7F6768}"/>
              </a:ext>
            </a:extLst>
          </p:cNvPr>
          <p:cNvSpPr/>
          <p:nvPr/>
        </p:nvSpPr>
        <p:spPr>
          <a:xfrm rot="4800">
            <a:off x="8922238" y="3432895"/>
            <a:ext cx="1738357" cy="1165901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912" h="612">
                <a:moveTo>
                  <a:pt x="66" y="108"/>
                </a:moveTo>
                <a:cubicBezTo>
                  <a:pt x="73" y="115"/>
                  <a:pt x="63" y="155"/>
                  <a:pt x="63" y="155"/>
                </a:cubicBezTo>
                <a:cubicBezTo>
                  <a:pt x="53" y="183"/>
                  <a:pt x="84" y="192"/>
                  <a:pt x="84" y="192"/>
                </a:cubicBezTo>
                <a:cubicBezTo>
                  <a:pt x="54" y="199"/>
                  <a:pt x="63" y="221"/>
                  <a:pt x="70" y="227"/>
                </a:cubicBezTo>
                <a:cubicBezTo>
                  <a:pt x="89" y="241"/>
                  <a:pt x="94" y="255"/>
                  <a:pt x="91" y="266"/>
                </a:cubicBezTo>
                <a:cubicBezTo>
                  <a:pt x="70" y="325"/>
                  <a:pt x="79" y="342"/>
                  <a:pt x="93" y="357"/>
                </a:cubicBezTo>
                <a:cubicBezTo>
                  <a:pt x="127" y="391"/>
                  <a:pt x="283" y="375"/>
                  <a:pt x="283" y="375"/>
                </a:cubicBezTo>
                <a:cubicBezTo>
                  <a:pt x="322" y="364"/>
                  <a:pt x="355" y="413"/>
                  <a:pt x="367" y="441"/>
                </a:cubicBezTo>
                <a:cubicBezTo>
                  <a:pt x="381" y="473"/>
                  <a:pt x="380" y="576"/>
                  <a:pt x="388" y="588"/>
                </a:cubicBezTo>
                <a:cubicBezTo>
                  <a:pt x="388" y="588"/>
                  <a:pt x="479" y="612"/>
                  <a:pt x="598" y="612"/>
                </a:cubicBezTo>
                <a:cubicBezTo>
                  <a:pt x="734" y="612"/>
                  <a:pt x="803" y="558"/>
                  <a:pt x="803" y="558"/>
                </a:cubicBezTo>
                <a:cubicBezTo>
                  <a:pt x="754" y="479"/>
                  <a:pt x="753" y="475"/>
                  <a:pt x="728" y="384"/>
                </a:cubicBezTo>
                <a:cubicBezTo>
                  <a:pt x="716" y="337"/>
                  <a:pt x="728" y="252"/>
                  <a:pt x="753" y="236"/>
                </a:cubicBezTo>
                <a:cubicBezTo>
                  <a:pt x="773" y="224"/>
                  <a:pt x="837" y="157"/>
                  <a:pt x="837" y="157"/>
                </a:cubicBezTo>
                <a:cubicBezTo>
                  <a:pt x="913" y="114"/>
                  <a:pt x="891" y="35"/>
                  <a:pt x="891" y="35"/>
                </a:cubicBezTo>
                <a:cubicBezTo>
                  <a:pt x="900" y="22"/>
                  <a:pt x="906" y="11"/>
                  <a:pt x="912" y="0"/>
                </a:cubicBezTo>
                <a:lnTo>
                  <a:pt x="50" y="0"/>
                </a:lnTo>
                <a:cubicBezTo>
                  <a:pt x="35" y="17"/>
                  <a:pt x="16" y="37"/>
                  <a:pt x="7" y="51"/>
                </a:cubicBezTo>
                <a:cubicBezTo>
                  <a:pt x="-25" y="98"/>
                  <a:pt x="66" y="108"/>
                  <a:pt x="66" y="108"/>
                </a:cubicBezTo>
                <a:close/>
              </a:path>
            </a:pathLst>
          </a:custGeom>
          <a:solidFill>
            <a:schemeClr val="accent2"/>
          </a:solidFill>
          <a:ln cap="flat">
            <a:noFill/>
            <a:prstDash val="solid"/>
          </a:ln>
        </p:spPr>
        <p:txBody>
          <a:bodyPr vert="horz" wrap="none" lIns="33759" tIns="16879" rIns="33759" bIns="16879" anchor="ctr" anchorCtr="1" compatLnSpc="0"/>
          <a:lstStyle/>
          <a:p>
            <a:pPr hangingPunct="0"/>
            <a:endParaRPr lang="en-GB" sz="675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50" name="TextBox 138">
            <a:extLst>
              <a:ext uri="{FF2B5EF4-FFF2-40B4-BE49-F238E27FC236}">
                <a16:creationId xmlns:a16="http://schemas.microsoft.com/office/drawing/2014/main" id="{F68518C6-4D42-4E5C-80F4-D4CDFFD05AEB}"/>
              </a:ext>
            </a:extLst>
          </p:cNvPr>
          <p:cNvSpPr txBox="1"/>
          <p:nvPr/>
        </p:nvSpPr>
        <p:spPr>
          <a:xfrm>
            <a:off x="7562076" y="3428702"/>
            <a:ext cx="748924" cy="6002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301" b="1" dirty="0">
                <a:solidFill>
                  <a:schemeClr val="bg1">
                    <a:lumMod val="85000"/>
                  </a:schemeClr>
                </a:solidFill>
                <a:latin typeface="Roboto" charset="0"/>
                <a:ea typeface="Roboto" charset="0"/>
                <a:cs typeface="Roboto" charset="0"/>
              </a:rPr>
              <a:t>VS</a:t>
            </a:r>
          </a:p>
        </p:txBody>
      </p:sp>
      <p:sp>
        <p:nvSpPr>
          <p:cNvPr id="51" name="TextBox 249">
            <a:extLst>
              <a:ext uri="{FF2B5EF4-FFF2-40B4-BE49-F238E27FC236}">
                <a16:creationId xmlns:a16="http://schemas.microsoft.com/office/drawing/2014/main" id="{DE587241-DBE8-46BE-8FF3-2DEE8E35A6F8}"/>
              </a:ext>
            </a:extLst>
          </p:cNvPr>
          <p:cNvSpPr txBox="1"/>
          <p:nvPr/>
        </p:nvSpPr>
        <p:spPr>
          <a:xfrm>
            <a:off x="655670" y="4809504"/>
            <a:ext cx="10785326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GB" sz="2800" dirty="0">
                <a:solidFill>
                  <a:srgbClr val="245473"/>
                </a:solidFill>
                <a:latin typeface="+mj-lt"/>
                <a:ea typeface="Lato Light" charset="0"/>
                <a:cs typeface="Lato Light" charset="0"/>
              </a:rPr>
              <a:t>How to find the right balance in internal communication: shock - brain drain – motivation?</a:t>
            </a:r>
          </a:p>
          <a:p>
            <a:pPr algn="ctr">
              <a:spcBef>
                <a:spcPts val="600"/>
              </a:spcBef>
            </a:pPr>
            <a:r>
              <a:rPr lang="en-GB" sz="2800" dirty="0">
                <a:solidFill>
                  <a:srgbClr val="245473"/>
                </a:solidFill>
                <a:latin typeface="+mj-lt"/>
                <a:ea typeface="Lato Light" charset="0"/>
                <a:cs typeface="Lato Light" charset="0"/>
              </a:rPr>
              <a:t>What is the consequence of staying silent?</a:t>
            </a:r>
            <a:endParaRPr lang="en-GB" sz="1600" dirty="0">
              <a:solidFill>
                <a:srgbClr val="245473"/>
              </a:solidFill>
              <a:latin typeface="+mj-lt"/>
              <a:ea typeface="Lato Light" charset="0"/>
              <a:cs typeface="Lato Light" charset="0"/>
            </a:endParaRPr>
          </a:p>
        </p:txBody>
      </p:sp>
      <p:sp>
        <p:nvSpPr>
          <p:cNvPr id="10" name="Text Placeholder 1">
            <a:extLst>
              <a:ext uri="{FF2B5EF4-FFF2-40B4-BE49-F238E27FC236}">
                <a16:creationId xmlns:a16="http://schemas.microsoft.com/office/drawing/2014/main" id="{A5A7519F-6E95-4FE2-B847-6AF0E039A25A}"/>
              </a:ext>
            </a:extLst>
          </p:cNvPr>
          <p:cNvSpPr txBox="1">
            <a:spLocks/>
          </p:cNvSpPr>
          <p:nvPr/>
        </p:nvSpPr>
        <p:spPr>
          <a:xfrm>
            <a:off x="1345096" y="623391"/>
            <a:ext cx="9529733" cy="933266"/>
          </a:xfrm>
          <a:prstGeom prst="rect">
            <a:avLst/>
          </a:prstGeom>
          <a:solidFill>
            <a:srgbClr val="EC2179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kern="1200">
                <a:solidFill>
                  <a:srgbClr val="24547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200" dirty="0">
                <a:solidFill>
                  <a:schemeClr val="bg1"/>
                </a:solidFill>
              </a:rPr>
              <a:t>SELF ASSESSMENT EXERCISE – for your self reflection or to be used as a discussion </a:t>
            </a:r>
            <a:r>
              <a:rPr lang="en-GB" sz="3200" dirty="0" err="1">
                <a:solidFill>
                  <a:schemeClr val="bg1"/>
                </a:solidFill>
              </a:rPr>
              <a:t>kickstarter</a:t>
            </a:r>
            <a:r>
              <a:rPr lang="en-GB" sz="3200" dirty="0">
                <a:solidFill>
                  <a:schemeClr val="bg1"/>
                </a:solidFill>
              </a:rPr>
              <a:t> with your team  </a:t>
            </a:r>
          </a:p>
        </p:txBody>
      </p:sp>
    </p:spTree>
    <p:extLst>
      <p:ext uri="{BB962C8B-B14F-4D97-AF65-F5344CB8AC3E}">
        <p14:creationId xmlns:p14="http://schemas.microsoft.com/office/powerpoint/2010/main" val="4101297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38B4E260-12F3-4A00-968A-9E9720209DA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GB" dirty="0"/>
              <a:t>Questions and Discussions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B8CB9108-1583-4A1C-846B-3263D00D0833}"/>
              </a:ext>
            </a:extLst>
          </p:cNvPr>
          <p:cNvSpPr txBox="1">
            <a:spLocks/>
          </p:cNvSpPr>
          <p:nvPr/>
        </p:nvSpPr>
        <p:spPr>
          <a:xfrm>
            <a:off x="429604" y="2408872"/>
            <a:ext cx="2520436" cy="1362984"/>
          </a:xfrm>
          <a:prstGeom prst="rect">
            <a:avLst/>
          </a:prstGeom>
        </p:spPr>
        <p:txBody>
          <a:bodyPr vert="horz" wrap="square" lIns="81580" tIns="40790" rIns="81580" bIns="4079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GB" sz="3200" b="1" dirty="0">
                <a:solidFill>
                  <a:srgbClr val="245473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rPr>
              <a:t>2:  </a:t>
            </a:r>
            <a:r>
              <a:rPr lang="en-GB" sz="3200" dirty="0">
                <a:solidFill>
                  <a:srgbClr val="245473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rPr>
              <a:t>Scenario Planning</a:t>
            </a:r>
          </a:p>
          <a:p>
            <a:pPr algn="l">
              <a:lnSpc>
                <a:spcPts val="1500"/>
              </a:lnSpc>
              <a:spcBef>
                <a:spcPts val="600"/>
              </a:spcBef>
            </a:pPr>
            <a:endParaRPr lang="en-GB" sz="2200" dirty="0">
              <a:solidFill>
                <a:schemeClr val="tx1"/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22" name="Freeform: Shape 7917">
            <a:extLst>
              <a:ext uri="{FF2B5EF4-FFF2-40B4-BE49-F238E27FC236}">
                <a16:creationId xmlns:a16="http://schemas.microsoft.com/office/drawing/2014/main" id="{46A7AB5B-9970-4689-AE2E-95FA8268AC99}"/>
              </a:ext>
            </a:extLst>
          </p:cNvPr>
          <p:cNvSpPr/>
          <p:nvPr/>
        </p:nvSpPr>
        <p:spPr>
          <a:xfrm rot="4800">
            <a:off x="4226165" y="2357689"/>
            <a:ext cx="1791786" cy="555282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940" h="292">
                <a:moveTo>
                  <a:pt x="827" y="119"/>
                </a:moveTo>
                <a:cubicBezTo>
                  <a:pt x="801" y="97"/>
                  <a:pt x="834" y="63"/>
                  <a:pt x="660" y="15"/>
                </a:cubicBezTo>
                <a:cubicBezTo>
                  <a:pt x="486" y="-33"/>
                  <a:pt x="333" y="45"/>
                  <a:pt x="312" y="55"/>
                </a:cubicBezTo>
                <a:cubicBezTo>
                  <a:pt x="291" y="66"/>
                  <a:pt x="206" y="129"/>
                  <a:pt x="193" y="181"/>
                </a:cubicBezTo>
                <a:cubicBezTo>
                  <a:pt x="193" y="181"/>
                  <a:pt x="134" y="105"/>
                  <a:pt x="64" y="171"/>
                </a:cubicBezTo>
                <a:cubicBezTo>
                  <a:pt x="64" y="171"/>
                  <a:pt x="22" y="216"/>
                  <a:pt x="0" y="292"/>
                </a:cubicBezTo>
                <a:lnTo>
                  <a:pt x="940" y="292"/>
                </a:lnTo>
                <a:cubicBezTo>
                  <a:pt x="919" y="241"/>
                  <a:pt x="883" y="166"/>
                  <a:pt x="827" y="119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cap="flat">
            <a:noFill/>
            <a:prstDash val="solid"/>
          </a:ln>
        </p:spPr>
        <p:txBody>
          <a:bodyPr vert="horz" wrap="none" lIns="33759" tIns="16879" rIns="33759" bIns="16879" anchor="ctr" anchorCtr="1" compatLnSpc="0"/>
          <a:lstStyle/>
          <a:p>
            <a:pPr hangingPunct="0"/>
            <a:endParaRPr lang="en-GB" sz="675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23" name="Freeform: Shape 7918">
            <a:extLst>
              <a:ext uri="{FF2B5EF4-FFF2-40B4-BE49-F238E27FC236}">
                <a16:creationId xmlns:a16="http://schemas.microsoft.com/office/drawing/2014/main" id="{3C2BE94C-2486-4449-8578-EF1EF35CD7EF}"/>
              </a:ext>
            </a:extLst>
          </p:cNvPr>
          <p:cNvSpPr/>
          <p:nvPr/>
        </p:nvSpPr>
        <p:spPr>
          <a:xfrm rot="4800">
            <a:off x="4195910" y="2915925"/>
            <a:ext cx="2057024" cy="1679203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079" h="881">
                <a:moveTo>
                  <a:pt x="2" y="68"/>
                </a:moveTo>
                <a:cubicBezTo>
                  <a:pt x="-7" y="185"/>
                  <a:pt x="14" y="236"/>
                  <a:pt x="62" y="266"/>
                </a:cubicBezTo>
                <a:cubicBezTo>
                  <a:pt x="80" y="276"/>
                  <a:pt x="92" y="276"/>
                  <a:pt x="109" y="279"/>
                </a:cubicBezTo>
                <a:cubicBezTo>
                  <a:pt x="109" y="279"/>
                  <a:pt x="161" y="303"/>
                  <a:pt x="177" y="267"/>
                </a:cubicBezTo>
                <a:cubicBezTo>
                  <a:pt x="177" y="267"/>
                  <a:pt x="188" y="350"/>
                  <a:pt x="233" y="419"/>
                </a:cubicBezTo>
                <a:cubicBezTo>
                  <a:pt x="278" y="487"/>
                  <a:pt x="323" y="523"/>
                  <a:pt x="364" y="538"/>
                </a:cubicBezTo>
                <a:cubicBezTo>
                  <a:pt x="364" y="538"/>
                  <a:pt x="441" y="668"/>
                  <a:pt x="348" y="831"/>
                </a:cubicBezTo>
                <a:cubicBezTo>
                  <a:pt x="348" y="831"/>
                  <a:pt x="414" y="881"/>
                  <a:pt x="508" y="881"/>
                </a:cubicBezTo>
                <a:cubicBezTo>
                  <a:pt x="592" y="881"/>
                  <a:pt x="669" y="853"/>
                  <a:pt x="669" y="853"/>
                </a:cubicBezTo>
                <a:cubicBezTo>
                  <a:pt x="676" y="731"/>
                  <a:pt x="699" y="700"/>
                  <a:pt x="719" y="661"/>
                </a:cubicBezTo>
                <a:cubicBezTo>
                  <a:pt x="726" y="649"/>
                  <a:pt x="758" y="611"/>
                  <a:pt x="802" y="617"/>
                </a:cubicBezTo>
                <a:cubicBezTo>
                  <a:pt x="844" y="623"/>
                  <a:pt x="945" y="649"/>
                  <a:pt x="970" y="628"/>
                </a:cubicBezTo>
                <a:cubicBezTo>
                  <a:pt x="970" y="628"/>
                  <a:pt x="1005" y="612"/>
                  <a:pt x="996" y="560"/>
                </a:cubicBezTo>
                <a:cubicBezTo>
                  <a:pt x="995" y="557"/>
                  <a:pt x="992" y="548"/>
                  <a:pt x="991" y="546"/>
                </a:cubicBezTo>
                <a:cubicBezTo>
                  <a:pt x="987" y="541"/>
                  <a:pt x="986" y="528"/>
                  <a:pt x="995" y="521"/>
                </a:cubicBezTo>
                <a:cubicBezTo>
                  <a:pt x="998" y="518"/>
                  <a:pt x="1007" y="515"/>
                  <a:pt x="1012" y="512"/>
                </a:cubicBezTo>
                <a:cubicBezTo>
                  <a:pt x="1014" y="511"/>
                  <a:pt x="1019" y="506"/>
                  <a:pt x="1021" y="500"/>
                </a:cubicBezTo>
                <a:cubicBezTo>
                  <a:pt x="1025" y="488"/>
                  <a:pt x="1019" y="466"/>
                  <a:pt x="984" y="460"/>
                </a:cubicBezTo>
                <a:cubicBezTo>
                  <a:pt x="984" y="460"/>
                  <a:pt x="1027" y="447"/>
                  <a:pt x="1033" y="432"/>
                </a:cubicBezTo>
                <a:cubicBezTo>
                  <a:pt x="1036" y="425"/>
                  <a:pt x="1038" y="411"/>
                  <a:pt x="1027" y="400"/>
                </a:cubicBezTo>
                <a:cubicBezTo>
                  <a:pt x="1019" y="393"/>
                  <a:pt x="1004" y="366"/>
                  <a:pt x="1031" y="359"/>
                </a:cubicBezTo>
                <a:cubicBezTo>
                  <a:pt x="1031" y="359"/>
                  <a:pt x="1072" y="350"/>
                  <a:pt x="1077" y="323"/>
                </a:cubicBezTo>
                <a:cubicBezTo>
                  <a:pt x="1082" y="297"/>
                  <a:pt x="1077" y="296"/>
                  <a:pt x="1062" y="274"/>
                </a:cubicBezTo>
                <a:cubicBezTo>
                  <a:pt x="1046" y="253"/>
                  <a:pt x="1012" y="223"/>
                  <a:pt x="1004" y="211"/>
                </a:cubicBezTo>
                <a:cubicBezTo>
                  <a:pt x="996" y="200"/>
                  <a:pt x="967" y="161"/>
                  <a:pt x="971" y="132"/>
                </a:cubicBezTo>
                <a:cubicBezTo>
                  <a:pt x="975" y="112"/>
                  <a:pt x="979" y="95"/>
                  <a:pt x="978" y="77"/>
                </a:cubicBezTo>
                <a:cubicBezTo>
                  <a:pt x="977" y="68"/>
                  <a:pt x="976" y="59"/>
                  <a:pt x="972" y="49"/>
                </a:cubicBezTo>
                <a:cubicBezTo>
                  <a:pt x="969" y="40"/>
                  <a:pt x="963" y="22"/>
                  <a:pt x="955" y="0"/>
                </a:cubicBezTo>
                <a:lnTo>
                  <a:pt x="15" y="0"/>
                </a:lnTo>
                <a:cubicBezTo>
                  <a:pt x="9" y="19"/>
                  <a:pt x="5" y="41"/>
                  <a:pt x="3" y="63"/>
                </a:cubicBezTo>
                <a:cubicBezTo>
                  <a:pt x="2" y="65"/>
                  <a:pt x="2" y="67"/>
                  <a:pt x="2" y="68"/>
                </a:cubicBezTo>
                <a:close/>
              </a:path>
            </a:pathLst>
          </a:custGeom>
          <a:solidFill>
            <a:schemeClr val="accent1"/>
          </a:solidFill>
          <a:ln cap="flat">
            <a:noFill/>
            <a:prstDash val="solid"/>
          </a:ln>
        </p:spPr>
        <p:txBody>
          <a:bodyPr vert="horz" wrap="none" lIns="33759" tIns="16879" rIns="33759" bIns="16879" anchor="ctr" anchorCtr="1" compatLnSpc="0"/>
          <a:lstStyle/>
          <a:p>
            <a:pPr hangingPunct="0"/>
            <a:endParaRPr lang="en-GB" sz="675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45" name="Freeform: Shape 7919">
            <a:extLst>
              <a:ext uri="{FF2B5EF4-FFF2-40B4-BE49-F238E27FC236}">
                <a16:creationId xmlns:a16="http://schemas.microsoft.com/office/drawing/2014/main" id="{2362BC44-3E83-427A-B4ED-479ECBC987AB}"/>
              </a:ext>
            </a:extLst>
          </p:cNvPr>
          <p:cNvSpPr/>
          <p:nvPr/>
        </p:nvSpPr>
        <p:spPr>
          <a:xfrm rot="4800">
            <a:off x="8092580" y="2362168"/>
            <a:ext cx="1667754" cy="1068584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875" h="561">
                <a:moveTo>
                  <a:pt x="863" y="456"/>
                </a:moveTo>
                <a:cubicBezTo>
                  <a:pt x="853" y="428"/>
                  <a:pt x="877" y="360"/>
                  <a:pt x="868" y="328"/>
                </a:cubicBezTo>
                <a:cubicBezTo>
                  <a:pt x="859" y="297"/>
                  <a:pt x="824" y="270"/>
                  <a:pt x="820" y="226"/>
                </a:cubicBezTo>
                <a:cubicBezTo>
                  <a:pt x="816" y="183"/>
                  <a:pt x="805" y="153"/>
                  <a:pt x="773" y="105"/>
                </a:cubicBezTo>
                <a:cubicBezTo>
                  <a:pt x="741" y="57"/>
                  <a:pt x="748" y="93"/>
                  <a:pt x="685" y="37"/>
                </a:cubicBezTo>
                <a:cubicBezTo>
                  <a:pt x="684" y="36"/>
                  <a:pt x="612" y="27"/>
                  <a:pt x="611" y="26"/>
                </a:cubicBezTo>
                <a:cubicBezTo>
                  <a:pt x="588" y="-4"/>
                  <a:pt x="553" y="25"/>
                  <a:pt x="516" y="10"/>
                </a:cubicBezTo>
                <a:cubicBezTo>
                  <a:pt x="477" y="-5"/>
                  <a:pt x="463" y="25"/>
                  <a:pt x="400" y="6"/>
                </a:cubicBezTo>
                <a:cubicBezTo>
                  <a:pt x="337" y="-12"/>
                  <a:pt x="278" y="15"/>
                  <a:pt x="278" y="15"/>
                </a:cubicBezTo>
                <a:cubicBezTo>
                  <a:pt x="255" y="-6"/>
                  <a:pt x="209" y="21"/>
                  <a:pt x="209" y="21"/>
                </a:cubicBezTo>
                <a:cubicBezTo>
                  <a:pt x="93" y="28"/>
                  <a:pt x="95" y="58"/>
                  <a:pt x="63" y="85"/>
                </a:cubicBezTo>
                <a:cubicBezTo>
                  <a:pt x="45" y="100"/>
                  <a:pt x="44" y="154"/>
                  <a:pt x="34" y="169"/>
                </a:cubicBezTo>
                <a:cubicBezTo>
                  <a:pt x="4" y="213"/>
                  <a:pt x="74" y="252"/>
                  <a:pt x="74" y="252"/>
                </a:cubicBezTo>
                <a:cubicBezTo>
                  <a:pt x="45" y="275"/>
                  <a:pt x="21" y="371"/>
                  <a:pt x="21" y="371"/>
                </a:cubicBezTo>
                <a:cubicBezTo>
                  <a:pt x="9" y="400"/>
                  <a:pt x="15" y="436"/>
                  <a:pt x="21" y="456"/>
                </a:cubicBezTo>
                <a:cubicBezTo>
                  <a:pt x="34" y="492"/>
                  <a:pt x="24" y="529"/>
                  <a:pt x="11" y="547"/>
                </a:cubicBezTo>
                <a:cubicBezTo>
                  <a:pt x="8" y="551"/>
                  <a:pt x="4" y="556"/>
                  <a:pt x="0" y="561"/>
                </a:cubicBezTo>
                <a:lnTo>
                  <a:pt x="862" y="561"/>
                </a:lnTo>
                <a:cubicBezTo>
                  <a:pt x="880" y="524"/>
                  <a:pt x="879" y="498"/>
                  <a:pt x="863" y="456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cap="flat">
            <a:noFill/>
            <a:prstDash val="solid"/>
          </a:ln>
        </p:spPr>
        <p:txBody>
          <a:bodyPr vert="horz" wrap="none" lIns="33759" tIns="16879" rIns="33759" bIns="16879" anchor="ctr" anchorCtr="1" compatLnSpc="0"/>
          <a:lstStyle/>
          <a:p>
            <a:pPr hangingPunct="0"/>
            <a:endParaRPr lang="en-GB" sz="675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46" name="Freeform: Shape 7920">
            <a:extLst>
              <a:ext uri="{FF2B5EF4-FFF2-40B4-BE49-F238E27FC236}">
                <a16:creationId xmlns:a16="http://schemas.microsoft.com/office/drawing/2014/main" id="{D80948A0-A540-43E2-AE5F-50BF5B7F6768}"/>
              </a:ext>
            </a:extLst>
          </p:cNvPr>
          <p:cNvSpPr/>
          <p:nvPr/>
        </p:nvSpPr>
        <p:spPr>
          <a:xfrm rot="4800">
            <a:off x="7995963" y="3432895"/>
            <a:ext cx="1738357" cy="1165901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912" h="612">
                <a:moveTo>
                  <a:pt x="66" y="108"/>
                </a:moveTo>
                <a:cubicBezTo>
                  <a:pt x="73" y="115"/>
                  <a:pt x="63" y="155"/>
                  <a:pt x="63" y="155"/>
                </a:cubicBezTo>
                <a:cubicBezTo>
                  <a:pt x="53" y="183"/>
                  <a:pt x="84" y="192"/>
                  <a:pt x="84" y="192"/>
                </a:cubicBezTo>
                <a:cubicBezTo>
                  <a:pt x="54" y="199"/>
                  <a:pt x="63" y="221"/>
                  <a:pt x="70" y="227"/>
                </a:cubicBezTo>
                <a:cubicBezTo>
                  <a:pt x="89" y="241"/>
                  <a:pt x="94" y="255"/>
                  <a:pt x="91" y="266"/>
                </a:cubicBezTo>
                <a:cubicBezTo>
                  <a:pt x="70" y="325"/>
                  <a:pt x="79" y="342"/>
                  <a:pt x="93" y="357"/>
                </a:cubicBezTo>
                <a:cubicBezTo>
                  <a:pt x="127" y="391"/>
                  <a:pt x="283" y="375"/>
                  <a:pt x="283" y="375"/>
                </a:cubicBezTo>
                <a:cubicBezTo>
                  <a:pt x="322" y="364"/>
                  <a:pt x="355" y="413"/>
                  <a:pt x="367" y="441"/>
                </a:cubicBezTo>
                <a:cubicBezTo>
                  <a:pt x="381" y="473"/>
                  <a:pt x="380" y="576"/>
                  <a:pt x="388" y="588"/>
                </a:cubicBezTo>
                <a:cubicBezTo>
                  <a:pt x="388" y="588"/>
                  <a:pt x="479" y="612"/>
                  <a:pt x="598" y="612"/>
                </a:cubicBezTo>
                <a:cubicBezTo>
                  <a:pt x="734" y="612"/>
                  <a:pt x="803" y="558"/>
                  <a:pt x="803" y="558"/>
                </a:cubicBezTo>
                <a:cubicBezTo>
                  <a:pt x="754" y="479"/>
                  <a:pt x="753" y="475"/>
                  <a:pt x="728" y="384"/>
                </a:cubicBezTo>
                <a:cubicBezTo>
                  <a:pt x="716" y="337"/>
                  <a:pt x="728" y="252"/>
                  <a:pt x="753" y="236"/>
                </a:cubicBezTo>
                <a:cubicBezTo>
                  <a:pt x="773" y="224"/>
                  <a:pt x="837" y="157"/>
                  <a:pt x="837" y="157"/>
                </a:cubicBezTo>
                <a:cubicBezTo>
                  <a:pt x="913" y="114"/>
                  <a:pt x="891" y="35"/>
                  <a:pt x="891" y="35"/>
                </a:cubicBezTo>
                <a:cubicBezTo>
                  <a:pt x="900" y="22"/>
                  <a:pt x="906" y="11"/>
                  <a:pt x="912" y="0"/>
                </a:cubicBezTo>
                <a:lnTo>
                  <a:pt x="50" y="0"/>
                </a:lnTo>
                <a:cubicBezTo>
                  <a:pt x="35" y="17"/>
                  <a:pt x="16" y="37"/>
                  <a:pt x="7" y="51"/>
                </a:cubicBezTo>
                <a:cubicBezTo>
                  <a:pt x="-25" y="98"/>
                  <a:pt x="66" y="108"/>
                  <a:pt x="66" y="108"/>
                </a:cubicBezTo>
                <a:close/>
              </a:path>
            </a:pathLst>
          </a:custGeom>
          <a:solidFill>
            <a:schemeClr val="accent2"/>
          </a:solidFill>
          <a:ln cap="flat">
            <a:noFill/>
            <a:prstDash val="solid"/>
          </a:ln>
        </p:spPr>
        <p:txBody>
          <a:bodyPr vert="horz" wrap="none" lIns="33759" tIns="16879" rIns="33759" bIns="16879" anchor="ctr" anchorCtr="1" compatLnSpc="0"/>
          <a:lstStyle/>
          <a:p>
            <a:pPr hangingPunct="0"/>
            <a:endParaRPr lang="en-GB" sz="675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50" name="TextBox 138">
            <a:extLst>
              <a:ext uri="{FF2B5EF4-FFF2-40B4-BE49-F238E27FC236}">
                <a16:creationId xmlns:a16="http://schemas.microsoft.com/office/drawing/2014/main" id="{F68518C6-4D42-4E5C-80F4-D4CDFFD05AEB}"/>
              </a:ext>
            </a:extLst>
          </p:cNvPr>
          <p:cNvSpPr txBox="1"/>
          <p:nvPr/>
        </p:nvSpPr>
        <p:spPr>
          <a:xfrm>
            <a:off x="6635801" y="3428702"/>
            <a:ext cx="748924" cy="6002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301" b="1" dirty="0">
                <a:solidFill>
                  <a:schemeClr val="bg1">
                    <a:lumMod val="85000"/>
                  </a:schemeClr>
                </a:solidFill>
                <a:latin typeface="Roboto" charset="0"/>
                <a:ea typeface="Roboto" charset="0"/>
                <a:cs typeface="Roboto" charset="0"/>
              </a:rPr>
              <a:t>VS</a:t>
            </a:r>
          </a:p>
        </p:txBody>
      </p:sp>
      <p:sp>
        <p:nvSpPr>
          <p:cNvPr id="51" name="TextBox 249">
            <a:extLst>
              <a:ext uri="{FF2B5EF4-FFF2-40B4-BE49-F238E27FC236}">
                <a16:creationId xmlns:a16="http://schemas.microsoft.com/office/drawing/2014/main" id="{DE587241-DBE8-46BE-8FF3-2DEE8E35A6F8}"/>
              </a:ext>
            </a:extLst>
          </p:cNvPr>
          <p:cNvSpPr txBox="1"/>
          <p:nvPr/>
        </p:nvSpPr>
        <p:spPr>
          <a:xfrm>
            <a:off x="386443" y="4842533"/>
            <a:ext cx="114191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buFontTx/>
              <a:buNone/>
            </a:pPr>
            <a:r>
              <a:rPr lang="en-GB" altLang="de-DE" sz="2400" dirty="0">
                <a:solidFill>
                  <a:srgbClr val="245473"/>
                </a:solidFill>
                <a:latin typeface="+mj-lt"/>
              </a:rPr>
              <a:t>In today’s complex environment, what should you do (or are you currently already doing) to ensure that you/and team are preparing the organization  for the unexpected, and as a result both spot opportunities and mitigate possible problems?</a:t>
            </a:r>
            <a:endParaRPr lang="en-GB" sz="2400" dirty="0">
              <a:solidFill>
                <a:srgbClr val="245473"/>
              </a:solidFill>
              <a:latin typeface="+mj-lt"/>
              <a:ea typeface="Lato Light" charset="0"/>
              <a:cs typeface="Lato Light" charset="0"/>
            </a:endParaRPr>
          </a:p>
        </p:txBody>
      </p:sp>
      <p:sp>
        <p:nvSpPr>
          <p:cNvPr id="10" name="Text Placeholder 1">
            <a:extLst>
              <a:ext uri="{FF2B5EF4-FFF2-40B4-BE49-F238E27FC236}">
                <a16:creationId xmlns:a16="http://schemas.microsoft.com/office/drawing/2014/main" id="{59A53E83-A1BA-473E-AA28-8F1DCE89BD3F}"/>
              </a:ext>
            </a:extLst>
          </p:cNvPr>
          <p:cNvSpPr txBox="1">
            <a:spLocks/>
          </p:cNvSpPr>
          <p:nvPr/>
        </p:nvSpPr>
        <p:spPr>
          <a:xfrm>
            <a:off x="1345096" y="623391"/>
            <a:ext cx="9529733" cy="933266"/>
          </a:xfrm>
          <a:prstGeom prst="rect">
            <a:avLst/>
          </a:prstGeom>
          <a:solidFill>
            <a:srgbClr val="EC2179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kern="1200">
                <a:solidFill>
                  <a:srgbClr val="24547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200" dirty="0">
                <a:solidFill>
                  <a:schemeClr val="bg1"/>
                </a:solidFill>
              </a:rPr>
              <a:t>SELF ASSESSMENT EXERCISE – for your self reflection or to be used as a discussion </a:t>
            </a:r>
            <a:r>
              <a:rPr lang="en-GB" sz="3200" dirty="0" err="1">
                <a:solidFill>
                  <a:schemeClr val="bg1"/>
                </a:solidFill>
              </a:rPr>
              <a:t>kickstarter</a:t>
            </a:r>
            <a:r>
              <a:rPr lang="en-GB" sz="3200" dirty="0">
                <a:solidFill>
                  <a:schemeClr val="bg1"/>
                </a:solidFill>
              </a:rPr>
              <a:t> with your team  </a:t>
            </a:r>
          </a:p>
        </p:txBody>
      </p:sp>
    </p:spTree>
    <p:extLst>
      <p:ext uri="{BB962C8B-B14F-4D97-AF65-F5344CB8AC3E}">
        <p14:creationId xmlns:p14="http://schemas.microsoft.com/office/powerpoint/2010/main" val="2485779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B8CB9108-1583-4A1C-846B-3263D00D0833}"/>
              </a:ext>
            </a:extLst>
          </p:cNvPr>
          <p:cNvSpPr txBox="1">
            <a:spLocks/>
          </p:cNvSpPr>
          <p:nvPr/>
        </p:nvSpPr>
        <p:spPr>
          <a:xfrm>
            <a:off x="550278" y="2142491"/>
            <a:ext cx="3034036" cy="1482760"/>
          </a:xfrm>
          <a:prstGeom prst="rect">
            <a:avLst/>
          </a:prstGeom>
        </p:spPr>
        <p:txBody>
          <a:bodyPr vert="horz" wrap="square" lIns="81580" tIns="40790" rIns="81580" bIns="4079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GB" sz="3200" b="1" dirty="0">
                <a:solidFill>
                  <a:srgbClr val="245473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rPr>
              <a:t>3:  </a:t>
            </a:r>
            <a:r>
              <a:rPr lang="en-GB" sz="3200" dirty="0">
                <a:solidFill>
                  <a:srgbClr val="245473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rPr>
              <a:t>Control vs. Empowerment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GB" sz="2200" dirty="0">
              <a:solidFill>
                <a:schemeClr val="tx1"/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22" name="Freeform: Shape 7917">
            <a:extLst>
              <a:ext uri="{FF2B5EF4-FFF2-40B4-BE49-F238E27FC236}">
                <a16:creationId xmlns:a16="http://schemas.microsoft.com/office/drawing/2014/main" id="{46A7AB5B-9970-4689-AE2E-95FA8268AC99}"/>
              </a:ext>
            </a:extLst>
          </p:cNvPr>
          <p:cNvSpPr/>
          <p:nvPr/>
        </p:nvSpPr>
        <p:spPr>
          <a:xfrm rot="4800">
            <a:off x="4226165" y="2357689"/>
            <a:ext cx="1791786" cy="555282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940" h="292">
                <a:moveTo>
                  <a:pt x="827" y="119"/>
                </a:moveTo>
                <a:cubicBezTo>
                  <a:pt x="801" y="97"/>
                  <a:pt x="834" y="63"/>
                  <a:pt x="660" y="15"/>
                </a:cubicBezTo>
                <a:cubicBezTo>
                  <a:pt x="486" y="-33"/>
                  <a:pt x="333" y="45"/>
                  <a:pt x="312" y="55"/>
                </a:cubicBezTo>
                <a:cubicBezTo>
                  <a:pt x="291" y="66"/>
                  <a:pt x="206" y="129"/>
                  <a:pt x="193" y="181"/>
                </a:cubicBezTo>
                <a:cubicBezTo>
                  <a:pt x="193" y="181"/>
                  <a:pt x="134" y="105"/>
                  <a:pt x="64" y="171"/>
                </a:cubicBezTo>
                <a:cubicBezTo>
                  <a:pt x="64" y="171"/>
                  <a:pt x="22" y="216"/>
                  <a:pt x="0" y="292"/>
                </a:cubicBezTo>
                <a:lnTo>
                  <a:pt x="940" y="292"/>
                </a:lnTo>
                <a:cubicBezTo>
                  <a:pt x="919" y="241"/>
                  <a:pt x="883" y="166"/>
                  <a:pt x="827" y="119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cap="flat">
            <a:noFill/>
            <a:prstDash val="solid"/>
          </a:ln>
        </p:spPr>
        <p:txBody>
          <a:bodyPr vert="horz" wrap="none" lIns="33759" tIns="16879" rIns="33759" bIns="16879" anchor="ctr" anchorCtr="1" compatLnSpc="0"/>
          <a:lstStyle/>
          <a:p>
            <a:pPr hangingPunct="0"/>
            <a:endParaRPr lang="en-GB" sz="675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23" name="Freeform: Shape 7918">
            <a:extLst>
              <a:ext uri="{FF2B5EF4-FFF2-40B4-BE49-F238E27FC236}">
                <a16:creationId xmlns:a16="http://schemas.microsoft.com/office/drawing/2014/main" id="{3C2BE94C-2486-4449-8578-EF1EF35CD7EF}"/>
              </a:ext>
            </a:extLst>
          </p:cNvPr>
          <p:cNvSpPr/>
          <p:nvPr/>
        </p:nvSpPr>
        <p:spPr>
          <a:xfrm rot="4800">
            <a:off x="4195910" y="2915925"/>
            <a:ext cx="2057024" cy="1679203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079" h="881">
                <a:moveTo>
                  <a:pt x="2" y="68"/>
                </a:moveTo>
                <a:cubicBezTo>
                  <a:pt x="-7" y="185"/>
                  <a:pt x="14" y="236"/>
                  <a:pt x="62" y="266"/>
                </a:cubicBezTo>
                <a:cubicBezTo>
                  <a:pt x="80" y="276"/>
                  <a:pt x="92" y="276"/>
                  <a:pt x="109" y="279"/>
                </a:cubicBezTo>
                <a:cubicBezTo>
                  <a:pt x="109" y="279"/>
                  <a:pt x="161" y="303"/>
                  <a:pt x="177" y="267"/>
                </a:cubicBezTo>
                <a:cubicBezTo>
                  <a:pt x="177" y="267"/>
                  <a:pt x="188" y="350"/>
                  <a:pt x="233" y="419"/>
                </a:cubicBezTo>
                <a:cubicBezTo>
                  <a:pt x="278" y="487"/>
                  <a:pt x="323" y="523"/>
                  <a:pt x="364" y="538"/>
                </a:cubicBezTo>
                <a:cubicBezTo>
                  <a:pt x="364" y="538"/>
                  <a:pt x="441" y="668"/>
                  <a:pt x="348" y="831"/>
                </a:cubicBezTo>
                <a:cubicBezTo>
                  <a:pt x="348" y="831"/>
                  <a:pt x="414" y="881"/>
                  <a:pt x="508" y="881"/>
                </a:cubicBezTo>
                <a:cubicBezTo>
                  <a:pt x="592" y="881"/>
                  <a:pt x="669" y="853"/>
                  <a:pt x="669" y="853"/>
                </a:cubicBezTo>
                <a:cubicBezTo>
                  <a:pt x="676" y="731"/>
                  <a:pt x="699" y="700"/>
                  <a:pt x="719" y="661"/>
                </a:cubicBezTo>
                <a:cubicBezTo>
                  <a:pt x="726" y="649"/>
                  <a:pt x="758" y="611"/>
                  <a:pt x="802" y="617"/>
                </a:cubicBezTo>
                <a:cubicBezTo>
                  <a:pt x="844" y="623"/>
                  <a:pt x="945" y="649"/>
                  <a:pt x="970" y="628"/>
                </a:cubicBezTo>
                <a:cubicBezTo>
                  <a:pt x="970" y="628"/>
                  <a:pt x="1005" y="612"/>
                  <a:pt x="996" y="560"/>
                </a:cubicBezTo>
                <a:cubicBezTo>
                  <a:pt x="995" y="557"/>
                  <a:pt x="992" y="548"/>
                  <a:pt x="991" y="546"/>
                </a:cubicBezTo>
                <a:cubicBezTo>
                  <a:pt x="987" y="541"/>
                  <a:pt x="986" y="528"/>
                  <a:pt x="995" y="521"/>
                </a:cubicBezTo>
                <a:cubicBezTo>
                  <a:pt x="998" y="518"/>
                  <a:pt x="1007" y="515"/>
                  <a:pt x="1012" y="512"/>
                </a:cubicBezTo>
                <a:cubicBezTo>
                  <a:pt x="1014" y="511"/>
                  <a:pt x="1019" y="506"/>
                  <a:pt x="1021" y="500"/>
                </a:cubicBezTo>
                <a:cubicBezTo>
                  <a:pt x="1025" y="488"/>
                  <a:pt x="1019" y="466"/>
                  <a:pt x="984" y="460"/>
                </a:cubicBezTo>
                <a:cubicBezTo>
                  <a:pt x="984" y="460"/>
                  <a:pt x="1027" y="447"/>
                  <a:pt x="1033" y="432"/>
                </a:cubicBezTo>
                <a:cubicBezTo>
                  <a:pt x="1036" y="425"/>
                  <a:pt x="1038" y="411"/>
                  <a:pt x="1027" y="400"/>
                </a:cubicBezTo>
                <a:cubicBezTo>
                  <a:pt x="1019" y="393"/>
                  <a:pt x="1004" y="366"/>
                  <a:pt x="1031" y="359"/>
                </a:cubicBezTo>
                <a:cubicBezTo>
                  <a:pt x="1031" y="359"/>
                  <a:pt x="1072" y="350"/>
                  <a:pt x="1077" y="323"/>
                </a:cubicBezTo>
                <a:cubicBezTo>
                  <a:pt x="1082" y="297"/>
                  <a:pt x="1077" y="296"/>
                  <a:pt x="1062" y="274"/>
                </a:cubicBezTo>
                <a:cubicBezTo>
                  <a:pt x="1046" y="253"/>
                  <a:pt x="1012" y="223"/>
                  <a:pt x="1004" y="211"/>
                </a:cubicBezTo>
                <a:cubicBezTo>
                  <a:pt x="996" y="200"/>
                  <a:pt x="967" y="161"/>
                  <a:pt x="971" y="132"/>
                </a:cubicBezTo>
                <a:cubicBezTo>
                  <a:pt x="975" y="112"/>
                  <a:pt x="979" y="95"/>
                  <a:pt x="978" y="77"/>
                </a:cubicBezTo>
                <a:cubicBezTo>
                  <a:pt x="977" y="68"/>
                  <a:pt x="976" y="59"/>
                  <a:pt x="972" y="49"/>
                </a:cubicBezTo>
                <a:cubicBezTo>
                  <a:pt x="969" y="40"/>
                  <a:pt x="963" y="22"/>
                  <a:pt x="955" y="0"/>
                </a:cubicBezTo>
                <a:lnTo>
                  <a:pt x="15" y="0"/>
                </a:lnTo>
                <a:cubicBezTo>
                  <a:pt x="9" y="19"/>
                  <a:pt x="5" y="41"/>
                  <a:pt x="3" y="63"/>
                </a:cubicBezTo>
                <a:cubicBezTo>
                  <a:pt x="2" y="65"/>
                  <a:pt x="2" y="67"/>
                  <a:pt x="2" y="68"/>
                </a:cubicBezTo>
                <a:close/>
              </a:path>
            </a:pathLst>
          </a:custGeom>
          <a:solidFill>
            <a:schemeClr val="accent1"/>
          </a:solidFill>
          <a:ln cap="flat">
            <a:noFill/>
            <a:prstDash val="solid"/>
          </a:ln>
        </p:spPr>
        <p:txBody>
          <a:bodyPr vert="horz" wrap="none" lIns="33759" tIns="16879" rIns="33759" bIns="16879" anchor="ctr" anchorCtr="1" compatLnSpc="0"/>
          <a:lstStyle/>
          <a:p>
            <a:pPr hangingPunct="0"/>
            <a:endParaRPr lang="en-GB" sz="675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45" name="Freeform: Shape 7919">
            <a:extLst>
              <a:ext uri="{FF2B5EF4-FFF2-40B4-BE49-F238E27FC236}">
                <a16:creationId xmlns:a16="http://schemas.microsoft.com/office/drawing/2014/main" id="{2362BC44-3E83-427A-B4ED-479ECBC987AB}"/>
              </a:ext>
            </a:extLst>
          </p:cNvPr>
          <p:cNvSpPr/>
          <p:nvPr/>
        </p:nvSpPr>
        <p:spPr>
          <a:xfrm rot="4800">
            <a:off x="8092580" y="2362168"/>
            <a:ext cx="1667754" cy="1068584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875" h="561">
                <a:moveTo>
                  <a:pt x="863" y="456"/>
                </a:moveTo>
                <a:cubicBezTo>
                  <a:pt x="853" y="428"/>
                  <a:pt x="877" y="360"/>
                  <a:pt x="868" y="328"/>
                </a:cubicBezTo>
                <a:cubicBezTo>
                  <a:pt x="859" y="297"/>
                  <a:pt x="824" y="270"/>
                  <a:pt x="820" y="226"/>
                </a:cubicBezTo>
                <a:cubicBezTo>
                  <a:pt x="816" y="183"/>
                  <a:pt x="805" y="153"/>
                  <a:pt x="773" y="105"/>
                </a:cubicBezTo>
                <a:cubicBezTo>
                  <a:pt x="741" y="57"/>
                  <a:pt x="748" y="93"/>
                  <a:pt x="685" y="37"/>
                </a:cubicBezTo>
                <a:cubicBezTo>
                  <a:pt x="684" y="36"/>
                  <a:pt x="612" y="27"/>
                  <a:pt x="611" y="26"/>
                </a:cubicBezTo>
                <a:cubicBezTo>
                  <a:pt x="588" y="-4"/>
                  <a:pt x="553" y="25"/>
                  <a:pt x="516" y="10"/>
                </a:cubicBezTo>
                <a:cubicBezTo>
                  <a:pt x="477" y="-5"/>
                  <a:pt x="463" y="25"/>
                  <a:pt x="400" y="6"/>
                </a:cubicBezTo>
                <a:cubicBezTo>
                  <a:pt x="337" y="-12"/>
                  <a:pt x="278" y="15"/>
                  <a:pt x="278" y="15"/>
                </a:cubicBezTo>
                <a:cubicBezTo>
                  <a:pt x="255" y="-6"/>
                  <a:pt x="209" y="21"/>
                  <a:pt x="209" y="21"/>
                </a:cubicBezTo>
                <a:cubicBezTo>
                  <a:pt x="93" y="28"/>
                  <a:pt x="95" y="58"/>
                  <a:pt x="63" y="85"/>
                </a:cubicBezTo>
                <a:cubicBezTo>
                  <a:pt x="45" y="100"/>
                  <a:pt x="44" y="154"/>
                  <a:pt x="34" y="169"/>
                </a:cubicBezTo>
                <a:cubicBezTo>
                  <a:pt x="4" y="213"/>
                  <a:pt x="74" y="252"/>
                  <a:pt x="74" y="252"/>
                </a:cubicBezTo>
                <a:cubicBezTo>
                  <a:pt x="45" y="275"/>
                  <a:pt x="21" y="371"/>
                  <a:pt x="21" y="371"/>
                </a:cubicBezTo>
                <a:cubicBezTo>
                  <a:pt x="9" y="400"/>
                  <a:pt x="15" y="436"/>
                  <a:pt x="21" y="456"/>
                </a:cubicBezTo>
                <a:cubicBezTo>
                  <a:pt x="34" y="492"/>
                  <a:pt x="24" y="529"/>
                  <a:pt x="11" y="547"/>
                </a:cubicBezTo>
                <a:cubicBezTo>
                  <a:pt x="8" y="551"/>
                  <a:pt x="4" y="556"/>
                  <a:pt x="0" y="561"/>
                </a:cubicBezTo>
                <a:lnTo>
                  <a:pt x="862" y="561"/>
                </a:lnTo>
                <a:cubicBezTo>
                  <a:pt x="880" y="524"/>
                  <a:pt x="879" y="498"/>
                  <a:pt x="863" y="456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cap="flat">
            <a:noFill/>
            <a:prstDash val="solid"/>
          </a:ln>
        </p:spPr>
        <p:txBody>
          <a:bodyPr vert="horz" wrap="none" lIns="33759" tIns="16879" rIns="33759" bIns="16879" anchor="ctr" anchorCtr="1" compatLnSpc="0"/>
          <a:lstStyle/>
          <a:p>
            <a:pPr hangingPunct="0"/>
            <a:endParaRPr lang="en-GB" sz="675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46" name="Freeform: Shape 7920">
            <a:extLst>
              <a:ext uri="{FF2B5EF4-FFF2-40B4-BE49-F238E27FC236}">
                <a16:creationId xmlns:a16="http://schemas.microsoft.com/office/drawing/2014/main" id="{D80948A0-A540-43E2-AE5F-50BF5B7F6768}"/>
              </a:ext>
            </a:extLst>
          </p:cNvPr>
          <p:cNvSpPr/>
          <p:nvPr/>
        </p:nvSpPr>
        <p:spPr>
          <a:xfrm rot="4800">
            <a:off x="7995963" y="3432895"/>
            <a:ext cx="1738357" cy="1165901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912" h="612">
                <a:moveTo>
                  <a:pt x="66" y="108"/>
                </a:moveTo>
                <a:cubicBezTo>
                  <a:pt x="73" y="115"/>
                  <a:pt x="63" y="155"/>
                  <a:pt x="63" y="155"/>
                </a:cubicBezTo>
                <a:cubicBezTo>
                  <a:pt x="53" y="183"/>
                  <a:pt x="84" y="192"/>
                  <a:pt x="84" y="192"/>
                </a:cubicBezTo>
                <a:cubicBezTo>
                  <a:pt x="54" y="199"/>
                  <a:pt x="63" y="221"/>
                  <a:pt x="70" y="227"/>
                </a:cubicBezTo>
                <a:cubicBezTo>
                  <a:pt x="89" y="241"/>
                  <a:pt x="94" y="255"/>
                  <a:pt x="91" y="266"/>
                </a:cubicBezTo>
                <a:cubicBezTo>
                  <a:pt x="70" y="325"/>
                  <a:pt x="79" y="342"/>
                  <a:pt x="93" y="357"/>
                </a:cubicBezTo>
                <a:cubicBezTo>
                  <a:pt x="127" y="391"/>
                  <a:pt x="283" y="375"/>
                  <a:pt x="283" y="375"/>
                </a:cubicBezTo>
                <a:cubicBezTo>
                  <a:pt x="322" y="364"/>
                  <a:pt x="355" y="413"/>
                  <a:pt x="367" y="441"/>
                </a:cubicBezTo>
                <a:cubicBezTo>
                  <a:pt x="381" y="473"/>
                  <a:pt x="380" y="576"/>
                  <a:pt x="388" y="588"/>
                </a:cubicBezTo>
                <a:cubicBezTo>
                  <a:pt x="388" y="588"/>
                  <a:pt x="479" y="612"/>
                  <a:pt x="598" y="612"/>
                </a:cubicBezTo>
                <a:cubicBezTo>
                  <a:pt x="734" y="612"/>
                  <a:pt x="803" y="558"/>
                  <a:pt x="803" y="558"/>
                </a:cubicBezTo>
                <a:cubicBezTo>
                  <a:pt x="754" y="479"/>
                  <a:pt x="753" y="475"/>
                  <a:pt x="728" y="384"/>
                </a:cubicBezTo>
                <a:cubicBezTo>
                  <a:pt x="716" y="337"/>
                  <a:pt x="728" y="252"/>
                  <a:pt x="753" y="236"/>
                </a:cubicBezTo>
                <a:cubicBezTo>
                  <a:pt x="773" y="224"/>
                  <a:pt x="837" y="157"/>
                  <a:pt x="837" y="157"/>
                </a:cubicBezTo>
                <a:cubicBezTo>
                  <a:pt x="913" y="114"/>
                  <a:pt x="891" y="35"/>
                  <a:pt x="891" y="35"/>
                </a:cubicBezTo>
                <a:cubicBezTo>
                  <a:pt x="900" y="22"/>
                  <a:pt x="906" y="11"/>
                  <a:pt x="912" y="0"/>
                </a:cubicBezTo>
                <a:lnTo>
                  <a:pt x="50" y="0"/>
                </a:lnTo>
                <a:cubicBezTo>
                  <a:pt x="35" y="17"/>
                  <a:pt x="16" y="37"/>
                  <a:pt x="7" y="51"/>
                </a:cubicBezTo>
                <a:cubicBezTo>
                  <a:pt x="-25" y="98"/>
                  <a:pt x="66" y="108"/>
                  <a:pt x="66" y="108"/>
                </a:cubicBezTo>
                <a:close/>
              </a:path>
            </a:pathLst>
          </a:custGeom>
          <a:solidFill>
            <a:schemeClr val="accent2"/>
          </a:solidFill>
          <a:ln cap="flat">
            <a:noFill/>
            <a:prstDash val="solid"/>
          </a:ln>
        </p:spPr>
        <p:txBody>
          <a:bodyPr vert="horz" wrap="none" lIns="33759" tIns="16879" rIns="33759" bIns="16879" anchor="ctr" anchorCtr="1" compatLnSpc="0"/>
          <a:lstStyle/>
          <a:p>
            <a:pPr hangingPunct="0"/>
            <a:endParaRPr lang="en-GB" sz="675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50" name="TextBox 138">
            <a:extLst>
              <a:ext uri="{FF2B5EF4-FFF2-40B4-BE49-F238E27FC236}">
                <a16:creationId xmlns:a16="http://schemas.microsoft.com/office/drawing/2014/main" id="{F68518C6-4D42-4E5C-80F4-D4CDFFD05AEB}"/>
              </a:ext>
            </a:extLst>
          </p:cNvPr>
          <p:cNvSpPr txBox="1"/>
          <p:nvPr/>
        </p:nvSpPr>
        <p:spPr>
          <a:xfrm>
            <a:off x="6635801" y="3428702"/>
            <a:ext cx="748924" cy="6002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301" b="1" dirty="0">
                <a:solidFill>
                  <a:schemeClr val="bg1">
                    <a:lumMod val="85000"/>
                  </a:schemeClr>
                </a:solidFill>
                <a:latin typeface="Roboto" charset="0"/>
                <a:ea typeface="Roboto" charset="0"/>
                <a:cs typeface="Roboto" charset="0"/>
              </a:rPr>
              <a:t>VS</a:t>
            </a:r>
          </a:p>
        </p:txBody>
      </p:sp>
      <p:sp>
        <p:nvSpPr>
          <p:cNvPr id="51" name="TextBox 249">
            <a:extLst>
              <a:ext uri="{FF2B5EF4-FFF2-40B4-BE49-F238E27FC236}">
                <a16:creationId xmlns:a16="http://schemas.microsoft.com/office/drawing/2014/main" id="{DE587241-DBE8-46BE-8FF3-2DEE8E35A6F8}"/>
              </a:ext>
            </a:extLst>
          </p:cNvPr>
          <p:cNvSpPr txBox="1"/>
          <p:nvPr/>
        </p:nvSpPr>
        <p:spPr>
          <a:xfrm>
            <a:off x="479234" y="4695928"/>
            <a:ext cx="11549743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GB" altLang="de-DE" sz="2400" dirty="0">
                <a:solidFill>
                  <a:srgbClr val="245473"/>
                </a:solidFill>
                <a:latin typeface="+mj-lt"/>
              </a:rPr>
              <a:t>How do you ensure that you have clear operational control of risk at all levels, including external contractors –  while at the same time not stifling initiative and undermining engagement through restrictions and lack of trust?  </a:t>
            </a:r>
          </a:p>
          <a:p>
            <a:pPr>
              <a:spcBef>
                <a:spcPts val="600"/>
              </a:spcBef>
            </a:pPr>
            <a:r>
              <a:rPr lang="en-GB" altLang="de-DE" sz="2400" dirty="0">
                <a:solidFill>
                  <a:srgbClr val="245473"/>
                </a:solidFill>
                <a:latin typeface="+mj-lt"/>
              </a:rPr>
              <a:t>How do you allow discretionary decisions, but ensure that risk is minimised?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E3E539-F52D-4624-AB0D-A039E7E853E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12" name="Text Placeholder 1">
            <a:extLst>
              <a:ext uri="{FF2B5EF4-FFF2-40B4-BE49-F238E27FC236}">
                <a16:creationId xmlns:a16="http://schemas.microsoft.com/office/drawing/2014/main" id="{606E621D-072C-49EC-84FB-6DADB87DD8B7}"/>
              </a:ext>
            </a:extLst>
          </p:cNvPr>
          <p:cNvSpPr txBox="1">
            <a:spLocks/>
          </p:cNvSpPr>
          <p:nvPr/>
        </p:nvSpPr>
        <p:spPr>
          <a:xfrm>
            <a:off x="1345096" y="623391"/>
            <a:ext cx="9529733" cy="933266"/>
          </a:xfrm>
          <a:prstGeom prst="rect">
            <a:avLst/>
          </a:prstGeom>
          <a:solidFill>
            <a:srgbClr val="EC2179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kern="1200">
                <a:solidFill>
                  <a:srgbClr val="24547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200" dirty="0">
                <a:solidFill>
                  <a:schemeClr val="bg1"/>
                </a:solidFill>
              </a:rPr>
              <a:t>SELF ASSESSMENT EXERCISE – for your self reflection or to be used as a discussion </a:t>
            </a:r>
            <a:r>
              <a:rPr lang="en-GB" sz="3200" dirty="0" err="1">
                <a:solidFill>
                  <a:schemeClr val="bg1"/>
                </a:solidFill>
              </a:rPr>
              <a:t>kickstarter</a:t>
            </a:r>
            <a:r>
              <a:rPr lang="en-GB" sz="3200" dirty="0">
                <a:solidFill>
                  <a:schemeClr val="bg1"/>
                </a:solidFill>
              </a:rPr>
              <a:t> with your team  </a:t>
            </a:r>
          </a:p>
        </p:txBody>
      </p:sp>
    </p:spTree>
    <p:extLst>
      <p:ext uri="{BB962C8B-B14F-4D97-AF65-F5344CB8AC3E}">
        <p14:creationId xmlns:p14="http://schemas.microsoft.com/office/powerpoint/2010/main" val="584488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B8CB9108-1583-4A1C-846B-3263D00D0833}"/>
              </a:ext>
            </a:extLst>
          </p:cNvPr>
          <p:cNvSpPr txBox="1">
            <a:spLocks/>
          </p:cNvSpPr>
          <p:nvPr/>
        </p:nvSpPr>
        <p:spPr>
          <a:xfrm>
            <a:off x="550278" y="2142491"/>
            <a:ext cx="2520436" cy="1362984"/>
          </a:xfrm>
          <a:prstGeom prst="rect">
            <a:avLst/>
          </a:prstGeom>
        </p:spPr>
        <p:txBody>
          <a:bodyPr vert="horz" wrap="square" lIns="81580" tIns="40790" rIns="81580" bIns="4079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GB" sz="3200" dirty="0">
                <a:solidFill>
                  <a:srgbClr val="245473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rPr>
              <a:t>4:  Error Mindset</a:t>
            </a:r>
          </a:p>
          <a:p>
            <a:pPr algn="l">
              <a:lnSpc>
                <a:spcPts val="1500"/>
              </a:lnSpc>
              <a:spcBef>
                <a:spcPts val="600"/>
              </a:spcBef>
            </a:pPr>
            <a:endParaRPr lang="en-GB" sz="2200" dirty="0">
              <a:solidFill>
                <a:schemeClr val="tx1"/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22" name="Freeform: Shape 7917">
            <a:extLst>
              <a:ext uri="{FF2B5EF4-FFF2-40B4-BE49-F238E27FC236}">
                <a16:creationId xmlns:a16="http://schemas.microsoft.com/office/drawing/2014/main" id="{46A7AB5B-9970-4689-AE2E-95FA8268AC99}"/>
              </a:ext>
            </a:extLst>
          </p:cNvPr>
          <p:cNvSpPr/>
          <p:nvPr/>
        </p:nvSpPr>
        <p:spPr>
          <a:xfrm rot="4800">
            <a:off x="4226165" y="2357689"/>
            <a:ext cx="1791786" cy="555282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940" h="292">
                <a:moveTo>
                  <a:pt x="827" y="119"/>
                </a:moveTo>
                <a:cubicBezTo>
                  <a:pt x="801" y="97"/>
                  <a:pt x="834" y="63"/>
                  <a:pt x="660" y="15"/>
                </a:cubicBezTo>
                <a:cubicBezTo>
                  <a:pt x="486" y="-33"/>
                  <a:pt x="333" y="45"/>
                  <a:pt x="312" y="55"/>
                </a:cubicBezTo>
                <a:cubicBezTo>
                  <a:pt x="291" y="66"/>
                  <a:pt x="206" y="129"/>
                  <a:pt x="193" y="181"/>
                </a:cubicBezTo>
                <a:cubicBezTo>
                  <a:pt x="193" y="181"/>
                  <a:pt x="134" y="105"/>
                  <a:pt x="64" y="171"/>
                </a:cubicBezTo>
                <a:cubicBezTo>
                  <a:pt x="64" y="171"/>
                  <a:pt x="22" y="216"/>
                  <a:pt x="0" y="292"/>
                </a:cubicBezTo>
                <a:lnTo>
                  <a:pt x="940" y="292"/>
                </a:lnTo>
                <a:cubicBezTo>
                  <a:pt x="919" y="241"/>
                  <a:pt x="883" y="166"/>
                  <a:pt x="827" y="119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cap="flat">
            <a:noFill/>
            <a:prstDash val="solid"/>
          </a:ln>
        </p:spPr>
        <p:txBody>
          <a:bodyPr vert="horz" wrap="none" lIns="33759" tIns="16879" rIns="33759" bIns="16879" anchor="ctr" anchorCtr="1" compatLnSpc="0"/>
          <a:lstStyle/>
          <a:p>
            <a:pPr hangingPunct="0"/>
            <a:endParaRPr lang="en-GB" sz="675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23" name="Freeform: Shape 7918">
            <a:extLst>
              <a:ext uri="{FF2B5EF4-FFF2-40B4-BE49-F238E27FC236}">
                <a16:creationId xmlns:a16="http://schemas.microsoft.com/office/drawing/2014/main" id="{3C2BE94C-2486-4449-8578-EF1EF35CD7EF}"/>
              </a:ext>
            </a:extLst>
          </p:cNvPr>
          <p:cNvSpPr/>
          <p:nvPr/>
        </p:nvSpPr>
        <p:spPr>
          <a:xfrm rot="4800">
            <a:off x="4195910" y="2915925"/>
            <a:ext cx="2057024" cy="1679203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079" h="881">
                <a:moveTo>
                  <a:pt x="2" y="68"/>
                </a:moveTo>
                <a:cubicBezTo>
                  <a:pt x="-7" y="185"/>
                  <a:pt x="14" y="236"/>
                  <a:pt x="62" y="266"/>
                </a:cubicBezTo>
                <a:cubicBezTo>
                  <a:pt x="80" y="276"/>
                  <a:pt x="92" y="276"/>
                  <a:pt x="109" y="279"/>
                </a:cubicBezTo>
                <a:cubicBezTo>
                  <a:pt x="109" y="279"/>
                  <a:pt x="161" y="303"/>
                  <a:pt x="177" y="267"/>
                </a:cubicBezTo>
                <a:cubicBezTo>
                  <a:pt x="177" y="267"/>
                  <a:pt x="188" y="350"/>
                  <a:pt x="233" y="419"/>
                </a:cubicBezTo>
                <a:cubicBezTo>
                  <a:pt x="278" y="487"/>
                  <a:pt x="323" y="523"/>
                  <a:pt x="364" y="538"/>
                </a:cubicBezTo>
                <a:cubicBezTo>
                  <a:pt x="364" y="538"/>
                  <a:pt x="441" y="668"/>
                  <a:pt x="348" y="831"/>
                </a:cubicBezTo>
                <a:cubicBezTo>
                  <a:pt x="348" y="831"/>
                  <a:pt x="414" y="881"/>
                  <a:pt x="508" y="881"/>
                </a:cubicBezTo>
                <a:cubicBezTo>
                  <a:pt x="592" y="881"/>
                  <a:pt x="669" y="853"/>
                  <a:pt x="669" y="853"/>
                </a:cubicBezTo>
                <a:cubicBezTo>
                  <a:pt x="676" y="731"/>
                  <a:pt x="699" y="700"/>
                  <a:pt x="719" y="661"/>
                </a:cubicBezTo>
                <a:cubicBezTo>
                  <a:pt x="726" y="649"/>
                  <a:pt x="758" y="611"/>
                  <a:pt x="802" y="617"/>
                </a:cubicBezTo>
                <a:cubicBezTo>
                  <a:pt x="844" y="623"/>
                  <a:pt x="945" y="649"/>
                  <a:pt x="970" y="628"/>
                </a:cubicBezTo>
                <a:cubicBezTo>
                  <a:pt x="970" y="628"/>
                  <a:pt x="1005" y="612"/>
                  <a:pt x="996" y="560"/>
                </a:cubicBezTo>
                <a:cubicBezTo>
                  <a:pt x="995" y="557"/>
                  <a:pt x="992" y="548"/>
                  <a:pt x="991" y="546"/>
                </a:cubicBezTo>
                <a:cubicBezTo>
                  <a:pt x="987" y="541"/>
                  <a:pt x="986" y="528"/>
                  <a:pt x="995" y="521"/>
                </a:cubicBezTo>
                <a:cubicBezTo>
                  <a:pt x="998" y="518"/>
                  <a:pt x="1007" y="515"/>
                  <a:pt x="1012" y="512"/>
                </a:cubicBezTo>
                <a:cubicBezTo>
                  <a:pt x="1014" y="511"/>
                  <a:pt x="1019" y="506"/>
                  <a:pt x="1021" y="500"/>
                </a:cubicBezTo>
                <a:cubicBezTo>
                  <a:pt x="1025" y="488"/>
                  <a:pt x="1019" y="466"/>
                  <a:pt x="984" y="460"/>
                </a:cubicBezTo>
                <a:cubicBezTo>
                  <a:pt x="984" y="460"/>
                  <a:pt x="1027" y="447"/>
                  <a:pt x="1033" y="432"/>
                </a:cubicBezTo>
                <a:cubicBezTo>
                  <a:pt x="1036" y="425"/>
                  <a:pt x="1038" y="411"/>
                  <a:pt x="1027" y="400"/>
                </a:cubicBezTo>
                <a:cubicBezTo>
                  <a:pt x="1019" y="393"/>
                  <a:pt x="1004" y="366"/>
                  <a:pt x="1031" y="359"/>
                </a:cubicBezTo>
                <a:cubicBezTo>
                  <a:pt x="1031" y="359"/>
                  <a:pt x="1072" y="350"/>
                  <a:pt x="1077" y="323"/>
                </a:cubicBezTo>
                <a:cubicBezTo>
                  <a:pt x="1082" y="297"/>
                  <a:pt x="1077" y="296"/>
                  <a:pt x="1062" y="274"/>
                </a:cubicBezTo>
                <a:cubicBezTo>
                  <a:pt x="1046" y="253"/>
                  <a:pt x="1012" y="223"/>
                  <a:pt x="1004" y="211"/>
                </a:cubicBezTo>
                <a:cubicBezTo>
                  <a:pt x="996" y="200"/>
                  <a:pt x="967" y="161"/>
                  <a:pt x="971" y="132"/>
                </a:cubicBezTo>
                <a:cubicBezTo>
                  <a:pt x="975" y="112"/>
                  <a:pt x="979" y="95"/>
                  <a:pt x="978" y="77"/>
                </a:cubicBezTo>
                <a:cubicBezTo>
                  <a:pt x="977" y="68"/>
                  <a:pt x="976" y="59"/>
                  <a:pt x="972" y="49"/>
                </a:cubicBezTo>
                <a:cubicBezTo>
                  <a:pt x="969" y="40"/>
                  <a:pt x="963" y="22"/>
                  <a:pt x="955" y="0"/>
                </a:cubicBezTo>
                <a:lnTo>
                  <a:pt x="15" y="0"/>
                </a:lnTo>
                <a:cubicBezTo>
                  <a:pt x="9" y="19"/>
                  <a:pt x="5" y="41"/>
                  <a:pt x="3" y="63"/>
                </a:cubicBezTo>
                <a:cubicBezTo>
                  <a:pt x="2" y="65"/>
                  <a:pt x="2" y="67"/>
                  <a:pt x="2" y="68"/>
                </a:cubicBezTo>
                <a:close/>
              </a:path>
            </a:pathLst>
          </a:custGeom>
          <a:solidFill>
            <a:schemeClr val="accent1"/>
          </a:solidFill>
          <a:ln cap="flat">
            <a:noFill/>
            <a:prstDash val="solid"/>
          </a:ln>
        </p:spPr>
        <p:txBody>
          <a:bodyPr vert="horz" wrap="none" lIns="33759" tIns="16879" rIns="33759" bIns="16879" anchor="ctr" anchorCtr="1" compatLnSpc="0"/>
          <a:lstStyle/>
          <a:p>
            <a:pPr hangingPunct="0"/>
            <a:endParaRPr lang="en-GB" sz="675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45" name="Freeform: Shape 7919">
            <a:extLst>
              <a:ext uri="{FF2B5EF4-FFF2-40B4-BE49-F238E27FC236}">
                <a16:creationId xmlns:a16="http://schemas.microsoft.com/office/drawing/2014/main" id="{2362BC44-3E83-427A-B4ED-479ECBC987AB}"/>
              </a:ext>
            </a:extLst>
          </p:cNvPr>
          <p:cNvSpPr/>
          <p:nvPr/>
        </p:nvSpPr>
        <p:spPr>
          <a:xfrm rot="4800">
            <a:off x="8092580" y="2362168"/>
            <a:ext cx="1667754" cy="1068584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875" h="561">
                <a:moveTo>
                  <a:pt x="863" y="456"/>
                </a:moveTo>
                <a:cubicBezTo>
                  <a:pt x="853" y="428"/>
                  <a:pt x="877" y="360"/>
                  <a:pt x="868" y="328"/>
                </a:cubicBezTo>
                <a:cubicBezTo>
                  <a:pt x="859" y="297"/>
                  <a:pt x="824" y="270"/>
                  <a:pt x="820" y="226"/>
                </a:cubicBezTo>
                <a:cubicBezTo>
                  <a:pt x="816" y="183"/>
                  <a:pt x="805" y="153"/>
                  <a:pt x="773" y="105"/>
                </a:cubicBezTo>
                <a:cubicBezTo>
                  <a:pt x="741" y="57"/>
                  <a:pt x="748" y="93"/>
                  <a:pt x="685" y="37"/>
                </a:cubicBezTo>
                <a:cubicBezTo>
                  <a:pt x="684" y="36"/>
                  <a:pt x="612" y="27"/>
                  <a:pt x="611" y="26"/>
                </a:cubicBezTo>
                <a:cubicBezTo>
                  <a:pt x="588" y="-4"/>
                  <a:pt x="553" y="25"/>
                  <a:pt x="516" y="10"/>
                </a:cubicBezTo>
                <a:cubicBezTo>
                  <a:pt x="477" y="-5"/>
                  <a:pt x="463" y="25"/>
                  <a:pt x="400" y="6"/>
                </a:cubicBezTo>
                <a:cubicBezTo>
                  <a:pt x="337" y="-12"/>
                  <a:pt x="278" y="15"/>
                  <a:pt x="278" y="15"/>
                </a:cubicBezTo>
                <a:cubicBezTo>
                  <a:pt x="255" y="-6"/>
                  <a:pt x="209" y="21"/>
                  <a:pt x="209" y="21"/>
                </a:cubicBezTo>
                <a:cubicBezTo>
                  <a:pt x="93" y="28"/>
                  <a:pt x="95" y="58"/>
                  <a:pt x="63" y="85"/>
                </a:cubicBezTo>
                <a:cubicBezTo>
                  <a:pt x="45" y="100"/>
                  <a:pt x="44" y="154"/>
                  <a:pt x="34" y="169"/>
                </a:cubicBezTo>
                <a:cubicBezTo>
                  <a:pt x="4" y="213"/>
                  <a:pt x="74" y="252"/>
                  <a:pt x="74" y="252"/>
                </a:cubicBezTo>
                <a:cubicBezTo>
                  <a:pt x="45" y="275"/>
                  <a:pt x="21" y="371"/>
                  <a:pt x="21" y="371"/>
                </a:cubicBezTo>
                <a:cubicBezTo>
                  <a:pt x="9" y="400"/>
                  <a:pt x="15" y="436"/>
                  <a:pt x="21" y="456"/>
                </a:cubicBezTo>
                <a:cubicBezTo>
                  <a:pt x="34" y="492"/>
                  <a:pt x="24" y="529"/>
                  <a:pt x="11" y="547"/>
                </a:cubicBezTo>
                <a:cubicBezTo>
                  <a:pt x="8" y="551"/>
                  <a:pt x="4" y="556"/>
                  <a:pt x="0" y="561"/>
                </a:cubicBezTo>
                <a:lnTo>
                  <a:pt x="862" y="561"/>
                </a:lnTo>
                <a:cubicBezTo>
                  <a:pt x="880" y="524"/>
                  <a:pt x="879" y="498"/>
                  <a:pt x="863" y="456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cap="flat">
            <a:noFill/>
            <a:prstDash val="solid"/>
          </a:ln>
        </p:spPr>
        <p:txBody>
          <a:bodyPr vert="horz" wrap="none" lIns="33759" tIns="16879" rIns="33759" bIns="16879" anchor="ctr" anchorCtr="1" compatLnSpc="0"/>
          <a:lstStyle/>
          <a:p>
            <a:pPr hangingPunct="0"/>
            <a:endParaRPr lang="en-GB" sz="675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46" name="Freeform: Shape 7920">
            <a:extLst>
              <a:ext uri="{FF2B5EF4-FFF2-40B4-BE49-F238E27FC236}">
                <a16:creationId xmlns:a16="http://schemas.microsoft.com/office/drawing/2014/main" id="{D80948A0-A540-43E2-AE5F-50BF5B7F6768}"/>
              </a:ext>
            </a:extLst>
          </p:cNvPr>
          <p:cNvSpPr/>
          <p:nvPr/>
        </p:nvSpPr>
        <p:spPr>
          <a:xfrm rot="4800">
            <a:off x="7995963" y="3432895"/>
            <a:ext cx="1738357" cy="1165901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912" h="612">
                <a:moveTo>
                  <a:pt x="66" y="108"/>
                </a:moveTo>
                <a:cubicBezTo>
                  <a:pt x="73" y="115"/>
                  <a:pt x="63" y="155"/>
                  <a:pt x="63" y="155"/>
                </a:cubicBezTo>
                <a:cubicBezTo>
                  <a:pt x="53" y="183"/>
                  <a:pt x="84" y="192"/>
                  <a:pt x="84" y="192"/>
                </a:cubicBezTo>
                <a:cubicBezTo>
                  <a:pt x="54" y="199"/>
                  <a:pt x="63" y="221"/>
                  <a:pt x="70" y="227"/>
                </a:cubicBezTo>
                <a:cubicBezTo>
                  <a:pt x="89" y="241"/>
                  <a:pt x="94" y="255"/>
                  <a:pt x="91" y="266"/>
                </a:cubicBezTo>
                <a:cubicBezTo>
                  <a:pt x="70" y="325"/>
                  <a:pt x="79" y="342"/>
                  <a:pt x="93" y="357"/>
                </a:cubicBezTo>
                <a:cubicBezTo>
                  <a:pt x="127" y="391"/>
                  <a:pt x="283" y="375"/>
                  <a:pt x="283" y="375"/>
                </a:cubicBezTo>
                <a:cubicBezTo>
                  <a:pt x="322" y="364"/>
                  <a:pt x="355" y="413"/>
                  <a:pt x="367" y="441"/>
                </a:cubicBezTo>
                <a:cubicBezTo>
                  <a:pt x="381" y="473"/>
                  <a:pt x="380" y="576"/>
                  <a:pt x="388" y="588"/>
                </a:cubicBezTo>
                <a:cubicBezTo>
                  <a:pt x="388" y="588"/>
                  <a:pt x="479" y="612"/>
                  <a:pt x="598" y="612"/>
                </a:cubicBezTo>
                <a:cubicBezTo>
                  <a:pt x="734" y="612"/>
                  <a:pt x="803" y="558"/>
                  <a:pt x="803" y="558"/>
                </a:cubicBezTo>
                <a:cubicBezTo>
                  <a:pt x="754" y="479"/>
                  <a:pt x="753" y="475"/>
                  <a:pt x="728" y="384"/>
                </a:cubicBezTo>
                <a:cubicBezTo>
                  <a:pt x="716" y="337"/>
                  <a:pt x="728" y="252"/>
                  <a:pt x="753" y="236"/>
                </a:cubicBezTo>
                <a:cubicBezTo>
                  <a:pt x="773" y="224"/>
                  <a:pt x="837" y="157"/>
                  <a:pt x="837" y="157"/>
                </a:cubicBezTo>
                <a:cubicBezTo>
                  <a:pt x="913" y="114"/>
                  <a:pt x="891" y="35"/>
                  <a:pt x="891" y="35"/>
                </a:cubicBezTo>
                <a:cubicBezTo>
                  <a:pt x="900" y="22"/>
                  <a:pt x="906" y="11"/>
                  <a:pt x="912" y="0"/>
                </a:cubicBezTo>
                <a:lnTo>
                  <a:pt x="50" y="0"/>
                </a:lnTo>
                <a:cubicBezTo>
                  <a:pt x="35" y="17"/>
                  <a:pt x="16" y="37"/>
                  <a:pt x="7" y="51"/>
                </a:cubicBezTo>
                <a:cubicBezTo>
                  <a:pt x="-25" y="98"/>
                  <a:pt x="66" y="108"/>
                  <a:pt x="66" y="108"/>
                </a:cubicBezTo>
                <a:close/>
              </a:path>
            </a:pathLst>
          </a:custGeom>
          <a:solidFill>
            <a:schemeClr val="accent2"/>
          </a:solidFill>
          <a:ln cap="flat">
            <a:noFill/>
            <a:prstDash val="solid"/>
          </a:ln>
        </p:spPr>
        <p:txBody>
          <a:bodyPr vert="horz" wrap="none" lIns="33759" tIns="16879" rIns="33759" bIns="16879" anchor="ctr" anchorCtr="1" compatLnSpc="0"/>
          <a:lstStyle/>
          <a:p>
            <a:pPr hangingPunct="0"/>
            <a:endParaRPr lang="en-GB" sz="675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50" name="TextBox 138">
            <a:extLst>
              <a:ext uri="{FF2B5EF4-FFF2-40B4-BE49-F238E27FC236}">
                <a16:creationId xmlns:a16="http://schemas.microsoft.com/office/drawing/2014/main" id="{F68518C6-4D42-4E5C-80F4-D4CDFFD05AEB}"/>
              </a:ext>
            </a:extLst>
          </p:cNvPr>
          <p:cNvSpPr txBox="1"/>
          <p:nvPr/>
        </p:nvSpPr>
        <p:spPr>
          <a:xfrm>
            <a:off x="6635801" y="3428702"/>
            <a:ext cx="748924" cy="6002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301" b="1" dirty="0">
                <a:solidFill>
                  <a:schemeClr val="bg1">
                    <a:lumMod val="85000"/>
                  </a:schemeClr>
                </a:solidFill>
                <a:latin typeface="Roboto" charset="0"/>
                <a:ea typeface="Roboto" charset="0"/>
                <a:cs typeface="Roboto" charset="0"/>
              </a:rPr>
              <a:t>VS</a:t>
            </a:r>
          </a:p>
        </p:txBody>
      </p:sp>
      <p:sp>
        <p:nvSpPr>
          <p:cNvPr id="51" name="TextBox 249">
            <a:extLst>
              <a:ext uri="{FF2B5EF4-FFF2-40B4-BE49-F238E27FC236}">
                <a16:creationId xmlns:a16="http://schemas.microsoft.com/office/drawing/2014/main" id="{DE587241-DBE8-46BE-8FF3-2DEE8E35A6F8}"/>
              </a:ext>
            </a:extLst>
          </p:cNvPr>
          <p:cNvSpPr txBox="1"/>
          <p:nvPr/>
        </p:nvSpPr>
        <p:spPr>
          <a:xfrm>
            <a:off x="689059" y="4882540"/>
            <a:ext cx="11130093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GB" altLang="de-DE" sz="2400" dirty="0">
                <a:solidFill>
                  <a:srgbClr val="245473"/>
                </a:solidFill>
                <a:latin typeface="+mj-lt"/>
              </a:rPr>
              <a:t>‘Everyone makes mistakes’, but what can you and can’t you allow? </a:t>
            </a:r>
          </a:p>
          <a:p>
            <a:pPr>
              <a:spcBef>
                <a:spcPts val="600"/>
              </a:spcBef>
            </a:pPr>
            <a:r>
              <a:rPr lang="en-GB" altLang="de-DE" sz="2400" dirty="0">
                <a:solidFill>
                  <a:srgbClr val="245473"/>
                </a:solidFill>
                <a:latin typeface="+mj-lt"/>
              </a:rPr>
              <a:t>How do you minimise error and its negative effects? </a:t>
            </a:r>
          </a:p>
          <a:p>
            <a:pPr>
              <a:spcBef>
                <a:spcPts val="600"/>
              </a:spcBef>
            </a:pPr>
            <a:r>
              <a:rPr lang="en-GB" altLang="de-DE" sz="2400" dirty="0">
                <a:solidFill>
                  <a:srgbClr val="245473"/>
                </a:solidFill>
                <a:latin typeface="+mj-lt"/>
              </a:rPr>
              <a:t>How can risk management accommodate – and benefit from – human error?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8CE3D5-34D1-48BC-B76D-0ADF1A087D6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12" name="Text Placeholder 1">
            <a:extLst>
              <a:ext uri="{FF2B5EF4-FFF2-40B4-BE49-F238E27FC236}">
                <a16:creationId xmlns:a16="http://schemas.microsoft.com/office/drawing/2014/main" id="{FFCB3FEF-8C9A-4374-9A00-74FFA54E9ACF}"/>
              </a:ext>
            </a:extLst>
          </p:cNvPr>
          <p:cNvSpPr txBox="1">
            <a:spLocks/>
          </p:cNvSpPr>
          <p:nvPr/>
        </p:nvSpPr>
        <p:spPr>
          <a:xfrm>
            <a:off x="1345096" y="623391"/>
            <a:ext cx="9529733" cy="933266"/>
          </a:xfrm>
          <a:prstGeom prst="rect">
            <a:avLst/>
          </a:prstGeom>
          <a:solidFill>
            <a:srgbClr val="EC2179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kern="1200">
                <a:solidFill>
                  <a:srgbClr val="24547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200" dirty="0">
                <a:solidFill>
                  <a:schemeClr val="bg1"/>
                </a:solidFill>
              </a:rPr>
              <a:t>SELF ASSESSMENT EXERCISE – for your self reflection or to be used as a discussion </a:t>
            </a:r>
            <a:r>
              <a:rPr lang="en-GB" sz="3200" dirty="0" err="1">
                <a:solidFill>
                  <a:schemeClr val="bg1"/>
                </a:solidFill>
              </a:rPr>
              <a:t>kickstarter</a:t>
            </a:r>
            <a:r>
              <a:rPr lang="en-GB" sz="3200" dirty="0">
                <a:solidFill>
                  <a:schemeClr val="bg1"/>
                </a:solidFill>
              </a:rPr>
              <a:t> with your team  </a:t>
            </a:r>
          </a:p>
        </p:txBody>
      </p:sp>
    </p:spTree>
    <p:extLst>
      <p:ext uri="{BB962C8B-B14F-4D97-AF65-F5344CB8AC3E}">
        <p14:creationId xmlns:p14="http://schemas.microsoft.com/office/powerpoint/2010/main" val="1810389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268</Words>
  <Application>Microsoft Office PowerPoint</Application>
  <PresentationFormat>Widescreen</PresentationFormat>
  <Paragraphs>28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Roboto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canic</dc:creator>
  <cp:lastModifiedBy>canic</cp:lastModifiedBy>
  <cp:revision>1</cp:revision>
  <dcterms:created xsi:type="dcterms:W3CDTF">2021-06-09T15:15:35Z</dcterms:created>
  <dcterms:modified xsi:type="dcterms:W3CDTF">2021-06-09T15:16:04Z</dcterms:modified>
</cp:coreProperties>
</file>