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4605" r:id="rId2"/>
    <p:sldId id="4498" r:id="rId3"/>
    <p:sldId id="4499" r:id="rId4"/>
    <p:sldId id="4500" r:id="rId5"/>
    <p:sldId id="4502" r:id="rId6"/>
    <p:sldId id="4501" r:id="rId7"/>
    <p:sldId id="4503" r:id="rId8"/>
    <p:sldId id="4504" r:id="rId9"/>
    <p:sldId id="461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95D8F-1F49-4B69-BAFD-1AA303A203EB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FDCFB-647D-4E5C-A169-9556852EDD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989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1352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6063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686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380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0749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06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677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965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FC340-CFC0-6A4C-8739-7D4FA9DA0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3CCAE-13AB-6842-B47D-76BE65EB5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5ADC5-98F3-A642-A230-0718603F2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75CD4-30E5-CF49-8842-60F4A2315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FCA30-F267-7349-9909-8F342883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23528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F8004-C643-3A40-A8B1-C6D441F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1DB86-4DCD-3743-A4B8-28D6A9996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B98A4-B84D-9549-8075-546BC844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AEBA6-D608-2F44-A1B9-691DDF894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2669C-E0CE-464D-875E-B81DA2EC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189163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2D6791-6A1F-F44C-98EE-F93493AD3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67828-FC2D-B748-A402-E746C6543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9B886-00D1-6646-99D8-673550CF4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7CF24-47D4-6442-87A5-30A49C0E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38CB8-F6E8-924B-BDE1-6DFEB8487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2238007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Desig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6722" y="3278038"/>
            <a:ext cx="12198722" cy="3579962"/>
          </a:xfrm>
          <a:prstGeom prst="rect">
            <a:avLst/>
          </a:prstGeom>
          <a:solidFill>
            <a:srgbClr val="B71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82" y="780222"/>
            <a:ext cx="9157558" cy="1848523"/>
          </a:xfrm>
          <a:prstGeom prst="rect">
            <a:avLst/>
          </a:prstGeom>
        </p:spPr>
      </p:pic>
      <p:grpSp>
        <p:nvGrpSpPr>
          <p:cNvPr id="15" name="Group 14"/>
          <p:cNvGrpSpPr/>
          <p:nvPr userDrawn="1"/>
        </p:nvGrpSpPr>
        <p:grpSpPr>
          <a:xfrm>
            <a:off x="10325100" y="3460836"/>
            <a:ext cx="1866900" cy="463550"/>
            <a:chOff x="0" y="0"/>
            <a:chExt cx="2301694" cy="571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2301694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4449"/>
            <a:stretch/>
          </p:blipFill>
          <p:spPr bwMode="auto">
            <a:xfrm>
              <a:off x="125070" y="97860"/>
              <a:ext cx="1675765" cy="3848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cxnSp>
        <p:nvCxnSpPr>
          <p:cNvPr id="20" name="Straight Connector 19"/>
          <p:cNvCxnSpPr/>
          <p:nvPr userDrawn="1"/>
        </p:nvCxnSpPr>
        <p:spPr>
          <a:xfrm>
            <a:off x="600882" y="4859037"/>
            <a:ext cx="48360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890786" y="6021708"/>
            <a:ext cx="1301214" cy="8723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3218143"/>
            <a:ext cx="894968" cy="1027183"/>
          </a:xfrm>
          <a:prstGeom prst="rect">
            <a:avLst/>
          </a:prstGeom>
        </p:spPr>
      </p:pic>
      <p:sp>
        <p:nvSpPr>
          <p:cNvPr id="35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767012" y="4930199"/>
            <a:ext cx="4667468" cy="697353"/>
          </a:xfrm>
        </p:spPr>
        <p:txBody>
          <a:bodyPr>
            <a:noAutofit/>
          </a:bodyPr>
          <a:lstStyle>
            <a:lvl1pPr marL="0" indent="0" algn="l">
              <a:buNone/>
              <a:defRPr sz="54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SMART UP</a:t>
            </a:r>
          </a:p>
        </p:txBody>
      </p:sp>
      <p:sp>
        <p:nvSpPr>
          <p:cNvPr id="36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826409" y="4280907"/>
            <a:ext cx="5278651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Find out more about</a:t>
            </a:r>
          </a:p>
        </p:txBody>
      </p:sp>
      <p:sp>
        <p:nvSpPr>
          <p:cNvPr id="37" name="Rectangle 36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343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7244374" y="0"/>
            <a:ext cx="4947625" cy="6858000"/>
          </a:xfrm>
          <a:prstGeom prst="rect">
            <a:avLst/>
          </a:prstGeom>
          <a:solidFill>
            <a:srgbClr val="B71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8" y="5276862"/>
            <a:ext cx="5856904" cy="1182261"/>
          </a:xfrm>
          <a:prstGeom prst="rect">
            <a:avLst/>
          </a:prstGeom>
        </p:spPr>
      </p:pic>
      <p:grpSp>
        <p:nvGrpSpPr>
          <p:cNvPr id="24" name="Group 23"/>
          <p:cNvGrpSpPr/>
          <p:nvPr userDrawn="1"/>
        </p:nvGrpSpPr>
        <p:grpSpPr>
          <a:xfrm>
            <a:off x="7201834" y="5789933"/>
            <a:ext cx="1866900" cy="463550"/>
            <a:chOff x="0" y="0"/>
            <a:chExt cx="2301694" cy="571500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2301694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4449"/>
            <a:stretch/>
          </p:blipFill>
          <p:spPr bwMode="auto">
            <a:xfrm>
              <a:off x="312965" y="96237"/>
              <a:ext cx="1675765" cy="3848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1017708" y="6021708"/>
            <a:ext cx="1301214" cy="87231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7201834" y="-36026"/>
            <a:ext cx="1153890" cy="1324356"/>
          </a:xfrm>
          <a:prstGeom prst="rect">
            <a:avLst/>
          </a:prstGeom>
        </p:spPr>
      </p:pic>
      <p:sp>
        <p:nvSpPr>
          <p:cNvPr id="12" name="Text Placeholder 2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27462" y="853210"/>
            <a:ext cx="3104978" cy="697353"/>
          </a:xfrm>
        </p:spPr>
        <p:txBody>
          <a:bodyPr anchor="ctr">
            <a:noAutofit/>
          </a:bodyPr>
          <a:lstStyle>
            <a:lvl1pPr marL="0" indent="0" algn="l">
              <a:buNone/>
              <a:defRPr sz="5400" baseline="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Thank You</a:t>
            </a:r>
          </a:p>
        </p:txBody>
      </p:sp>
      <p:sp>
        <p:nvSpPr>
          <p:cNvPr id="13" name="Text Placeholder 25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863577" y="858821"/>
            <a:ext cx="3854522" cy="697353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i="1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Any Questions?</a:t>
            </a:r>
          </a:p>
        </p:txBody>
      </p:sp>
      <p:sp>
        <p:nvSpPr>
          <p:cNvPr id="10" name="Oval 9"/>
          <p:cNvSpPr/>
          <p:nvPr userDrawn="1"/>
        </p:nvSpPr>
        <p:spPr>
          <a:xfrm>
            <a:off x="6999455" y="2022663"/>
            <a:ext cx="591486" cy="591486"/>
          </a:xfrm>
          <a:prstGeom prst="ellipse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46EAE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3706758" y="846751"/>
            <a:ext cx="0" cy="696487"/>
          </a:xfrm>
          <a:prstGeom prst="line">
            <a:avLst/>
          </a:prstGeom>
          <a:ln w="19050">
            <a:solidFill>
              <a:srgbClr val="B71E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718099" y="2206406"/>
            <a:ext cx="2812464" cy="32345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Text 1</a:t>
            </a:r>
          </a:p>
        </p:txBody>
      </p:sp>
      <p:sp>
        <p:nvSpPr>
          <p:cNvPr id="30" name="Oval 29"/>
          <p:cNvSpPr/>
          <p:nvPr userDrawn="1"/>
        </p:nvSpPr>
        <p:spPr>
          <a:xfrm>
            <a:off x="6999455" y="2980323"/>
            <a:ext cx="591486" cy="591486"/>
          </a:xfrm>
          <a:prstGeom prst="ellipse">
            <a:avLst/>
          </a:prstGeom>
          <a:solidFill>
            <a:srgbClr val="BBC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46EAE"/>
              </a:solidFill>
            </a:endParaRPr>
          </a:p>
        </p:txBody>
      </p:sp>
      <p:sp>
        <p:nvSpPr>
          <p:cNvPr id="31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7718099" y="3164066"/>
            <a:ext cx="2812464" cy="32345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Text 1</a:t>
            </a:r>
          </a:p>
        </p:txBody>
      </p:sp>
      <p:sp>
        <p:nvSpPr>
          <p:cNvPr id="32" name="Oval 31"/>
          <p:cNvSpPr/>
          <p:nvPr userDrawn="1"/>
        </p:nvSpPr>
        <p:spPr>
          <a:xfrm>
            <a:off x="6999455" y="3940765"/>
            <a:ext cx="591486" cy="591486"/>
          </a:xfrm>
          <a:prstGeom prst="ellipse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46EAE"/>
              </a:solidFill>
            </a:endParaRPr>
          </a:p>
        </p:txBody>
      </p:sp>
      <p:sp>
        <p:nvSpPr>
          <p:cNvPr id="3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7718099" y="4124508"/>
            <a:ext cx="2812464" cy="32345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Text 1</a:t>
            </a:r>
          </a:p>
        </p:txBody>
      </p:sp>
    </p:spTree>
    <p:extLst>
      <p:ext uri="{BB962C8B-B14F-4D97-AF65-F5344CB8AC3E}">
        <p14:creationId xmlns:p14="http://schemas.microsoft.com/office/powerpoint/2010/main" val="3700253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28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63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CB813-EC21-CC46-9578-1B2717E47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911C0-7EE8-B549-BE1E-140FD4CC0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B3C92-F189-B64E-AF52-05C203FD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D741C-3A0D-A94F-96EA-B994E7F1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10EFD-0771-B942-93F2-3F6FD8A8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75646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E6101-8CDB-1E44-BCE5-139DFA9B8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9D324-F97E-F04F-8BCE-2C3BEE45C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E6176-868D-A64F-B6A0-5AFA337B2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49F25-091C-1040-B4DB-DF7F2B10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57932-5FDE-8F4B-8640-B8259841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144007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5763-D411-1145-83E7-118049EC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5A9DB-984B-944F-9C8E-0BF708D04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6CBE0-5135-9F44-B9A4-9CA7133CE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4CC2FB-80EB-0E4D-84DC-81673FFD6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84732-EEC8-9045-AD29-507893496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4045B-7DFA-C04A-87DF-48873AE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9705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E88D-FD8E-6A43-95C5-FEEDDAD4C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70107-D714-984A-B78D-6D5D8E926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035E1-930E-4242-8453-44C7EF1C7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9B6A00-DCF0-F548-AED6-00858E371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6B56B6-C64B-C841-8A86-0EA87AB6B4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B7F4EA-A8AA-9641-A0AC-C8108331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9B1396-BEB8-5F44-B4B7-95B03C91C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E22D31-4E0D-4544-BFB1-B9457C13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122364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FE544-4C80-7B44-96E9-4ADB9BE10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7D2C4E-7D50-B34A-9033-7A898ABB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377F53-16B2-CE48-A39D-79B117A7B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5EC0B-266D-C84C-9EFA-E1E36EE0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323039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DF764B-30BD-084A-89C4-3B43AFA7F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DA6DF6-0191-7842-A418-E47CF59A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CF6D1-242D-D24F-88DD-B2CB24605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203426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7D433-00C0-794C-829D-4BF1BCEB4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53621-5B3A-334E-9717-BAED571A3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969BB-7551-0E4D-8A9B-70A9D8D8D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CD111-CA57-7F4C-AB0B-2297A99C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3393A-EAA3-E44E-9344-0E66A475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9B510-D5C0-C843-9BD0-35809908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134550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BD99B-AFF8-A147-AD02-7F9DC677F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7204DC-031B-C745-B04F-3A21C014F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37012B-CA4D-1445-8A99-71C4D5D4E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F228C-2122-DA47-9A74-6C165B87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E4A2CC-5263-6344-9807-0D85DC2A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4292E-7269-CD47-A7A3-FC88A776F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119405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FC35E-78B8-9C46-80E3-F47CA7B2B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4BE66-7EA5-9048-997D-AC374C945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5B078-C760-144B-90CC-21CAE57DD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4D890-2035-D843-B634-5C9AF6FB69B0}" type="datetimeFigureOut">
              <a:rPr lang="en-BA" smtClean="0"/>
              <a:t>06/10/2021</a:t>
            </a:fld>
            <a:endParaRPr lang="e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5C08C-A10F-2E43-BC19-CD16158AD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27526-E52E-774F-AB2C-ED0128825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5E084-90C3-BD4F-804B-4590A0A4DA41}" type="slidenum">
              <a:rPr lang="en-BA" smtClean="0"/>
              <a:t>‹#›</a:t>
            </a:fld>
            <a:endParaRPr lang="en-BA"/>
          </a:p>
        </p:txBody>
      </p:sp>
    </p:spTree>
    <p:extLst>
      <p:ext uri="{BB962C8B-B14F-4D97-AF65-F5344CB8AC3E}">
        <p14:creationId xmlns:p14="http://schemas.microsoft.com/office/powerpoint/2010/main" val="201412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7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eed.com/career-advice/career-development/disc-personality-types" TargetMode="External"/><Relationship Id="rId2" Type="http://schemas.openxmlformats.org/officeDocument/2006/relationships/hyperlink" Target="https://content.taylorfrancis.com/books/download?dac=C2004-0-29589-1&amp;isbn=9781136336812&amp;format=googlePreviewPdf" TargetMode="Externa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psycho-tests.com/test/disc-assessm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B5E7D2C-93EE-469D-8726-66BF8D83B6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1126" y="2875427"/>
            <a:ext cx="9821959" cy="1582271"/>
          </a:xfrm>
        </p:spPr>
        <p:txBody>
          <a:bodyPr/>
          <a:lstStyle/>
          <a:p>
            <a:r>
              <a:rPr lang="en-GB" dirty="0"/>
              <a:t>Personality Profiles</a:t>
            </a:r>
          </a:p>
        </p:txBody>
      </p:sp>
    </p:spTree>
    <p:extLst>
      <p:ext uri="{BB962C8B-B14F-4D97-AF65-F5344CB8AC3E}">
        <p14:creationId xmlns:p14="http://schemas.microsoft.com/office/powerpoint/2010/main" val="308663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55312" y="585565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Personality Profiles – The DISC - Concept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4442396" cy="385264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The DISC model developed by William Moulton Marston almost a century ago but is just as relevant today.  It divides people into four main behavioural styles. Individuals are identified as either People-oriented or Task-oriented. They are further distinguished as Reserved or Active. 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+mn-ea"/>
              <a:cs typeface="Open Sans Light"/>
              <a:sym typeface="Wingdings" panose="05000000000000000000" pitchFamily="2" charset="2"/>
            </a:endParaRPr>
          </a:p>
        </p:txBody>
      </p:sp>
      <p:sp>
        <p:nvSpPr>
          <p:cNvPr id="21" name="Shape">
            <a:extLst>
              <a:ext uri="{FF2B5EF4-FFF2-40B4-BE49-F238E27FC236}">
                <a16:creationId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rgbClr val="E532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rgbClr val="DDE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28690" y="2864291"/>
            <a:ext cx="105689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League Spartan" charset="0"/>
                <a:cs typeface="Poppins" pitchFamily="2" charset="77"/>
              </a:rPr>
              <a:t>Influential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8151385" y="4396055"/>
            <a:ext cx="81586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Steadily</a:t>
            </a:r>
          </a:p>
        </p:txBody>
      </p:sp>
      <p:sp>
        <p:nvSpPr>
          <p:cNvPr id="34" name="TextBox 30">
            <a:extLst>
              <a:ext uri="{FF2B5EF4-FFF2-40B4-BE49-F238E27FC236}">
                <a16:creationId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23981" y="4396055"/>
            <a:ext cx="1061188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League Spartan" charset="0"/>
                <a:cs typeface="Poppins" pitchFamily="2" charset="77"/>
              </a:rPr>
              <a:t>Compliant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65189" y="2864291"/>
            <a:ext cx="982577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Dominant</a:t>
            </a:r>
          </a:p>
        </p:txBody>
      </p:sp>
      <p:sp>
        <p:nvSpPr>
          <p:cNvPr id="36" name="TextBox 6">
            <a:extLst>
              <a:ext uri="{FF2B5EF4-FFF2-40B4-BE49-F238E27FC236}">
                <a16:creationId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5337506" y="3804234"/>
            <a:ext cx="128676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Task Oriented</a:t>
            </a:r>
          </a:p>
        </p:txBody>
      </p:sp>
      <p:sp>
        <p:nvSpPr>
          <p:cNvPr id="37" name="TextBox 6">
            <a:extLst>
              <a:ext uri="{FF2B5EF4-FFF2-40B4-BE49-F238E27FC236}">
                <a16:creationId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217269" y="5601892"/>
            <a:ext cx="109376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Introverted</a:t>
            </a:r>
          </a:p>
        </p:txBody>
      </p:sp>
      <p:sp>
        <p:nvSpPr>
          <p:cNvPr id="38" name="TextBox 6">
            <a:extLst>
              <a:ext uri="{FF2B5EF4-FFF2-40B4-BE49-F238E27FC236}">
                <a16:creationId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760709" y="3786943"/>
            <a:ext cx="1495474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People Oriented</a:t>
            </a:r>
          </a:p>
        </p:txBody>
      </p:sp>
      <p:sp>
        <p:nvSpPr>
          <p:cNvPr id="39" name="TextBox 6">
            <a:extLst>
              <a:ext uri="{FF2B5EF4-FFF2-40B4-BE49-F238E27FC236}">
                <a16:creationId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99328" y="2109560"/>
            <a:ext cx="112562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Extroverted</a:t>
            </a:r>
          </a:p>
        </p:txBody>
      </p:sp>
    </p:spTree>
    <p:extLst>
      <p:ext uri="{BB962C8B-B14F-4D97-AF65-F5344CB8AC3E}">
        <p14:creationId xmlns:p14="http://schemas.microsoft.com/office/powerpoint/2010/main" val="10565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9812" y="580766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Personality Profiles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272144" y="2107736"/>
            <a:ext cx="2726860" cy="380647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200" b="1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D-style people </a:t>
            </a:r>
            <a:r>
              <a:rPr kumimoji="0" lang="en-GB" alt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tend to be fast-paced and outspoken. They also display questioning and sceptical traits. You’ll notice the D-style acting assertively, making quick decisions, and speaking rather bluntly.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+mn-ea"/>
              <a:cs typeface="Open Sans Light"/>
              <a:sym typeface="Wingdings" panose="05000000000000000000" pitchFamily="2" charset="2"/>
            </a:endParaRPr>
          </a:p>
        </p:txBody>
      </p:sp>
      <p:sp>
        <p:nvSpPr>
          <p:cNvPr id="21" name="Shape">
            <a:extLst>
              <a:ext uri="{FF2B5EF4-FFF2-40B4-BE49-F238E27FC236}">
                <a16:creationId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rgbClr val="C01F75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rgbClr val="DDE3A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28690" y="2864291"/>
            <a:ext cx="105689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League Spartan" charset="0"/>
                <a:cs typeface="Poppins" pitchFamily="2" charset="77"/>
              </a:rPr>
              <a:t>Influential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8151385" y="4396055"/>
            <a:ext cx="81586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b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Steadily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30">
            <a:extLst>
              <a:ext uri="{FF2B5EF4-FFF2-40B4-BE49-F238E27FC236}">
                <a16:creationId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23982" y="4396055"/>
            <a:ext cx="1061188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League Spartan" charset="0"/>
                <a:cs typeface="Poppins" pitchFamily="2" charset="77"/>
              </a:rPr>
              <a:t>Compliant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65189" y="2864291"/>
            <a:ext cx="982577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Dominant</a:t>
            </a:r>
          </a:p>
        </p:txBody>
      </p:sp>
      <p:sp>
        <p:nvSpPr>
          <p:cNvPr id="36" name="TextBox 6">
            <a:extLst>
              <a:ext uri="{FF2B5EF4-FFF2-40B4-BE49-F238E27FC236}">
                <a16:creationId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5337506" y="3804234"/>
            <a:ext cx="128676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Task Oriented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7" name="TextBox 6">
            <a:extLst>
              <a:ext uri="{FF2B5EF4-FFF2-40B4-BE49-F238E27FC236}">
                <a16:creationId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217269" y="5601892"/>
            <a:ext cx="109376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760709" y="3786943"/>
            <a:ext cx="1495474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People Oriented</a:t>
            </a:r>
          </a:p>
        </p:txBody>
      </p:sp>
      <p:sp>
        <p:nvSpPr>
          <p:cNvPr id="39" name="TextBox 6">
            <a:extLst>
              <a:ext uri="{FF2B5EF4-FFF2-40B4-BE49-F238E27FC236}">
                <a16:creationId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99328" y="2109560"/>
            <a:ext cx="112562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C5B936E-EDCB-443E-BA46-E4787C5DCDAA}"/>
              </a:ext>
            </a:extLst>
          </p:cNvPr>
          <p:cNvSpPr txBox="1">
            <a:spLocks/>
          </p:cNvSpPr>
          <p:nvPr/>
        </p:nvSpPr>
        <p:spPr>
          <a:xfrm>
            <a:off x="3359800" y="2857531"/>
            <a:ext cx="2233948" cy="2224502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Direct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Decisive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Doer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Domineering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Demanding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C192D089-470E-4B7D-85CD-C5247FE88F66}"/>
              </a:ext>
            </a:extLst>
          </p:cNvPr>
          <p:cNvSpPr txBox="1"/>
          <p:nvPr/>
        </p:nvSpPr>
        <p:spPr>
          <a:xfrm>
            <a:off x="3335259" y="2499157"/>
            <a:ext cx="1530291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 - Dominant</a:t>
            </a:r>
          </a:p>
        </p:txBody>
      </p:sp>
    </p:spTree>
    <p:extLst>
      <p:ext uri="{BB962C8B-B14F-4D97-AF65-F5344CB8AC3E}">
        <p14:creationId xmlns:p14="http://schemas.microsoft.com/office/powerpoint/2010/main" val="204514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94543" y="728000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Personality Profiles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353546" y="1963311"/>
            <a:ext cx="4868339" cy="474519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The I-Style profile type is also known as an influencer or I-style personality type.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  <a:sym typeface="Wingdings" panose="05000000000000000000" pitchFamily="2" charset="2"/>
              </a:rPr>
              <a:t>The I-style Profile types base their authority on their charisma, their ability to motivate people, and by creating a good atmosphere. 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  <a:sym typeface="Wingdings" panose="05000000000000000000" pitchFamily="2" charset="2"/>
              </a:rPr>
              <a:t>They are “People” leaders. 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  <a:sym typeface="Wingdings" panose="05000000000000000000" pitchFamily="2" charset="2"/>
              </a:rPr>
              <a:t>The I-style leaders want and need a lot of contacts with people. They thrive on the challenges of new and evolving organizations.</a:t>
            </a:r>
          </a:p>
        </p:txBody>
      </p:sp>
      <p:sp>
        <p:nvSpPr>
          <p:cNvPr id="21" name="Shape">
            <a:extLst>
              <a:ext uri="{FF2B5EF4-FFF2-40B4-BE49-F238E27FC236}">
                <a16:creationId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rgbClr val="C01F75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rgbClr val="DDE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57545" y="2864291"/>
            <a:ext cx="99918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Influential</a:t>
            </a:r>
          </a:p>
        </p:txBody>
      </p:sp>
      <p:sp>
        <p:nvSpPr>
          <p:cNvPr id="33" name="TextBox 29">
            <a:extLst>
              <a:ext uri="{FF2B5EF4-FFF2-40B4-BE49-F238E27FC236}">
                <a16:creationId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8151385" y="4396055"/>
            <a:ext cx="81586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b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Steadily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30">
            <a:extLst>
              <a:ext uri="{FF2B5EF4-FFF2-40B4-BE49-F238E27FC236}">
                <a16:creationId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23982" y="4396055"/>
            <a:ext cx="1061188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League Spartan" charset="0"/>
                <a:cs typeface="Poppins" pitchFamily="2" charset="77"/>
              </a:rPr>
              <a:t>Compliant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65189" y="2864291"/>
            <a:ext cx="982577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Dominant</a:t>
            </a:r>
          </a:p>
        </p:txBody>
      </p:sp>
      <p:sp>
        <p:nvSpPr>
          <p:cNvPr id="36" name="TextBox 6">
            <a:extLst>
              <a:ext uri="{FF2B5EF4-FFF2-40B4-BE49-F238E27FC236}">
                <a16:creationId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5337506" y="3804234"/>
            <a:ext cx="128676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Task Oriented</a:t>
            </a:r>
          </a:p>
        </p:txBody>
      </p:sp>
      <p:sp>
        <p:nvSpPr>
          <p:cNvPr id="37" name="TextBox 6">
            <a:extLst>
              <a:ext uri="{FF2B5EF4-FFF2-40B4-BE49-F238E27FC236}">
                <a16:creationId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217269" y="5601892"/>
            <a:ext cx="109376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760709" y="3786943"/>
            <a:ext cx="1495474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People Oriented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99328" y="2109560"/>
            <a:ext cx="112562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C5B936E-EDCB-443E-BA46-E4787C5DCDAA}"/>
              </a:ext>
            </a:extLst>
          </p:cNvPr>
          <p:cNvSpPr txBox="1">
            <a:spLocks/>
          </p:cNvSpPr>
          <p:nvPr/>
        </p:nvSpPr>
        <p:spPr>
          <a:xfrm>
            <a:off x="10011785" y="2864291"/>
            <a:ext cx="2233948" cy="1867481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Inspiring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Interactive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Interesting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Impulsive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Irritating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C192D089-470E-4B7D-85CD-C5247FE88F66}"/>
              </a:ext>
            </a:extLst>
          </p:cNvPr>
          <p:cNvSpPr txBox="1"/>
          <p:nvPr/>
        </p:nvSpPr>
        <p:spPr>
          <a:xfrm>
            <a:off x="9917771" y="2335706"/>
            <a:ext cx="185829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DDE3A0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I- Influential</a:t>
            </a:r>
          </a:p>
        </p:txBody>
      </p:sp>
    </p:spTree>
    <p:extLst>
      <p:ext uri="{BB962C8B-B14F-4D97-AF65-F5344CB8AC3E}">
        <p14:creationId xmlns:p14="http://schemas.microsoft.com/office/powerpoint/2010/main" val="326611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4699" y="585565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Personality Profiles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4566634" cy="336019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The S-style profile’s authority is based on experience, expertise and organizational status. 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They are comfortable, as leaders, in maintaining routines and stability. They are service- orientated. 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The S-style prefers to lead smaller teams. 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Their leadership style is participative.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+mn-ea"/>
              <a:cs typeface="Open Sans Light"/>
              <a:sym typeface="Wingdings" panose="05000000000000000000" pitchFamily="2" charset="2"/>
            </a:endParaRPr>
          </a:p>
        </p:txBody>
      </p:sp>
      <p:sp>
        <p:nvSpPr>
          <p:cNvPr id="21" name="Shape">
            <a:extLst>
              <a:ext uri="{FF2B5EF4-FFF2-40B4-BE49-F238E27FC236}">
                <a16:creationId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rgbClr val="E64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rgbClr val="DDE3A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28690" y="2864291"/>
            <a:ext cx="105689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League Spartan" charset="0"/>
                <a:cs typeface="Poppins" pitchFamily="2" charset="77"/>
              </a:rPr>
              <a:t>Influential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8151385" y="4396055"/>
            <a:ext cx="81586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b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Steadily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30">
            <a:extLst>
              <a:ext uri="{FF2B5EF4-FFF2-40B4-BE49-F238E27FC236}">
                <a16:creationId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23982" y="4396055"/>
            <a:ext cx="1061188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League Spartan" charset="0"/>
                <a:cs typeface="Poppins" pitchFamily="2" charset="77"/>
              </a:rPr>
              <a:t>Compliant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65189" y="2864291"/>
            <a:ext cx="982577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b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Dominant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6" name="TextBox 6">
            <a:extLst>
              <a:ext uri="{FF2B5EF4-FFF2-40B4-BE49-F238E27FC236}">
                <a16:creationId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5337506" y="3804234"/>
            <a:ext cx="128676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Task Oriented</a:t>
            </a:r>
          </a:p>
        </p:txBody>
      </p:sp>
      <p:sp>
        <p:nvSpPr>
          <p:cNvPr id="37" name="TextBox 6">
            <a:extLst>
              <a:ext uri="{FF2B5EF4-FFF2-40B4-BE49-F238E27FC236}">
                <a16:creationId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217269" y="5601892"/>
            <a:ext cx="109376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760709" y="3786943"/>
            <a:ext cx="1495474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People Oriented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99328" y="2109560"/>
            <a:ext cx="112562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C5B936E-EDCB-443E-BA46-E4787C5DCDAA}"/>
              </a:ext>
            </a:extLst>
          </p:cNvPr>
          <p:cNvSpPr txBox="1">
            <a:spLocks/>
          </p:cNvSpPr>
          <p:nvPr/>
        </p:nvSpPr>
        <p:spPr>
          <a:xfrm>
            <a:off x="10049325" y="3459778"/>
            <a:ext cx="2233948" cy="1867481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Stable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Supportive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Sincere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Slow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Sensitive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C192D089-470E-4B7D-85CD-C5247FE88F66}"/>
              </a:ext>
            </a:extLst>
          </p:cNvPr>
          <p:cNvSpPr txBox="1"/>
          <p:nvPr/>
        </p:nvSpPr>
        <p:spPr>
          <a:xfrm>
            <a:off x="10022745" y="3059668"/>
            <a:ext cx="1283428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E64D92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 - Steadily</a:t>
            </a:r>
          </a:p>
        </p:txBody>
      </p:sp>
    </p:spTree>
    <p:extLst>
      <p:ext uri="{BB962C8B-B14F-4D97-AF65-F5344CB8AC3E}">
        <p14:creationId xmlns:p14="http://schemas.microsoft.com/office/powerpoint/2010/main" val="419341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4699" y="577125"/>
            <a:ext cx="8852375" cy="697353"/>
          </a:xfrm>
        </p:spPr>
        <p:txBody>
          <a:bodyPr>
            <a:normAutofit/>
          </a:bodyPr>
          <a:lstStyle/>
          <a:p>
            <a:r>
              <a:rPr lang="en-GB"/>
              <a:t>Personality Profiles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301953" y="2070274"/>
            <a:ext cx="3249401" cy="3698751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The C-style’s authority is based on rules and proven standards. 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They prefer to keep distance from people. 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C-style leaders emphasize rules and quality focus. </a:t>
            </a:r>
          </a:p>
          <a:p>
            <a:pPr marL="0" marR="0" lvl="0" indent="0" algn="l" defTabSz="108763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altLang="de-DE" sz="22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+mn-ea"/>
                <a:cs typeface="Open Sans Light"/>
              </a:rPr>
              <a:t>They are a “things” leader; they are more interested in facts, details and analyses.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+mn-ea"/>
              <a:cs typeface="Open Sans Light"/>
              <a:sym typeface="Wingdings" panose="05000000000000000000" pitchFamily="2" charset="2"/>
            </a:endParaRPr>
          </a:p>
        </p:txBody>
      </p:sp>
      <p:sp>
        <p:nvSpPr>
          <p:cNvPr id="21" name="Shape">
            <a:extLst>
              <a:ext uri="{FF2B5EF4-FFF2-40B4-BE49-F238E27FC236}">
                <a16:creationId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28690" y="2864291"/>
            <a:ext cx="105689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b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League Spartan" charset="0"/>
                <a:cs typeface="Poppins" pitchFamily="2" charset="77"/>
              </a:rPr>
              <a:t>Influential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8151385" y="4396055"/>
            <a:ext cx="81586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b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Steadily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30">
            <a:extLst>
              <a:ext uri="{FF2B5EF4-FFF2-40B4-BE49-F238E27FC236}">
                <a16:creationId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23983" y="4396055"/>
            <a:ext cx="1061188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League Spartan" charset="0"/>
                <a:cs typeface="Poppins" pitchFamily="2" charset="77"/>
              </a:rPr>
              <a:t>Compliant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65189" y="2864291"/>
            <a:ext cx="982577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Dominant</a:t>
            </a:r>
          </a:p>
        </p:txBody>
      </p:sp>
      <p:sp>
        <p:nvSpPr>
          <p:cNvPr id="36" name="TextBox 6">
            <a:extLst>
              <a:ext uri="{FF2B5EF4-FFF2-40B4-BE49-F238E27FC236}">
                <a16:creationId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5337506" y="3804234"/>
            <a:ext cx="128676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Task Oriented</a:t>
            </a:r>
          </a:p>
        </p:txBody>
      </p:sp>
      <p:sp>
        <p:nvSpPr>
          <p:cNvPr id="37" name="TextBox 6">
            <a:extLst>
              <a:ext uri="{FF2B5EF4-FFF2-40B4-BE49-F238E27FC236}">
                <a16:creationId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217269" y="5601892"/>
            <a:ext cx="109376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760709" y="3786943"/>
            <a:ext cx="1495474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People Oriented</a:t>
            </a:r>
          </a:p>
        </p:txBody>
      </p:sp>
      <p:sp>
        <p:nvSpPr>
          <p:cNvPr id="39" name="TextBox 6">
            <a:extLst>
              <a:ext uri="{FF2B5EF4-FFF2-40B4-BE49-F238E27FC236}">
                <a16:creationId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99328" y="2109560"/>
            <a:ext cx="1125629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Extroverted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C5B936E-EDCB-443E-BA46-E4787C5DCDAA}"/>
              </a:ext>
            </a:extLst>
          </p:cNvPr>
          <p:cNvSpPr txBox="1">
            <a:spLocks/>
          </p:cNvSpPr>
          <p:nvPr/>
        </p:nvSpPr>
        <p:spPr>
          <a:xfrm>
            <a:off x="3829238" y="2944073"/>
            <a:ext cx="2233948" cy="2236813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Thorough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Logical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Cautious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Reserved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Diplomatic</a:t>
            </a:r>
          </a:p>
          <a:p>
            <a:pPr marL="182563" marR="0" lvl="0" indent="-182563" algn="just" defTabSz="10876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245473"/>
                </a:solidFill>
                <a:effectLst/>
                <a:uLnTx/>
                <a:uFillTx/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Accurate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C192D089-470E-4B7D-85CD-C5247FE88F66}"/>
              </a:ext>
            </a:extLst>
          </p:cNvPr>
          <p:cNvSpPr txBox="1"/>
          <p:nvPr/>
        </p:nvSpPr>
        <p:spPr>
          <a:xfrm>
            <a:off x="3838565" y="2401894"/>
            <a:ext cx="1754198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C- Compliant</a:t>
            </a:r>
          </a:p>
        </p:txBody>
      </p:sp>
    </p:spTree>
    <p:extLst>
      <p:ext uri="{BB962C8B-B14F-4D97-AF65-F5344CB8AC3E}">
        <p14:creationId xmlns:p14="http://schemas.microsoft.com/office/powerpoint/2010/main" val="255957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61525" y="394332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Personality Profiles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BA8328C7-6886-4030-B005-5DE8FFB04923}"/>
              </a:ext>
            </a:extLst>
          </p:cNvPr>
          <p:cNvGraphicFramePr>
            <a:graphicFrameLocks noGrp="1"/>
          </p:cNvGraphicFramePr>
          <p:nvPr/>
        </p:nvGraphicFramePr>
        <p:xfrm>
          <a:off x="97444" y="1250214"/>
          <a:ext cx="11648353" cy="5213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652">
                  <a:extLst>
                    <a:ext uri="{9D8B030D-6E8A-4147-A177-3AD203B41FA5}">
                      <a16:colId xmlns:a16="http://schemas.microsoft.com/office/drawing/2014/main" val="2771382232"/>
                    </a:ext>
                  </a:extLst>
                </a:gridCol>
                <a:gridCol w="2258073">
                  <a:extLst>
                    <a:ext uri="{9D8B030D-6E8A-4147-A177-3AD203B41FA5}">
                      <a16:colId xmlns:a16="http://schemas.microsoft.com/office/drawing/2014/main" val="2330794652"/>
                    </a:ext>
                  </a:extLst>
                </a:gridCol>
                <a:gridCol w="2781285">
                  <a:extLst>
                    <a:ext uri="{9D8B030D-6E8A-4147-A177-3AD203B41FA5}">
                      <a16:colId xmlns:a16="http://schemas.microsoft.com/office/drawing/2014/main" val="2758220269"/>
                    </a:ext>
                  </a:extLst>
                </a:gridCol>
                <a:gridCol w="2120386">
                  <a:extLst>
                    <a:ext uri="{9D8B030D-6E8A-4147-A177-3AD203B41FA5}">
                      <a16:colId xmlns:a16="http://schemas.microsoft.com/office/drawing/2014/main" val="185811053"/>
                    </a:ext>
                  </a:extLst>
                </a:gridCol>
                <a:gridCol w="2661957">
                  <a:extLst>
                    <a:ext uri="{9D8B030D-6E8A-4147-A177-3AD203B41FA5}">
                      <a16:colId xmlns:a16="http://schemas.microsoft.com/office/drawing/2014/main" val="2491325524"/>
                    </a:ext>
                  </a:extLst>
                </a:gridCol>
              </a:tblGrid>
              <a:tr h="49981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+mj-lt"/>
                        </a:rPr>
                        <a:t>High D</a:t>
                      </a:r>
                      <a:br>
                        <a:rPr lang="en-GB" sz="1800" dirty="0">
                          <a:latin typeface="+mj-lt"/>
                        </a:rPr>
                      </a:br>
                      <a:r>
                        <a:rPr lang="en-GB" sz="1800" dirty="0">
                          <a:latin typeface="+mj-lt"/>
                        </a:rPr>
                        <a:t>Dominant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+mj-lt"/>
                        </a:rPr>
                        <a:t>High I</a:t>
                      </a:r>
                      <a:br>
                        <a:rPr lang="en-GB" sz="1800" dirty="0">
                          <a:latin typeface="+mj-lt"/>
                        </a:rPr>
                      </a:br>
                      <a:r>
                        <a:rPr lang="en-GB" sz="1800" dirty="0">
                          <a:latin typeface="+mj-lt"/>
                        </a:rPr>
                        <a:t>Influential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+mj-lt"/>
                        </a:rPr>
                        <a:t>High S</a:t>
                      </a:r>
                      <a:br>
                        <a:rPr lang="en-GB" sz="1800" dirty="0">
                          <a:latin typeface="+mj-lt"/>
                        </a:rPr>
                      </a:br>
                      <a:r>
                        <a:rPr lang="en-GB" sz="1800" dirty="0">
                          <a:latin typeface="+mj-lt"/>
                        </a:rPr>
                        <a:t>Steadily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+mj-lt"/>
                        </a:rPr>
                        <a:t>High C </a:t>
                      </a:r>
                      <a:br>
                        <a:rPr lang="en-GB" sz="1800" dirty="0">
                          <a:latin typeface="+mj-lt"/>
                        </a:rPr>
                      </a:br>
                      <a:r>
                        <a:rPr lang="en-GB" sz="1800" b="1" kern="1200" dirty="0">
                          <a:solidFill>
                            <a:schemeClr val="bg1"/>
                          </a:solidFill>
                          <a:latin typeface="+mj-lt"/>
                          <a:ea typeface="League Spartan" charset="0"/>
                          <a:cs typeface="Poppins" pitchFamily="2" charset="77"/>
                        </a:rPr>
                        <a:t>Compliant</a:t>
                      </a:r>
                      <a:endParaRPr lang="en-GB" sz="1800" dirty="0"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607233"/>
                  </a:ext>
                </a:extLst>
              </a:tr>
              <a:tr h="558613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Motivated by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Calibri" panose="020F0502020204030204" pitchFamily="34" charset="0"/>
                        <a:buChar char="□"/>
                      </a:pPr>
                      <a:r>
                        <a:rPr lang="en-GB" sz="1600" dirty="0">
                          <a:solidFill>
                            <a:srgbClr val="245473"/>
                          </a:solidFill>
                          <a:latin typeface="+mj-lt"/>
                        </a:rPr>
                        <a:t>Results</a:t>
                      </a:r>
                    </a:p>
                    <a:p>
                      <a:pPr marL="171450" indent="-171450">
                        <a:buFont typeface="Calibri" panose="020F0502020204030204" pitchFamily="34" charset="0"/>
                        <a:buChar char="□"/>
                      </a:pPr>
                      <a:r>
                        <a:rPr lang="en-GB" sz="1600" dirty="0">
                          <a:solidFill>
                            <a:srgbClr val="245473"/>
                          </a:solidFill>
                          <a:latin typeface="+mj-lt"/>
                        </a:rPr>
                        <a:t>Challenges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Approval 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Recognition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Relations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Recognition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Doing things right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Quality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972723"/>
                  </a:ext>
                </a:extLst>
              </a:tr>
              <a:tr h="1129134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Needed environment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New challenges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Freedom of action 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Variety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Friendly atmosphere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Freedom from detail work and control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Possibility to convince others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Opportunity for specialization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Group work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Permanent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Precisely defined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Opportunity for precision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Reliable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45073"/>
                  </a:ext>
                </a:extLst>
              </a:tr>
              <a:tr h="323408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Accepts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Difficult tasks</a:t>
                      </a:r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Dealing with others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Friendship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□"/>
                        <a:tabLst/>
                        <a:defRPr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Tried and tested workflows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751906"/>
                  </a:ext>
                </a:extLst>
              </a:tr>
              <a:tr h="323408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Rejects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Passivity</a:t>
                      </a:r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Isolation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Conflicts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Poor Quality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561870"/>
                  </a:ext>
                </a:extLst>
              </a:tr>
              <a:tr h="793819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Particular Strengths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Solves problems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Decisions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Enduring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Optimistic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Personal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Thrilled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Supporting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Pleasant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Loyal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Orderliness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Thorough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Analytical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648842"/>
                  </a:ext>
                </a:extLst>
              </a:tr>
              <a:tr h="1264230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Possible Weaknesses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Insensitive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Impatient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Overlooks risks / facts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Inflexible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Relentless</a:t>
                      </a:r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Promises too much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Influences others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Doesn't finish things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Adapts too much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Restrained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Misses opportunities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Pedantic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Focuses too much on details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too cautious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563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87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0410" y="605009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Personality Profiles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BA8328C7-6886-4030-B005-5DE8FFB04923}"/>
              </a:ext>
            </a:extLst>
          </p:cNvPr>
          <p:cNvGraphicFramePr>
            <a:graphicFrameLocks noGrp="1"/>
          </p:cNvGraphicFramePr>
          <p:nvPr/>
        </p:nvGraphicFramePr>
        <p:xfrm>
          <a:off x="245097" y="1824622"/>
          <a:ext cx="11472425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485">
                  <a:extLst>
                    <a:ext uri="{9D8B030D-6E8A-4147-A177-3AD203B41FA5}">
                      <a16:colId xmlns:a16="http://schemas.microsoft.com/office/drawing/2014/main" val="2771382232"/>
                    </a:ext>
                  </a:extLst>
                </a:gridCol>
                <a:gridCol w="2294485">
                  <a:extLst>
                    <a:ext uri="{9D8B030D-6E8A-4147-A177-3AD203B41FA5}">
                      <a16:colId xmlns:a16="http://schemas.microsoft.com/office/drawing/2014/main" val="2330794652"/>
                    </a:ext>
                  </a:extLst>
                </a:gridCol>
                <a:gridCol w="2294485">
                  <a:extLst>
                    <a:ext uri="{9D8B030D-6E8A-4147-A177-3AD203B41FA5}">
                      <a16:colId xmlns:a16="http://schemas.microsoft.com/office/drawing/2014/main" val="2758220269"/>
                    </a:ext>
                  </a:extLst>
                </a:gridCol>
                <a:gridCol w="2294485">
                  <a:extLst>
                    <a:ext uri="{9D8B030D-6E8A-4147-A177-3AD203B41FA5}">
                      <a16:colId xmlns:a16="http://schemas.microsoft.com/office/drawing/2014/main" val="185811053"/>
                    </a:ext>
                  </a:extLst>
                </a:gridCol>
                <a:gridCol w="2294485">
                  <a:extLst>
                    <a:ext uri="{9D8B030D-6E8A-4147-A177-3AD203B41FA5}">
                      <a16:colId xmlns:a16="http://schemas.microsoft.com/office/drawing/2014/main" val="986311711"/>
                    </a:ext>
                  </a:extLst>
                </a:gridCol>
              </a:tblGrid>
              <a:tr h="459010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+mj-lt"/>
                        </a:rPr>
                        <a:t>High D</a:t>
                      </a:r>
                      <a:br>
                        <a:rPr lang="en-GB" sz="1800" b="1" dirty="0">
                          <a:latin typeface="+mj-lt"/>
                        </a:rPr>
                      </a:br>
                      <a:r>
                        <a:rPr lang="en-GB" sz="1800" b="1" dirty="0">
                          <a:latin typeface="+mj-lt"/>
                        </a:rPr>
                        <a:t>Dominant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+mj-lt"/>
                        </a:rPr>
                        <a:t>High I</a:t>
                      </a:r>
                      <a:br>
                        <a:rPr lang="en-GB" sz="1800" b="1" dirty="0">
                          <a:latin typeface="+mj-lt"/>
                        </a:rPr>
                      </a:br>
                      <a:r>
                        <a:rPr lang="en-GB" sz="1800" b="1" dirty="0">
                          <a:latin typeface="+mj-lt"/>
                        </a:rPr>
                        <a:t>Initiative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+mj-lt"/>
                        </a:rPr>
                        <a:t>High S</a:t>
                      </a:r>
                      <a:br>
                        <a:rPr lang="en-GB" sz="1800" b="1" dirty="0">
                          <a:latin typeface="+mj-lt"/>
                        </a:rPr>
                      </a:br>
                      <a:r>
                        <a:rPr lang="en-GB" sz="1800" b="1" dirty="0">
                          <a:latin typeface="+mj-lt"/>
                        </a:rPr>
                        <a:t>Steadily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+mj-lt"/>
                        </a:rPr>
                        <a:t>High C </a:t>
                      </a:r>
                      <a:br>
                        <a:rPr lang="en-GB" sz="1800" b="1" dirty="0">
                          <a:latin typeface="+mj-lt"/>
                        </a:rPr>
                      </a:br>
                      <a:r>
                        <a:rPr lang="en-GB" sz="1800" b="1" dirty="0">
                          <a:latin typeface="+mj-lt"/>
                        </a:rPr>
                        <a:t>Compliant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607233"/>
                  </a:ext>
                </a:extLst>
              </a:tr>
              <a:tr h="1215026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Reacts to others who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Give direct answers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Stick to business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Enable him to achieve goals</a:t>
                      </a:r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Build relationships and be friendly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Organize private events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Praise his ideas and skills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Balanced and friendly are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Given time to adapt to change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Offer personal support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Praise him for his work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Always have an open ear for him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Give him detailed instructions for his task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458536"/>
                  </a:ext>
                </a:extLst>
              </a:tr>
              <a:tr h="10530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Needs to others who</a:t>
                      </a:r>
                    </a:p>
                    <a:p>
                      <a:pPr algn="r"/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take on routine jobs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build relationships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gather data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evaluate risks</a:t>
                      </a:r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get detail work done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Commitment to achieving goals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Have realistic expectations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Taking the initiative for change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Solve conflicts for him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Helping to recognise connections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Convince the other team members of the quality of his task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Taking action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Helping him to build relationships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015649"/>
                  </a:ext>
                </a:extLst>
              </a:tr>
              <a:tr h="405009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Behaviour under pressure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Authoritarian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Attack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Compromise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Avoidance / Dodging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725272"/>
                  </a:ext>
                </a:extLst>
              </a:tr>
              <a:tr h="405009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rgbClr val="245473"/>
                          </a:solidFill>
                          <a:latin typeface="+mj-lt"/>
                        </a:rPr>
                        <a:t>Would be more effective through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Listening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Take a time-out for reflection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Taking the initiative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Communicating your own ideas to others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65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587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C5DF6-4924-4A72-9553-1766AEB077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5879" y="1982978"/>
            <a:ext cx="10317215" cy="3975101"/>
          </a:xfrm>
        </p:spPr>
        <p:txBody>
          <a:bodyPr/>
          <a:lstStyle/>
          <a:p>
            <a:r>
              <a:rPr lang="en-GB" b="0" i="0" dirty="0">
                <a:effectLst/>
                <a:latin typeface="+mj-lt"/>
              </a:rPr>
              <a:t>The father of </a:t>
            </a:r>
            <a:r>
              <a:rPr lang="en-GB" b="0" i="0" dirty="0" err="1">
                <a:effectLst/>
                <a:latin typeface="+mj-lt"/>
              </a:rPr>
              <a:t>DiSC</a:t>
            </a:r>
            <a:r>
              <a:rPr lang="en-GB" b="0" i="0" dirty="0">
                <a:effectLst/>
                <a:latin typeface="+mj-lt"/>
              </a:rPr>
              <a:t> was </a:t>
            </a:r>
            <a:r>
              <a:rPr lang="en-GB" b="0" i="0" u="none" strike="noStrike" dirty="0">
                <a:effectLst/>
                <a:latin typeface="+mj-lt"/>
              </a:rPr>
              <a:t>William Marston</a:t>
            </a:r>
            <a:r>
              <a:rPr lang="en-GB" b="0" i="0" dirty="0">
                <a:effectLst/>
                <a:latin typeface="+mj-lt"/>
              </a:rPr>
              <a:t>, a psychologist, who published a book in 1928 titled </a:t>
            </a:r>
            <a:r>
              <a:rPr lang="en-GB" b="0" i="1" dirty="0">
                <a:effectLst/>
                <a:latin typeface="+mj-lt"/>
              </a:rPr>
              <a:t>Emotions of Normal People </a:t>
            </a:r>
            <a:r>
              <a:rPr lang="en-GB" b="0" i="0" dirty="0">
                <a:effectLst/>
                <a:latin typeface="+mj-lt"/>
              </a:rPr>
              <a:t>(click </a:t>
            </a:r>
            <a:r>
              <a:rPr lang="en-GB" b="1" i="0" u="none" strike="noStrike" dirty="0">
                <a:solidFill>
                  <a:schemeClr val="bg1"/>
                </a:solidFill>
                <a:effectLst/>
                <a:highlight>
                  <a:srgbClr val="F95C2C"/>
                </a:highlight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GB" b="0" i="0" dirty="0">
                <a:effectLst/>
                <a:latin typeface="+mj-lt"/>
              </a:rPr>
              <a:t> to download a PDF of the original book). In it, he explained his theory that people exhibit one of four separate </a:t>
            </a:r>
            <a:r>
              <a:rPr lang="en-GB" b="0" i="0" dirty="0" err="1">
                <a:effectLst/>
                <a:latin typeface="+mj-lt"/>
              </a:rPr>
              <a:t>behavior</a:t>
            </a:r>
            <a:r>
              <a:rPr lang="en-GB" b="0" i="0" dirty="0">
                <a:effectLst/>
                <a:latin typeface="+mj-lt"/>
              </a:rPr>
              <a:t> </a:t>
            </a:r>
            <a:r>
              <a:rPr lang="en-GB" b="0" i="1" dirty="0">
                <a:effectLst/>
                <a:latin typeface="+mj-lt"/>
              </a:rPr>
              <a:t>types</a:t>
            </a:r>
            <a:r>
              <a:rPr lang="en-GB" b="0" i="0" dirty="0">
                <a:effectLst/>
                <a:latin typeface="+mj-lt"/>
              </a:rPr>
              <a:t>: Dominance, Inducement (now called Influence), Submission (now called Steadiness), and Compliance (now called Conscientiousness) </a:t>
            </a:r>
          </a:p>
          <a:p>
            <a:r>
              <a:rPr lang="en-GB" dirty="0">
                <a:latin typeface="+mj-lt"/>
                <a:hlinkClick r:id="rId3"/>
              </a:rPr>
              <a:t>All About the 12 DISC Personality Types | Indeed.com</a:t>
            </a:r>
            <a:endParaRPr lang="en-GB" dirty="0">
              <a:latin typeface="+mj-lt"/>
            </a:endParaRPr>
          </a:p>
          <a:p>
            <a:endParaRPr lang="en-GB" dirty="0">
              <a:latin typeface="+mj-lt"/>
            </a:endParaRPr>
          </a:p>
          <a:p>
            <a:r>
              <a:rPr lang="en-IE" sz="3200" dirty="0">
                <a:solidFill>
                  <a:schemeClr val="bg1"/>
                </a:solidFill>
                <a:highlight>
                  <a:srgbClr val="C01F75"/>
                </a:highlight>
              </a:rPr>
              <a:t>Try the Disc Test</a:t>
            </a:r>
          </a:p>
          <a:p>
            <a:r>
              <a:rPr lang="en-GB" dirty="0">
                <a:latin typeface="+mj-lt"/>
                <a:hlinkClick r:id="rId4"/>
              </a:rPr>
              <a:t>DISC Personality Assessment - Take the DISC Test for Free (psycho-tests.com)</a:t>
            </a:r>
            <a:endParaRPr lang="en-GB" dirty="0">
              <a:latin typeface="+mj-lt"/>
            </a:endParaRPr>
          </a:p>
          <a:p>
            <a:endParaRPr lang="en-GB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FD4619AB-0ACA-41D6-95D1-EDF14A2F25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33729" y="633639"/>
            <a:ext cx="4620758" cy="696913"/>
          </a:xfrm>
          <a:solidFill>
            <a:srgbClr val="F95C2C"/>
          </a:solidFill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Recommended reading </a:t>
            </a:r>
          </a:p>
        </p:txBody>
      </p:sp>
    </p:spTree>
    <p:extLst>
      <p:ext uri="{BB962C8B-B14F-4D97-AF65-F5344CB8AC3E}">
        <p14:creationId xmlns:p14="http://schemas.microsoft.com/office/powerpoint/2010/main" val="17019224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776</Words>
  <Application>Microsoft Office PowerPoint</Application>
  <PresentationFormat>Widescreen</PresentationFormat>
  <Paragraphs>212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1_Office Theme</vt:lpstr>
      <vt:lpstr>think-cell Folie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canic</cp:lastModifiedBy>
  <cp:revision>1</cp:revision>
  <dcterms:created xsi:type="dcterms:W3CDTF">2021-06-10T15:15:31Z</dcterms:created>
  <dcterms:modified xsi:type="dcterms:W3CDTF">2021-06-10T15:15:55Z</dcterms:modified>
</cp:coreProperties>
</file>