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37" r:id="rId2"/>
    <p:sldId id="346" r:id="rId3"/>
    <p:sldId id="339" r:id="rId4"/>
    <p:sldId id="340" r:id="rId5"/>
    <p:sldId id="4680" r:id="rId6"/>
    <p:sldId id="4682" r:id="rId7"/>
    <p:sldId id="4683" r:id="rId8"/>
    <p:sldId id="468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8" d="100"/>
          <a:sy n="68" d="100"/>
        </p:scale>
        <p:origin x="608"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76CD4D-FD4A-4FDE-8993-16E879C46C06}" type="datetimeFigureOut">
              <a:rPr lang="en-GB" smtClean="0"/>
              <a:t>09/06/2021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A0955F-8A8E-48BB-909A-642F37A70F7D}" type="slidenum">
              <a:rPr lang="en-GB" smtClean="0"/>
              <a:t>‹#›</a:t>
            </a:fld>
            <a:endParaRPr lang="en-GB"/>
          </a:p>
        </p:txBody>
      </p:sp>
    </p:spTree>
    <p:extLst>
      <p:ext uri="{BB962C8B-B14F-4D97-AF65-F5344CB8AC3E}">
        <p14:creationId xmlns:p14="http://schemas.microsoft.com/office/powerpoint/2010/main" val="1094212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3163164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216931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47229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3485093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3980204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2772547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92276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1696154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81397-4397-4DBE-99E2-6C117C6750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9610866-63AA-4930-B646-7F59F86E6D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44F38B5-A52D-4748-8F53-13D7E7576333}"/>
              </a:ext>
            </a:extLst>
          </p:cNvPr>
          <p:cNvSpPr>
            <a:spLocks noGrp="1"/>
          </p:cNvSpPr>
          <p:nvPr>
            <p:ph type="dt" sz="half" idx="10"/>
          </p:nvPr>
        </p:nvSpPr>
        <p:spPr/>
        <p:txBody>
          <a:bodyPr/>
          <a:lstStyle/>
          <a:p>
            <a:fld id="{B83C04ED-1257-41E0-A505-00F739F5B78A}" type="datetimeFigureOut">
              <a:rPr lang="en-GB" smtClean="0"/>
              <a:t>09/06/2021</a:t>
            </a:fld>
            <a:endParaRPr lang="en-GB"/>
          </a:p>
        </p:txBody>
      </p:sp>
      <p:sp>
        <p:nvSpPr>
          <p:cNvPr id="5" name="Footer Placeholder 4">
            <a:extLst>
              <a:ext uri="{FF2B5EF4-FFF2-40B4-BE49-F238E27FC236}">
                <a16:creationId xmlns:a16="http://schemas.microsoft.com/office/drawing/2014/main" id="{9DB57195-EFDF-485E-A38C-722148F5A4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27381E-12F0-4266-8B4C-30F50D3B043D}"/>
              </a:ext>
            </a:extLst>
          </p:cNvPr>
          <p:cNvSpPr>
            <a:spLocks noGrp="1"/>
          </p:cNvSpPr>
          <p:nvPr>
            <p:ph type="sldNum" sz="quarter" idx="12"/>
          </p:nvPr>
        </p:nvSpPr>
        <p:spPr/>
        <p:txBody>
          <a:bodyPr/>
          <a:lstStyle/>
          <a:p>
            <a:fld id="{CB796033-29CA-4490-BC2A-1BBA5AD05466}" type="slidenum">
              <a:rPr lang="en-GB" smtClean="0"/>
              <a:t>‹#›</a:t>
            </a:fld>
            <a:endParaRPr lang="en-GB"/>
          </a:p>
        </p:txBody>
      </p:sp>
    </p:spTree>
    <p:extLst>
      <p:ext uri="{BB962C8B-B14F-4D97-AF65-F5344CB8AC3E}">
        <p14:creationId xmlns:p14="http://schemas.microsoft.com/office/powerpoint/2010/main" val="2335081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2D202-7A59-4D84-A7C2-346B2B9C76F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28CB84-7BEF-47EF-BFC6-2556507E72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ADFEAE-6DCF-4045-A144-5029831982B0}"/>
              </a:ext>
            </a:extLst>
          </p:cNvPr>
          <p:cNvSpPr>
            <a:spLocks noGrp="1"/>
          </p:cNvSpPr>
          <p:nvPr>
            <p:ph type="dt" sz="half" idx="10"/>
          </p:nvPr>
        </p:nvSpPr>
        <p:spPr/>
        <p:txBody>
          <a:bodyPr/>
          <a:lstStyle/>
          <a:p>
            <a:fld id="{B83C04ED-1257-41E0-A505-00F739F5B78A}" type="datetimeFigureOut">
              <a:rPr lang="en-GB" smtClean="0"/>
              <a:t>09/06/2021</a:t>
            </a:fld>
            <a:endParaRPr lang="en-GB"/>
          </a:p>
        </p:txBody>
      </p:sp>
      <p:sp>
        <p:nvSpPr>
          <p:cNvPr id="5" name="Footer Placeholder 4">
            <a:extLst>
              <a:ext uri="{FF2B5EF4-FFF2-40B4-BE49-F238E27FC236}">
                <a16:creationId xmlns:a16="http://schemas.microsoft.com/office/drawing/2014/main" id="{A986C44C-5DF7-48E1-9AF8-606B7C109F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35A0F8-B581-45D1-A0FA-51DD2421CAF2}"/>
              </a:ext>
            </a:extLst>
          </p:cNvPr>
          <p:cNvSpPr>
            <a:spLocks noGrp="1"/>
          </p:cNvSpPr>
          <p:nvPr>
            <p:ph type="sldNum" sz="quarter" idx="12"/>
          </p:nvPr>
        </p:nvSpPr>
        <p:spPr/>
        <p:txBody>
          <a:bodyPr/>
          <a:lstStyle/>
          <a:p>
            <a:fld id="{CB796033-29CA-4490-BC2A-1BBA5AD05466}" type="slidenum">
              <a:rPr lang="en-GB" smtClean="0"/>
              <a:t>‹#›</a:t>
            </a:fld>
            <a:endParaRPr lang="en-GB"/>
          </a:p>
        </p:txBody>
      </p:sp>
    </p:spTree>
    <p:extLst>
      <p:ext uri="{BB962C8B-B14F-4D97-AF65-F5344CB8AC3E}">
        <p14:creationId xmlns:p14="http://schemas.microsoft.com/office/powerpoint/2010/main" val="2640250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D9AC54-A331-4255-A12B-A21569965C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7BBC29-3F3C-4F06-A0E4-316E978E7A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03ABDA-3092-4618-9BB9-09E8B7678E01}"/>
              </a:ext>
            </a:extLst>
          </p:cNvPr>
          <p:cNvSpPr>
            <a:spLocks noGrp="1"/>
          </p:cNvSpPr>
          <p:nvPr>
            <p:ph type="dt" sz="half" idx="10"/>
          </p:nvPr>
        </p:nvSpPr>
        <p:spPr/>
        <p:txBody>
          <a:bodyPr/>
          <a:lstStyle/>
          <a:p>
            <a:fld id="{B83C04ED-1257-41E0-A505-00F739F5B78A}" type="datetimeFigureOut">
              <a:rPr lang="en-GB" smtClean="0"/>
              <a:t>09/06/2021</a:t>
            </a:fld>
            <a:endParaRPr lang="en-GB"/>
          </a:p>
        </p:txBody>
      </p:sp>
      <p:sp>
        <p:nvSpPr>
          <p:cNvPr id="5" name="Footer Placeholder 4">
            <a:extLst>
              <a:ext uri="{FF2B5EF4-FFF2-40B4-BE49-F238E27FC236}">
                <a16:creationId xmlns:a16="http://schemas.microsoft.com/office/drawing/2014/main" id="{FABD0816-3134-44A2-9E12-F2DCF7944A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9DD290-41EB-4DE2-9983-621849E3BECE}"/>
              </a:ext>
            </a:extLst>
          </p:cNvPr>
          <p:cNvSpPr>
            <a:spLocks noGrp="1"/>
          </p:cNvSpPr>
          <p:nvPr>
            <p:ph type="sldNum" sz="quarter" idx="12"/>
          </p:nvPr>
        </p:nvSpPr>
        <p:spPr/>
        <p:txBody>
          <a:bodyPr/>
          <a:lstStyle/>
          <a:p>
            <a:fld id="{CB796033-29CA-4490-BC2A-1BBA5AD05466}" type="slidenum">
              <a:rPr lang="en-GB" smtClean="0"/>
              <a:t>‹#›</a:t>
            </a:fld>
            <a:endParaRPr lang="en-GB"/>
          </a:p>
        </p:txBody>
      </p:sp>
    </p:spTree>
    <p:extLst>
      <p:ext uri="{BB962C8B-B14F-4D97-AF65-F5344CB8AC3E}">
        <p14:creationId xmlns:p14="http://schemas.microsoft.com/office/powerpoint/2010/main" val="2305508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18374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A61ED-5BB4-4DE4-9D1E-9E7603A369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2C5CB95-F3ED-4160-AD6E-CE703F9EA4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D5DD1C-E080-4292-95BF-67AB90D1D06D}"/>
              </a:ext>
            </a:extLst>
          </p:cNvPr>
          <p:cNvSpPr>
            <a:spLocks noGrp="1"/>
          </p:cNvSpPr>
          <p:nvPr>
            <p:ph type="dt" sz="half" idx="10"/>
          </p:nvPr>
        </p:nvSpPr>
        <p:spPr/>
        <p:txBody>
          <a:bodyPr/>
          <a:lstStyle/>
          <a:p>
            <a:fld id="{B83C04ED-1257-41E0-A505-00F739F5B78A}" type="datetimeFigureOut">
              <a:rPr lang="en-GB" smtClean="0"/>
              <a:t>09/06/2021</a:t>
            </a:fld>
            <a:endParaRPr lang="en-GB"/>
          </a:p>
        </p:txBody>
      </p:sp>
      <p:sp>
        <p:nvSpPr>
          <p:cNvPr id="5" name="Footer Placeholder 4">
            <a:extLst>
              <a:ext uri="{FF2B5EF4-FFF2-40B4-BE49-F238E27FC236}">
                <a16:creationId xmlns:a16="http://schemas.microsoft.com/office/drawing/2014/main" id="{E8789391-5DC8-4B9A-BB20-FC3780BD1E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96ED98-56C5-47E2-836A-0C958428C989}"/>
              </a:ext>
            </a:extLst>
          </p:cNvPr>
          <p:cNvSpPr>
            <a:spLocks noGrp="1"/>
          </p:cNvSpPr>
          <p:nvPr>
            <p:ph type="sldNum" sz="quarter" idx="12"/>
          </p:nvPr>
        </p:nvSpPr>
        <p:spPr/>
        <p:txBody>
          <a:bodyPr/>
          <a:lstStyle/>
          <a:p>
            <a:fld id="{CB796033-29CA-4490-BC2A-1BBA5AD05466}" type="slidenum">
              <a:rPr lang="en-GB" smtClean="0"/>
              <a:t>‹#›</a:t>
            </a:fld>
            <a:endParaRPr lang="en-GB"/>
          </a:p>
        </p:txBody>
      </p:sp>
    </p:spTree>
    <p:extLst>
      <p:ext uri="{BB962C8B-B14F-4D97-AF65-F5344CB8AC3E}">
        <p14:creationId xmlns:p14="http://schemas.microsoft.com/office/powerpoint/2010/main" val="1318020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7FC2-333E-4CA4-A47A-0185948BB6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01B05A2-5CC4-4823-AF76-EEBCFDD7D8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58E5BB-B2C2-4E36-8603-FE3E778394DB}"/>
              </a:ext>
            </a:extLst>
          </p:cNvPr>
          <p:cNvSpPr>
            <a:spLocks noGrp="1"/>
          </p:cNvSpPr>
          <p:nvPr>
            <p:ph type="dt" sz="half" idx="10"/>
          </p:nvPr>
        </p:nvSpPr>
        <p:spPr/>
        <p:txBody>
          <a:bodyPr/>
          <a:lstStyle/>
          <a:p>
            <a:fld id="{B83C04ED-1257-41E0-A505-00F739F5B78A}" type="datetimeFigureOut">
              <a:rPr lang="en-GB" smtClean="0"/>
              <a:t>09/06/2021</a:t>
            </a:fld>
            <a:endParaRPr lang="en-GB"/>
          </a:p>
        </p:txBody>
      </p:sp>
      <p:sp>
        <p:nvSpPr>
          <p:cNvPr id="5" name="Footer Placeholder 4">
            <a:extLst>
              <a:ext uri="{FF2B5EF4-FFF2-40B4-BE49-F238E27FC236}">
                <a16:creationId xmlns:a16="http://schemas.microsoft.com/office/drawing/2014/main" id="{F1706907-2535-4155-8DBD-29CD1B0977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9E10A4-F56C-41E0-97E0-BA8428D10F21}"/>
              </a:ext>
            </a:extLst>
          </p:cNvPr>
          <p:cNvSpPr>
            <a:spLocks noGrp="1"/>
          </p:cNvSpPr>
          <p:nvPr>
            <p:ph type="sldNum" sz="quarter" idx="12"/>
          </p:nvPr>
        </p:nvSpPr>
        <p:spPr/>
        <p:txBody>
          <a:bodyPr/>
          <a:lstStyle/>
          <a:p>
            <a:fld id="{CB796033-29CA-4490-BC2A-1BBA5AD05466}" type="slidenum">
              <a:rPr lang="en-GB" smtClean="0"/>
              <a:t>‹#›</a:t>
            </a:fld>
            <a:endParaRPr lang="en-GB"/>
          </a:p>
        </p:txBody>
      </p:sp>
    </p:spTree>
    <p:extLst>
      <p:ext uri="{BB962C8B-B14F-4D97-AF65-F5344CB8AC3E}">
        <p14:creationId xmlns:p14="http://schemas.microsoft.com/office/powerpoint/2010/main" val="2738321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8CE5B-59A8-4976-91D0-A2ABFC6350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405204-36D8-4EB3-BD04-D9501E1A19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E8ADCC-C115-4AAB-901B-C305983E42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EB764E0-8C83-4126-AC6A-419CB37C8AC0}"/>
              </a:ext>
            </a:extLst>
          </p:cNvPr>
          <p:cNvSpPr>
            <a:spLocks noGrp="1"/>
          </p:cNvSpPr>
          <p:nvPr>
            <p:ph type="dt" sz="half" idx="10"/>
          </p:nvPr>
        </p:nvSpPr>
        <p:spPr/>
        <p:txBody>
          <a:bodyPr/>
          <a:lstStyle/>
          <a:p>
            <a:fld id="{B83C04ED-1257-41E0-A505-00F739F5B78A}" type="datetimeFigureOut">
              <a:rPr lang="en-GB" smtClean="0"/>
              <a:t>09/06/2021</a:t>
            </a:fld>
            <a:endParaRPr lang="en-GB"/>
          </a:p>
        </p:txBody>
      </p:sp>
      <p:sp>
        <p:nvSpPr>
          <p:cNvPr id="6" name="Footer Placeholder 5">
            <a:extLst>
              <a:ext uri="{FF2B5EF4-FFF2-40B4-BE49-F238E27FC236}">
                <a16:creationId xmlns:a16="http://schemas.microsoft.com/office/drawing/2014/main" id="{B7FF1FDC-7D0B-4908-AA7D-B7C7921D92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F16D8F-4B84-4B5B-A210-A0410420E913}"/>
              </a:ext>
            </a:extLst>
          </p:cNvPr>
          <p:cNvSpPr>
            <a:spLocks noGrp="1"/>
          </p:cNvSpPr>
          <p:nvPr>
            <p:ph type="sldNum" sz="quarter" idx="12"/>
          </p:nvPr>
        </p:nvSpPr>
        <p:spPr/>
        <p:txBody>
          <a:bodyPr/>
          <a:lstStyle/>
          <a:p>
            <a:fld id="{CB796033-29CA-4490-BC2A-1BBA5AD05466}" type="slidenum">
              <a:rPr lang="en-GB" smtClean="0"/>
              <a:t>‹#›</a:t>
            </a:fld>
            <a:endParaRPr lang="en-GB"/>
          </a:p>
        </p:txBody>
      </p:sp>
    </p:spTree>
    <p:extLst>
      <p:ext uri="{BB962C8B-B14F-4D97-AF65-F5344CB8AC3E}">
        <p14:creationId xmlns:p14="http://schemas.microsoft.com/office/powerpoint/2010/main" val="2077953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2A6E5-0950-4B45-B694-517EEE4BBC1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B0F0A4-EE84-4F67-AACA-10656ED985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1C42A3-96D0-4FB9-A97B-B4BDF11CDD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BB75E80-0167-4792-AA52-5B02312FA3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A00355-ED8E-41C0-BCB8-9B98DF7F55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0AE566-DCDE-46D3-97D3-FA5BBF656E5C}"/>
              </a:ext>
            </a:extLst>
          </p:cNvPr>
          <p:cNvSpPr>
            <a:spLocks noGrp="1"/>
          </p:cNvSpPr>
          <p:nvPr>
            <p:ph type="dt" sz="half" idx="10"/>
          </p:nvPr>
        </p:nvSpPr>
        <p:spPr/>
        <p:txBody>
          <a:bodyPr/>
          <a:lstStyle/>
          <a:p>
            <a:fld id="{B83C04ED-1257-41E0-A505-00F739F5B78A}" type="datetimeFigureOut">
              <a:rPr lang="en-GB" smtClean="0"/>
              <a:t>09/06/2021</a:t>
            </a:fld>
            <a:endParaRPr lang="en-GB"/>
          </a:p>
        </p:txBody>
      </p:sp>
      <p:sp>
        <p:nvSpPr>
          <p:cNvPr id="8" name="Footer Placeholder 7">
            <a:extLst>
              <a:ext uri="{FF2B5EF4-FFF2-40B4-BE49-F238E27FC236}">
                <a16:creationId xmlns:a16="http://schemas.microsoft.com/office/drawing/2014/main" id="{2C471117-19E6-488F-89E4-875E837B820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85451BB-BC26-43B3-A0A6-1D346A78FA4B}"/>
              </a:ext>
            </a:extLst>
          </p:cNvPr>
          <p:cNvSpPr>
            <a:spLocks noGrp="1"/>
          </p:cNvSpPr>
          <p:nvPr>
            <p:ph type="sldNum" sz="quarter" idx="12"/>
          </p:nvPr>
        </p:nvSpPr>
        <p:spPr/>
        <p:txBody>
          <a:bodyPr/>
          <a:lstStyle/>
          <a:p>
            <a:fld id="{CB796033-29CA-4490-BC2A-1BBA5AD05466}" type="slidenum">
              <a:rPr lang="en-GB" smtClean="0"/>
              <a:t>‹#›</a:t>
            </a:fld>
            <a:endParaRPr lang="en-GB"/>
          </a:p>
        </p:txBody>
      </p:sp>
    </p:spTree>
    <p:extLst>
      <p:ext uri="{BB962C8B-B14F-4D97-AF65-F5344CB8AC3E}">
        <p14:creationId xmlns:p14="http://schemas.microsoft.com/office/powerpoint/2010/main" val="41844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B3E04-37AA-439C-8452-4A761F52EDB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FAEE1D7-8046-4406-8E22-B29CFC722CBE}"/>
              </a:ext>
            </a:extLst>
          </p:cNvPr>
          <p:cNvSpPr>
            <a:spLocks noGrp="1"/>
          </p:cNvSpPr>
          <p:nvPr>
            <p:ph type="dt" sz="half" idx="10"/>
          </p:nvPr>
        </p:nvSpPr>
        <p:spPr/>
        <p:txBody>
          <a:bodyPr/>
          <a:lstStyle/>
          <a:p>
            <a:fld id="{B83C04ED-1257-41E0-A505-00F739F5B78A}" type="datetimeFigureOut">
              <a:rPr lang="en-GB" smtClean="0"/>
              <a:t>09/06/2021</a:t>
            </a:fld>
            <a:endParaRPr lang="en-GB"/>
          </a:p>
        </p:txBody>
      </p:sp>
      <p:sp>
        <p:nvSpPr>
          <p:cNvPr id="4" name="Footer Placeholder 3">
            <a:extLst>
              <a:ext uri="{FF2B5EF4-FFF2-40B4-BE49-F238E27FC236}">
                <a16:creationId xmlns:a16="http://schemas.microsoft.com/office/drawing/2014/main" id="{8E00555E-F374-4032-8EB0-9905684A5B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24D37C4-5B64-4DA8-93AE-4804A51833CD}"/>
              </a:ext>
            </a:extLst>
          </p:cNvPr>
          <p:cNvSpPr>
            <a:spLocks noGrp="1"/>
          </p:cNvSpPr>
          <p:nvPr>
            <p:ph type="sldNum" sz="quarter" idx="12"/>
          </p:nvPr>
        </p:nvSpPr>
        <p:spPr/>
        <p:txBody>
          <a:bodyPr/>
          <a:lstStyle/>
          <a:p>
            <a:fld id="{CB796033-29CA-4490-BC2A-1BBA5AD05466}" type="slidenum">
              <a:rPr lang="en-GB" smtClean="0"/>
              <a:t>‹#›</a:t>
            </a:fld>
            <a:endParaRPr lang="en-GB"/>
          </a:p>
        </p:txBody>
      </p:sp>
    </p:spTree>
    <p:extLst>
      <p:ext uri="{BB962C8B-B14F-4D97-AF65-F5344CB8AC3E}">
        <p14:creationId xmlns:p14="http://schemas.microsoft.com/office/powerpoint/2010/main" val="2771395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B5D8FD-4754-4D07-A870-37EE87A6EEC1}"/>
              </a:ext>
            </a:extLst>
          </p:cNvPr>
          <p:cNvSpPr>
            <a:spLocks noGrp="1"/>
          </p:cNvSpPr>
          <p:nvPr>
            <p:ph type="dt" sz="half" idx="10"/>
          </p:nvPr>
        </p:nvSpPr>
        <p:spPr/>
        <p:txBody>
          <a:bodyPr/>
          <a:lstStyle/>
          <a:p>
            <a:fld id="{B83C04ED-1257-41E0-A505-00F739F5B78A}" type="datetimeFigureOut">
              <a:rPr lang="en-GB" smtClean="0"/>
              <a:t>09/06/2021</a:t>
            </a:fld>
            <a:endParaRPr lang="en-GB"/>
          </a:p>
        </p:txBody>
      </p:sp>
      <p:sp>
        <p:nvSpPr>
          <p:cNvPr id="3" name="Footer Placeholder 2">
            <a:extLst>
              <a:ext uri="{FF2B5EF4-FFF2-40B4-BE49-F238E27FC236}">
                <a16:creationId xmlns:a16="http://schemas.microsoft.com/office/drawing/2014/main" id="{2CF56FA8-A0F5-41ED-8572-B6881155154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566966F-C4D7-4FC6-AD61-DD3ABA432F84}"/>
              </a:ext>
            </a:extLst>
          </p:cNvPr>
          <p:cNvSpPr>
            <a:spLocks noGrp="1"/>
          </p:cNvSpPr>
          <p:nvPr>
            <p:ph type="sldNum" sz="quarter" idx="12"/>
          </p:nvPr>
        </p:nvSpPr>
        <p:spPr/>
        <p:txBody>
          <a:bodyPr/>
          <a:lstStyle/>
          <a:p>
            <a:fld id="{CB796033-29CA-4490-BC2A-1BBA5AD05466}" type="slidenum">
              <a:rPr lang="en-GB" smtClean="0"/>
              <a:t>‹#›</a:t>
            </a:fld>
            <a:endParaRPr lang="en-GB"/>
          </a:p>
        </p:txBody>
      </p:sp>
    </p:spTree>
    <p:extLst>
      <p:ext uri="{BB962C8B-B14F-4D97-AF65-F5344CB8AC3E}">
        <p14:creationId xmlns:p14="http://schemas.microsoft.com/office/powerpoint/2010/main" val="3769788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29CE0-5242-489C-B8A9-E303B5E2E4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C280669-DDFF-4573-AF6C-8323F79C45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1AB2B00-D502-4294-802C-8BE9A5DE05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71E62D-2738-4F9B-98BF-31D318FF0593}"/>
              </a:ext>
            </a:extLst>
          </p:cNvPr>
          <p:cNvSpPr>
            <a:spLocks noGrp="1"/>
          </p:cNvSpPr>
          <p:nvPr>
            <p:ph type="dt" sz="half" idx="10"/>
          </p:nvPr>
        </p:nvSpPr>
        <p:spPr/>
        <p:txBody>
          <a:bodyPr/>
          <a:lstStyle/>
          <a:p>
            <a:fld id="{B83C04ED-1257-41E0-A505-00F739F5B78A}" type="datetimeFigureOut">
              <a:rPr lang="en-GB" smtClean="0"/>
              <a:t>09/06/2021</a:t>
            </a:fld>
            <a:endParaRPr lang="en-GB"/>
          </a:p>
        </p:txBody>
      </p:sp>
      <p:sp>
        <p:nvSpPr>
          <p:cNvPr id="6" name="Footer Placeholder 5">
            <a:extLst>
              <a:ext uri="{FF2B5EF4-FFF2-40B4-BE49-F238E27FC236}">
                <a16:creationId xmlns:a16="http://schemas.microsoft.com/office/drawing/2014/main" id="{C22F984A-8FC6-494C-B749-DEA494DDA4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301AD5-F391-48D1-9B3F-C6772BAE6A88}"/>
              </a:ext>
            </a:extLst>
          </p:cNvPr>
          <p:cNvSpPr>
            <a:spLocks noGrp="1"/>
          </p:cNvSpPr>
          <p:nvPr>
            <p:ph type="sldNum" sz="quarter" idx="12"/>
          </p:nvPr>
        </p:nvSpPr>
        <p:spPr/>
        <p:txBody>
          <a:bodyPr/>
          <a:lstStyle/>
          <a:p>
            <a:fld id="{CB796033-29CA-4490-BC2A-1BBA5AD05466}" type="slidenum">
              <a:rPr lang="en-GB" smtClean="0"/>
              <a:t>‹#›</a:t>
            </a:fld>
            <a:endParaRPr lang="en-GB"/>
          </a:p>
        </p:txBody>
      </p:sp>
    </p:spTree>
    <p:extLst>
      <p:ext uri="{BB962C8B-B14F-4D97-AF65-F5344CB8AC3E}">
        <p14:creationId xmlns:p14="http://schemas.microsoft.com/office/powerpoint/2010/main" val="631049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EC795-6943-4F68-9540-02687D6372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189CD9-7634-4331-8F22-B5C8381349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21B8802-D3D0-42AC-B2B7-A108790556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19C329-8785-4804-9460-4FDD443F454C}"/>
              </a:ext>
            </a:extLst>
          </p:cNvPr>
          <p:cNvSpPr>
            <a:spLocks noGrp="1"/>
          </p:cNvSpPr>
          <p:nvPr>
            <p:ph type="dt" sz="half" idx="10"/>
          </p:nvPr>
        </p:nvSpPr>
        <p:spPr/>
        <p:txBody>
          <a:bodyPr/>
          <a:lstStyle/>
          <a:p>
            <a:fld id="{B83C04ED-1257-41E0-A505-00F739F5B78A}" type="datetimeFigureOut">
              <a:rPr lang="en-GB" smtClean="0"/>
              <a:t>09/06/2021</a:t>
            </a:fld>
            <a:endParaRPr lang="en-GB"/>
          </a:p>
        </p:txBody>
      </p:sp>
      <p:sp>
        <p:nvSpPr>
          <p:cNvPr id="6" name="Footer Placeholder 5">
            <a:extLst>
              <a:ext uri="{FF2B5EF4-FFF2-40B4-BE49-F238E27FC236}">
                <a16:creationId xmlns:a16="http://schemas.microsoft.com/office/drawing/2014/main" id="{B2B40F02-557D-4BBE-8201-BD8891E9BD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9E4393-9A54-4E76-A948-BEB7872A59AC}"/>
              </a:ext>
            </a:extLst>
          </p:cNvPr>
          <p:cNvSpPr>
            <a:spLocks noGrp="1"/>
          </p:cNvSpPr>
          <p:nvPr>
            <p:ph type="sldNum" sz="quarter" idx="12"/>
          </p:nvPr>
        </p:nvSpPr>
        <p:spPr/>
        <p:txBody>
          <a:bodyPr/>
          <a:lstStyle/>
          <a:p>
            <a:fld id="{CB796033-29CA-4490-BC2A-1BBA5AD05466}" type="slidenum">
              <a:rPr lang="en-GB" smtClean="0"/>
              <a:t>‹#›</a:t>
            </a:fld>
            <a:endParaRPr lang="en-GB"/>
          </a:p>
        </p:txBody>
      </p:sp>
    </p:spTree>
    <p:extLst>
      <p:ext uri="{BB962C8B-B14F-4D97-AF65-F5344CB8AC3E}">
        <p14:creationId xmlns:p14="http://schemas.microsoft.com/office/powerpoint/2010/main" val="3283408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21CFF9-BA94-4D00-9888-C7426CAB96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9C413B-BE1B-4441-9DA1-9A1789125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1D37A7-F71B-4435-ADFD-90C1CEF7F9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3C04ED-1257-41E0-A505-00F739F5B78A}" type="datetimeFigureOut">
              <a:rPr lang="en-GB" smtClean="0"/>
              <a:t>09/06/2021</a:t>
            </a:fld>
            <a:endParaRPr lang="en-GB"/>
          </a:p>
        </p:txBody>
      </p:sp>
      <p:sp>
        <p:nvSpPr>
          <p:cNvPr id="5" name="Footer Placeholder 4">
            <a:extLst>
              <a:ext uri="{FF2B5EF4-FFF2-40B4-BE49-F238E27FC236}">
                <a16:creationId xmlns:a16="http://schemas.microsoft.com/office/drawing/2014/main" id="{6D07257F-5FF6-4551-9113-D22E4EF932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E6B4CA-416B-4D7F-8C3B-BF227B0635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796033-29CA-4490-BC2A-1BBA5AD05466}" type="slidenum">
              <a:rPr lang="en-GB" smtClean="0"/>
              <a:t>‹#›</a:t>
            </a:fld>
            <a:endParaRPr lang="en-GB"/>
          </a:p>
        </p:txBody>
      </p:sp>
    </p:spTree>
    <p:extLst>
      <p:ext uri="{BB962C8B-B14F-4D97-AF65-F5344CB8AC3E}">
        <p14:creationId xmlns:p14="http://schemas.microsoft.com/office/powerpoint/2010/main" val="1365129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2.x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3.x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4.xml"/><Relationship Id="rId5" Type="http://schemas.openxmlformats.org/officeDocument/2006/relationships/image" Target="../media/image3.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5.xml"/><Relationship Id="rId5" Type="http://schemas.openxmlformats.org/officeDocument/2006/relationships/image" Target="../media/image3.emf"/><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6.xml"/><Relationship Id="rId5" Type="http://schemas.openxmlformats.org/officeDocument/2006/relationships/image" Target="../media/image3.e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7.xml"/><Relationship Id="rId5" Type="http://schemas.openxmlformats.org/officeDocument/2006/relationships/image" Target="../media/image3.e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8.xml"/><Relationship Id="rId5" Type="http://schemas.openxmlformats.org/officeDocument/2006/relationships/image" Target="../media/image3.e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a16="http://schemas.microsoft.com/office/drawing/2014/main" id="{BCA1FBE3-F056-44AB-82A7-5E880912E22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10" name="Objekt 9" hidden="1">
                        <a:extLst>
                          <a:ext uri="{FF2B5EF4-FFF2-40B4-BE49-F238E27FC236}">
                            <a16:creationId xmlns:a16="http://schemas.microsoft.com/office/drawing/2014/main" id="{BCA1FBE3-F056-44AB-82A7-5E880912E2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02216" y="579871"/>
            <a:ext cx="10082213" cy="697353"/>
          </a:xfrm>
        </p:spPr>
        <p:txBody>
          <a:bodyPr>
            <a:noAutofit/>
          </a:bodyPr>
          <a:lstStyle/>
          <a:p>
            <a:r>
              <a:rPr lang="en-GB" sz="2800" dirty="0"/>
              <a:t>Content of Restructuring Concepts: Integrated Business Planning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71486" y="1888338"/>
            <a:ext cx="3921425" cy="477596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2200" dirty="0">
                <a:solidFill>
                  <a:srgbClr val="245473"/>
                </a:solidFill>
                <a:latin typeface="+mj-lt"/>
                <a:ea typeface="Open Sans Light" panose="020B0306030504020204" pitchFamily="34" charset="0"/>
                <a:cs typeface="Open Sans Light" panose="020B0306030504020204" pitchFamily="34" charset="0"/>
              </a:rPr>
              <a:t>In </a:t>
            </a:r>
            <a:r>
              <a:rPr lang="en-US" sz="2100" dirty="0">
                <a:solidFill>
                  <a:srgbClr val="245473"/>
                </a:solidFill>
                <a:latin typeface="+mj-lt"/>
                <a:ea typeface="Open Sans Light" panose="020B0306030504020204" pitchFamily="34" charset="0"/>
                <a:cs typeface="Open Sans Light" panose="020B0306030504020204" pitchFamily="34" charset="0"/>
              </a:rPr>
              <a:t>addition, corporate planning is an indispensable component of external communication with lenders and the capital market. </a:t>
            </a:r>
            <a:endParaRPr lang="en-US" sz="2100" dirty="0">
              <a:solidFill>
                <a:srgbClr val="245473"/>
              </a:solidFill>
            </a:endParaRPr>
          </a:p>
          <a:p>
            <a:pPr algn="l">
              <a:lnSpc>
                <a:spcPct val="100000"/>
              </a:lnSpc>
              <a:spcBef>
                <a:spcPts val="600"/>
              </a:spcBef>
            </a:pPr>
            <a:r>
              <a:rPr lang="en-US" sz="2100" dirty="0">
                <a:solidFill>
                  <a:srgbClr val="245473"/>
                </a:solidFill>
                <a:latin typeface="+mj-lt"/>
                <a:ea typeface="Open Sans Light" panose="020B0306030504020204" pitchFamily="34" charset="0"/>
                <a:cs typeface="Open Sans Light" panose="020B0306030504020204" pitchFamily="34" charset="0"/>
              </a:rPr>
              <a:t>Integrated financial planning (IFP) is therefore important for all medium-sized companies. </a:t>
            </a:r>
          </a:p>
          <a:p>
            <a:pPr algn="l">
              <a:lnSpc>
                <a:spcPct val="100000"/>
              </a:lnSpc>
              <a:spcBef>
                <a:spcPts val="600"/>
              </a:spcBef>
            </a:pPr>
            <a:r>
              <a:rPr lang="en-US" sz="2100" dirty="0">
                <a:solidFill>
                  <a:srgbClr val="245473"/>
                </a:solidFill>
                <a:latin typeface="+mj-lt"/>
                <a:ea typeface="Open Sans Light" panose="020B0306030504020204" pitchFamily="34" charset="0"/>
                <a:cs typeface="Open Sans Light" panose="020B0306030504020204" pitchFamily="34" charset="0"/>
              </a:rPr>
              <a:t>This instrument is particularly suitable for companies whose business is characterized by significant changes in working capital (the difference between current assets and current liabilities) throughout the year. </a:t>
            </a:r>
          </a:p>
        </p:txBody>
      </p:sp>
      <p:grpSp>
        <p:nvGrpSpPr>
          <p:cNvPr id="5" name="Gruppieren 4">
            <a:extLst>
              <a:ext uri="{FF2B5EF4-FFF2-40B4-BE49-F238E27FC236}">
                <a16:creationId xmlns:a16="http://schemas.microsoft.com/office/drawing/2014/main" id="{3EF6CBB5-E02B-4220-9801-88EFBB13F45B}"/>
              </a:ext>
            </a:extLst>
          </p:cNvPr>
          <p:cNvGrpSpPr>
            <a:grpSpLocks noChangeAspect="1"/>
          </p:cNvGrpSpPr>
          <p:nvPr/>
        </p:nvGrpSpPr>
        <p:grpSpPr>
          <a:xfrm rot="3608048">
            <a:off x="5130973" y="2653903"/>
            <a:ext cx="4354595" cy="4007246"/>
            <a:chOff x="5742151" y="2175839"/>
            <a:chExt cx="3309188" cy="3045233"/>
          </a:xfrm>
        </p:grpSpPr>
        <p:grpSp>
          <p:nvGrpSpPr>
            <p:cNvPr id="44" name="Group 2">
              <a:extLst>
                <a:ext uri="{FF2B5EF4-FFF2-40B4-BE49-F238E27FC236}">
                  <a16:creationId xmlns:a16="http://schemas.microsoft.com/office/drawing/2014/main" id="{ED31ACB1-D5B6-4AC6-AF25-5B230C73070E}"/>
                </a:ext>
              </a:extLst>
            </p:cNvPr>
            <p:cNvGrpSpPr/>
            <p:nvPr/>
          </p:nvGrpSpPr>
          <p:grpSpPr>
            <a:xfrm>
              <a:off x="7240356" y="4180178"/>
              <a:ext cx="329323" cy="329323"/>
              <a:chOff x="15239643" y="9902602"/>
              <a:chExt cx="877966" cy="877966"/>
            </a:xfrm>
          </p:grpSpPr>
          <p:sp>
            <p:nvSpPr>
              <p:cNvPr id="51" name="Freeform: Shape 4939">
                <a:extLst>
                  <a:ext uri="{FF2B5EF4-FFF2-40B4-BE49-F238E27FC236}">
                    <a16:creationId xmlns:a16="http://schemas.microsoft.com/office/drawing/2014/main" id="{E36CF0C2-7511-4BA2-96B8-FD0D0A000241}"/>
                  </a:ext>
                </a:extLst>
              </p:cNvPr>
              <p:cNvSpPr/>
              <p:nvPr/>
            </p:nvSpPr>
            <p:spPr>
              <a:xfrm rot="4800">
                <a:off x="15239643" y="9902602"/>
                <a:ext cx="877966" cy="877966"/>
              </a:xfrm>
              <a:custGeom>
                <a:avLst/>
                <a:gdLst/>
                <a:ahLst/>
                <a:cxnLst>
                  <a:cxn ang="3cd4">
                    <a:pos x="hc" y="t"/>
                  </a:cxn>
                  <a:cxn ang="cd2">
                    <a:pos x="l" y="vc"/>
                  </a:cxn>
                  <a:cxn ang="cd4">
                    <a:pos x="hc" y="b"/>
                  </a:cxn>
                  <a:cxn ang="0">
                    <a:pos x="r" y="vc"/>
                  </a:cxn>
                </a:cxnLst>
                <a:rect l="l" t="t" r="r" b="b"/>
                <a:pathLst>
                  <a:path w="154" h="154">
                    <a:moveTo>
                      <a:pt x="133" y="110"/>
                    </a:moveTo>
                    <a:cubicBezTo>
                      <a:pt x="115" y="142"/>
                      <a:pt x="75" y="152"/>
                      <a:pt x="44" y="134"/>
                    </a:cubicBezTo>
                    <a:cubicBezTo>
                      <a:pt x="13" y="116"/>
                      <a:pt x="1" y="76"/>
                      <a:pt x="20" y="44"/>
                    </a:cubicBezTo>
                    <a:cubicBezTo>
                      <a:pt x="38" y="13"/>
                      <a:pt x="78" y="3"/>
                      <a:pt x="109" y="20"/>
                    </a:cubicBezTo>
                    <a:cubicBezTo>
                      <a:pt x="141" y="38"/>
                      <a:pt x="151" y="79"/>
                      <a:pt x="133" y="110"/>
                    </a:cubicBezTo>
                    <a:close/>
                    <a:moveTo>
                      <a:pt x="10" y="39"/>
                    </a:moveTo>
                    <a:cubicBezTo>
                      <a:pt x="-11" y="76"/>
                      <a:pt x="1" y="123"/>
                      <a:pt x="38" y="144"/>
                    </a:cubicBezTo>
                    <a:cubicBezTo>
                      <a:pt x="75" y="165"/>
                      <a:pt x="122" y="153"/>
                      <a:pt x="143" y="116"/>
                    </a:cubicBezTo>
                    <a:cubicBezTo>
                      <a:pt x="164" y="79"/>
                      <a:pt x="152" y="32"/>
                      <a:pt x="115" y="11"/>
                    </a:cubicBezTo>
                    <a:cubicBezTo>
                      <a:pt x="78" y="-11"/>
                      <a:pt x="31" y="2"/>
                      <a:pt x="10" y="39"/>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2" name="Freeform: Shape 4940">
                <a:extLst>
                  <a:ext uri="{FF2B5EF4-FFF2-40B4-BE49-F238E27FC236}">
                    <a16:creationId xmlns:a16="http://schemas.microsoft.com/office/drawing/2014/main" id="{C5898F41-5CD4-4301-A4AB-B3B2D67B172C}"/>
                  </a:ext>
                </a:extLst>
              </p:cNvPr>
              <p:cNvSpPr/>
              <p:nvPr/>
            </p:nvSpPr>
            <p:spPr>
              <a:xfrm rot="4800">
                <a:off x="15369744" y="10155519"/>
                <a:ext cx="74598" cy="57383"/>
              </a:xfrm>
              <a:custGeom>
                <a:avLst/>
                <a:gdLst/>
                <a:ahLst/>
                <a:cxnLst>
                  <a:cxn ang="3cd4">
                    <a:pos x="hc" y="t"/>
                  </a:cxn>
                  <a:cxn ang="cd2">
                    <a:pos x="l" y="vc"/>
                  </a:cxn>
                  <a:cxn ang="cd4">
                    <a:pos x="hc" y="b"/>
                  </a:cxn>
                  <a:cxn ang="0">
                    <a:pos x="r" y="vc"/>
                  </a:cxn>
                </a:cxnLst>
                <a:rect l="l" t="t" r="r" b="b"/>
                <a:pathLst>
                  <a:path w="14" h="11">
                    <a:moveTo>
                      <a:pt x="14" y="10"/>
                    </a:moveTo>
                    <a:cubicBezTo>
                      <a:pt x="15" y="8"/>
                      <a:pt x="14" y="6"/>
                      <a:pt x="13" y="5"/>
                    </a:cubicBezTo>
                    <a:lnTo>
                      <a:pt x="6" y="1"/>
                    </a:lnTo>
                    <a:cubicBezTo>
                      <a:pt x="4" y="0"/>
                      <a:pt x="2" y="0"/>
                      <a:pt x="1" y="3"/>
                    </a:cubicBezTo>
                    <a:cubicBezTo>
                      <a:pt x="0" y="4"/>
                      <a:pt x="0" y="6"/>
                      <a:pt x="2" y="8"/>
                    </a:cubicBezTo>
                    <a:lnTo>
                      <a:pt x="9" y="11"/>
                    </a:lnTo>
                    <a:cubicBezTo>
                      <a:pt x="11" y="12"/>
                      <a:pt x="13" y="12"/>
                      <a:pt x="14" y="10"/>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4" name="Freeform: Shape 4941">
                <a:extLst>
                  <a:ext uri="{FF2B5EF4-FFF2-40B4-BE49-F238E27FC236}">
                    <a16:creationId xmlns:a16="http://schemas.microsoft.com/office/drawing/2014/main" id="{4D73369B-C4A2-4DE0-9F64-6296E156C5CD}"/>
                  </a:ext>
                </a:extLst>
              </p:cNvPr>
              <p:cNvSpPr/>
              <p:nvPr/>
            </p:nvSpPr>
            <p:spPr>
              <a:xfrm rot="4800">
                <a:off x="15904446" y="10467175"/>
                <a:ext cx="74598" cy="57383"/>
              </a:xfrm>
              <a:custGeom>
                <a:avLst/>
                <a:gdLst/>
                <a:ahLst/>
                <a:cxnLst>
                  <a:cxn ang="3cd4">
                    <a:pos x="hc" y="t"/>
                  </a:cxn>
                  <a:cxn ang="cd2">
                    <a:pos x="l" y="vc"/>
                  </a:cxn>
                  <a:cxn ang="cd4">
                    <a:pos x="hc" y="b"/>
                  </a:cxn>
                  <a:cxn ang="0">
                    <a:pos x="r" y="vc"/>
                  </a:cxn>
                </a:cxnLst>
                <a:rect l="l" t="t" r="r" b="b"/>
                <a:pathLst>
                  <a:path w="14" h="11">
                    <a:moveTo>
                      <a:pt x="0" y="1"/>
                    </a:moveTo>
                    <a:cubicBezTo>
                      <a:pt x="-1" y="3"/>
                      <a:pt x="0" y="6"/>
                      <a:pt x="2" y="7"/>
                    </a:cubicBezTo>
                    <a:lnTo>
                      <a:pt x="8" y="10"/>
                    </a:lnTo>
                    <a:cubicBezTo>
                      <a:pt x="10" y="11"/>
                      <a:pt x="12" y="11"/>
                      <a:pt x="13" y="9"/>
                    </a:cubicBezTo>
                    <a:cubicBezTo>
                      <a:pt x="14" y="7"/>
                      <a:pt x="14" y="5"/>
                      <a:pt x="12" y="4"/>
                    </a:cubicBezTo>
                    <a:lnTo>
                      <a:pt x="5" y="0"/>
                    </a:lnTo>
                    <a:cubicBezTo>
                      <a:pt x="4" y="-1"/>
                      <a:pt x="1" y="0"/>
                      <a:pt x="0" y="1"/>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5" name="Freeform: Shape 4942">
                <a:extLst>
                  <a:ext uri="{FF2B5EF4-FFF2-40B4-BE49-F238E27FC236}">
                    <a16:creationId xmlns:a16="http://schemas.microsoft.com/office/drawing/2014/main" id="{950D6934-ACDE-4EB5-B6E0-1E526DA060C7}"/>
                  </a:ext>
                </a:extLst>
              </p:cNvPr>
              <p:cNvSpPr/>
              <p:nvPr/>
            </p:nvSpPr>
            <p:spPr>
              <a:xfrm rot="4800">
                <a:off x="15491189" y="10570018"/>
                <a:ext cx="63122" cy="74598"/>
              </a:xfrm>
              <a:custGeom>
                <a:avLst/>
                <a:gdLst/>
                <a:ahLst/>
                <a:cxnLst>
                  <a:cxn ang="3cd4">
                    <a:pos x="hc" y="t"/>
                  </a:cxn>
                  <a:cxn ang="cd2">
                    <a:pos x="l" y="vc"/>
                  </a:cxn>
                  <a:cxn ang="cd4">
                    <a:pos x="hc" y="b"/>
                  </a:cxn>
                  <a:cxn ang="0">
                    <a:pos x="r" y="vc"/>
                  </a:cxn>
                </a:cxnLst>
                <a:rect l="l" t="t" r="r" b="b"/>
                <a:pathLst>
                  <a:path w="12" h="14">
                    <a:moveTo>
                      <a:pt x="4" y="2"/>
                    </a:moveTo>
                    <a:lnTo>
                      <a:pt x="0" y="8"/>
                    </a:lnTo>
                    <a:cubicBezTo>
                      <a:pt x="-1" y="10"/>
                      <a:pt x="0" y="12"/>
                      <a:pt x="2" y="13"/>
                    </a:cubicBezTo>
                    <a:cubicBezTo>
                      <a:pt x="3" y="14"/>
                      <a:pt x="6" y="14"/>
                      <a:pt x="7" y="12"/>
                    </a:cubicBezTo>
                    <a:lnTo>
                      <a:pt x="11" y="5"/>
                    </a:lnTo>
                    <a:cubicBezTo>
                      <a:pt x="12" y="4"/>
                      <a:pt x="11" y="1"/>
                      <a:pt x="9" y="0"/>
                    </a:cubicBezTo>
                    <a:cubicBezTo>
                      <a:pt x="7" y="-1"/>
                      <a:pt x="5" y="0"/>
                      <a:pt x="4" y="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7" name="Freeform: Shape 4943">
                <a:extLst>
                  <a:ext uri="{FF2B5EF4-FFF2-40B4-BE49-F238E27FC236}">
                    <a16:creationId xmlns:a16="http://schemas.microsoft.com/office/drawing/2014/main" id="{F119F8A4-A3FD-4444-AED7-FB85F265B6DC}"/>
                  </a:ext>
                </a:extLst>
              </p:cNvPr>
              <p:cNvSpPr/>
              <p:nvPr/>
            </p:nvSpPr>
            <p:spPr>
              <a:xfrm rot="4800">
                <a:off x="15801650" y="10035620"/>
                <a:ext cx="57383" cy="74598"/>
              </a:xfrm>
              <a:custGeom>
                <a:avLst/>
                <a:gdLst/>
                <a:ahLst/>
                <a:cxnLst>
                  <a:cxn ang="3cd4">
                    <a:pos x="hc" y="t"/>
                  </a:cxn>
                  <a:cxn ang="cd2">
                    <a:pos x="l" y="vc"/>
                  </a:cxn>
                  <a:cxn ang="cd4">
                    <a:pos x="hc" y="b"/>
                  </a:cxn>
                  <a:cxn ang="0">
                    <a:pos x="r" y="vc"/>
                  </a:cxn>
                </a:cxnLst>
                <a:rect l="l" t="t" r="r" b="b"/>
                <a:pathLst>
                  <a:path w="11" h="14">
                    <a:moveTo>
                      <a:pt x="4" y="3"/>
                    </a:moveTo>
                    <a:lnTo>
                      <a:pt x="0" y="9"/>
                    </a:lnTo>
                    <a:cubicBezTo>
                      <a:pt x="-1" y="11"/>
                      <a:pt x="0" y="13"/>
                      <a:pt x="1" y="14"/>
                    </a:cubicBezTo>
                    <a:cubicBezTo>
                      <a:pt x="3" y="15"/>
                      <a:pt x="5" y="15"/>
                      <a:pt x="7" y="12"/>
                    </a:cubicBezTo>
                    <a:lnTo>
                      <a:pt x="10" y="6"/>
                    </a:lnTo>
                    <a:cubicBezTo>
                      <a:pt x="11" y="4"/>
                      <a:pt x="11" y="2"/>
                      <a:pt x="9" y="1"/>
                    </a:cubicBezTo>
                    <a:cubicBezTo>
                      <a:pt x="7" y="0"/>
                      <a:pt x="5" y="0"/>
                      <a:pt x="4" y="3"/>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8" name="Freeform: Shape 4944">
                <a:extLst>
                  <a:ext uri="{FF2B5EF4-FFF2-40B4-BE49-F238E27FC236}">
                    <a16:creationId xmlns:a16="http://schemas.microsoft.com/office/drawing/2014/main" id="{F1B5AF38-65F1-49A1-832D-8FA2694DEB7C}"/>
                  </a:ext>
                </a:extLst>
              </p:cNvPr>
              <p:cNvSpPr/>
              <p:nvPr/>
            </p:nvSpPr>
            <p:spPr>
              <a:xfrm rot="4800">
                <a:off x="15497151" y="10231472"/>
                <a:ext cx="246749" cy="401684"/>
              </a:xfrm>
              <a:custGeom>
                <a:avLst/>
                <a:gdLst/>
                <a:ahLst/>
                <a:cxnLst>
                  <a:cxn ang="3cd4">
                    <a:pos x="hc" y="t"/>
                  </a:cxn>
                  <a:cxn ang="cd2">
                    <a:pos x="l" y="vc"/>
                  </a:cxn>
                  <a:cxn ang="cd4">
                    <a:pos x="hc" y="b"/>
                  </a:cxn>
                  <a:cxn ang="0">
                    <a:pos x="r" y="vc"/>
                  </a:cxn>
                </a:cxnLst>
                <a:rect l="l" t="t" r="r" b="b"/>
                <a:pathLst>
                  <a:path w="44" h="71">
                    <a:moveTo>
                      <a:pt x="26" y="12"/>
                    </a:moveTo>
                    <a:lnTo>
                      <a:pt x="5" y="0"/>
                    </a:lnTo>
                    <a:cubicBezTo>
                      <a:pt x="4" y="-1"/>
                      <a:pt x="1" y="0"/>
                      <a:pt x="0" y="1"/>
                    </a:cubicBezTo>
                    <a:cubicBezTo>
                      <a:pt x="-1" y="3"/>
                      <a:pt x="0" y="5"/>
                      <a:pt x="2" y="6"/>
                    </a:cubicBezTo>
                    <a:lnTo>
                      <a:pt x="23" y="18"/>
                    </a:lnTo>
                    <a:cubicBezTo>
                      <a:pt x="22" y="23"/>
                      <a:pt x="26" y="27"/>
                      <a:pt x="30" y="28"/>
                    </a:cubicBezTo>
                    <a:lnTo>
                      <a:pt x="36" y="68"/>
                    </a:lnTo>
                    <a:cubicBezTo>
                      <a:pt x="36" y="70"/>
                      <a:pt x="38" y="71"/>
                      <a:pt x="40" y="71"/>
                    </a:cubicBezTo>
                    <a:cubicBezTo>
                      <a:pt x="42" y="71"/>
                      <a:pt x="44" y="69"/>
                      <a:pt x="43" y="67"/>
                    </a:cubicBezTo>
                    <a:lnTo>
                      <a:pt x="38" y="25"/>
                    </a:lnTo>
                    <a:cubicBezTo>
                      <a:pt x="44" y="17"/>
                      <a:pt x="35" y="6"/>
                      <a:pt x="26" y="1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9" name="Freeform: Shape 4945">
                <a:extLst>
                  <a:ext uri="{FF2B5EF4-FFF2-40B4-BE49-F238E27FC236}">
                    <a16:creationId xmlns:a16="http://schemas.microsoft.com/office/drawing/2014/main" id="{70094399-50F6-4465-B752-D9F660F55977}"/>
                  </a:ext>
                </a:extLst>
              </p:cNvPr>
              <p:cNvSpPr/>
              <p:nvPr/>
            </p:nvSpPr>
            <p:spPr>
              <a:xfrm rot="4800">
                <a:off x="15239643" y="9902602"/>
                <a:ext cx="877966" cy="877966"/>
              </a:xfrm>
              <a:custGeom>
                <a:avLst/>
                <a:gdLst/>
                <a:ahLst/>
                <a:cxnLst>
                  <a:cxn ang="3cd4">
                    <a:pos x="hc" y="t"/>
                  </a:cxn>
                  <a:cxn ang="cd2">
                    <a:pos x="l" y="vc"/>
                  </a:cxn>
                  <a:cxn ang="cd4">
                    <a:pos x="hc" y="b"/>
                  </a:cxn>
                  <a:cxn ang="0">
                    <a:pos x="r" y="vc"/>
                  </a:cxn>
                </a:cxnLst>
                <a:rect l="l" t="t" r="r" b="b"/>
                <a:pathLst>
                  <a:path w="154" h="154">
                    <a:moveTo>
                      <a:pt x="133" y="110"/>
                    </a:moveTo>
                    <a:cubicBezTo>
                      <a:pt x="115" y="142"/>
                      <a:pt x="75" y="152"/>
                      <a:pt x="44" y="134"/>
                    </a:cubicBezTo>
                    <a:cubicBezTo>
                      <a:pt x="13" y="116"/>
                      <a:pt x="1" y="76"/>
                      <a:pt x="20" y="44"/>
                    </a:cubicBezTo>
                    <a:cubicBezTo>
                      <a:pt x="38" y="13"/>
                      <a:pt x="78" y="3"/>
                      <a:pt x="109" y="20"/>
                    </a:cubicBezTo>
                    <a:cubicBezTo>
                      <a:pt x="141" y="38"/>
                      <a:pt x="151" y="79"/>
                      <a:pt x="133" y="110"/>
                    </a:cubicBezTo>
                    <a:close/>
                    <a:moveTo>
                      <a:pt x="10" y="39"/>
                    </a:moveTo>
                    <a:cubicBezTo>
                      <a:pt x="-11" y="76"/>
                      <a:pt x="1" y="123"/>
                      <a:pt x="38" y="144"/>
                    </a:cubicBezTo>
                    <a:cubicBezTo>
                      <a:pt x="75" y="165"/>
                      <a:pt x="122" y="153"/>
                      <a:pt x="143" y="116"/>
                    </a:cubicBezTo>
                    <a:cubicBezTo>
                      <a:pt x="164" y="79"/>
                      <a:pt x="152" y="32"/>
                      <a:pt x="115" y="11"/>
                    </a:cubicBezTo>
                    <a:cubicBezTo>
                      <a:pt x="78" y="-11"/>
                      <a:pt x="31" y="2"/>
                      <a:pt x="10" y="39"/>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60" name="Freeform: Shape 4946">
                <a:extLst>
                  <a:ext uri="{FF2B5EF4-FFF2-40B4-BE49-F238E27FC236}">
                    <a16:creationId xmlns:a16="http://schemas.microsoft.com/office/drawing/2014/main" id="{8FAE13B1-4F88-4704-830B-7E247C92726D}"/>
                  </a:ext>
                </a:extLst>
              </p:cNvPr>
              <p:cNvSpPr/>
              <p:nvPr/>
            </p:nvSpPr>
            <p:spPr>
              <a:xfrm rot="4800">
                <a:off x="15369744" y="10155519"/>
                <a:ext cx="74598" cy="57383"/>
              </a:xfrm>
              <a:custGeom>
                <a:avLst/>
                <a:gdLst/>
                <a:ahLst/>
                <a:cxnLst>
                  <a:cxn ang="3cd4">
                    <a:pos x="hc" y="t"/>
                  </a:cxn>
                  <a:cxn ang="cd2">
                    <a:pos x="l" y="vc"/>
                  </a:cxn>
                  <a:cxn ang="cd4">
                    <a:pos x="hc" y="b"/>
                  </a:cxn>
                  <a:cxn ang="0">
                    <a:pos x="r" y="vc"/>
                  </a:cxn>
                </a:cxnLst>
                <a:rect l="l" t="t" r="r" b="b"/>
                <a:pathLst>
                  <a:path w="14" h="11">
                    <a:moveTo>
                      <a:pt x="14" y="10"/>
                    </a:moveTo>
                    <a:cubicBezTo>
                      <a:pt x="15" y="8"/>
                      <a:pt x="14" y="6"/>
                      <a:pt x="13" y="5"/>
                    </a:cubicBezTo>
                    <a:lnTo>
                      <a:pt x="6" y="1"/>
                    </a:lnTo>
                    <a:cubicBezTo>
                      <a:pt x="4" y="0"/>
                      <a:pt x="2" y="0"/>
                      <a:pt x="1" y="3"/>
                    </a:cubicBezTo>
                    <a:cubicBezTo>
                      <a:pt x="0" y="4"/>
                      <a:pt x="0" y="6"/>
                      <a:pt x="2" y="8"/>
                    </a:cubicBezTo>
                    <a:lnTo>
                      <a:pt x="9" y="11"/>
                    </a:lnTo>
                    <a:cubicBezTo>
                      <a:pt x="11" y="12"/>
                      <a:pt x="13" y="12"/>
                      <a:pt x="14" y="10"/>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61" name="Freeform: Shape 4947">
                <a:extLst>
                  <a:ext uri="{FF2B5EF4-FFF2-40B4-BE49-F238E27FC236}">
                    <a16:creationId xmlns:a16="http://schemas.microsoft.com/office/drawing/2014/main" id="{55D30276-D12F-4D3A-A2C0-883029C0D49D}"/>
                  </a:ext>
                </a:extLst>
              </p:cNvPr>
              <p:cNvSpPr/>
              <p:nvPr/>
            </p:nvSpPr>
            <p:spPr>
              <a:xfrm rot="4800">
                <a:off x="15904446" y="10467175"/>
                <a:ext cx="74598" cy="57383"/>
              </a:xfrm>
              <a:custGeom>
                <a:avLst/>
                <a:gdLst/>
                <a:ahLst/>
                <a:cxnLst>
                  <a:cxn ang="3cd4">
                    <a:pos x="hc" y="t"/>
                  </a:cxn>
                  <a:cxn ang="cd2">
                    <a:pos x="l" y="vc"/>
                  </a:cxn>
                  <a:cxn ang="cd4">
                    <a:pos x="hc" y="b"/>
                  </a:cxn>
                  <a:cxn ang="0">
                    <a:pos x="r" y="vc"/>
                  </a:cxn>
                </a:cxnLst>
                <a:rect l="l" t="t" r="r" b="b"/>
                <a:pathLst>
                  <a:path w="14" h="11">
                    <a:moveTo>
                      <a:pt x="0" y="1"/>
                    </a:moveTo>
                    <a:cubicBezTo>
                      <a:pt x="-1" y="3"/>
                      <a:pt x="0" y="6"/>
                      <a:pt x="2" y="7"/>
                    </a:cubicBezTo>
                    <a:lnTo>
                      <a:pt x="8" y="10"/>
                    </a:lnTo>
                    <a:cubicBezTo>
                      <a:pt x="10" y="11"/>
                      <a:pt x="12" y="11"/>
                      <a:pt x="13" y="9"/>
                    </a:cubicBezTo>
                    <a:cubicBezTo>
                      <a:pt x="14" y="7"/>
                      <a:pt x="14" y="5"/>
                      <a:pt x="12" y="4"/>
                    </a:cubicBezTo>
                    <a:lnTo>
                      <a:pt x="5" y="0"/>
                    </a:lnTo>
                    <a:cubicBezTo>
                      <a:pt x="4" y="-1"/>
                      <a:pt x="1" y="0"/>
                      <a:pt x="0" y="1"/>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62" name="Freeform: Shape 4948">
                <a:extLst>
                  <a:ext uri="{FF2B5EF4-FFF2-40B4-BE49-F238E27FC236}">
                    <a16:creationId xmlns:a16="http://schemas.microsoft.com/office/drawing/2014/main" id="{45575C7A-CA22-438B-B812-7434D4B654A0}"/>
                  </a:ext>
                </a:extLst>
              </p:cNvPr>
              <p:cNvSpPr/>
              <p:nvPr/>
            </p:nvSpPr>
            <p:spPr>
              <a:xfrm rot="4800">
                <a:off x="15491189" y="10570018"/>
                <a:ext cx="63122" cy="74598"/>
              </a:xfrm>
              <a:custGeom>
                <a:avLst/>
                <a:gdLst/>
                <a:ahLst/>
                <a:cxnLst>
                  <a:cxn ang="3cd4">
                    <a:pos x="hc" y="t"/>
                  </a:cxn>
                  <a:cxn ang="cd2">
                    <a:pos x="l" y="vc"/>
                  </a:cxn>
                  <a:cxn ang="cd4">
                    <a:pos x="hc" y="b"/>
                  </a:cxn>
                  <a:cxn ang="0">
                    <a:pos x="r" y="vc"/>
                  </a:cxn>
                </a:cxnLst>
                <a:rect l="l" t="t" r="r" b="b"/>
                <a:pathLst>
                  <a:path w="12" h="14">
                    <a:moveTo>
                      <a:pt x="4" y="2"/>
                    </a:moveTo>
                    <a:lnTo>
                      <a:pt x="0" y="8"/>
                    </a:lnTo>
                    <a:cubicBezTo>
                      <a:pt x="-1" y="10"/>
                      <a:pt x="0" y="12"/>
                      <a:pt x="2" y="13"/>
                    </a:cubicBezTo>
                    <a:cubicBezTo>
                      <a:pt x="3" y="14"/>
                      <a:pt x="6" y="14"/>
                      <a:pt x="7" y="12"/>
                    </a:cubicBezTo>
                    <a:lnTo>
                      <a:pt x="11" y="5"/>
                    </a:lnTo>
                    <a:cubicBezTo>
                      <a:pt x="12" y="4"/>
                      <a:pt x="11" y="1"/>
                      <a:pt x="9" y="0"/>
                    </a:cubicBezTo>
                    <a:cubicBezTo>
                      <a:pt x="7" y="-1"/>
                      <a:pt x="5" y="0"/>
                      <a:pt x="4" y="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63" name="Freeform: Shape 4949">
                <a:extLst>
                  <a:ext uri="{FF2B5EF4-FFF2-40B4-BE49-F238E27FC236}">
                    <a16:creationId xmlns:a16="http://schemas.microsoft.com/office/drawing/2014/main" id="{3515B6FC-ED22-444A-AC2F-927FB96F2B93}"/>
                  </a:ext>
                </a:extLst>
              </p:cNvPr>
              <p:cNvSpPr/>
              <p:nvPr/>
            </p:nvSpPr>
            <p:spPr>
              <a:xfrm rot="4800">
                <a:off x="15801650" y="10035620"/>
                <a:ext cx="57383" cy="74598"/>
              </a:xfrm>
              <a:custGeom>
                <a:avLst/>
                <a:gdLst/>
                <a:ahLst/>
                <a:cxnLst>
                  <a:cxn ang="3cd4">
                    <a:pos x="hc" y="t"/>
                  </a:cxn>
                  <a:cxn ang="cd2">
                    <a:pos x="l" y="vc"/>
                  </a:cxn>
                  <a:cxn ang="cd4">
                    <a:pos x="hc" y="b"/>
                  </a:cxn>
                  <a:cxn ang="0">
                    <a:pos x="r" y="vc"/>
                  </a:cxn>
                </a:cxnLst>
                <a:rect l="l" t="t" r="r" b="b"/>
                <a:pathLst>
                  <a:path w="11" h="14">
                    <a:moveTo>
                      <a:pt x="4" y="3"/>
                    </a:moveTo>
                    <a:lnTo>
                      <a:pt x="0" y="9"/>
                    </a:lnTo>
                    <a:cubicBezTo>
                      <a:pt x="-1" y="11"/>
                      <a:pt x="0" y="13"/>
                      <a:pt x="1" y="14"/>
                    </a:cubicBezTo>
                    <a:cubicBezTo>
                      <a:pt x="3" y="15"/>
                      <a:pt x="5" y="15"/>
                      <a:pt x="7" y="12"/>
                    </a:cubicBezTo>
                    <a:lnTo>
                      <a:pt x="10" y="6"/>
                    </a:lnTo>
                    <a:cubicBezTo>
                      <a:pt x="11" y="4"/>
                      <a:pt x="11" y="2"/>
                      <a:pt x="9" y="1"/>
                    </a:cubicBezTo>
                    <a:cubicBezTo>
                      <a:pt x="7" y="0"/>
                      <a:pt x="5" y="0"/>
                      <a:pt x="4" y="3"/>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83" name="Freeform: Shape 4950">
                <a:extLst>
                  <a:ext uri="{FF2B5EF4-FFF2-40B4-BE49-F238E27FC236}">
                    <a16:creationId xmlns:a16="http://schemas.microsoft.com/office/drawing/2014/main" id="{2D19395E-5BC9-4B53-B98D-0D878CEA7D2B}"/>
                  </a:ext>
                </a:extLst>
              </p:cNvPr>
              <p:cNvSpPr/>
              <p:nvPr/>
            </p:nvSpPr>
            <p:spPr>
              <a:xfrm rot="4800">
                <a:off x="15497151" y="10231472"/>
                <a:ext cx="246749" cy="401684"/>
              </a:xfrm>
              <a:custGeom>
                <a:avLst/>
                <a:gdLst/>
                <a:ahLst/>
                <a:cxnLst>
                  <a:cxn ang="3cd4">
                    <a:pos x="hc" y="t"/>
                  </a:cxn>
                  <a:cxn ang="cd2">
                    <a:pos x="l" y="vc"/>
                  </a:cxn>
                  <a:cxn ang="cd4">
                    <a:pos x="hc" y="b"/>
                  </a:cxn>
                  <a:cxn ang="0">
                    <a:pos x="r" y="vc"/>
                  </a:cxn>
                </a:cxnLst>
                <a:rect l="l" t="t" r="r" b="b"/>
                <a:pathLst>
                  <a:path w="44" h="71">
                    <a:moveTo>
                      <a:pt x="26" y="12"/>
                    </a:moveTo>
                    <a:lnTo>
                      <a:pt x="5" y="0"/>
                    </a:lnTo>
                    <a:cubicBezTo>
                      <a:pt x="4" y="-1"/>
                      <a:pt x="1" y="0"/>
                      <a:pt x="0" y="1"/>
                    </a:cubicBezTo>
                    <a:cubicBezTo>
                      <a:pt x="-1" y="3"/>
                      <a:pt x="0" y="5"/>
                      <a:pt x="2" y="6"/>
                    </a:cubicBezTo>
                    <a:lnTo>
                      <a:pt x="23" y="18"/>
                    </a:lnTo>
                    <a:cubicBezTo>
                      <a:pt x="22" y="23"/>
                      <a:pt x="26" y="27"/>
                      <a:pt x="30" y="28"/>
                    </a:cubicBezTo>
                    <a:lnTo>
                      <a:pt x="36" y="68"/>
                    </a:lnTo>
                    <a:cubicBezTo>
                      <a:pt x="36" y="70"/>
                      <a:pt x="38" y="71"/>
                      <a:pt x="40" y="71"/>
                    </a:cubicBezTo>
                    <a:cubicBezTo>
                      <a:pt x="42" y="71"/>
                      <a:pt x="44" y="69"/>
                      <a:pt x="43" y="67"/>
                    </a:cubicBezTo>
                    <a:lnTo>
                      <a:pt x="38" y="25"/>
                    </a:lnTo>
                    <a:cubicBezTo>
                      <a:pt x="44" y="17"/>
                      <a:pt x="35" y="6"/>
                      <a:pt x="26" y="1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grpSp>
        <p:grpSp>
          <p:nvGrpSpPr>
            <p:cNvPr id="84" name="Group 1">
              <a:extLst>
                <a:ext uri="{FF2B5EF4-FFF2-40B4-BE49-F238E27FC236}">
                  <a16:creationId xmlns:a16="http://schemas.microsoft.com/office/drawing/2014/main" id="{6CDB5B6E-669A-4FBA-8B8A-0C783D078EE6}"/>
                </a:ext>
              </a:extLst>
            </p:cNvPr>
            <p:cNvGrpSpPr/>
            <p:nvPr/>
          </p:nvGrpSpPr>
          <p:grpSpPr>
            <a:xfrm>
              <a:off x="6455997" y="2776736"/>
              <a:ext cx="234616" cy="371206"/>
              <a:chOff x="12914500" y="6080677"/>
              <a:chExt cx="625479" cy="989624"/>
            </a:xfrm>
          </p:grpSpPr>
          <p:sp>
            <p:nvSpPr>
              <p:cNvPr id="85" name="Freeform: Shape 4951">
                <a:extLst>
                  <a:ext uri="{FF2B5EF4-FFF2-40B4-BE49-F238E27FC236}">
                    <a16:creationId xmlns:a16="http://schemas.microsoft.com/office/drawing/2014/main" id="{8A201AF3-C228-4209-B744-A598178BD780}"/>
                  </a:ext>
                </a:extLst>
              </p:cNvPr>
              <p:cNvSpPr/>
              <p:nvPr/>
            </p:nvSpPr>
            <p:spPr>
              <a:xfrm rot="4800">
                <a:off x="12914500" y="6080677"/>
                <a:ext cx="625479" cy="625479"/>
              </a:xfrm>
              <a:custGeom>
                <a:avLst/>
                <a:gdLst/>
                <a:ahLst/>
                <a:cxnLst>
                  <a:cxn ang="3cd4">
                    <a:pos x="hc" y="t"/>
                  </a:cxn>
                  <a:cxn ang="cd2">
                    <a:pos x="l" y="vc"/>
                  </a:cxn>
                  <a:cxn ang="cd4">
                    <a:pos x="hc" y="b"/>
                  </a:cxn>
                  <a:cxn ang="0">
                    <a:pos x="r" y="vc"/>
                  </a:cxn>
                </a:cxnLst>
                <a:rect l="l" t="t" r="r" b="b"/>
                <a:pathLst>
                  <a:path w="110" h="110">
                    <a:moveTo>
                      <a:pt x="20" y="35"/>
                    </a:moveTo>
                    <a:cubicBezTo>
                      <a:pt x="14" y="45"/>
                      <a:pt x="13" y="57"/>
                      <a:pt x="17" y="68"/>
                    </a:cubicBezTo>
                    <a:cubicBezTo>
                      <a:pt x="24" y="89"/>
                      <a:pt x="47" y="100"/>
                      <a:pt x="68" y="92"/>
                    </a:cubicBezTo>
                    <a:cubicBezTo>
                      <a:pt x="77" y="89"/>
                      <a:pt x="84" y="83"/>
                      <a:pt x="89" y="75"/>
                    </a:cubicBezTo>
                    <a:cubicBezTo>
                      <a:pt x="95" y="64"/>
                      <a:pt x="96" y="52"/>
                      <a:pt x="92" y="41"/>
                    </a:cubicBezTo>
                    <a:cubicBezTo>
                      <a:pt x="89" y="31"/>
                      <a:pt x="81" y="23"/>
                      <a:pt x="72" y="19"/>
                    </a:cubicBezTo>
                    <a:cubicBezTo>
                      <a:pt x="62" y="14"/>
                      <a:pt x="51" y="14"/>
                      <a:pt x="41" y="17"/>
                    </a:cubicBezTo>
                    <a:cubicBezTo>
                      <a:pt x="32" y="20"/>
                      <a:pt x="25" y="26"/>
                      <a:pt x="20" y="35"/>
                    </a:cubicBezTo>
                    <a:close/>
                    <a:moveTo>
                      <a:pt x="103" y="82"/>
                    </a:moveTo>
                    <a:cubicBezTo>
                      <a:pt x="96" y="93"/>
                      <a:pt x="85" y="102"/>
                      <a:pt x="73" y="106"/>
                    </a:cubicBezTo>
                    <a:cubicBezTo>
                      <a:pt x="45" y="117"/>
                      <a:pt x="13" y="102"/>
                      <a:pt x="3" y="73"/>
                    </a:cubicBezTo>
                    <a:cubicBezTo>
                      <a:pt x="-3" y="58"/>
                      <a:pt x="-1" y="41"/>
                      <a:pt x="7" y="27"/>
                    </a:cubicBezTo>
                    <a:cubicBezTo>
                      <a:pt x="14" y="16"/>
                      <a:pt x="24" y="7"/>
                      <a:pt x="36" y="3"/>
                    </a:cubicBezTo>
                    <a:cubicBezTo>
                      <a:pt x="50" y="-2"/>
                      <a:pt x="65" y="-1"/>
                      <a:pt x="78" y="5"/>
                    </a:cubicBezTo>
                    <a:cubicBezTo>
                      <a:pt x="91" y="11"/>
                      <a:pt x="101" y="22"/>
                      <a:pt x="106" y="36"/>
                    </a:cubicBezTo>
                    <a:cubicBezTo>
                      <a:pt x="112" y="51"/>
                      <a:pt x="110" y="68"/>
                      <a:pt x="103" y="8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86" name="Freeform: Shape 4952">
                <a:extLst>
                  <a:ext uri="{FF2B5EF4-FFF2-40B4-BE49-F238E27FC236}">
                    <a16:creationId xmlns:a16="http://schemas.microsoft.com/office/drawing/2014/main" id="{10E73234-7487-45E9-8BAB-DAE549A0D5B1}"/>
                  </a:ext>
                </a:extLst>
              </p:cNvPr>
              <p:cNvSpPr/>
              <p:nvPr/>
            </p:nvSpPr>
            <p:spPr>
              <a:xfrm rot="4800">
                <a:off x="13278327" y="6638603"/>
                <a:ext cx="126243" cy="154935"/>
              </a:xfrm>
              <a:custGeom>
                <a:avLst/>
                <a:gdLst/>
                <a:ahLst/>
                <a:cxnLst>
                  <a:cxn ang="3cd4">
                    <a:pos x="hc" y="t"/>
                  </a:cxn>
                  <a:cxn ang="cd2">
                    <a:pos x="l" y="vc"/>
                  </a:cxn>
                  <a:cxn ang="cd4">
                    <a:pos x="hc" y="b"/>
                  </a:cxn>
                  <a:cxn ang="0">
                    <a:pos x="r" y="vc"/>
                  </a:cxn>
                </a:cxnLst>
                <a:rect l="l" t="t" r="r" b="b"/>
                <a:pathLst>
                  <a:path w="23" h="28">
                    <a:moveTo>
                      <a:pt x="23" y="23"/>
                    </a:moveTo>
                    <a:lnTo>
                      <a:pt x="9" y="28"/>
                    </a:lnTo>
                    <a:lnTo>
                      <a:pt x="0" y="5"/>
                    </a:lnTo>
                    <a:lnTo>
                      <a:pt x="15" y="0"/>
                    </a:ln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87" name="Freeform: Shape 4953">
                <a:extLst>
                  <a:ext uri="{FF2B5EF4-FFF2-40B4-BE49-F238E27FC236}">
                    <a16:creationId xmlns:a16="http://schemas.microsoft.com/office/drawing/2014/main" id="{08051939-62F3-43C7-9505-69B97F43D329}"/>
                  </a:ext>
                </a:extLst>
              </p:cNvPr>
              <p:cNvSpPr/>
              <p:nvPr/>
            </p:nvSpPr>
            <p:spPr>
              <a:xfrm rot="4800">
                <a:off x="13307959" y="6760431"/>
                <a:ext cx="212319" cy="309870"/>
              </a:xfrm>
              <a:custGeom>
                <a:avLst/>
                <a:gdLst/>
                <a:ahLst/>
                <a:cxnLst>
                  <a:cxn ang="3cd4">
                    <a:pos x="hc" y="t"/>
                  </a:cxn>
                  <a:cxn ang="cd2">
                    <a:pos x="l" y="vc"/>
                  </a:cxn>
                  <a:cxn ang="cd4">
                    <a:pos x="hc" y="b"/>
                  </a:cxn>
                  <a:cxn ang="0">
                    <a:pos x="r" y="vc"/>
                  </a:cxn>
                </a:cxnLst>
                <a:rect l="l" t="t" r="r" b="b"/>
                <a:pathLst>
                  <a:path w="38" h="55">
                    <a:moveTo>
                      <a:pt x="38" y="41"/>
                    </a:moveTo>
                    <a:cubicBezTo>
                      <a:pt x="39" y="45"/>
                      <a:pt x="37" y="49"/>
                      <a:pt x="33" y="51"/>
                    </a:cubicBezTo>
                    <a:lnTo>
                      <a:pt x="23" y="54"/>
                    </a:lnTo>
                    <a:cubicBezTo>
                      <a:pt x="19" y="56"/>
                      <a:pt x="15" y="54"/>
                      <a:pt x="14" y="50"/>
                    </a:cubicBezTo>
                    <a:lnTo>
                      <a:pt x="1" y="14"/>
                    </a:lnTo>
                    <a:cubicBezTo>
                      <a:pt x="-1" y="10"/>
                      <a:pt x="1" y="5"/>
                      <a:pt x="5" y="4"/>
                    </a:cubicBezTo>
                    <a:lnTo>
                      <a:pt x="15" y="1"/>
                    </a:lnTo>
                    <a:cubicBezTo>
                      <a:pt x="19" y="-1"/>
                      <a:pt x="23" y="1"/>
                      <a:pt x="24" y="5"/>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88" name="Freeform: Shape 4954">
                <a:extLst>
                  <a:ext uri="{FF2B5EF4-FFF2-40B4-BE49-F238E27FC236}">
                    <a16:creationId xmlns:a16="http://schemas.microsoft.com/office/drawing/2014/main" id="{D6ED2776-B1F2-4E9B-AAC9-6110276BE724}"/>
                  </a:ext>
                </a:extLst>
              </p:cNvPr>
              <p:cNvSpPr/>
              <p:nvPr/>
            </p:nvSpPr>
            <p:spPr>
              <a:xfrm rot="4800">
                <a:off x="13038018" y="6263634"/>
                <a:ext cx="91813" cy="195104"/>
              </a:xfrm>
              <a:custGeom>
                <a:avLst/>
                <a:gdLst/>
                <a:ahLst/>
                <a:cxnLst>
                  <a:cxn ang="3cd4">
                    <a:pos x="hc" y="t"/>
                  </a:cxn>
                  <a:cxn ang="cd2">
                    <a:pos x="l" y="vc"/>
                  </a:cxn>
                  <a:cxn ang="cd4">
                    <a:pos x="hc" y="b"/>
                  </a:cxn>
                  <a:cxn ang="0">
                    <a:pos x="r" y="vc"/>
                  </a:cxn>
                </a:cxnLst>
                <a:rect l="l" t="t" r="r" b="b"/>
                <a:pathLst>
                  <a:path w="17" h="35">
                    <a:moveTo>
                      <a:pt x="15" y="0"/>
                    </a:moveTo>
                    <a:cubicBezTo>
                      <a:pt x="21" y="1"/>
                      <a:pt x="12" y="6"/>
                      <a:pt x="9" y="16"/>
                    </a:cubicBezTo>
                    <a:cubicBezTo>
                      <a:pt x="6" y="25"/>
                      <a:pt x="11" y="36"/>
                      <a:pt x="5" y="34"/>
                    </a:cubicBezTo>
                    <a:cubicBezTo>
                      <a:pt x="0" y="32"/>
                      <a:pt x="-1" y="20"/>
                      <a:pt x="1" y="14"/>
                    </a:cubicBezTo>
                    <a:cubicBezTo>
                      <a:pt x="2" y="7"/>
                      <a:pt x="10" y="-2"/>
                      <a:pt x="15" y="0"/>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89" name="Freeform: Shape 4955">
                <a:extLst>
                  <a:ext uri="{FF2B5EF4-FFF2-40B4-BE49-F238E27FC236}">
                    <a16:creationId xmlns:a16="http://schemas.microsoft.com/office/drawing/2014/main" id="{B7F0F5AD-5197-4F96-98E9-55B81FC4D19D}"/>
                  </a:ext>
                </a:extLst>
              </p:cNvPr>
              <p:cNvSpPr/>
              <p:nvPr/>
            </p:nvSpPr>
            <p:spPr>
              <a:xfrm rot="4800">
                <a:off x="13131776" y="6214699"/>
                <a:ext cx="45907" cy="40168"/>
              </a:xfrm>
              <a:custGeom>
                <a:avLst/>
                <a:gdLst/>
                <a:ahLst/>
                <a:cxnLst>
                  <a:cxn ang="3cd4">
                    <a:pos x="hc" y="t"/>
                  </a:cxn>
                  <a:cxn ang="cd2">
                    <a:pos x="l" y="vc"/>
                  </a:cxn>
                  <a:cxn ang="cd4">
                    <a:pos x="hc" y="b"/>
                  </a:cxn>
                  <a:cxn ang="0">
                    <a:pos x="r" y="vc"/>
                  </a:cxn>
                </a:cxnLst>
                <a:rect l="l" t="t" r="r" b="b"/>
                <a:pathLst>
                  <a:path w="9" h="8">
                    <a:moveTo>
                      <a:pt x="9" y="1"/>
                    </a:moveTo>
                    <a:cubicBezTo>
                      <a:pt x="10" y="3"/>
                      <a:pt x="8" y="5"/>
                      <a:pt x="6" y="7"/>
                    </a:cubicBezTo>
                    <a:cubicBezTo>
                      <a:pt x="4" y="8"/>
                      <a:pt x="4" y="9"/>
                      <a:pt x="2" y="7"/>
                    </a:cubicBezTo>
                    <a:cubicBezTo>
                      <a:pt x="0" y="5"/>
                      <a:pt x="0" y="4"/>
                      <a:pt x="1" y="3"/>
                    </a:cubicBezTo>
                    <a:cubicBezTo>
                      <a:pt x="3" y="1"/>
                      <a:pt x="7" y="-1"/>
                      <a:pt x="9" y="1"/>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grpSp>
        <p:sp>
          <p:nvSpPr>
            <p:cNvPr id="90" name="Freeform: Shape 4956">
              <a:extLst>
                <a:ext uri="{FF2B5EF4-FFF2-40B4-BE49-F238E27FC236}">
                  <a16:creationId xmlns:a16="http://schemas.microsoft.com/office/drawing/2014/main" id="{314E3D7F-BC4D-4187-AFC0-916087AE757A}"/>
                </a:ext>
              </a:extLst>
            </p:cNvPr>
            <p:cNvSpPr/>
            <p:nvPr/>
          </p:nvSpPr>
          <p:spPr>
            <a:xfrm rot="4800">
              <a:off x="5742151" y="2175839"/>
              <a:ext cx="1597109" cy="1752084"/>
            </a:xfrm>
            <a:custGeom>
              <a:avLst/>
              <a:gdLst/>
              <a:ahLst/>
              <a:cxnLst>
                <a:cxn ang="3cd4">
                  <a:pos x="hc" y="t"/>
                </a:cxn>
                <a:cxn ang="cd2">
                  <a:pos x="l" y="vc"/>
                </a:cxn>
                <a:cxn ang="cd4">
                  <a:pos x="hc" y="b"/>
                </a:cxn>
                <a:cxn ang="0">
                  <a:pos x="r" y="vc"/>
                </a:cxn>
              </a:cxnLst>
              <a:rect l="l" t="t" r="r" b="b"/>
              <a:pathLst>
                <a:path w="743" h="815">
                  <a:moveTo>
                    <a:pt x="738" y="23"/>
                  </a:moveTo>
                  <a:cubicBezTo>
                    <a:pt x="734" y="23"/>
                    <a:pt x="732" y="26"/>
                    <a:pt x="732" y="29"/>
                  </a:cubicBezTo>
                  <a:lnTo>
                    <a:pt x="731" y="546"/>
                  </a:lnTo>
                  <a:lnTo>
                    <a:pt x="289" y="802"/>
                  </a:lnTo>
                  <a:lnTo>
                    <a:pt x="47" y="383"/>
                  </a:lnTo>
                  <a:lnTo>
                    <a:pt x="47" y="382"/>
                  </a:lnTo>
                  <a:lnTo>
                    <a:pt x="41" y="372"/>
                  </a:lnTo>
                  <a:cubicBezTo>
                    <a:pt x="1" y="303"/>
                    <a:pt x="1" y="217"/>
                    <a:pt x="41" y="147"/>
                  </a:cubicBezTo>
                  <a:cubicBezTo>
                    <a:pt x="81" y="78"/>
                    <a:pt x="156" y="35"/>
                    <a:pt x="236" y="35"/>
                  </a:cubicBezTo>
                  <a:lnTo>
                    <a:pt x="247" y="35"/>
                  </a:lnTo>
                  <a:lnTo>
                    <a:pt x="248" y="35"/>
                  </a:lnTo>
                  <a:lnTo>
                    <a:pt x="643" y="35"/>
                  </a:lnTo>
                  <a:lnTo>
                    <a:pt x="643" y="58"/>
                  </a:lnTo>
                  <a:lnTo>
                    <a:pt x="698" y="29"/>
                  </a:lnTo>
                  <a:lnTo>
                    <a:pt x="643" y="0"/>
                  </a:lnTo>
                  <a:lnTo>
                    <a:pt x="643" y="23"/>
                  </a:lnTo>
                  <a:lnTo>
                    <a:pt x="247" y="23"/>
                  </a:lnTo>
                  <a:lnTo>
                    <a:pt x="246" y="23"/>
                  </a:lnTo>
                  <a:lnTo>
                    <a:pt x="236" y="23"/>
                  </a:lnTo>
                  <a:cubicBezTo>
                    <a:pt x="151" y="24"/>
                    <a:pt x="73" y="69"/>
                    <a:pt x="31" y="141"/>
                  </a:cubicBezTo>
                  <a:cubicBezTo>
                    <a:pt x="-10" y="214"/>
                    <a:pt x="-10" y="305"/>
                    <a:pt x="31" y="378"/>
                  </a:cubicBezTo>
                  <a:lnTo>
                    <a:pt x="36" y="386"/>
                  </a:lnTo>
                  <a:cubicBezTo>
                    <a:pt x="36" y="387"/>
                    <a:pt x="36" y="387"/>
                    <a:pt x="37" y="388"/>
                  </a:cubicBezTo>
                  <a:lnTo>
                    <a:pt x="282" y="812"/>
                  </a:lnTo>
                  <a:cubicBezTo>
                    <a:pt x="283" y="814"/>
                    <a:pt x="284" y="815"/>
                    <a:pt x="285" y="815"/>
                  </a:cubicBezTo>
                  <a:cubicBezTo>
                    <a:pt x="287" y="816"/>
                    <a:pt x="288" y="815"/>
                    <a:pt x="290" y="815"/>
                  </a:cubicBezTo>
                  <a:lnTo>
                    <a:pt x="740" y="554"/>
                  </a:lnTo>
                  <a:cubicBezTo>
                    <a:pt x="741" y="553"/>
                    <a:pt x="741" y="553"/>
                    <a:pt x="742" y="552"/>
                  </a:cubicBezTo>
                  <a:cubicBezTo>
                    <a:pt x="742" y="551"/>
                    <a:pt x="743" y="550"/>
                    <a:pt x="743" y="549"/>
                  </a:cubicBezTo>
                  <a:lnTo>
                    <a:pt x="743" y="29"/>
                  </a:lnTo>
                  <a:cubicBezTo>
                    <a:pt x="743" y="26"/>
                    <a:pt x="741" y="23"/>
                    <a:pt x="738" y="23"/>
                  </a:cubicBez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1" name="Freeform: Shape 4957">
              <a:extLst>
                <a:ext uri="{FF2B5EF4-FFF2-40B4-BE49-F238E27FC236}">
                  <a16:creationId xmlns:a16="http://schemas.microsoft.com/office/drawing/2014/main" id="{98877AAD-C5D6-4B6B-8FFE-D338C9AB6AB4}"/>
                </a:ext>
              </a:extLst>
            </p:cNvPr>
            <p:cNvSpPr/>
            <p:nvPr/>
          </p:nvSpPr>
          <p:spPr>
            <a:xfrm rot="4800">
              <a:off x="6416397" y="3456073"/>
              <a:ext cx="1963023" cy="1764999"/>
            </a:xfrm>
            <a:custGeom>
              <a:avLst/>
              <a:gdLst/>
              <a:ahLst/>
              <a:cxnLst>
                <a:cxn ang="3cd4">
                  <a:pos x="hc" y="t"/>
                </a:cxn>
                <a:cxn ang="cd2">
                  <a:pos x="l" y="vc"/>
                </a:cxn>
                <a:cxn ang="cd4">
                  <a:pos x="hc" y="b"/>
                </a:cxn>
                <a:cxn ang="0">
                  <a:pos x="r" y="vc"/>
                </a:cxn>
              </a:cxnLst>
              <a:rect l="l" t="t" r="r" b="b"/>
              <a:pathLst>
                <a:path w="913" h="821">
                  <a:moveTo>
                    <a:pt x="459" y="1"/>
                  </a:moveTo>
                  <a:cubicBezTo>
                    <a:pt x="457" y="0"/>
                    <a:pt x="455" y="0"/>
                    <a:pt x="453" y="1"/>
                  </a:cubicBezTo>
                  <a:lnTo>
                    <a:pt x="2" y="260"/>
                  </a:lnTo>
                  <a:cubicBezTo>
                    <a:pt x="0" y="262"/>
                    <a:pt x="-1" y="266"/>
                    <a:pt x="0" y="268"/>
                  </a:cubicBezTo>
                  <a:cubicBezTo>
                    <a:pt x="2" y="271"/>
                    <a:pt x="5" y="272"/>
                    <a:pt x="8" y="270"/>
                  </a:cubicBezTo>
                  <a:lnTo>
                    <a:pt x="456" y="13"/>
                  </a:lnTo>
                  <a:lnTo>
                    <a:pt x="899" y="268"/>
                  </a:lnTo>
                  <a:lnTo>
                    <a:pt x="657" y="686"/>
                  </a:lnTo>
                  <a:cubicBezTo>
                    <a:pt x="657" y="687"/>
                    <a:pt x="656" y="687"/>
                    <a:pt x="656" y="687"/>
                  </a:cubicBezTo>
                  <a:lnTo>
                    <a:pt x="651" y="697"/>
                  </a:lnTo>
                  <a:cubicBezTo>
                    <a:pt x="610" y="767"/>
                    <a:pt x="536" y="810"/>
                    <a:pt x="456" y="810"/>
                  </a:cubicBezTo>
                  <a:cubicBezTo>
                    <a:pt x="376" y="810"/>
                    <a:pt x="301" y="767"/>
                    <a:pt x="261" y="697"/>
                  </a:cubicBezTo>
                  <a:lnTo>
                    <a:pt x="256" y="687"/>
                  </a:lnTo>
                  <a:cubicBezTo>
                    <a:pt x="256" y="687"/>
                    <a:pt x="255" y="687"/>
                    <a:pt x="255" y="686"/>
                  </a:cubicBezTo>
                  <a:lnTo>
                    <a:pt x="58" y="345"/>
                  </a:lnTo>
                  <a:lnTo>
                    <a:pt x="78" y="333"/>
                  </a:lnTo>
                  <a:lnTo>
                    <a:pt x="25" y="299"/>
                  </a:lnTo>
                  <a:lnTo>
                    <a:pt x="28" y="362"/>
                  </a:lnTo>
                  <a:lnTo>
                    <a:pt x="48" y="351"/>
                  </a:lnTo>
                  <a:lnTo>
                    <a:pt x="246" y="693"/>
                  </a:lnTo>
                  <a:cubicBezTo>
                    <a:pt x="246" y="694"/>
                    <a:pt x="246" y="694"/>
                    <a:pt x="246" y="694"/>
                  </a:cubicBezTo>
                  <a:lnTo>
                    <a:pt x="251" y="703"/>
                  </a:lnTo>
                  <a:cubicBezTo>
                    <a:pt x="293" y="776"/>
                    <a:pt x="372" y="821"/>
                    <a:pt x="456" y="821"/>
                  </a:cubicBezTo>
                  <a:cubicBezTo>
                    <a:pt x="540" y="821"/>
                    <a:pt x="618" y="776"/>
                    <a:pt x="661" y="703"/>
                  </a:cubicBezTo>
                  <a:lnTo>
                    <a:pt x="665" y="694"/>
                  </a:lnTo>
                  <a:cubicBezTo>
                    <a:pt x="666" y="694"/>
                    <a:pt x="666" y="694"/>
                    <a:pt x="667" y="693"/>
                  </a:cubicBezTo>
                  <a:lnTo>
                    <a:pt x="912" y="268"/>
                  </a:lnTo>
                  <a:cubicBezTo>
                    <a:pt x="913" y="267"/>
                    <a:pt x="913" y="265"/>
                    <a:pt x="912" y="264"/>
                  </a:cubicBezTo>
                  <a:cubicBezTo>
                    <a:pt x="912" y="262"/>
                    <a:pt x="911" y="261"/>
                    <a:pt x="910" y="260"/>
                  </a:cubicBezTo>
                  <a:close/>
                </a:path>
              </a:pathLst>
            </a:custGeom>
            <a:solidFill>
              <a:schemeClr val="accent3"/>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2" name="Freeform: Shape 4958">
              <a:extLst>
                <a:ext uri="{FF2B5EF4-FFF2-40B4-BE49-F238E27FC236}">
                  <a16:creationId xmlns:a16="http://schemas.microsoft.com/office/drawing/2014/main" id="{E81F96B7-B2DD-4605-9CC1-DC16FB82E054}"/>
                </a:ext>
              </a:extLst>
            </p:cNvPr>
            <p:cNvSpPr/>
            <p:nvPr/>
          </p:nvSpPr>
          <p:spPr>
            <a:xfrm rot="4800">
              <a:off x="7454230" y="2225578"/>
              <a:ext cx="1597109" cy="1702578"/>
            </a:xfrm>
            <a:custGeom>
              <a:avLst/>
              <a:gdLst/>
              <a:ahLst/>
              <a:cxnLst>
                <a:cxn ang="3cd4">
                  <a:pos x="hc" y="t"/>
                </a:cxn>
                <a:cxn ang="cd2">
                  <a:pos x="l" y="vc"/>
                </a:cxn>
                <a:cxn ang="cd4">
                  <a:pos x="hc" y="b"/>
                </a:cxn>
                <a:cxn ang="0">
                  <a:pos x="r" y="vc"/>
                </a:cxn>
              </a:cxnLst>
              <a:rect l="l" t="t" r="r" b="b"/>
              <a:pathLst>
                <a:path w="743" h="792">
                  <a:moveTo>
                    <a:pt x="507" y="0"/>
                  </a:moveTo>
                  <a:lnTo>
                    <a:pt x="498" y="0"/>
                  </a:lnTo>
                  <a:cubicBezTo>
                    <a:pt x="497" y="0"/>
                    <a:pt x="496" y="0"/>
                    <a:pt x="496" y="0"/>
                  </a:cubicBezTo>
                  <a:lnTo>
                    <a:pt x="6" y="0"/>
                  </a:lnTo>
                  <a:cubicBezTo>
                    <a:pt x="4" y="0"/>
                    <a:pt x="3" y="1"/>
                    <a:pt x="2" y="2"/>
                  </a:cubicBezTo>
                  <a:cubicBezTo>
                    <a:pt x="1" y="3"/>
                    <a:pt x="0" y="4"/>
                    <a:pt x="0" y="6"/>
                  </a:cubicBezTo>
                  <a:lnTo>
                    <a:pt x="1" y="526"/>
                  </a:lnTo>
                  <a:cubicBezTo>
                    <a:pt x="1" y="528"/>
                    <a:pt x="2" y="530"/>
                    <a:pt x="3" y="531"/>
                  </a:cubicBezTo>
                  <a:lnTo>
                    <a:pt x="453" y="792"/>
                  </a:lnTo>
                  <a:cubicBezTo>
                    <a:pt x="456" y="793"/>
                    <a:pt x="460" y="792"/>
                    <a:pt x="461" y="789"/>
                  </a:cubicBezTo>
                  <a:cubicBezTo>
                    <a:pt x="463" y="787"/>
                    <a:pt x="462" y="783"/>
                    <a:pt x="459" y="782"/>
                  </a:cubicBezTo>
                  <a:lnTo>
                    <a:pt x="12" y="523"/>
                  </a:lnTo>
                  <a:lnTo>
                    <a:pt x="11" y="12"/>
                  </a:lnTo>
                  <a:lnTo>
                    <a:pt x="495" y="12"/>
                  </a:lnTo>
                  <a:lnTo>
                    <a:pt x="496" y="12"/>
                  </a:lnTo>
                  <a:lnTo>
                    <a:pt x="507" y="12"/>
                  </a:lnTo>
                  <a:cubicBezTo>
                    <a:pt x="587" y="12"/>
                    <a:pt x="662" y="55"/>
                    <a:pt x="702" y="124"/>
                  </a:cubicBezTo>
                  <a:cubicBezTo>
                    <a:pt x="742" y="194"/>
                    <a:pt x="742" y="280"/>
                    <a:pt x="702" y="349"/>
                  </a:cubicBezTo>
                  <a:lnTo>
                    <a:pt x="696" y="359"/>
                  </a:lnTo>
                  <a:lnTo>
                    <a:pt x="696" y="360"/>
                  </a:lnTo>
                  <a:lnTo>
                    <a:pt x="502" y="695"/>
                  </a:lnTo>
                  <a:lnTo>
                    <a:pt x="482" y="683"/>
                  </a:lnTo>
                  <a:lnTo>
                    <a:pt x="480" y="746"/>
                  </a:lnTo>
                  <a:lnTo>
                    <a:pt x="533" y="712"/>
                  </a:lnTo>
                  <a:lnTo>
                    <a:pt x="513" y="701"/>
                  </a:lnTo>
                  <a:lnTo>
                    <a:pt x="707" y="365"/>
                  </a:lnTo>
                  <a:cubicBezTo>
                    <a:pt x="707" y="364"/>
                    <a:pt x="707" y="364"/>
                    <a:pt x="707" y="364"/>
                  </a:cubicBezTo>
                  <a:lnTo>
                    <a:pt x="712" y="355"/>
                  </a:lnTo>
                  <a:cubicBezTo>
                    <a:pt x="754" y="282"/>
                    <a:pt x="754" y="191"/>
                    <a:pt x="712" y="118"/>
                  </a:cubicBezTo>
                  <a:cubicBezTo>
                    <a:pt x="670" y="46"/>
                    <a:pt x="592" y="0"/>
                    <a:pt x="507" y="0"/>
                  </a:cubicBezTo>
                  <a:close/>
                </a:path>
              </a:pathLst>
            </a:custGeom>
            <a:solidFill>
              <a:schemeClr val="accent2"/>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grpSp>
          <p:nvGrpSpPr>
            <p:cNvPr id="93" name="Group 582">
              <a:extLst>
                <a:ext uri="{FF2B5EF4-FFF2-40B4-BE49-F238E27FC236}">
                  <a16:creationId xmlns:a16="http://schemas.microsoft.com/office/drawing/2014/main" id="{31BF9C3B-4B87-4B0E-85D6-2DE3A72479BB}"/>
                </a:ext>
              </a:extLst>
            </p:cNvPr>
            <p:cNvGrpSpPr/>
            <p:nvPr/>
          </p:nvGrpSpPr>
          <p:grpSpPr>
            <a:xfrm>
              <a:off x="8057331" y="2781307"/>
              <a:ext cx="325000" cy="329323"/>
              <a:chOff x="17587787" y="5979491"/>
              <a:chExt cx="866441" cy="877966"/>
            </a:xfrm>
          </p:grpSpPr>
          <p:sp>
            <p:nvSpPr>
              <p:cNvPr id="94" name="Freeform: Shape 5267">
                <a:extLst>
                  <a:ext uri="{FF2B5EF4-FFF2-40B4-BE49-F238E27FC236}">
                    <a16:creationId xmlns:a16="http://schemas.microsoft.com/office/drawing/2014/main" id="{B828984F-84C1-4FDC-8023-26D4E27A24F4}"/>
                  </a:ext>
                </a:extLst>
              </p:cNvPr>
              <p:cNvSpPr/>
              <p:nvPr/>
            </p:nvSpPr>
            <p:spPr>
              <a:xfrm rot="4800">
                <a:off x="17995783" y="5979491"/>
                <a:ext cx="22953" cy="91813"/>
              </a:xfrm>
              <a:custGeom>
                <a:avLst/>
                <a:gdLst/>
                <a:ahLst/>
                <a:cxnLst>
                  <a:cxn ang="3cd4">
                    <a:pos x="hc" y="t"/>
                  </a:cxn>
                  <a:cxn ang="cd2">
                    <a:pos x="l" y="vc"/>
                  </a:cxn>
                  <a:cxn ang="cd4">
                    <a:pos x="hc" y="b"/>
                  </a:cxn>
                  <a:cxn ang="0">
                    <a:pos x="r" y="vc"/>
                  </a:cxn>
                </a:cxnLst>
                <a:rect l="l" t="t" r="r" b="b"/>
                <a:pathLst>
                  <a:path w="5" h="17">
                    <a:moveTo>
                      <a:pt x="5" y="15"/>
                    </a:moveTo>
                    <a:cubicBezTo>
                      <a:pt x="5" y="16"/>
                      <a:pt x="4" y="17"/>
                      <a:pt x="3" y="17"/>
                    </a:cubicBezTo>
                    <a:cubicBezTo>
                      <a:pt x="1" y="17"/>
                      <a:pt x="0" y="16"/>
                      <a:pt x="0" y="15"/>
                    </a:cubicBezTo>
                    <a:lnTo>
                      <a:pt x="0" y="2"/>
                    </a:lnTo>
                    <a:cubicBezTo>
                      <a:pt x="0" y="1"/>
                      <a:pt x="1" y="0"/>
                      <a:pt x="3" y="0"/>
                    </a:cubicBezTo>
                    <a:cubicBezTo>
                      <a:pt x="4" y="0"/>
                      <a:pt x="5" y="1"/>
                      <a:pt x="5" y="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5" name="Freeform: Shape 5268">
                <a:extLst>
                  <a:ext uri="{FF2B5EF4-FFF2-40B4-BE49-F238E27FC236}">
                    <a16:creationId xmlns:a16="http://schemas.microsoft.com/office/drawing/2014/main" id="{89B43E0E-8BE4-49E6-A61F-B1EE02FC1C3C}"/>
                  </a:ext>
                </a:extLst>
              </p:cNvPr>
              <p:cNvSpPr/>
              <p:nvPr/>
            </p:nvSpPr>
            <p:spPr>
              <a:xfrm rot="4800">
                <a:off x="17685753" y="6129724"/>
                <a:ext cx="74598" cy="68860"/>
              </a:xfrm>
              <a:custGeom>
                <a:avLst/>
                <a:gdLst/>
                <a:ahLst/>
                <a:cxnLst>
                  <a:cxn ang="3cd4">
                    <a:pos x="hc" y="t"/>
                  </a:cxn>
                  <a:cxn ang="cd2">
                    <a:pos x="l" y="vc"/>
                  </a:cxn>
                  <a:cxn ang="cd4">
                    <a:pos x="hc" y="b"/>
                  </a:cxn>
                  <a:cxn ang="0">
                    <a:pos x="r" y="vc"/>
                  </a:cxn>
                </a:cxnLst>
                <a:rect l="l" t="t" r="r" b="b"/>
                <a:pathLst>
                  <a:path w="14" h="13">
                    <a:moveTo>
                      <a:pt x="13" y="9"/>
                    </a:moveTo>
                    <a:cubicBezTo>
                      <a:pt x="14" y="10"/>
                      <a:pt x="14" y="11"/>
                      <a:pt x="13" y="12"/>
                    </a:cubicBezTo>
                    <a:cubicBezTo>
                      <a:pt x="12" y="13"/>
                      <a:pt x="11" y="13"/>
                      <a:pt x="10" y="13"/>
                    </a:cubicBezTo>
                    <a:lnTo>
                      <a:pt x="0" y="4"/>
                    </a:lnTo>
                    <a:cubicBezTo>
                      <a:pt x="0" y="3"/>
                      <a:pt x="0" y="2"/>
                      <a:pt x="1" y="1"/>
                    </a:cubicBezTo>
                    <a:cubicBezTo>
                      <a:pt x="1" y="0"/>
                      <a:pt x="3" y="0"/>
                      <a:pt x="3" y="1"/>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6" name="Freeform: Shape 5269">
                <a:extLst>
                  <a:ext uri="{FF2B5EF4-FFF2-40B4-BE49-F238E27FC236}">
                    <a16:creationId xmlns:a16="http://schemas.microsoft.com/office/drawing/2014/main" id="{824B1E22-9F49-4DC0-B2E7-72C7BEE3B4BE}"/>
                  </a:ext>
                </a:extLst>
              </p:cNvPr>
              <p:cNvSpPr/>
              <p:nvPr/>
            </p:nvSpPr>
            <p:spPr>
              <a:xfrm rot="4800">
                <a:off x="17587787" y="6455231"/>
                <a:ext cx="91813" cy="22953"/>
              </a:xfrm>
              <a:custGeom>
                <a:avLst/>
                <a:gdLst/>
                <a:ahLst/>
                <a:cxnLst>
                  <a:cxn ang="3cd4">
                    <a:pos x="hc" y="t"/>
                  </a:cxn>
                  <a:cxn ang="cd2">
                    <a:pos x="l" y="vc"/>
                  </a:cxn>
                  <a:cxn ang="cd4">
                    <a:pos x="hc" y="b"/>
                  </a:cxn>
                  <a:cxn ang="0">
                    <a:pos x="r" y="vc"/>
                  </a:cxn>
                </a:cxnLst>
                <a:rect l="l" t="t" r="r" b="b"/>
                <a:pathLst>
                  <a:path w="17" h="5">
                    <a:moveTo>
                      <a:pt x="15" y="0"/>
                    </a:moveTo>
                    <a:cubicBezTo>
                      <a:pt x="16" y="0"/>
                      <a:pt x="16" y="1"/>
                      <a:pt x="17" y="2"/>
                    </a:cubicBezTo>
                    <a:cubicBezTo>
                      <a:pt x="17" y="3"/>
                      <a:pt x="16" y="4"/>
                      <a:pt x="15" y="4"/>
                    </a:cubicBezTo>
                    <a:lnTo>
                      <a:pt x="2" y="5"/>
                    </a:lnTo>
                    <a:cubicBezTo>
                      <a:pt x="1" y="6"/>
                      <a:pt x="0" y="5"/>
                      <a:pt x="0" y="4"/>
                    </a:cubicBezTo>
                    <a:cubicBezTo>
                      <a:pt x="0" y="2"/>
                      <a:pt x="1" y="1"/>
                      <a:pt x="2" y="1"/>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7" name="Freeform: Shape 5270">
                <a:extLst>
                  <a:ext uri="{FF2B5EF4-FFF2-40B4-BE49-F238E27FC236}">
                    <a16:creationId xmlns:a16="http://schemas.microsoft.com/office/drawing/2014/main" id="{7BBB8347-1BF0-482A-A187-A53ED0BF7E36}"/>
                  </a:ext>
                </a:extLst>
              </p:cNvPr>
              <p:cNvSpPr/>
              <p:nvPr/>
            </p:nvSpPr>
            <p:spPr>
              <a:xfrm rot="4800">
                <a:off x="18362415" y="6433362"/>
                <a:ext cx="91813" cy="28692"/>
              </a:xfrm>
              <a:custGeom>
                <a:avLst/>
                <a:gdLst/>
                <a:ahLst/>
                <a:cxnLst>
                  <a:cxn ang="3cd4">
                    <a:pos x="hc" y="t"/>
                  </a:cxn>
                  <a:cxn ang="cd2">
                    <a:pos x="l" y="vc"/>
                  </a:cxn>
                  <a:cxn ang="cd4">
                    <a:pos x="hc" y="b"/>
                  </a:cxn>
                  <a:cxn ang="0">
                    <a:pos x="r" y="vc"/>
                  </a:cxn>
                </a:cxnLst>
                <a:rect l="l" t="t" r="r" b="b"/>
                <a:pathLst>
                  <a:path w="17" h="6">
                    <a:moveTo>
                      <a:pt x="2" y="4"/>
                    </a:moveTo>
                    <a:cubicBezTo>
                      <a:pt x="1" y="4"/>
                      <a:pt x="0" y="3"/>
                      <a:pt x="0" y="2"/>
                    </a:cubicBezTo>
                    <a:cubicBezTo>
                      <a:pt x="0" y="1"/>
                      <a:pt x="1" y="0"/>
                      <a:pt x="2" y="0"/>
                    </a:cubicBezTo>
                    <a:lnTo>
                      <a:pt x="15" y="1"/>
                    </a:lnTo>
                    <a:cubicBezTo>
                      <a:pt x="16" y="1"/>
                      <a:pt x="17" y="2"/>
                      <a:pt x="17" y="4"/>
                    </a:cubicBezTo>
                    <a:cubicBezTo>
                      <a:pt x="17" y="5"/>
                      <a:pt x="16" y="6"/>
                      <a:pt x="15" y="6"/>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8" name="Freeform: Shape 5271">
                <a:extLst>
                  <a:ext uri="{FF2B5EF4-FFF2-40B4-BE49-F238E27FC236}">
                    <a16:creationId xmlns:a16="http://schemas.microsoft.com/office/drawing/2014/main" id="{66ACE2D7-B051-4F76-82FC-C51E29397FB4}"/>
                  </a:ext>
                </a:extLst>
              </p:cNvPr>
              <p:cNvSpPr/>
              <p:nvPr/>
            </p:nvSpPr>
            <p:spPr>
              <a:xfrm rot="4800">
                <a:off x="18266728" y="6113322"/>
                <a:ext cx="68860" cy="68860"/>
              </a:xfrm>
              <a:custGeom>
                <a:avLst/>
                <a:gdLst/>
                <a:ahLst/>
                <a:cxnLst>
                  <a:cxn ang="3cd4">
                    <a:pos x="hc" y="t"/>
                  </a:cxn>
                  <a:cxn ang="cd2">
                    <a:pos x="l" y="vc"/>
                  </a:cxn>
                  <a:cxn ang="cd4">
                    <a:pos x="hc" y="b"/>
                  </a:cxn>
                  <a:cxn ang="0">
                    <a:pos x="r" y="vc"/>
                  </a:cxn>
                </a:cxnLst>
                <a:rect l="l" t="t" r="r" b="b"/>
                <a:pathLst>
                  <a:path w="13" h="13">
                    <a:moveTo>
                      <a:pt x="4" y="13"/>
                    </a:moveTo>
                    <a:cubicBezTo>
                      <a:pt x="3" y="13"/>
                      <a:pt x="1" y="13"/>
                      <a:pt x="1" y="12"/>
                    </a:cubicBezTo>
                    <a:cubicBezTo>
                      <a:pt x="0" y="11"/>
                      <a:pt x="0" y="10"/>
                      <a:pt x="1" y="9"/>
                    </a:cubicBezTo>
                    <a:lnTo>
                      <a:pt x="10" y="1"/>
                    </a:lnTo>
                    <a:cubicBezTo>
                      <a:pt x="11" y="0"/>
                      <a:pt x="12" y="0"/>
                      <a:pt x="13" y="1"/>
                    </a:cubicBezTo>
                    <a:cubicBezTo>
                      <a:pt x="14" y="2"/>
                      <a:pt x="14" y="3"/>
                      <a:pt x="13" y="4"/>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9" name="Freeform: Shape 5272">
                <a:extLst>
                  <a:ext uri="{FF2B5EF4-FFF2-40B4-BE49-F238E27FC236}">
                    <a16:creationId xmlns:a16="http://schemas.microsoft.com/office/drawing/2014/main" id="{42C868D3-DE96-43C2-8612-8C8EA3EAA320}"/>
                  </a:ext>
                </a:extLst>
              </p:cNvPr>
              <p:cNvSpPr/>
              <p:nvPr/>
            </p:nvSpPr>
            <p:spPr>
              <a:xfrm rot="4800">
                <a:off x="17742674" y="6117211"/>
                <a:ext cx="527927" cy="740246"/>
              </a:xfrm>
              <a:custGeom>
                <a:avLst/>
                <a:gdLst/>
                <a:ahLst/>
                <a:cxnLst>
                  <a:cxn ang="3cd4">
                    <a:pos x="hc" y="t"/>
                  </a:cxn>
                  <a:cxn ang="cd2">
                    <a:pos x="l" y="vc"/>
                  </a:cxn>
                  <a:cxn ang="cd4">
                    <a:pos x="hc" y="b"/>
                  </a:cxn>
                  <a:cxn ang="0">
                    <a:pos x="r" y="vc"/>
                  </a:cxn>
                </a:cxnLst>
                <a:rect l="l" t="t" r="r" b="b"/>
                <a:pathLst>
                  <a:path w="93" h="130">
                    <a:moveTo>
                      <a:pt x="61" y="111"/>
                    </a:moveTo>
                    <a:cubicBezTo>
                      <a:pt x="61" y="113"/>
                      <a:pt x="61" y="114"/>
                      <a:pt x="60" y="115"/>
                    </a:cubicBezTo>
                    <a:cubicBezTo>
                      <a:pt x="59" y="115"/>
                      <a:pt x="58" y="115"/>
                      <a:pt x="58" y="115"/>
                    </a:cubicBezTo>
                    <a:lnTo>
                      <a:pt x="35" y="115"/>
                    </a:lnTo>
                    <a:cubicBezTo>
                      <a:pt x="35" y="115"/>
                      <a:pt x="34" y="115"/>
                      <a:pt x="33" y="115"/>
                    </a:cubicBezTo>
                    <a:cubicBezTo>
                      <a:pt x="32" y="114"/>
                      <a:pt x="32" y="113"/>
                      <a:pt x="32" y="111"/>
                    </a:cubicBezTo>
                    <a:lnTo>
                      <a:pt x="32" y="99"/>
                    </a:lnTo>
                    <a:lnTo>
                      <a:pt x="61" y="99"/>
                    </a:lnTo>
                    <a:close/>
                    <a:moveTo>
                      <a:pt x="29" y="23"/>
                    </a:moveTo>
                    <a:cubicBezTo>
                      <a:pt x="22" y="29"/>
                      <a:pt x="17" y="37"/>
                      <a:pt x="17" y="47"/>
                    </a:cubicBezTo>
                    <a:cubicBezTo>
                      <a:pt x="17" y="56"/>
                      <a:pt x="21" y="64"/>
                      <a:pt x="28" y="69"/>
                    </a:cubicBezTo>
                    <a:cubicBezTo>
                      <a:pt x="29" y="70"/>
                      <a:pt x="29" y="71"/>
                      <a:pt x="28" y="72"/>
                    </a:cubicBezTo>
                    <a:cubicBezTo>
                      <a:pt x="27" y="73"/>
                      <a:pt x="26" y="73"/>
                      <a:pt x="25" y="72"/>
                    </a:cubicBezTo>
                    <a:cubicBezTo>
                      <a:pt x="18" y="66"/>
                      <a:pt x="13" y="57"/>
                      <a:pt x="13" y="47"/>
                    </a:cubicBezTo>
                    <a:cubicBezTo>
                      <a:pt x="13" y="36"/>
                      <a:pt x="18" y="26"/>
                      <a:pt x="26" y="20"/>
                    </a:cubicBezTo>
                    <a:cubicBezTo>
                      <a:pt x="27" y="19"/>
                      <a:pt x="29" y="19"/>
                      <a:pt x="29" y="20"/>
                    </a:cubicBezTo>
                    <a:lnTo>
                      <a:pt x="30" y="20"/>
                    </a:lnTo>
                    <a:cubicBezTo>
                      <a:pt x="30" y="21"/>
                      <a:pt x="30" y="23"/>
                      <a:pt x="29" y="23"/>
                    </a:cubicBezTo>
                    <a:close/>
                    <a:moveTo>
                      <a:pt x="93" y="47"/>
                    </a:moveTo>
                    <a:cubicBezTo>
                      <a:pt x="93" y="21"/>
                      <a:pt x="72" y="0"/>
                      <a:pt x="46" y="0"/>
                    </a:cubicBezTo>
                    <a:cubicBezTo>
                      <a:pt x="21" y="0"/>
                      <a:pt x="0" y="21"/>
                      <a:pt x="0" y="47"/>
                    </a:cubicBezTo>
                    <a:cubicBezTo>
                      <a:pt x="0" y="65"/>
                      <a:pt x="11" y="82"/>
                      <a:pt x="27" y="89"/>
                    </a:cubicBezTo>
                    <a:lnTo>
                      <a:pt x="27" y="99"/>
                    </a:lnTo>
                    <a:lnTo>
                      <a:pt x="27" y="111"/>
                    </a:lnTo>
                    <a:cubicBezTo>
                      <a:pt x="27" y="116"/>
                      <a:pt x="30" y="119"/>
                      <a:pt x="34" y="120"/>
                    </a:cubicBezTo>
                    <a:cubicBezTo>
                      <a:pt x="34" y="121"/>
                      <a:pt x="35" y="122"/>
                      <a:pt x="35" y="123"/>
                    </a:cubicBezTo>
                    <a:cubicBezTo>
                      <a:pt x="37" y="128"/>
                      <a:pt x="41" y="130"/>
                      <a:pt x="43" y="130"/>
                    </a:cubicBezTo>
                    <a:lnTo>
                      <a:pt x="50" y="130"/>
                    </a:lnTo>
                    <a:cubicBezTo>
                      <a:pt x="52" y="130"/>
                      <a:pt x="56" y="128"/>
                      <a:pt x="58" y="123"/>
                    </a:cubicBezTo>
                    <a:cubicBezTo>
                      <a:pt x="58" y="122"/>
                      <a:pt x="59" y="121"/>
                      <a:pt x="59" y="120"/>
                    </a:cubicBezTo>
                    <a:cubicBezTo>
                      <a:pt x="63" y="119"/>
                      <a:pt x="66" y="116"/>
                      <a:pt x="66" y="111"/>
                    </a:cubicBezTo>
                    <a:lnTo>
                      <a:pt x="66" y="94"/>
                    </a:lnTo>
                    <a:lnTo>
                      <a:pt x="66" y="89"/>
                    </a:lnTo>
                    <a:cubicBezTo>
                      <a:pt x="82" y="82"/>
                      <a:pt x="93" y="65"/>
                      <a:pt x="93" y="47"/>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grpSp>
      </p:grpSp>
      <p:sp>
        <p:nvSpPr>
          <p:cNvPr id="100" name="TextBox 35">
            <a:extLst>
              <a:ext uri="{FF2B5EF4-FFF2-40B4-BE49-F238E27FC236}">
                <a16:creationId xmlns:a16="http://schemas.microsoft.com/office/drawing/2014/main" id="{66CEFA19-A89E-45AE-A8AA-9EB88B09DB08}"/>
              </a:ext>
            </a:extLst>
          </p:cNvPr>
          <p:cNvSpPr txBox="1"/>
          <p:nvPr/>
        </p:nvSpPr>
        <p:spPr>
          <a:xfrm>
            <a:off x="7110698" y="2792192"/>
            <a:ext cx="1098506" cy="584775"/>
          </a:xfrm>
          <a:prstGeom prst="rect">
            <a:avLst/>
          </a:prstGeom>
          <a:noFill/>
        </p:spPr>
        <p:txBody>
          <a:bodyPr wrap="none" rtlCol="0" anchor="b" anchorCtr="0">
            <a:spAutoFit/>
          </a:bodyPr>
          <a:lstStyle/>
          <a:p>
            <a:pPr algn="ctr"/>
            <a:r>
              <a:rPr lang="en-US" sz="1600" b="1" dirty="0">
                <a:solidFill>
                  <a:schemeClr val="tx2"/>
                </a:solidFill>
                <a:latin typeface="Poppins" pitchFamily="2" charset="77"/>
                <a:ea typeface="League Spartan" charset="0"/>
                <a:cs typeface="Poppins" pitchFamily="2" charset="77"/>
              </a:rPr>
              <a:t>Cashflow /</a:t>
            </a:r>
            <a:br>
              <a:rPr lang="en-US" sz="1600" b="1" dirty="0">
                <a:solidFill>
                  <a:schemeClr val="tx2"/>
                </a:solidFill>
                <a:latin typeface="Poppins" pitchFamily="2" charset="77"/>
                <a:ea typeface="League Spartan" charset="0"/>
                <a:cs typeface="Poppins" pitchFamily="2" charset="77"/>
              </a:rPr>
            </a:br>
            <a:r>
              <a:rPr lang="en-US" sz="1600" b="1" dirty="0">
                <a:solidFill>
                  <a:schemeClr val="tx2"/>
                </a:solidFill>
                <a:latin typeface="Poppins" pitchFamily="2" charset="77"/>
                <a:ea typeface="League Spartan" charset="0"/>
                <a:cs typeface="Poppins" pitchFamily="2" charset="77"/>
              </a:rPr>
              <a:t>Liquidity</a:t>
            </a:r>
          </a:p>
        </p:txBody>
      </p:sp>
      <p:sp>
        <p:nvSpPr>
          <p:cNvPr id="101" name="TextBox 35">
            <a:extLst>
              <a:ext uri="{FF2B5EF4-FFF2-40B4-BE49-F238E27FC236}">
                <a16:creationId xmlns:a16="http://schemas.microsoft.com/office/drawing/2014/main" id="{C29A9824-A266-4814-8C3A-75D6F3DE3181}"/>
              </a:ext>
            </a:extLst>
          </p:cNvPr>
          <p:cNvSpPr txBox="1"/>
          <p:nvPr/>
        </p:nvSpPr>
        <p:spPr>
          <a:xfrm>
            <a:off x="8207793" y="4559823"/>
            <a:ext cx="1203278" cy="1077218"/>
          </a:xfrm>
          <a:prstGeom prst="rect">
            <a:avLst/>
          </a:prstGeom>
          <a:noFill/>
        </p:spPr>
        <p:txBody>
          <a:bodyPr wrap="none" rtlCol="0" anchor="b" anchorCtr="0">
            <a:spAutoFit/>
          </a:bodyPr>
          <a:lstStyle/>
          <a:p>
            <a:pPr algn="ctr"/>
            <a:r>
              <a:rPr lang="en-US" sz="1600" b="1" dirty="0">
                <a:solidFill>
                  <a:schemeClr val="accent2"/>
                </a:solidFill>
                <a:latin typeface="Poppins" pitchFamily="2" charset="77"/>
                <a:ea typeface="League Spartan" charset="0"/>
                <a:cs typeface="Poppins" pitchFamily="2" charset="77"/>
              </a:rPr>
              <a:t>Results</a:t>
            </a:r>
            <a:br>
              <a:rPr lang="en-US" sz="1600" b="1" dirty="0">
                <a:solidFill>
                  <a:schemeClr val="accent2"/>
                </a:solidFill>
                <a:latin typeface="Poppins" pitchFamily="2" charset="77"/>
                <a:ea typeface="League Spartan" charset="0"/>
                <a:cs typeface="Poppins" pitchFamily="2" charset="77"/>
              </a:rPr>
            </a:br>
            <a:r>
              <a:rPr lang="en-US" sz="1600" b="1" dirty="0">
                <a:solidFill>
                  <a:schemeClr val="accent2"/>
                </a:solidFill>
                <a:latin typeface="Poppins" pitchFamily="2" charset="77"/>
                <a:ea typeface="League Spartan" charset="0"/>
                <a:cs typeface="Poppins" pitchFamily="2" charset="77"/>
              </a:rPr>
              <a:t>from</a:t>
            </a:r>
            <a:br>
              <a:rPr lang="en-US" sz="1600" b="1" dirty="0">
                <a:solidFill>
                  <a:schemeClr val="accent2"/>
                </a:solidFill>
                <a:latin typeface="Poppins" pitchFamily="2" charset="77"/>
                <a:ea typeface="League Spartan" charset="0"/>
                <a:cs typeface="Poppins" pitchFamily="2" charset="77"/>
              </a:rPr>
            </a:br>
            <a:r>
              <a:rPr lang="en-US" sz="1600" b="1" dirty="0">
                <a:solidFill>
                  <a:schemeClr val="accent2"/>
                </a:solidFill>
                <a:latin typeface="Poppins" pitchFamily="2" charset="77"/>
                <a:ea typeface="League Spartan" charset="0"/>
                <a:cs typeface="Poppins" pitchFamily="2" charset="77"/>
              </a:rPr>
              <a:t>Profit / Loss</a:t>
            </a:r>
            <a:br>
              <a:rPr lang="en-US" sz="1600" b="1" dirty="0">
                <a:solidFill>
                  <a:schemeClr val="accent2"/>
                </a:solidFill>
                <a:latin typeface="Poppins" pitchFamily="2" charset="77"/>
                <a:ea typeface="League Spartan" charset="0"/>
                <a:cs typeface="Poppins" pitchFamily="2" charset="77"/>
              </a:rPr>
            </a:br>
            <a:r>
              <a:rPr lang="en-US" sz="1600" b="1" dirty="0">
                <a:solidFill>
                  <a:schemeClr val="accent2"/>
                </a:solidFill>
                <a:latin typeface="Poppins" pitchFamily="2" charset="77"/>
                <a:ea typeface="League Spartan" charset="0"/>
                <a:cs typeface="Poppins" pitchFamily="2" charset="77"/>
              </a:rPr>
              <a:t>Statement</a:t>
            </a:r>
          </a:p>
        </p:txBody>
      </p:sp>
      <p:sp>
        <p:nvSpPr>
          <p:cNvPr id="102" name="TextBox 35">
            <a:extLst>
              <a:ext uri="{FF2B5EF4-FFF2-40B4-BE49-F238E27FC236}">
                <a16:creationId xmlns:a16="http://schemas.microsoft.com/office/drawing/2014/main" id="{C052CC27-414E-44EE-9A77-8F7CDF8B78F5}"/>
              </a:ext>
            </a:extLst>
          </p:cNvPr>
          <p:cNvSpPr txBox="1"/>
          <p:nvPr/>
        </p:nvSpPr>
        <p:spPr>
          <a:xfrm>
            <a:off x="5828404" y="4851465"/>
            <a:ext cx="1380699" cy="830997"/>
          </a:xfrm>
          <a:prstGeom prst="rect">
            <a:avLst/>
          </a:prstGeom>
          <a:noFill/>
        </p:spPr>
        <p:txBody>
          <a:bodyPr wrap="none" rtlCol="0" anchor="b" anchorCtr="0">
            <a:spAutoFit/>
          </a:bodyPr>
          <a:lstStyle/>
          <a:p>
            <a:pPr algn="ctr"/>
            <a:r>
              <a:rPr lang="en-US" sz="1600" b="1" dirty="0">
                <a:solidFill>
                  <a:schemeClr val="bg1">
                    <a:lumMod val="50000"/>
                  </a:schemeClr>
                </a:solidFill>
                <a:latin typeface="Poppins" pitchFamily="2" charset="77"/>
                <a:ea typeface="League Spartan" charset="0"/>
                <a:cs typeface="Poppins" pitchFamily="2" charset="77"/>
              </a:rPr>
              <a:t>Changes in </a:t>
            </a:r>
            <a:br>
              <a:rPr lang="en-US" sz="1600" b="1" dirty="0">
                <a:solidFill>
                  <a:schemeClr val="bg1">
                    <a:lumMod val="50000"/>
                  </a:schemeClr>
                </a:solidFill>
                <a:latin typeface="Poppins" pitchFamily="2" charset="77"/>
                <a:ea typeface="League Spartan" charset="0"/>
                <a:cs typeface="Poppins" pitchFamily="2" charset="77"/>
              </a:rPr>
            </a:br>
            <a:r>
              <a:rPr lang="en-US" sz="1600" b="1" dirty="0">
                <a:solidFill>
                  <a:schemeClr val="bg1">
                    <a:lumMod val="50000"/>
                  </a:schemeClr>
                </a:solidFill>
                <a:latin typeface="Poppins" pitchFamily="2" charset="77"/>
                <a:ea typeface="League Spartan" charset="0"/>
                <a:cs typeface="Poppins" pitchFamily="2" charset="77"/>
              </a:rPr>
              <a:t>Balance Sheet</a:t>
            </a:r>
            <a:br>
              <a:rPr lang="en-US" sz="1600" b="1" dirty="0">
                <a:solidFill>
                  <a:schemeClr val="bg1">
                    <a:lumMod val="50000"/>
                  </a:schemeClr>
                </a:solidFill>
                <a:latin typeface="Poppins" pitchFamily="2" charset="77"/>
                <a:ea typeface="League Spartan" charset="0"/>
                <a:cs typeface="Poppins" pitchFamily="2" charset="77"/>
              </a:rPr>
            </a:br>
            <a:endParaRPr lang="en-US" sz="1600" b="1" dirty="0">
              <a:solidFill>
                <a:schemeClr val="bg1">
                  <a:lumMod val="50000"/>
                </a:schemeClr>
              </a:solidFill>
              <a:latin typeface="Poppins" pitchFamily="2" charset="77"/>
              <a:ea typeface="League Spartan" charset="0"/>
              <a:cs typeface="Poppins" pitchFamily="2" charset="77"/>
            </a:endParaRPr>
          </a:p>
        </p:txBody>
      </p:sp>
      <p:sp>
        <p:nvSpPr>
          <p:cNvPr id="103" name="TextBox 35">
            <a:extLst>
              <a:ext uri="{FF2B5EF4-FFF2-40B4-BE49-F238E27FC236}">
                <a16:creationId xmlns:a16="http://schemas.microsoft.com/office/drawing/2014/main" id="{318408D4-9A61-40B2-94BD-FD964F95BD07}"/>
              </a:ext>
            </a:extLst>
          </p:cNvPr>
          <p:cNvSpPr txBox="1"/>
          <p:nvPr/>
        </p:nvSpPr>
        <p:spPr>
          <a:xfrm>
            <a:off x="5774758" y="1962846"/>
            <a:ext cx="1173911" cy="584775"/>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Guarantee </a:t>
            </a:r>
            <a:br>
              <a:rPr lang="en-US" sz="1600" dirty="0">
                <a:solidFill>
                  <a:schemeClr val="tx2"/>
                </a:solidFill>
                <a:latin typeface="Poppins" pitchFamily="2" charset="77"/>
                <a:ea typeface="League Spartan" charset="0"/>
                <a:cs typeface="Poppins" pitchFamily="2" charset="77"/>
              </a:rPr>
            </a:br>
            <a:r>
              <a:rPr lang="en-US" sz="1600" dirty="0">
                <a:solidFill>
                  <a:schemeClr val="tx2"/>
                </a:solidFill>
                <a:latin typeface="Poppins" pitchFamily="2" charset="77"/>
                <a:ea typeface="League Spartan" charset="0"/>
                <a:cs typeface="Poppins" pitchFamily="2" charset="77"/>
              </a:rPr>
              <a:t>agreements</a:t>
            </a:r>
          </a:p>
        </p:txBody>
      </p:sp>
      <p:sp>
        <p:nvSpPr>
          <p:cNvPr id="104" name="TextBox 35">
            <a:extLst>
              <a:ext uri="{FF2B5EF4-FFF2-40B4-BE49-F238E27FC236}">
                <a16:creationId xmlns:a16="http://schemas.microsoft.com/office/drawing/2014/main" id="{70B4A29E-8037-4EE2-9D63-11CF1D211005}"/>
              </a:ext>
            </a:extLst>
          </p:cNvPr>
          <p:cNvSpPr txBox="1"/>
          <p:nvPr/>
        </p:nvSpPr>
        <p:spPr>
          <a:xfrm>
            <a:off x="8913947" y="2681069"/>
            <a:ext cx="665568" cy="338554"/>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Loans</a:t>
            </a:r>
          </a:p>
        </p:txBody>
      </p:sp>
      <p:sp>
        <p:nvSpPr>
          <p:cNvPr id="105" name="TextBox 35">
            <a:extLst>
              <a:ext uri="{FF2B5EF4-FFF2-40B4-BE49-F238E27FC236}">
                <a16:creationId xmlns:a16="http://schemas.microsoft.com/office/drawing/2014/main" id="{3AC794CA-AA8F-467F-847C-62A8604F6D10}"/>
              </a:ext>
            </a:extLst>
          </p:cNvPr>
          <p:cNvSpPr txBox="1"/>
          <p:nvPr/>
        </p:nvSpPr>
        <p:spPr>
          <a:xfrm>
            <a:off x="8332252" y="1984956"/>
            <a:ext cx="913520" cy="584775"/>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Payment</a:t>
            </a:r>
            <a:br>
              <a:rPr lang="en-US" sz="1600" dirty="0">
                <a:solidFill>
                  <a:schemeClr val="tx2"/>
                </a:solidFill>
                <a:latin typeface="Poppins" pitchFamily="2" charset="77"/>
                <a:ea typeface="League Spartan" charset="0"/>
                <a:cs typeface="Poppins" pitchFamily="2" charset="77"/>
              </a:rPr>
            </a:br>
            <a:r>
              <a:rPr lang="en-US" sz="1600" dirty="0">
                <a:solidFill>
                  <a:schemeClr val="tx2"/>
                </a:solidFill>
                <a:latin typeface="Poppins" pitchFamily="2" charset="77"/>
                <a:ea typeface="League Spartan" charset="0"/>
                <a:cs typeface="Poppins" pitchFamily="2" charset="77"/>
              </a:rPr>
              <a:t>targets</a:t>
            </a:r>
          </a:p>
        </p:txBody>
      </p:sp>
      <p:sp>
        <p:nvSpPr>
          <p:cNvPr id="106" name="TextBox 35">
            <a:extLst>
              <a:ext uri="{FF2B5EF4-FFF2-40B4-BE49-F238E27FC236}">
                <a16:creationId xmlns:a16="http://schemas.microsoft.com/office/drawing/2014/main" id="{6077AAAB-6C6F-41AC-A2C2-4FCA395DCE30}"/>
              </a:ext>
            </a:extLst>
          </p:cNvPr>
          <p:cNvSpPr txBox="1"/>
          <p:nvPr/>
        </p:nvSpPr>
        <p:spPr>
          <a:xfrm>
            <a:off x="8933856" y="3040365"/>
            <a:ext cx="1639809" cy="584775"/>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Interests</a:t>
            </a:r>
            <a:br>
              <a:rPr lang="en-US" sz="1600" dirty="0">
                <a:solidFill>
                  <a:schemeClr val="tx2"/>
                </a:solidFill>
                <a:latin typeface="Poppins" pitchFamily="2" charset="77"/>
                <a:ea typeface="League Spartan" charset="0"/>
                <a:cs typeface="Poppins" pitchFamily="2" charset="77"/>
              </a:rPr>
            </a:br>
            <a:r>
              <a:rPr lang="en-US" sz="1600" dirty="0">
                <a:solidFill>
                  <a:schemeClr val="tx2"/>
                </a:solidFill>
                <a:latin typeface="Poppins" pitchFamily="2" charset="77"/>
                <a:ea typeface="League Spartan" charset="0"/>
                <a:cs typeface="Poppins" pitchFamily="2" charset="77"/>
              </a:rPr>
              <a:t>(long/short term)</a:t>
            </a:r>
          </a:p>
        </p:txBody>
      </p:sp>
      <p:sp>
        <p:nvSpPr>
          <p:cNvPr id="107" name="TextBox 35">
            <a:extLst>
              <a:ext uri="{FF2B5EF4-FFF2-40B4-BE49-F238E27FC236}">
                <a16:creationId xmlns:a16="http://schemas.microsoft.com/office/drawing/2014/main" id="{4744A9A4-8AC4-46A6-A784-861EFD07F2F9}"/>
              </a:ext>
            </a:extLst>
          </p:cNvPr>
          <p:cNvSpPr txBox="1"/>
          <p:nvPr/>
        </p:nvSpPr>
        <p:spPr>
          <a:xfrm>
            <a:off x="9479062" y="4271622"/>
            <a:ext cx="1010598" cy="338554"/>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Personnel</a:t>
            </a:r>
          </a:p>
        </p:txBody>
      </p:sp>
      <p:sp>
        <p:nvSpPr>
          <p:cNvPr id="108" name="TextBox 35">
            <a:extLst>
              <a:ext uri="{FF2B5EF4-FFF2-40B4-BE49-F238E27FC236}">
                <a16:creationId xmlns:a16="http://schemas.microsoft.com/office/drawing/2014/main" id="{8EAB3F3E-2F7F-4ED6-9B87-30E73612FAA7}"/>
              </a:ext>
            </a:extLst>
          </p:cNvPr>
          <p:cNvSpPr txBox="1"/>
          <p:nvPr/>
        </p:nvSpPr>
        <p:spPr>
          <a:xfrm>
            <a:off x="5355376" y="2888839"/>
            <a:ext cx="1158202" cy="338554"/>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Credit Lines</a:t>
            </a:r>
          </a:p>
        </p:txBody>
      </p:sp>
      <p:sp>
        <p:nvSpPr>
          <p:cNvPr id="109" name="TextBox 35">
            <a:extLst>
              <a:ext uri="{FF2B5EF4-FFF2-40B4-BE49-F238E27FC236}">
                <a16:creationId xmlns:a16="http://schemas.microsoft.com/office/drawing/2014/main" id="{EA1FDA2C-E256-484F-8B31-C3222332BA30}"/>
              </a:ext>
            </a:extLst>
          </p:cNvPr>
          <p:cNvSpPr txBox="1"/>
          <p:nvPr/>
        </p:nvSpPr>
        <p:spPr>
          <a:xfrm>
            <a:off x="9801076" y="4768793"/>
            <a:ext cx="1186543" cy="584775"/>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Output and </a:t>
            </a:r>
            <a:br>
              <a:rPr lang="en-US" sz="1600" dirty="0">
                <a:solidFill>
                  <a:schemeClr val="tx2"/>
                </a:solidFill>
                <a:latin typeface="Poppins" pitchFamily="2" charset="77"/>
                <a:ea typeface="League Spartan" charset="0"/>
                <a:cs typeface="Poppins" pitchFamily="2" charset="77"/>
              </a:rPr>
            </a:br>
            <a:r>
              <a:rPr lang="en-US" sz="1600" dirty="0">
                <a:solidFill>
                  <a:schemeClr val="tx2"/>
                </a:solidFill>
                <a:latin typeface="Poppins" pitchFamily="2" charset="77"/>
                <a:ea typeface="League Spartan" charset="0"/>
                <a:cs typeface="Poppins" pitchFamily="2" charset="77"/>
              </a:rPr>
              <a:t>gross profit</a:t>
            </a:r>
          </a:p>
        </p:txBody>
      </p:sp>
      <p:sp>
        <p:nvSpPr>
          <p:cNvPr id="110" name="TextBox 35">
            <a:extLst>
              <a:ext uri="{FF2B5EF4-FFF2-40B4-BE49-F238E27FC236}">
                <a16:creationId xmlns:a16="http://schemas.microsoft.com/office/drawing/2014/main" id="{66ECA8CB-E40F-470C-A49A-76ACABC7E6B1}"/>
              </a:ext>
            </a:extLst>
          </p:cNvPr>
          <p:cNvSpPr txBox="1"/>
          <p:nvPr/>
        </p:nvSpPr>
        <p:spPr>
          <a:xfrm>
            <a:off x="9782365" y="5638601"/>
            <a:ext cx="978409" cy="338554"/>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Contracts</a:t>
            </a:r>
          </a:p>
        </p:txBody>
      </p:sp>
      <p:sp>
        <p:nvSpPr>
          <p:cNvPr id="111" name="TextBox 35">
            <a:extLst>
              <a:ext uri="{FF2B5EF4-FFF2-40B4-BE49-F238E27FC236}">
                <a16:creationId xmlns:a16="http://schemas.microsoft.com/office/drawing/2014/main" id="{0C89E7C0-182C-404B-9454-B71D6F489831}"/>
              </a:ext>
            </a:extLst>
          </p:cNvPr>
          <p:cNvSpPr txBox="1"/>
          <p:nvPr/>
        </p:nvSpPr>
        <p:spPr>
          <a:xfrm>
            <a:off x="9152318" y="5965319"/>
            <a:ext cx="629403" cy="338554"/>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Taxes</a:t>
            </a:r>
          </a:p>
        </p:txBody>
      </p:sp>
      <p:sp>
        <p:nvSpPr>
          <p:cNvPr id="112" name="TextBox 35">
            <a:extLst>
              <a:ext uri="{FF2B5EF4-FFF2-40B4-BE49-F238E27FC236}">
                <a16:creationId xmlns:a16="http://schemas.microsoft.com/office/drawing/2014/main" id="{371C5938-9B5D-49E4-A68A-2D02D9397766}"/>
              </a:ext>
            </a:extLst>
          </p:cNvPr>
          <p:cNvSpPr txBox="1"/>
          <p:nvPr/>
        </p:nvSpPr>
        <p:spPr>
          <a:xfrm>
            <a:off x="8198945" y="5976448"/>
            <a:ext cx="887487" cy="338554"/>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Material</a:t>
            </a:r>
          </a:p>
        </p:txBody>
      </p:sp>
      <p:sp>
        <p:nvSpPr>
          <p:cNvPr id="113" name="TextBox 35">
            <a:extLst>
              <a:ext uri="{FF2B5EF4-FFF2-40B4-BE49-F238E27FC236}">
                <a16:creationId xmlns:a16="http://schemas.microsoft.com/office/drawing/2014/main" id="{54DA122E-6EFC-4230-AE94-0D5A8D6F16C6}"/>
              </a:ext>
            </a:extLst>
          </p:cNvPr>
          <p:cNvSpPr txBox="1"/>
          <p:nvPr/>
        </p:nvSpPr>
        <p:spPr>
          <a:xfrm>
            <a:off x="7001117" y="5974086"/>
            <a:ext cx="1317669" cy="830997"/>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Depreciation</a:t>
            </a:r>
            <a:br>
              <a:rPr lang="en-US" sz="1600" dirty="0">
                <a:solidFill>
                  <a:schemeClr val="tx2"/>
                </a:solidFill>
                <a:latin typeface="Poppins" pitchFamily="2" charset="77"/>
                <a:ea typeface="League Spartan" charset="0"/>
                <a:cs typeface="Poppins" pitchFamily="2" charset="77"/>
              </a:rPr>
            </a:br>
            <a:r>
              <a:rPr lang="en-US" sz="1600" dirty="0">
                <a:solidFill>
                  <a:schemeClr val="tx2"/>
                </a:solidFill>
                <a:latin typeface="Poppins" pitchFamily="2" charset="77"/>
                <a:ea typeface="League Spartan" charset="0"/>
                <a:cs typeface="Poppins" pitchFamily="2" charset="77"/>
              </a:rPr>
              <a:t>and</a:t>
            </a:r>
            <a:br>
              <a:rPr lang="en-US" sz="1600" dirty="0">
                <a:solidFill>
                  <a:schemeClr val="tx2"/>
                </a:solidFill>
                <a:latin typeface="Poppins" pitchFamily="2" charset="77"/>
                <a:ea typeface="League Spartan" charset="0"/>
                <a:cs typeface="Poppins" pitchFamily="2" charset="77"/>
              </a:rPr>
            </a:br>
            <a:r>
              <a:rPr lang="en-US" sz="1600" dirty="0">
                <a:solidFill>
                  <a:schemeClr val="tx2"/>
                </a:solidFill>
                <a:latin typeface="Poppins" pitchFamily="2" charset="77"/>
                <a:ea typeface="League Spartan" charset="0"/>
                <a:cs typeface="Poppins" pitchFamily="2" charset="77"/>
              </a:rPr>
              <a:t> </a:t>
            </a:r>
            <a:r>
              <a:rPr lang="en-US" sz="1600" dirty="0" err="1">
                <a:solidFill>
                  <a:schemeClr val="tx2"/>
                </a:solidFill>
                <a:latin typeface="Poppins" pitchFamily="2" charset="77"/>
                <a:ea typeface="League Spartan" charset="0"/>
                <a:cs typeface="Poppins" pitchFamily="2" charset="77"/>
              </a:rPr>
              <a:t>Amortisation</a:t>
            </a:r>
            <a:endParaRPr lang="en-US" sz="1600" dirty="0">
              <a:solidFill>
                <a:schemeClr val="tx2"/>
              </a:solidFill>
              <a:latin typeface="Poppins" pitchFamily="2" charset="77"/>
              <a:ea typeface="League Spartan" charset="0"/>
              <a:cs typeface="Poppins" pitchFamily="2" charset="77"/>
            </a:endParaRPr>
          </a:p>
        </p:txBody>
      </p:sp>
      <p:sp>
        <p:nvSpPr>
          <p:cNvPr id="114" name="TextBox 35">
            <a:extLst>
              <a:ext uri="{FF2B5EF4-FFF2-40B4-BE49-F238E27FC236}">
                <a16:creationId xmlns:a16="http://schemas.microsoft.com/office/drawing/2014/main" id="{020F18B5-9864-4AA1-9741-33FF5BD2D559}"/>
              </a:ext>
            </a:extLst>
          </p:cNvPr>
          <p:cNvSpPr txBox="1"/>
          <p:nvPr/>
        </p:nvSpPr>
        <p:spPr>
          <a:xfrm>
            <a:off x="5392418" y="6035421"/>
            <a:ext cx="1425391" cy="584775"/>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Investment / </a:t>
            </a:r>
            <a:br>
              <a:rPr lang="en-US" sz="1600" dirty="0">
                <a:solidFill>
                  <a:schemeClr val="tx2"/>
                </a:solidFill>
                <a:latin typeface="Poppins" pitchFamily="2" charset="77"/>
                <a:ea typeface="League Spartan" charset="0"/>
                <a:cs typeface="Poppins" pitchFamily="2" charset="77"/>
              </a:rPr>
            </a:br>
            <a:r>
              <a:rPr lang="en-US" sz="1600" dirty="0" err="1">
                <a:solidFill>
                  <a:schemeClr val="tx2"/>
                </a:solidFill>
                <a:latin typeface="Poppins" pitchFamily="2" charset="77"/>
                <a:ea typeface="League Spartan" charset="0"/>
                <a:cs typeface="Poppins" pitchFamily="2" charset="77"/>
              </a:rPr>
              <a:t>Desinvestment</a:t>
            </a:r>
            <a:endParaRPr lang="en-US" sz="1600" dirty="0">
              <a:solidFill>
                <a:schemeClr val="tx2"/>
              </a:solidFill>
              <a:latin typeface="Poppins" pitchFamily="2" charset="77"/>
              <a:ea typeface="League Spartan" charset="0"/>
              <a:cs typeface="Poppins" pitchFamily="2" charset="77"/>
            </a:endParaRPr>
          </a:p>
        </p:txBody>
      </p:sp>
      <p:sp>
        <p:nvSpPr>
          <p:cNvPr id="115" name="TextBox 35">
            <a:extLst>
              <a:ext uri="{FF2B5EF4-FFF2-40B4-BE49-F238E27FC236}">
                <a16:creationId xmlns:a16="http://schemas.microsoft.com/office/drawing/2014/main" id="{F268F469-D081-44C4-B2AA-5CDD99B51C2A}"/>
              </a:ext>
            </a:extLst>
          </p:cNvPr>
          <p:cNvSpPr txBox="1"/>
          <p:nvPr/>
        </p:nvSpPr>
        <p:spPr>
          <a:xfrm>
            <a:off x="3975939" y="4532434"/>
            <a:ext cx="1500860" cy="584775"/>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Working Capital</a:t>
            </a:r>
            <a:br>
              <a:rPr lang="en-US" sz="1600" dirty="0">
                <a:solidFill>
                  <a:schemeClr val="tx2"/>
                </a:solidFill>
                <a:latin typeface="Poppins" pitchFamily="2" charset="77"/>
                <a:ea typeface="League Spartan" charset="0"/>
                <a:cs typeface="Poppins" pitchFamily="2" charset="77"/>
              </a:rPr>
            </a:br>
            <a:r>
              <a:rPr lang="en-US" sz="1600" dirty="0">
                <a:solidFill>
                  <a:schemeClr val="tx2"/>
                </a:solidFill>
                <a:latin typeface="Poppins" pitchFamily="2" charset="77"/>
                <a:ea typeface="League Spartan" charset="0"/>
                <a:cs typeface="Poppins" pitchFamily="2" charset="77"/>
              </a:rPr>
              <a:t>Development</a:t>
            </a:r>
          </a:p>
        </p:txBody>
      </p:sp>
      <p:sp>
        <p:nvSpPr>
          <p:cNvPr id="116" name="TextBox 35">
            <a:extLst>
              <a:ext uri="{FF2B5EF4-FFF2-40B4-BE49-F238E27FC236}">
                <a16:creationId xmlns:a16="http://schemas.microsoft.com/office/drawing/2014/main" id="{7499E1F9-F85E-467B-B487-835BC3AF8BBF}"/>
              </a:ext>
            </a:extLst>
          </p:cNvPr>
          <p:cNvSpPr txBox="1"/>
          <p:nvPr/>
        </p:nvSpPr>
        <p:spPr>
          <a:xfrm>
            <a:off x="4780909" y="3301100"/>
            <a:ext cx="1590565" cy="584775"/>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Withdrawals and</a:t>
            </a:r>
            <a:br>
              <a:rPr lang="en-US" sz="1600" dirty="0">
                <a:solidFill>
                  <a:schemeClr val="tx2"/>
                </a:solidFill>
                <a:latin typeface="Poppins" pitchFamily="2" charset="77"/>
                <a:ea typeface="League Spartan" charset="0"/>
                <a:cs typeface="Poppins" pitchFamily="2" charset="77"/>
              </a:rPr>
            </a:br>
            <a:r>
              <a:rPr lang="en-US" sz="1600" dirty="0">
                <a:solidFill>
                  <a:schemeClr val="tx2"/>
                </a:solidFill>
                <a:latin typeface="Poppins" pitchFamily="2" charset="77"/>
                <a:ea typeface="League Spartan" charset="0"/>
                <a:cs typeface="Poppins" pitchFamily="2" charset="77"/>
              </a:rPr>
              <a:t>inserts</a:t>
            </a:r>
          </a:p>
        </p:txBody>
      </p:sp>
      <p:sp>
        <p:nvSpPr>
          <p:cNvPr id="117" name="TextBox 35">
            <a:extLst>
              <a:ext uri="{FF2B5EF4-FFF2-40B4-BE49-F238E27FC236}">
                <a16:creationId xmlns:a16="http://schemas.microsoft.com/office/drawing/2014/main" id="{9B6E41B4-4AA6-484F-97E5-FF927B991270}"/>
              </a:ext>
            </a:extLst>
          </p:cNvPr>
          <p:cNvSpPr txBox="1"/>
          <p:nvPr/>
        </p:nvSpPr>
        <p:spPr>
          <a:xfrm>
            <a:off x="4527174" y="4102345"/>
            <a:ext cx="981102" cy="338554"/>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Inventory</a:t>
            </a:r>
          </a:p>
        </p:txBody>
      </p:sp>
      <p:sp>
        <p:nvSpPr>
          <p:cNvPr id="7" name="Ellipse 6">
            <a:extLst>
              <a:ext uri="{FF2B5EF4-FFF2-40B4-BE49-F238E27FC236}">
                <a16:creationId xmlns:a16="http://schemas.microsoft.com/office/drawing/2014/main" id="{9A5EB4DB-A17A-4587-9CC8-7E8A8270C411}"/>
              </a:ext>
            </a:extLst>
          </p:cNvPr>
          <p:cNvSpPr/>
          <p:nvPr/>
        </p:nvSpPr>
        <p:spPr>
          <a:xfrm>
            <a:off x="6915581" y="3671811"/>
            <a:ext cx="1440000" cy="1440000"/>
          </a:xfrm>
          <a:prstGeom prst="ellipse">
            <a:avLst/>
          </a:prstGeom>
          <a:solidFill>
            <a:schemeClr val="bg1">
              <a:lumMod val="50000"/>
              <a:alpha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bg1"/>
                </a:solidFill>
              </a:rPr>
              <a:t>Planning</a:t>
            </a:r>
            <a:br>
              <a:rPr lang="en-GB" sz="1600" dirty="0">
                <a:solidFill>
                  <a:schemeClr val="bg1"/>
                </a:solidFill>
              </a:rPr>
            </a:br>
            <a:r>
              <a:rPr lang="en-GB" sz="1600" dirty="0">
                <a:solidFill>
                  <a:schemeClr val="bg1"/>
                </a:solidFill>
              </a:rPr>
              <a:t>Factors</a:t>
            </a:r>
          </a:p>
        </p:txBody>
      </p:sp>
    </p:spTree>
    <p:extLst>
      <p:ext uri="{BB962C8B-B14F-4D97-AF65-F5344CB8AC3E}">
        <p14:creationId xmlns:p14="http://schemas.microsoft.com/office/powerpoint/2010/main" val="237293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a16="http://schemas.microsoft.com/office/drawing/2014/main" id="{BCA1FBE3-F056-44AB-82A7-5E880912E22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10" name="Objekt 9" hidden="1">
                        <a:extLst>
                          <a:ext uri="{FF2B5EF4-FFF2-40B4-BE49-F238E27FC236}">
                            <a16:creationId xmlns:a16="http://schemas.microsoft.com/office/drawing/2014/main" id="{BCA1FBE3-F056-44AB-82A7-5E880912E2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77753" y="688478"/>
            <a:ext cx="10052247" cy="697353"/>
          </a:xfrm>
        </p:spPr>
        <p:txBody>
          <a:bodyPr>
            <a:noAutofit/>
          </a:bodyPr>
          <a:lstStyle/>
          <a:p>
            <a:r>
              <a:rPr lang="en-GB" sz="2800" dirty="0"/>
              <a:t>Content of Restructuring Concepts: Integrated Business planning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83127" y="1774243"/>
            <a:ext cx="3637274" cy="499141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1600" dirty="0">
                <a:solidFill>
                  <a:srgbClr val="245473"/>
                </a:solidFill>
                <a:latin typeface="+mj-lt"/>
                <a:ea typeface="Open Sans Light" panose="020B0306030504020204" pitchFamily="34" charset="0"/>
                <a:cs typeface="Open Sans Light" panose="020B0306030504020204" pitchFamily="34" charset="0"/>
              </a:rPr>
              <a:t>In integrated planning, all processes and business transactions of corporate planning are represented in a closed system. It includes the </a:t>
            </a:r>
            <a:r>
              <a:rPr lang="en-US" sz="1600" b="1" dirty="0">
                <a:solidFill>
                  <a:srgbClr val="245473"/>
                </a:solidFill>
                <a:latin typeface="+mj-lt"/>
                <a:ea typeface="Open Sans Light" panose="020B0306030504020204" pitchFamily="34" charset="0"/>
                <a:cs typeface="Open Sans Light" panose="020B0306030504020204" pitchFamily="34" charset="0"/>
              </a:rPr>
              <a:t>profit and loss statement</a:t>
            </a:r>
            <a:r>
              <a:rPr lang="en-US" sz="1600" dirty="0">
                <a:solidFill>
                  <a:srgbClr val="245473"/>
                </a:solidFill>
                <a:latin typeface="+mj-lt"/>
                <a:ea typeface="Open Sans Light" panose="020B0306030504020204" pitchFamily="34" charset="0"/>
                <a:cs typeface="Open Sans Light" panose="020B0306030504020204" pitchFamily="34" charset="0"/>
              </a:rPr>
              <a:t>, the </a:t>
            </a:r>
            <a:r>
              <a:rPr lang="en-US" sz="1600" b="1" dirty="0">
                <a:solidFill>
                  <a:srgbClr val="245473"/>
                </a:solidFill>
                <a:latin typeface="+mj-lt"/>
                <a:ea typeface="Open Sans Light" panose="020B0306030504020204" pitchFamily="34" charset="0"/>
                <a:cs typeface="Open Sans Light" panose="020B0306030504020204" pitchFamily="34" charset="0"/>
              </a:rPr>
              <a:t>balance sheet </a:t>
            </a:r>
            <a:r>
              <a:rPr lang="en-US" sz="1600" dirty="0">
                <a:solidFill>
                  <a:srgbClr val="245473"/>
                </a:solidFill>
                <a:latin typeface="+mj-lt"/>
                <a:ea typeface="Open Sans Light" panose="020B0306030504020204" pitchFamily="34" charset="0"/>
                <a:cs typeface="Open Sans Light" panose="020B0306030504020204" pitchFamily="34" charset="0"/>
              </a:rPr>
              <a:t>and the </a:t>
            </a:r>
            <a:r>
              <a:rPr lang="en-US" sz="1600" b="1" dirty="0">
                <a:solidFill>
                  <a:srgbClr val="245473"/>
                </a:solidFill>
                <a:latin typeface="+mj-lt"/>
                <a:ea typeface="Open Sans Light" panose="020B0306030504020204" pitchFamily="34" charset="0"/>
                <a:cs typeface="Open Sans Light" panose="020B0306030504020204" pitchFamily="34" charset="0"/>
              </a:rPr>
              <a:t>cash flow statement</a:t>
            </a:r>
            <a:r>
              <a:rPr lang="en-US" sz="1600" dirty="0">
                <a:solidFill>
                  <a:srgbClr val="245473"/>
                </a:solidFill>
                <a:latin typeface="+mj-lt"/>
                <a:ea typeface="Open Sans Light" panose="020B0306030504020204" pitchFamily="34" charset="0"/>
                <a:cs typeface="Open Sans Light" panose="020B0306030504020204" pitchFamily="34" charset="0"/>
              </a:rPr>
              <a:t>, and </a:t>
            </a:r>
            <a:r>
              <a:rPr lang="en-US" sz="1600" b="1" dirty="0">
                <a:solidFill>
                  <a:srgbClr val="245473"/>
                </a:solidFill>
                <a:latin typeface="+mj-lt"/>
                <a:ea typeface="Open Sans Light" panose="020B0306030504020204" pitchFamily="34" charset="0"/>
                <a:cs typeface="Open Sans Light" panose="020B0306030504020204" pitchFamily="34" charset="0"/>
              </a:rPr>
              <a:t>maps the income</a:t>
            </a:r>
            <a:r>
              <a:rPr lang="en-US" sz="1600" dirty="0">
                <a:solidFill>
                  <a:srgbClr val="245473"/>
                </a:solidFill>
                <a:latin typeface="+mj-lt"/>
                <a:ea typeface="Open Sans Light" panose="020B0306030504020204" pitchFamily="34" charset="0"/>
                <a:cs typeface="Open Sans Light" panose="020B0306030504020204" pitchFamily="34" charset="0"/>
              </a:rPr>
              <a:t>, </a:t>
            </a:r>
            <a:r>
              <a:rPr lang="en-US" sz="1600" b="1" dirty="0">
                <a:solidFill>
                  <a:srgbClr val="245473"/>
                </a:solidFill>
                <a:latin typeface="+mj-lt"/>
                <a:ea typeface="Open Sans Light" panose="020B0306030504020204" pitchFamily="34" charset="0"/>
                <a:cs typeface="Open Sans Light" panose="020B0306030504020204" pitchFamily="34" charset="0"/>
              </a:rPr>
              <a:t>financial</a:t>
            </a:r>
            <a:r>
              <a:rPr lang="en-US" sz="1600" dirty="0">
                <a:solidFill>
                  <a:srgbClr val="245473"/>
                </a:solidFill>
                <a:latin typeface="+mj-lt"/>
                <a:ea typeface="Open Sans Light" panose="020B0306030504020204" pitchFamily="34" charset="0"/>
                <a:cs typeface="Open Sans Light" panose="020B0306030504020204" pitchFamily="34" charset="0"/>
              </a:rPr>
              <a:t> and </a:t>
            </a:r>
            <a:r>
              <a:rPr lang="en-US" sz="1600" b="1" dirty="0">
                <a:solidFill>
                  <a:srgbClr val="245473"/>
                </a:solidFill>
                <a:latin typeface="+mj-lt"/>
                <a:ea typeface="Open Sans Light" panose="020B0306030504020204" pitchFamily="34" charset="0"/>
                <a:cs typeface="Open Sans Light" panose="020B0306030504020204" pitchFamily="34" charset="0"/>
              </a:rPr>
              <a:t>balance sheet planning</a:t>
            </a:r>
            <a:r>
              <a:rPr lang="en-US" sz="1600" dirty="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r>
              <a:rPr lang="en-US" sz="1600" dirty="0">
                <a:solidFill>
                  <a:srgbClr val="245473"/>
                </a:solidFill>
                <a:latin typeface="+mj-lt"/>
                <a:ea typeface="Open Sans Light" panose="020B0306030504020204" pitchFamily="34" charset="0"/>
                <a:cs typeface="Open Sans Light" panose="020B0306030504020204" pitchFamily="34" charset="0"/>
              </a:rPr>
              <a:t>Financial planning is an important part of the restructuring concept. An arithmetic test serves to prove the financial feasibility of the intended restructuring measures.</a:t>
            </a:r>
          </a:p>
          <a:p>
            <a:pPr algn="l">
              <a:lnSpc>
                <a:spcPct val="100000"/>
              </a:lnSpc>
              <a:spcBef>
                <a:spcPts val="600"/>
              </a:spcBef>
            </a:pPr>
            <a:r>
              <a:rPr lang="en-US" sz="1600" dirty="0">
                <a:solidFill>
                  <a:srgbClr val="245473"/>
                </a:solidFill>
                <a:latin typeface="+mj-lt"/>
                <a:ea typeface="Open Sans Light" panose="020B0306030504020204" pitchFamily="34" charset="0"/>
                <a:cs typeface="Open Sans Light" panose="020B0306030504020204" pitchFamily="34" charset="0"/>
              </a:rPr>
              <a:t>Based on the actual situation and the identified problem and loss areas, the effects of the measures are to be quantified and combined in an integrated business plan.</a:t>
            </a:r>
          </a:p>
          <a:p>
            <a:pPr algn="l">
              <a:lnSpc>
                <a:spcPct val="100000"/>
              </a:lnSpc>
              <a:spcBef>
                <a:spcPts val="600"/>
              </a:spcBef>
            </a:pPr>
            <a:r>
              <a:rPr lang="en-US" sz="1600" dirty="0">
                <a:solidFill>
                  <a:srgbClr val="245473"/>
                </a:solidFill>
                <a:latin typeface="+mj-lt"/>
                <a:ea typeface="Open Sans Light" panose="020B0306030504020204" pitchFamily="34" charset="0"/>
                <a:cs typeface="Open Sans Light" panose="020B0306030504020204" pitchFamily="34" charset="0"/>
              </a:rPr>
              <a:t>In addition, suitable indicators must be defined to check the plausibility of the restructuring concept.</a:t>
            </a:r>
          </a:p>
        </p:txBody>
      </p:sp>
      <p:sp>
        <p:nvSpPr>
          <p:cNvPr id="5" name="Rechteck 4">
            <a:extLst>
              <a:ext uri="{FF2B5EF4-FFF2-40B4-BE49-F238E27FC236}">
                <a16:creationId xmlns:a16="http://schemas.microsoft.com/office/drawing/2014/main" id="{CF6E12EC-3064-424E-99AB-27EF93034598}"/>
              </a:ext>
            </a:extLst>
          </p:cNvPr>
          <p:cNvSpPr/>
          <p:nvPr/>
        </p:nvSpPr>
        <p:spPr>
          <a:xfrm>
            <a:off x="3697973" y="1929944"/>
            <a:ext cx="2409830" cy="5953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bg1"/>
                </a:solidFill>
              </a:rPr>
              <a:t>Profit / Loss Statement</a:t>
            </a:r>
          </a:p>
        </p:txBody>
      </p:sp>
      <p:sp>
        <p:nvSpPr>
          <p:cNvPr id="6" name="Rechteck 5">
            <a:extLst>
              <a:ext uri="{FF2B5EF4-FFF2-40B4-BE49-F238E27FC236}">
                <a16:creationId xmlns:a16="http://schemas.microsoft.com/office/drawing/2014/main" id="{7AFD10B8-A55E-493C-B803-0909E20D1ADC}"/>
              </a:ext>
            </a:extLst>
          </p:cNvPr>
          <p:cNvSpPr/>
          <p:nvPr/>
        </p:nvSpPr>
        <p:spPr>
          <a:xfrm>
            <a:off x="3697973" y="2647166"/>
            <a:ext cx="2409829" cy="3535687"/>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400" dirty="0">
              <a:solidFill>
                <a:schemeClr val="tx1"/>
              </a:solidFill>
            </a:endParaRPr>
          </a:p>
        </p:txBody>
      </p:sp>
      <p:cxnSp>
        <p:nvCxnSpPr>
          <p:cNvPr id="7" name="Gerade Verbindung mit Pfeil 6">
            <a:extLst>
              <a:ext uri="{FF2B5EF4-FFF2-40B4-BE49-F238E27FC236}">
                <a16:creationId xmlns:a16="http://schemas.microsoft.com/office/drawing/2014/main" id="{603779D5-5B18-48BC-94DA-0EF1783FE7BF}"/>
              </a:ext>
            </a:extLst>
          </p:cNvPr>
          <p:cNvCxnSpPr>
            <a:cxnSpLocks/>
            <a:stCxn id="12" idx="1"/>
            <a:endCxn id="35" idx="3"/>
          </p:cNvCxnSpPr>
          <p:nvPr/>
        </p:nvCxnSpPr>
        <p:spPr>
          <a:xfrm flipH="1">
            <a:off x="6017274" y="2838671"/>
            <a:ext cx="444659" cy="7773"/>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Rechteck 7">
            <a:extLst>
              <a:ext uri="{FF2B5EF4-FFF2-40B4-BE49-F238E27FC236}">
                <a16:creationId xmlns:a16="http://schemas.microsoft.com/office/drawing/2014/main" id="{A5EC3197-DC2C-4E82-858E-870868436FA4}"/>
              </a:ext>
            </a:extLst>
          </p:cNvPr>
          <p:cNvSpPr/>
          <p:nvPr/>
        </p:nvSpPr>
        <p:spPr>
          <a:xfrm>
            <a:off x="9505023" y="1929944"/>
            <a:ext cx="2409830" cy="5953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bg1"/>
                </a:solidFill>
              </a:rPr>
              <a:t>Balance Sheet Planning</a:t>
            </a:r>
          </a:p>
        </p:txBody>
      </p:sp>
      <p:sp>
        <p:nvSpPr>
          <p:cNvPr id="9" name="Rechteck 8">
            <a:extLst>
              <a:ext uri="{FF2B5EF4-FFF2-40B4-BE49-F238E27FC236}">
                <a16:creationId xmlns:a16="http://schemas.microsoft.com/office/drawing/2014/main" id="{7926C7F8-FD8D-412D-934E-84DD69B312B5}"/>
              </a:ext>
            </a:extLst>
          </p:cNvPr>
          <p:cNvSpPr/>
          <p:nvPr/>
        </p:nvSpPr>
        <p:spPr>
          <a:xfrm>
            <a:off x="9505023" y="2647166"/>
            <a:ext cx="2409829" cy="3535688"/>
          </a:xfrm>
          <a:prstGeom prst="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000" dirty="0">
              <a:solidFill>
                <a:schemeClr val="tx1"/>
              </a:solidFill>
            </a:endParaRPr>
          </a:p>
        </p:txBody>
      </p:sp>
      <p:sp>
        <p:nvSpPr>
          <p:cNvPr id="11" name="Rechteck 10">
            <a:extLst>
              <a:ext uri="{FF2B5EF4-FFF2-40B4-BE49-F238E27FC236}">
                <a16:creationId xmlns:a16="http://schemas.microsoft.com/office/drawing/2014/main" id="{3A5594C2-1E3E-4291-9129-C3A085C3DA8E}"/>
              </a:ext>
            </a:extLst>
          </p:cNvPr>
          <p:cNvSpPr/>
          <p:nvPr/>
        </p:nvSpPr>
        <p:spPr>
          <a:xfrm>
            <a:off x="6461933" y="1929944"/>
            <a:ext cx="2409830" cy="5953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US" sz="1400" dirty="0">
                <a:solidFill>
                  <a:schemeClr val="bg1"/>
                </a:solidFill>
              </a:rPr>
              <a:t>Creation and coordination of subplans</a:t>
            </a:r>
            <a:endParaRPr lang="de-DE" sz="1400" dirty="0">
              <a:solidFill>
                <a:schemeClr val="bg1"/>
              </a:solidFill>
            </a:endParaRPr>
          </a:p>
        </p:txBody>
      </p:sp>
      <p:sp>
        <p:nvSpPr>
          <p:cNvPr id="12" name="Rechteck 11">
            <a:extLst>
              <a:ext uri="{FF2B5EF4-FFF2-40B4-BE49-F238E27FC236}">
                <a16:creationId xmlns:a16="http://schemas.microsoft.com/office/drawing/2014/main" id="{4CA5A7F4-79DA-4F54-9C1A-80DB48EE45CC}"/>
              </a:ext>
            </a:extLst>
          </p:cNvPr>
          <p:cNvSpPr/>
          <p:nvPr/>
        </p:nvSpPr>
        <p:spPr>
          <a:xfrm>
            <a:off x="6461933" y="2733403"/>
            <a:ext cx="1536661" cy="210536"/>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300" dirty="0">
                <a:solidFill>
                  <a:schemeClr val="tx1"/>
                </a:solidFill>
              </a:rPr>
              <a:t>Revenue</a:t>
            </a:r>
            <a:endParaRPr lang="de-DE" sz="1300" dirty="0">
              <a:solidFill>
                <a:schemeClr val="tx1"/>
              </a:solidFill>
              <a:cs typeface="Calibri"/>
            </a:endParaRPr>
          </a:p>
        </p:txBody>
      </p:sp>
      <p:sp>
        <p:nvSpPr>
          <p:cNvPr id="13" name="Rechteck 12">
            <a:extLst>
              <a:ext uri="{FF2B5EF4-FFF2-40B4-BE49-F238E27FC236}">
                <a16:creationId xmlns:a16="http://schemas.microsoft.com/office/drawing/2014/main" id="{3D92640E-971F-4EF2-A920-262094760C77}"/>
              </a:ext>
            </a:extLst>
          </p:cNvPr>
          <p:cNvSpPr/>
          <p:nvPr/>
        </p:nvSpPr>
        <p:spPr>
          <a:xfrm>
            <a:off x="6461627" y="4637637"/>
            <a:ext cx="2409830" cy="595312"/>
          </a:xfrm>
          <a:prstGeom prst="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err="1">
                <a:solidFill>
                  <a:schemeClr val="bg1"/>
                </a:solidFill>
              </a:rPr>
              <a:t>Liquidity</a:t>
            </a:r>
            <a:r>
              <a:rPr lang="de-DE" sz="1400" dirty="0">
                <a:solidFill>
                  <a:schemeClr val="bg1"/>
                </a:solidFill>
              </a:rPr>
              <a:t> Planning</a:t>
            </a:r>
          </a:p>
        </p:txBody>
      </p:sp>
      <p:sp>
        <p:nvSpPr>
          <p:cNvPr id="14" name="Rechteck 13">
            <a:extLst>
              <a:ext uri="{FF2B5EF4-FFF2-40B4-BE49-F238E27FC236}">
                <a16:creationId xmlns:a16="http://schemas.microsoft.com/office/drawing/2014/main" id="{A6B27BEF-B0BE-46C8-9F9C-DA90B7BA119B}"/>
              </a:ext>
            </a:extLst>
          </p:cNvPr>
          <p:cNvSpPr/>
          <p:nvPr/>
        </p:nvSpPr>
        <p:spPr>
          <a:xfrm>
            <a:off x="6462084" y="5288872"/>
            <a:ext cx="2409829" cy="904357"/>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171450" indent="-171450">
              <a:buFont typeface="Arial" panose="020B0604020202020204" pitchFamily="34" charset="0"/>
              <a:buChar char="•"/>
            </a:pPr>
            <a:r>
              <a:rPr lang="en-US" sz="1400" dirty="0">
                <a:solidFill>
                  <a:schemeClr val="tx1"/>
                </a:solidFill>
              </a:rPr>
              <a:t>Cash flow planning</a:t>
            </a:r>
            <a:endParaRPr lang="en-US" sz="1400" dirty="0">
              <a:solidFill>
                <a:schemeClr val="tx1"/>
              </a:solidFill>
              <a:cs typeface="Calibri"/>
            </a:endParaRPr>
          </a:p>
          <a:p>
            <a:pPr marL="171450" indent="-171450">
              <a:buFont typeface="Arial" panose="020B0604020202020204" pitchFamily="34" charset="0"/>
              <a:buChar char="•"/>
            </a:pPr>
            <a:r>
              <a:rPr lang="en-US" sz="1400" dirty="0">
                <a:solidFill>
                  <a:schemeClr val="tx1"/>
                </a:solidFill>
              </a:rPr>
              <a:t>Financial resources</a:t>
            </a:r>
            <a:endParaRPr lang="en-US" sz="1400" dirty="0">
              <a:solidFill>
                <a:schemeClr val="tx1"/>
              </a:solidFill>
              <a:cs typeface="Calibri"/>
            </a:endParaRPr>
          </a:p>
          <a:p>
            <a:pPr marL="171450" indent="-171450">
              <a:buFont typeface="Arial" panose="020B0604020202020204" pitchFamily="34" charset="0"/>
              <a:buChar char="•"/>
            </a:pPr>
            <a:r>
              <a:rPr lang="en-US" sz="1400" dirty="0">
                <a:solidFill>
                  <a:schemeClr val="tx1"/>
                </a:solidFill>
              </a:rPr>
              <a:t>Calculation of interest income and expense</a:t>
            </a:r>
            <a:endParaRPr lang="de-DE" sz="1400" dirty="0">
              <a:solidFill>
                <a:schemeClr val="tx1"/>
              </a:solidFill>
            </a:endParaRPr>
          </a:p>
        </p:txBody>
      </p:sp>
      <p:sp>
        <p:nvSpPr>
          <p:cNvPr id="15" name="Rechteck 14">
            <a:extLst>
              <a:ext uri="{FF2B5EF4-FFF2-40B4-BE49-F238E27FC236}">
                <a16:creationId xmlns:a16="http://schemas.microsoft.com/office/drawing/2014/main" id="{C9955025-9C8B-4B84-8FFE-EB55C634A7C8}"/>
              </a:ext>
            </a:extLst>
          </p:cNvPr>
          <p:cNvSpPr/>
          <p:nvPr/>
        </p:nvSpPr>
        <p:spPr>
          <a:xfrm>
            <a:off x="6461629" y="3003256"/>
            <a:ext cx="1536661" cy="210536"/>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300" err="1">
                <a:solidFill>
                  <a:schemeClr val="tx1"/>
                </a:solidFill>
              </a:rPr>
              <a:t>Procurement</a:t>
            </a:r>
            <a:endParaRPr lang="de-DE" sz="1300">
              <a:solidFill>
                <a:schemeClr val="tx1"/>
              </a:solidFill>
              <a:cs typeface="Calibri"/>
            </a:endParaRPr>
          </a:p>
        </p:txBody>
      </p:sp>
      <p:sp>
        <p:nvSpPr>
          <p:cNvPr id="16" name="Rechteck 15">
            <a:extLst>
              <a:ext uri="{FF2B5EF4-FFF2-40B4-BE49-F238E27FC236}">
                <a16:creationId xmlns:a16="http://schemas.microsoft.com/office/drawing/2014/main" id="{7F4DD27C-E5D1-4062-B8A8-137F33C55EA7}"/>
              </a:ext>
            </a:extLst>
          </p:cNvPr>
          <p:cNvSpPr/>
          <p:nvPr/>
        </p:nvSpPr>
        <p:spPr>
          <a:xfrm>
            <a:off x="7666697" y="3254569"/>
            <a:ext cx="1205067" cy="210536"/>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200" dirty="0">
                <a:solidFill>
                  <a:schemeClr val="tx1"/>
                </a:solidFill>
              </a:rPr>
              <a:t>Working Capital</a:t>
            </a:r>
            <a:endParaRPr lang="de-DE" sz="1200" dirty="0">
              <a:solidFill>
                <a:schemeClr val="tx1"/>
              </a:solidFill>
              <a:cs typeface="Calibri"/>
            </a:endParaRPr>
          </a:p>
        </p:txBody>
      </p:sp>
      <p:sp>
        <p:nvSpPr>
          <p:cNvPr id="17" name="Rechteck 16">
            <a:extLst>
              <a:ext uri="{FF2B5EF4-FFF2-40B4-BE49-F238E27FC236}">
                <a16:creationId xmlns:a16="http://schemas.microsoft.com/office/drawing/2014/main" id="{D32FF549-170C-4C50-9807-AF048FB42FD1}"/>
              </a:ext>
            </a:extLst>
          </p:cNvPr>
          <p:cNvSpPr/>
          <p:nvPr/>
        </p:nvSpPr>
        <p:spPr>
          <a:xfrm>
            <a:off x="6461628" y="3526847"/>
            <a:ext cx="1536661" cy="210536"/>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300" err="1">
                <a:solidFill>
                  <a:schemeClr val="tx1"/>
                </a:solidFill>
              </a:rPr>
              <a:t>Personnel</a:t>
            </a:r>
            <a:endParaRPr lang="de-DE" sz="1300">
              <a:solidFill>
                <a:schemeClr val="tx1"/>
              </a:solidFill>
              <a:cs typeface="Calibri"/>
            </a:endParaRPr>
          </a:p>
        </p:txBody>
      </p:sp>
      <p:sp>
        <p:nvSpPr>
          <p:cNvPr id="18" name="Rechteck 17">
            <a:extLst>
              <a:ext uri="{FF2B5EF4-FFF2-40B4-BE49-F238E27FC236}">
                <a16:creationId xmlns:a16="http://schemas.microsoft.com/office/drawing/2014/main" id="{F2E7F9C6-4FF5-4F56-AE82-6D243BD5BAF0}"/>
              </a:ext>
            </a:extLst>
          </p:cNvPr>
          <p:cNvSpPr/>
          <p:nvPr/>
        </p:nvSpPr>
        <p:spPr>
          <a:xfrm>
            <a:off x="6461627" y="3795295"/>
            <a:ext cx="1536967" cy="226662"/>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000" dirty="0">
                <a:solidFill>
                  <a:schemeClr val="tx1"/>
                </a:solidFill>
              </a:rPr>
              <a:t>Other Operating </a:t>
            </a:r>
            <a:r>
              <a:rPr lang="de-DE" sz="1000" dirty="0" err="1">
                <a:solidFill>
                  <a:schemeClr val="tx1"/>
                </a:solidFill>
              </a:rPr>
              <a:t>expenses</a:t>
            </a:r>
            <a:endParaRPr lang="de-DE" sz="1000" dirty="0">
              <a:solidFill>
                <a:schemeClr val="tx1"/>
              </a:solidFill>
            </a:endParaRPr>
          </a:p>
        </p:txBody>
      </p:sp>
      <p:sp>
        <p:nvSpPr>
          <p:cNvPr id="19" name="Rechteck 18">
            <a:extLst>
              <a:ext uri="{FF2B5EF4-FFF2-40B4-BE49-F238E27FC236}">
                <a16:creationId xmlns:a16="http://schemas.microsoft.com/office/drawing/2014/main" id="{EDB86EC3-2D25-4E95-A0D2-817022D7628E}"/>
              </a:ext>
            </a:extLst>
          </p:cNvPr>
          <p:cNvSpPr/>
          <p:nvPr/>
        </p:nvSpPr>
        <p:spPr>
          <a:xfrm>
            <a:off x="7064160" y="4314296"/>
            <a:ext cx="1205067" cy="210536"/>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200" dirty="0">
                <a:solidFill>
                  <a:schemeClr val="tx1"/>
                </a:solidFill>
              </a:rPr>
              <a:t>Investments</a:t>
            </a:r>
            <a:endParaRPr lang="de-DE" sz="1200" dirty="0">
              <a:solidFill>
                <a:schemeClr val="tx1"/>
              </a:solidFill>
              <a:cs typeface="Calibri"/>
            </a:endParaRPr>
          </a:p>
        </p:txBody>
      </p:sp>
      <p:cxnSp>
        <p:nvCxnSpPr>
          <p:cNvPr id="20" name="Gerade Verbindung mit Pfeil 19">
            <a:extLst>
              <a:ext uri="{FF2B5EF4-FFF2-40B4-BE49-F238E27FC236}">
                <a16:creationId xmlns:a16="http://schemas.microsoft.com/office/drawing/2014/main" id="{5AEF793C-7643-4AB8-A064-B13AB4AECAD4}"/>
              </a:ext>
            </a:extLst>
          </p:cNvPr>
          <p:cNvCxnSpPr>
            <a:cxnSpLocks/>
            <a:stCxn id="15" idx="1"/>
            <a:endCxn id="36" idx="3"/>
          </p:cNvCxnSpPr>
          <p:nvPr/>
        </p:nvCxnSpPr>
        <p:spPr>
          <a:xfrm flipH="1">
            <a:off x="6017273" y="3108524"/>
            <a:ext cx="444356" cy="1077"/>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E4FF55ED-CFC1-4C92-BD68-5EDBB930BFE7}"/>
              </a:ext>
            </a:extLst>
          </p:cNvPr>
          <p:cNvCxnSpPr>
            <a:cxnSpLocks/>
            <a:stCxn id="17" idx="1"/>
            <a:endCxn id="38" idx="3"/>
          </p:cNvCxnSpPr>
          <p:nvPr/>
        </p:nvCxnSpPr>
        <p:spPr>
          <a:xfrm flipH="1">
            <a:off x="6017273" y="3632115"/>
            <a:ext cx="444355" cy="3800"/>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a:extLst>
              <a:ext uri="{FF2B5EF4-FFF2-40B4-BE49-F238E27FC236}">
                <a16:creationId xmlns:a16="http://schemas.microsoft.com/office/drawing/2014/main" id="{8F597672-0665-4195-A210-D7632E3B8951}"/>
              </a:ext>
            </a:extLst>
          </p:cNvPr>
          <p:cNvCxnSpPr>
            <a:cxnSpLocks/>
            <a:stCxn id="18" idx="1"/>
            <a:endCxn id="39" idx="3"/>
          </p:cNvCxnSpPr>
          <p:nvPr/>
        </p:nvCxnSpPr>
        <p:spPr>
          <a:xfrm flipH="1" flipV="1">
            <a:off x="6017273" y="3899072"/>
            <a:ext cx="444354" cy="9554"/>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Gerade Verbindung mit Pfeil 22">
            <a:extLst>
              <a:ext uri="{FF2B5EF4-FFF2-40B4-BE49-F238E27FC236}">
                <a16:creationId xmlns:a16="http://schemas.microsoft.com/office/drawing/2014/main" id="{5325C71B-D438-4169-81DC-B8D92B0C4F9B}"/>
              </a:ext>
            </a:extLst>
          </p:cNvPr>
          <p:cNvCxnSpPr>
            <a:cxnSpLocks/>
            <a:stCxn id="19" idx="1"/>
            <a:endCxn id="41" idx="3"/>
          </p:cNvCxnSpPr>
          <p:nvPr/>
        </p:nvCxnSpPr>
        <p:spPr>
          <a:xfrm flipH="1">
            <a:off x="6013828" y="4419564"/>
            <a:ext cx="1050332" cy="5822"/>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Verbinder: gewinkelt 23">
            <a:extLst>
              <a:ext uri="{FF2B5EF4-FFF2-40B4-BE49-F238E27FC236}">
                <a16:creationId xmlns:a16="http://schemas.microsoft.com/office/drawing/2014/main" id="{1828C4E9-0FD4-475F-BD87-23EC688AAD27}"/>
              </a:ext>
            </a:extLst>
          </p:cNvPr>
          <p:cNvCxnSpPr>
            <a:cxnSpLocks/>
            <a:stCxn id="12" idx="3"/>
            <a:endCxn id="16" idx="0"/>
          </p:cNvCxnSpPr>
          <p:nvPr/>
        </p:nvCxnSpPr>
        <p:spPr>
          <a:xfrm>
            <a:off x="7998594" y="2838671"/>
            <a:ext cx="270637" cy="415898"/>
          </a:xfrm>
          <a:prstGeom prst="bentConnector2">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5" name="Verbinder: gewinkelt 24">
            <a:extLst>
              <a:ext uri="{FF2B5EF4-FFF2-40B4-BE49-F238E27FC236}">
                <a16:creationId xmlns:a16="http://schemas.microsoft.com/office/drawing/2014/main" id="{EE8435AB-358C-4DA9-94CC-5D9D0EC43299}"/>
              </a:ext>
            </a:extLst>
          </p:cNvPr>
          <p:cNvCxnSpPr>
            <a:cxnSpLocks/>
            <a:stCxn id="15" idx="3"/>
            <a:endCxn id="16" idx="0"/>
          </p:cNvCxnSpPr>
          <p:nvPr/>
        </p:nvCxnSpPr>
        <p:spPr>
          <a:xfrm>
            <a:off x="7998290" y="3108524"/>
            <a:ext cx="270941" cy="146045"/>
          </a:xfrm>
          <a:prstGeom prst="bentConnector2">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6" name="Verbinder: gewinkelt 25">
            <a:extLst>
              <a:ext uri="{FF2B5EF4-FFF2-40B4-BE49-F238E27FC236}">
                <a16:creationId xmlns:a16="http://schemas.microsoft.com/office/drawing/2014/main" id="{74AF5596-0F4E-4927-A373-C83AB7B182AB}"/>
              </a:ext>
            </a:extLst>
          </p:cNvPr>
          <p:cNvCxnSpPr>
            <a:cxnSpLocks/>
            <a:stCxn id="17" idx="3"/>
            <a:endCxn id="16" idx="2"/>
          </p:cNvCxnSpPr>
          <p:nvPr/>
        </p:nvCxnSpPr>
        <p:spPr>
          <a:xfrm flipV="1">
            <a:off x="7998289" y="3465105"/>
            <a:ext cx="270942" cy="167010"/>
          </a:xfrm>
          <a:prstGeom prst="bentConnector2">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7" name="Verbinder: gewinkelt 26">
            <a:extLst>
              <a:ext uri="{FF2B5EF4-FFF2-40B4-BE49-F238E27FC236}">
                <a16:creationId xmlns:a16="http://schemas.microsoft.com/office/drawing/2014/main" id="{5FA714B1-84F5-4F20-9CDE-5E1D3E206DBC}"/>
              </a:ext>
            </a:extLst>
          </p:cNvPr>
          <p:cNvCxnSpPr>
            <a:cxnSpLocks/>
            <a:stCxn id="18" idx="3"/>
            <a:endCxn id="16" idx="2"/>
          </p:cNvCxnSpPr>
          <p:nvPr/>
        </p:nvCxnSpPr>
        <p:spPr>
          <a:xfrm flipV="1">
            <a:off x="7998594" y="3465105"/>
            <a:ext cx="270637" cy="443521"/>
          </a:xfrm>
          <a:prstGeom prst="bentConnector2">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8" name="Verbinder: gewinkelt 27">
            <a:extLst>
              <a:ext uri="{FF2B5EF4-FFF2-40B4-BE49-F238E27FC236}">
                <a16:creationId xmlns:a16="http://schemas.microsoft.com/office/drawing/2014/main" id="{2C8168A5-670E-423A-BE63-D562F301A42F}"/>
              </a:ext>
            </a:extLst>
          </p:cNvPr>
          <p:cNvCxnSpPr>
            <a:cxnSpLocks/>
            <a:stCxn id="14" idx="3"/>
            <a:endCxn id="9" idx="1"/>
          </p:cNvCxnSpPr>
          <p:nvPr/>
        </p:nvCxnSpPr>
        <p:spPr>
          <a:xfrm flipV="1">
            <a:off x="8871913" y="4415010"/>
            <a:ext cx="633110" cy="1326041"/>
          </a:xfrm>
          <a:prstGeom prst="bentConnector3">
            <a:avLst>
              <a:gd name="adj1" fmla="val 50000"/>
            </a:avLst>
          </a:prstGeom>
          <a:ln>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Verbinder: gewinkelt 28">
            <a:extLst>
              <a:ext uri="{FF2B5EF4-FFF2-40B4-BE49-F238E27FC236}">
                <a16:creationId xmlns:a16="http://schemas.microsoft.com/office/drawing/2014/main" id="{13B092AE-FC8C-47FC-BC0B-063B5FCE2355}"/>
              </a:ext>
            </a:extLst>
          </p:cNvPr>
          <p:cNvCxnSpPr>
            <a:cxnSpLocks/>
          </p:cNvCxnSpPr>
          <p:nvPr/>
        </p:nvCxnSpPr>
        <p:spPr>
          <a:xfrm rot="5400000" flipH="1" flipV="1">
            <a:off x="6309804" y="2997863"/>
            <a:ext cx="1767843" cy="4602135"/>
          </a:xfrm>
          <a:prstGeom prst="bentConnector4">
            <a:avLst>
              <a:gd name="adj1" fmla="val -28176"/>
              <a:gd name="adj2" fmla="val 96346"/>
            </a:avLst>
          </a:prstGeom>
          <a:ln>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Verbinder: gewinkelt 29">
            <a:extLst>
              <a:ext uri="{FF2B5EF4-FFF2-40B4-BE49-F238E27FC236}">
                <a16:creationId xmlns:a16="http://schemas.microsoft.com/office/drawing/2014/main" id="{6F5038EE-DD07-455F-B13D-D39553987A31}"/>
              </a:ext>
            </a:extLst>
          </p:cNvPr>
          <p:cNvCxnSpPr>
            <a:cxnSpLocks/>
            <a:stCxn id="6" idx="2"/>
            <a:endCxn id="14" idx="1"/>
          </p:cNvCxnSpPr>
          <p:nvPr/>
        </p:nvCxnSpPr>
        <p:spPr>
          <a:xfrm rot="5400000" flipH="1" flipV="1">
            <a:off x="5461585" y="5182354"/>
            <a:ext cx="441802" cy="1559196"/>
          </a:xfrm>
          <a:prstGeom prst="bentConnector4">
            <a:avLst>
              <a:gd name="adj1" fmla="val -51743"/>
              <a:gd name="adj2" fmla="val 88639"/>
            </a:avLst>
          </a:prstGeom>
          <a:ln>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Rechteck 30">
            <a:extLst>
              <a:ext uri="{FF2B5EF4-FFF2-40B4-BE49-F238E27FC236}">
                <a16:creationId xmlns:a16="http://schemas.microsoft.com/office/drawing/2014/main" id="{541219AF-7231-4D85-AEEA-84AB564D7731}"/>
              </a:ext>
            </a:extLst>
          </p:cNvPr>
          <p:cNvSpPr/>
          <p:nvPr/>
        </p:nvSpPr>
        <p:spPr>
          <a:xfrm>
            <a:off x="9592409" y="2719598"/>
            <a:ext cx="2242387" cy="49070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bg1"/>
                </a:solidFill>
              </a:rPr>
              <a:t>Assets</a:t>
            </a:r>
          </a:p>
        </p:txBody>
      </p:sp>
      <p:sp>
        <p:nvSpPr>
          <p:cNvPr id="32" name="Rechteck 31">
            <a:extLst>
              <a:ext uri="{FF2B5EF4-FFF2-40B4-BE49-F238E27FC236}">
                <a16:creationId xmlns:a16="http://schemas.microsoft.com/office/drawing/2014/main" id="{EA0BC6A4-4511-49F4-AAAC-3EDC0F0ECDF7}"/>
              </a:ext>
            </a:extLst>
          </p:cNvPr>
          <p:cNvSpPr/>
          <p:nvPr/>
        </p:nvSpPr>
        <p:spPr>
          <a:xfrm>
            <a:off x="9595855" y="3244900"/>
            <a:ext cx="2238941" cy="790242"/>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171450" indent="-171450">
              <a:buFont typeface="Arial" panose="020B0604020202020204" pitchFamily="34" charset="0"/>
              <a:buChar char="•"/>
            </a:pPr>
            <a:r>
              <a:rPr lang="de-DE" sz="1400" dirty="0">
                <a:solidFill>
                  <a:srgbClr val="245473"/>
                </a:solidFill>
              </a:rPr>
              <a:t>Fixed assets</a:t>
            </a:r>
            <a:endParaRPr lang="de-DE" sz="1400" dirty="0">
              <a:solidFill>
                <a:srgbClr val="245473"/>
              </a:solidFill>
              <a:cs typeface="Calibri"/>
            </a:endParaRPr>
          </a:p>
          <a:p>
            <a:pPr marL="171450" indent="-171450">
              <a:buFont typeface="Arial" panose="020B0604020202020204" pitchFamily="34" charset="0"/>
              <a:buChar char="•"/>
            </a:pPr>
            <a:r>
              <a:rPr lang="de-DE" sz="1400" dirty="0">
                <a:solidFill>
                  <a:srgbClr val="245473"/>
                </a:solidFill>
              </a:rPr>
              <a:t>Current assets</a:t>
            </a:r>
            <a:endParaRPr lang="de-DE" sz="1400" dirty="0">
              <a:solidFill>
                <a:srgbClr val="245473"/>
              </a:solidFill>
              <a:cs typeface="Calibri"/>
            </a:endParaRPr>
          </a:p>
        </p:txBody>
      </p:sp>
      <p:sp>
        <p:nvSpPr>
          <p:cNvPr id="33" name="Rechteck 32">
            <a:extLst>
              <a:ext uri="{FF2B5EF4-FFF2-40B4-BE49-F238E27FC236}">
                <a16:creationId xmlns:a16="http://schemas.microsoft.com/office/drawing/2014/main" id="{AF55BD10-3706-4355-B254-BEEDFC25B39B}"/>
              </a:ext>
            </a:extLst>
          </p:cNvPr>
          <p:cNvSpPr/>
          <p:nvPr/>
        </p:nvSpPr>
        <p:spPr>
          <a:xfrm>
            <a:off x="9599301" y="4198719"/>
            <a:ext cx="2238941" cy="49070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err="1">
                <a:solidFill>
                  <a:schemeClr val="bg1"/>
                </a:solidFill>
              </a:rPr>
              <a:t>Liabilities</a:t>
            </a:r>
            <a:endParaRPr lang="de-DE" sz="1400" dirty="0">
              <a:solidFill>
                <a:schemeClr val="bg1"/>
              </a:solidFill>
            </a:endParaRPr>
          </a:p>
        </p:txBody>
      </p:sp>
      <p:sp>
        <p:nvSpPr>
          <p:cNvPr id="34" name="Rechteck 33">
            <a:extLst>
              <a:ext uri="{FF2B5EF4-FFF2-40B4-BE49-F238E27FC236}">
                <a16:creationId xmlns:a16="http://schemas.microsoft.com/office/drawing/2014/main" id="{69EBEA4B-F480-40C6-8763-63BCBFB0B2EE}"/>
              </a:ext>
            </a:extLst>
          </p:cNvPr>
          <p:cNvSpPr/>
          <p:nvPr/>
        </p:nvSpPr>
        <p:spPr>
          <a:xfrm>
            <a:off x="9599301" y="4713262"/>
            <a:ext cx="2238941" cy="790243"/>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171450" indent="-171450">
              <a:buFont typeface="Arial" panose="020B0604020202020204" pitchFamily="34" charset="0"/>
              <a:buChar char="•"/>
            </a:pPr>
            <a:r>
              <a:rPr lang="de-DE" sz="1400" dirty="0">
                <a:solidFill>
                  <a:srgbClr val="245473"/>
                </a:solidFill>
              </a:rPr>
              <a:t>Equity</a:t>
            </a:r>
            <a:endParaRPr lang="de-DE" sz="1400" dirty="0">
              <a:solidFill>
                <a:srgbClr val="245473"/>
              </a:solidFill>
              <a:cs typeface="Calibri"/>
            </a:endParaRPr>
          </a:p>
          <a:p>
            <a:pPr marL="171450" indent="-171450">
              <a:buFont typeface="Arial" panose="020B0604020202020204" pitchFamily="34" charset="0"/>
              <a:buChar char="•"/>
            </a:pPr>
            <a:r>
              <a:rPr lang="de-DE" sz="1400" dirty="0">
                <a:solidFill>
                  <a:srgbClr val="245473"/>
                </a:solidFill>
              </a:rPr>
              <a:t>Provisions </a:t>
            </a:r>
            <a:endParaRPr lang="de-DE" sz="1400" dirty="0">
              <a:solidFill>
                <a:srgbClr val="245473"/>
              </a:solidFill>
              <a:cs typeface="Calibri"/>
            </a:endParaRPr>
          </a:p>
          <a:p>
            <a:pPr marL="171450" indent="-171450">
              <a:buFont typeface="Arial" panose="020B0604020202020204" pitchFamily="34" charset="0"/>
              <a:buChar char="•"/>
            </a:pPr>
            <a:r>
              <a:rPr lang="de-DE" sz="1400" dirty="0">
                <a:solidFill>
                  <a:srgbClr val="245473"/>
                </a:solidFill>
              </a:rPr>
              <a:t>Liabilities</a:t>
            </a:r>
            <a:endParaRPr lang="de-DE" sz="1400" dirty="0">
              <a:solidFill>
                <a:srgbClr val="245473"/>
              </a:solidFill>
              <a:cs typeface="Calibri"/>
            </a:endParaRPr>
          </a:p>
        </p:txBody>
      </p:sp>
      <p:sp>
        <p:nvSpPr>
          <p:cNvPr id="35" name="Rechteck 34">
            <a:extLst>
              <a:ext uri="{FF2B5EF4-FFF2-40B4-BE49-F238E27FC236}">
                <a16:creationId xmlns:a16="http://schemas.microsoft.com/office/drawing/2014/main" id="{CD656288-28BA-4D67-9430-3E342764AA04}"/>
              </a:ext>
            </a:extLst>
          </p:cNvPr>
          <p:cNvSpPr/>
          <p:nvPr/>
        </p:nvSpPr>
        <p:spPr>
          <a:xfrm>
            <a:off x="3778333" y="2742253"/>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Total Output</a:t>
            </a:r>
          </a:p>
        </p:txBody>
      </p:sp>
      <p:sp>
        <p:nvSpPr>
          <p:cNvPr id="36" name="Rechteck 35">
            <a:extLst>
              <a:ext uri="{FF2B5EF4-FFF2-40B4-BE49-F238E27FC236}">
                <a16:creationId xmlns:a16="http://schemas.microsoft.com/office/drawing/2014/main" id="{A1BD55F8-211E-4282-A9EF-9E433E8858F2}"/>
              </a:ext>
            </a:extLst>
          </p:cNvPr>
          <p:cNvSpPr/>
          <p:nvPr/>
        </p:nvSpPr>
        <p:spPr>
          <a:xfrm>
            <a:off x="3778332" y="3005410"/>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Cost of Materials</a:t>
            </a:r>
          </a:p>
        </p:txBody>
      </p:sp>
      <p:sp>
        <p:nvSpPr>
          <p:cNvPr id="37" name="Rechteck 36">
            <a:extLst>
              <a:ext uri="{FF2B5EF4-FFF2-40B4-BE49-F238E27FC236}">
                <a16:creationId xmlns:a16="http://schemas.microsoft.com/office/drawing/2014/main" id="{A3F0BEAD-3DCB-4B2B-A045-88A5FF4A7EA2}"/>
              </a:ext>
            </a:extLst>
          </p:cNvPr>
          <p:cNvSpPr/>
          <p:nvPr/>
        </p:nvSpPr>
        <p:spPr>
          <a:xfrm>
            <a:off x="3778332" y="3268567"/>
            <a:ext cx="2238941" cy="208381"/>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Gross Profit</a:t>
            </a:r>
          </a:p>
        </p:txBody>
      </p:sp>
      <p:sp>
        <p:nvSpPr>
          <p:cNvPr id="38" name="Rechteck 37">
            <a:extLst>
              <a:ext uri="{FF2B5EF4-FFF2-40B4-BE49-F238E27FC236}">
                <a16:creationId xmlns:a16="http://schemas.microsoft.com/office/drawing/2014/main" id="{66E5971D-93E9-4F8B-AE27-23B099D5AD33}"/>
              </a:ext>
            </a:extLst>
          </p:cNvPr>
          <p:cNvSpPr/>
          <p:nvPr/>
        </p:nvSpPr>
        <p:spPr>
          <a:xfrm>
            <a:off x="3778332" y="3531724"/>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a:t>
            </a:r>
            <a:r>
              <a:rPr lang="de-DE" sz="1400" dirty="0" err="1">
                <a:solidFill>
                  <a:schemeClr val="tx1"/>
                </a:solidFill>
              </a:rPr>
              <a:t>Personnel</a:t>
            </a:r>
            <a:r>
              <a:rPr lang="de-DE" sz="1400" dirty="0">
                <a:solidFill>
                  <a:schemeClr val="tx1"/>
                </a:solidFill>
              </a:rPr>
              <a:t> </a:t>
            </a:r>
            <a:r>
              <a:rPr lang="de-DE" sz="1400" dirty="0" err="1">
                <a:solidFill>
                  <a:schemeClr val="tx1"/>
                </a:solidFill>
              </a:rPr>
              <a:t>expenses</a:t>
            </a:r>
            <a:endParaRPr lang="de-DE" sz="1400" dirty="0">
              <a:solidFill>
                <a:schemeClr val="tx1"/>
              </a:solidFill>
            </a:endParaRPr>
          </a:p>
        </p:txBody>
      </p:sp>
      <p:sp>
        <p:nvSpPr>
          <p:cNvPr id="39" name="Rechteck 38">
            <a:extLst>
              <a:ext uri="{FF2B5EF4-FFF2-40B4-BE49-F238E27FC236}">
                <a16:creationId xmlns:a16="http://schemas.microsoft.com/office/drawing/2014/main" id="{A6410869-2043-4D10-97B2-0624AF83C68C}"/>
              </a:ext>
            </a:extLst>
          </p:cNvPr>
          <p:cNvSpPr/>
          <p:nvPr/>
        </p:nvSpPr>
        <p:spPr>
          <a:xfrm>
            <a:off x="3778332" y="3794881"/>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Other Operating </a:t>
            </a:r>
            <a:r>
              <a:rPr lang="de-DE" sz="1400" dirty="0" err="1">
                <a:solidFill>
                  <a:schemeClr val="tx1"/>
                </a:solidFill>
              </a:rPr>
              <a:t>expenses</a:t>
            </a:r>
            <a:endParaRPr lang="de-DE" sz="1400" dirty="0">
              <a:solidFill>
                <a:schemeClr val="tx1"/>
              </a:solidFill>
            </a:endParaRPr>
          </a:p>
        </p:txBody>
      </p:sp>
      <p:sp>
        <p:nvSpPr>
          <p:cNvPr id="40" name="Rechteck 39">
            <a:extLst>
              <a:ext uri="{FF2B5EF4-FFF2-40B4-BE49-F238E27FC236}">
                <a16:creationId xmlns:a16="http://schemas.microsoft.com/office/drawing/2014/main" id="{4F4EB2D6-AD44-4BA5-BADC-A0A930AFB7C7}"/>
              </a:ext>
            </a:extLst>
          </p:cNvPr>
          <p:cNvSpPr/>
          <p:nvPr/>
        </p:nvSpPr>
        <p:spPr>
          <a:xfrm>
            <a:off x="3778332" y="4058038"/>
            <a:ext cx="2238941" cy="208381"/>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EBITDA</a:t>
            </a:r>
          </a:p>
        </p:txBody>
      </p:sp>
      <p:sp>
        <p:nvSpPr>
          <p:cNvPr id="41" name="Rechteck 40">
            <a:extLst>
              <a:ext uri="{FF2B5EF4-FFF2-40B4-BE49-F238E27FC236}">
                <a16:creationId xmlns:a16="http://schemas.microsoft.com/office/drawing/2014/main" id="{433EC9BD-65B1-4D37-B427-D8FB4F315BB9}"/>
              </a:ext>
            </a:extLst>
          </p:cNvPr>
          <p:cNvSpPr/>
          <p:nvPr/>
        </p:nvSpPr>
        <p:spPr>
          <a:xfrm>
            <a:off x="3774887" y="4321195"/>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200" dirty="0">
                <a:solidFill>
                  <a:schemeClr val="tx1"/>
                </a:solidFill>
              </a:rPr>
              <a:t>- </a:t>
            </a:r>
            <a:r>
              <a:rPr lang="de-DE" sz="1200" dirty="0" err="1">
                <a:solidFill>
                  <a:schemeClr val="tx1"/>
                </a:solidFill>
              </a:rPr>
              <a:t>Depreciation</a:t>
            </a:r>
            <a:r>
              <a:rPr lang="de-DE" sz="1200" dirty="0">
                <a:solidFill>
                  <a:schemeClr val="tx1"/>
                </a:solidFill>
              </a:rPr>
              <a:t> and </a:t>
            </a:r>
            <a:r>
              <a:rPr lang="de-DE" sz="1200" dirty="0" err="1">
                <a:solidFill>
                  <a:schemeClr val="tx1"/>
                </a:solidFill>
              </a:rPr>
              <a:t>amortisation</a:t>
            </a:r>
            <a:endParaRPr lang="de-DE" sz="1200" dirty="0">
              <a:solidFill>
                <a:schemeClr val="tx1"/>
              </a:solidFill>
            </a:endParaRPr>
          </a:p>
        </p:txBody>
      </p:sp>
      <p:sp>
        <p:nvSpPr>
          <p:cNvPr id="42" name="Rechteck 41">
            <a:extLst>
              <a:ext uri="{FF2B5EF4-FFF2-40B4-BE49-F238E27FC236}">
                <a16:creationId xmlns:a16="http://schemas.microsoft.com/office/drawing/2014/main" id="{4BECA545-7965-49FB-B838-1397AEE572F8}"/>
              </a:ext>
            </a:extLst>
          </p:cNvPr>
          <p:cNvSpPr/>
          <p:nvPr/>
        </p:nvSpPr>
        <p:spPr>
          <a:xfrm>
            <a:off x="3774885" y="4847509"/>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Financial </a:t>
            </a:r>
            <a:r>
              <a:rPr lang="de-DE" sz="1400" dirty="0" err="1">
                <a:solidFill>
                  <a:schemeClr val="tx1"/>
                </a:solidFill>
              </a:rPr>
              <a:t>result</a:t>
            </a:r>
            <a:endParaRPr lang="de-DE" sz="1400" dirty="0">
              <a:solidFill>
                <a:schemeClr val="tx1"/>
              </a:solidFill>
            </a:endParaRPr>
          </a:p>
        </p:txBody>
      </p:sp>
      <p:sp>
        <p:nvSpPr>
          <p:cNvPr id="43" name="Rechteck 42">
            <a:extLst>
              <a:ext uri="{FF2B5EF4-FFF2-40B4-BE49-F238E27FC236}">
                <a16:creationId xmlns:a16="http://schemas.microsoft.com/office/drawing/2014/main" id="{723CDEF9-51B3-4030-8645-A97C2414595B}"/>
              </a:ext>
            </a:extLst>
          </p:cNvPr>
          <p:cNvSpPr/>
          <p:nvPr/>
        </p:nvSpPr>
        <p:spPr>
          <a:xfrm>
            <a:off x="3774885" y="4584352"/>
            <a:ext cx="2238941" cy="208381"/>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EBIT</a:t>
            </a:r>
          </a:p>
        </p:txBody>
      </p:sp>
      <p:sp>
        <p:nvSpPr>
          <p:cNvPr id="44" name="Rechteck 43">
            <a:extLst>
              <a:ext uri="{FF2B5EF4-FFF2-40B4-BE49-F238E27FC236}">
                <a16:creationId xmlns:a16="http://schemas.microsoft.com/office/drawing/2014/main" id="{BDB70FC9-AFAF-4C13-8EC0-2CCCFE3A839A}"/>
              </a:ext>
            </a:extLst>
          </p:cNvPr>
          <p:cNvSpPr/>
          <p:nvPr/>
        </p:nvSpPr>
        <p:spPr>
          <a:xfrm>
            <a:off x="3774884" y="5110666"/>
            <a:ext cx="2238941" cy="208381"/>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Operating </a:t>
            </a:r>
            <a:r>
              <a:rPr lang="de-DE" sz="1400" dirty="0" err="1">
                <a:solidFill>
                  <a:schemeClr val="tx1"/>
                </a:solidFill>
              </a:rPr>
              <a:t>profit</a:t>
            </a:r>
            <a:endParaRPr lang="de-DE" sz="1400" dirty="0">
              <a:solidFill>
                <a:schemeClr val="tx1"/>
              </a:solidFill>
            </a:endParaRPr>
          </a:p>
        </p:txBody>
      </p:sp>
      <p:sp>
        <p:nvSpPr>
          <p:cNvPr id="45" name="Rechteck 44">
            <a:extLst>
              <a:ext uri="{FF2B5EF4-FFF2-40B4-BE49-F238E27FC236}">
                <a16:creationId xmlns:a16="http://schemas.microsoft.com/office/drawing/2014/main" id="{24DE69D9-CB2E-4B15-A171-A1C731F20958}"/>
              </a:ext>
            </a:extLst>
          </p:cNvPr>
          <p:cNvSpPr/>
          <p:nvPr/>
        </p:nvSpPr>
        <p:spPr>
          <a:xfrm>
            <a:off x="3783416" y="5373823"/>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Non-</a:t>
            </a:r>
            <a:r>
              <a:rPr lang="de-DE" sz="1400" dirty="0" err="1">
                <a:solidFill>
                  <a:schemeClr val="tx1"/>
                </a:solidFill>
              </a:rPr>
              <a:t>operating</a:t>
            </a:r>
            <a:r>
              <a:rPr lang="de-DE" sz="1400" dirty="0">
                <a:solidFill>
                  <a:schemeClr val="tx1"/>
                </a:solidFill>
              </a:rPr>
              <a:t> </a:t>
            </a:r>
            <a:r>
              <a:rPr lang="de-DE" sz="1400" dirty="0" err="1">
                <a:solidFill>
                  <a:schemeClr val="tx1"/>
                </a:solidFill>
              </a:rPr>
              <a:t>result</a:t>
            </a:r>
            <a:endParaRPr lang="de-DE" sz="1400" dirty="0">
              <a:solidFill>
                <a:schemeClr val="tx1"/>
              </a:solidFill>
            </a:endParaRPr>
          </a:p>
        </p:txBody>
      </p:sp>
      <p:sp>
        <p:nvSpPr>
          <p:cNvPr id="46" name="Rechteck 45">
            <a:extLst>
              <a:ext uri="{FF2B5EF4-FFF2-40B4-BE49-F238E27FC236}">
                <a16:creationId xmlns:a16="http://schemas.microsoft.com/office/drawing/2014/main" id="{271FAAC0-6CFD-43AD-840A-DF329A02722A}"/>
              </a:ext>
            </a:extLst>
          </p:cNvPr>
          <p:cNvSpPr/>
          <p:nvPr/>
        </p:nvSpPr>
        <p:spPr>
          <a:xfrm>
            <a:off x="3783416" y="5636980"/>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a:t>
            </a:r>
            <a:r>
              <a:rPr lang="de-DE" sz="1400" dirty="0" err="1">
                <a:solidFill>
                  <a:schemeClr val="tx1"/>
                </a:solidFill>
              </a:rPr>
              <a:t>Taces</a:t>
            </a:r>
            <a:endParaRPr lang="de-DE" sz="1400" dirty="0">
              <a:solidFill>
                <a:schemeClr val="tx1"/>
              </a:solidFill>
            </a:endParaRPr>
          </a:p>
        </p:txBody>
      </p:sp>
      <p:sp>
        <p:nvSpPr>
          <p:cNvPr id="47" name="Rechteck 46">
            <a:extLst>
              <a:ext uri="{FF2B5EF4-FFF2-40B4-BE49-F238E27FC236}">
                <a16:creationId xmlns:a16="http://schemas.microsoft.com/office/drawing/2014/main" id="{4E90BEB9-2F27-4213-A751-C4144271E858}"/>
              </a:ext>
            </a:extLst>
          </p:cNvPr>
          <p:cNvSpPr/>
          <p:nvPr/>
        </p:nvSpPr>
        <p:spPr>
          <a:xfrm>
            <a:off x="3783416" y="5900142"/>
            <a:ext cx="2238941" cy="208381"/>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Profit / Loss</a:t>
            </a:r>
          </a:p>
        </p:txBody>
      </p:sp>
      <p:cxnSp>
        <p:nvCxnSpPr>
          <p:cNvPr id="86" name="Verbinder: gewinkelt 85">
            <a:extLst>
              <a:ext uri="{FF2B5EF4-FFF2-40B4-BE49-F238E27FC236}">
                <a16:creationId xmlns:a16="http://schemas.microsoft.com/office/drawing/2014/main" id="{984B88F0-B36A-40C8-9C6B-15511BDFF620}"/>
              </a:ext>
            </a:extLst>
          </p:cNvPr>
          <p:cNvCxnSpPr>
            <a:cxnSpLocks/>
          </p:cNvCxnSpPr>
          <p:nvPr/>
        </p:nvCxnSpPr>
        <p:spPr>
          <a:xfrm flipV="1">
            <a:off x="8294803" y="3645135"/>
            <a:ext cx="1326622" cy="774992"/>
          </a:xfrm>
          <a:prstGeom prst="bentConnector3">
            <a:avLst>
              <a:gd name="adj1" fmla="val 50000"/>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7" name="Verbinder: gewinkelt 96">
            <a:extLst>
              <a:ext uri="{FF2B5EF4-FFF2-40B4-BE49-F238E27FC236}">
                <a16:creationId xmlns:a16="http://schemas.microsoft.com/office/drawing/2014/main" id="{94E2AD73-98BA-4F73-B917-257DDBEE707E}"/>
              </a:ext>
            </a:extLst>
          </p:cNvPr>
          <p:cNvCxnSpPr>
            <a:cxnSpLocks/>
          </p:cNvCxnSpPr>
          <p:nvPr/>
        </p:nvCxnSpPr>
        <p:spPr>
          <a:xfrm>
            <a:off x="8861536" y="3364950"/>
            <a:ext cx="633259" cy="1055173"/>
          </a:xfrm>
          <a:prstGeom prst="bentConnector3">
            <a:avLst>
              <a:gd name="adj1" fmla="val 50000"/>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9659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a16="http://schemas.microsoft.com/office/drawing/2014/main" id="{BCA1FBE3-F056-44AB-82A7-5E880912E22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10" name="Objekt 9" hidden="1">
                        <a:extLst>
                          <a:ext uri="{FF2B5EF4-FFF2-40B4-BE49-F238E27FC236}">
                            <a16:creationId xmlns:a16="http://schemas.microsoft.com/office/drawing/2014/main" id="{BCA1FBE3-F056-44AB-82A7-5E880912E2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09390" y="821270"/>
            <a:ext cx="9855296" cy="697353"/>
          </a:xfrm>
        </p:spPr>
        <p:txBody>
          <a:bodyPr>
            <a:noAutofit/>
          </a:bodyPr>
          <a:lstStyle/>
          <a:p>
            <a:r>
              <a:rPr lang="en-GB" sz="2800" dirty="0"/>
              <a:t>Content of Restructuring Concepts: Integrated Business Planning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73501" y="1791231"/>
            <a:ext cx="3381753" cy="485291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1800" dirty="0">
                <a:solidFill>
                  <a:srgbClr val="245473"/>
                </a:solidFill>
                <a:latin typeface="+mj-lt"/>
                <a:ea typeface="Open Sans Light" panose="020B0306030504020204" pitchFamily="34" charset="0"/>
                <a:cs typeface="Open Sans Light" panose="020B0306030504020204" pitchFamily="34" charset="0"/>
              </a:rPr>
              <a:t>Since corporate planning is complex, it is broken down into subplans that build on each other: the starting point is the sales plan, the goal is the profit plan.</a:t>
            </a:r>
          </a:p>
          <a:p>
            <a:pPr marL="285750" indent="-285750" algn="l">
              <a:lnSpc>
                <a:spcPct val="100000"/>
              </a:lnSpc>
              <a:spcBef>
                <a:spcPts val="600"/>
              </a:spcBef>
              <a:buFont typeface="Wingdings" panose="05000000000000000000" pitchFamily="2" charset="2"/>
              <a:buChar char="à"/>
            </a:pPr>
            <a:r>
              <a:rPr lang="en-US"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Production Planning</a:t>
            </a:r>
            <a:endParaRPr lang="en-US" sz="18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US"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Material Cost Planning</a:t>
            </a:r>
            <a:endParaRPr lang="en-US" sz="18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US"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Personnel Planning</a:t>
            </a:r>
            <a:endParaRPr lang="en-US" sz="18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US"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Other Operating Costs and</a:t>
            </a:r>
            <a:endParaRPr lang="en-US" sz="18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US"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Investment Planning build on each other.</a:t>
            </a:r>
            <a:endParaRPr lang="en-US" sz="18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n-US"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Those lead to a</a:t>
            </a:r>
            <a:endParaRPr lang="en-US" sz="18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US"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Financial Plan</a:t>
            </a:r>
            <a:endParaRPr lang="en-US" sz="18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US"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Depreciation Planning and Interest Planning</a:t>
            </a:r>
            <a:endParaRPr lang="en-US" sz="1800" dirty="0">
              <a:solidFill>
                <a:srgbClr val="245473"/>
              </a:solidFill>
              <a:latin typeface="+mj-lt"/>
              <a:ea typeface="Open Sans Light" panose="020B0306030504020204" pitchFamily="34" charset="0"/>
              <a:cs typeface="Open Sans Light" panose="020B0306030504020204" pitchFamily="34" charset="0"/>
            </a:endParaRPr>
          </a:p>
        </p:txBody>
      </p:sp>
      <p:sp>
        <p:nvSpPr>
          <p:cNvPr id="5" name="Rechteck 4">
            <a:extLst>
              <a:ext uri="{FF2B5EF4-FFF2-40B4-BE49-F238E27FC236}">
                <a16:creationId xmlns:a16="http://schemas.microsoft.com/office/drawing/2014/main" id="{CF6E12EC-3064-424E-99AB-27EF93034598}"/>
              </a:ext>
            </a:extLst>
          </p:cNvPr>
          <p:cNvSpPr/>
          <p:nvPr/>
        </p:nvSpPr>
        <p:spPr>
          <a:xfrm>
            <a:off x="3537274" y="5571012"/>
            <a:ext cx="8026974" cy="5953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2400" dirty="0">
                <a:solidFill>
                  <a:schemeClr val="bg1"/>
                </a:solidFill>
              </a:rPr>
              <a:t>Profit / Loss Planning</a:t>
            </a:r>
            <a:endParaRPr lang="en-GB" sz="2400" dirty="0">
              <a:solidFill>
                <a:schemeClr val="bg1"/>
              </a:solidFill>
              <a:cs typeface="Calibri"/>
            </a:endParaRPr>
          </a:p>
        </p:txBody>
      </p:sp>
      <p:sp>
        <p:nvSpPr>
          <p:cNvPr id="49" name="Rechteck 48">
            <a:extLst>
              <a:ext uri="{FF2B5EF4-FFF2-40B4-BE49-F238E27FC236}">
                <a16:creationId xmlns:a16="http://schemas.microsoft.com/office/drawing/2014/main" id="{F6313C2A-A173-48F9-B296-F2E25D12908F}"/>
              </a:ext>
            </a:extLst>
          </p:cNvPr>
          <p:cNvSpPr/>
          <p:nvPr/>
        </p:nvSpPr>
        <p:spPr>
          <a:xfrm>
            <a:off x="5935578" y="2279859"/>
            <a:ext cx="3252844" cy="454417"/>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dirty="0">
                <a:solidFill>
                  <a:schemeClr val="tx2"/>
                </a:solidFill>
              </a:rPr>
              <a:t>Sales and Revenue Planning</a:t>
            </a:r>
            <a:endParaRPr lang="en-GB" sz="1600" dirty="0">
              <a:solidFill>
                <a:schemeClr val="tx2"/>
              </a:solidFill>
              <a:cs typeface="Calibri"/>
            </a:endParaRPr>
          </a:p>
        </p:txBody>
      </p:sp>
      <p:sp>
        <p:nvSpPr>
          <p:cNvPr id="50" name="Rechteck 49">
            <a:extLst>
              <a:ext uri="{FF2B5EF4-FFF2-40B4-BE49-F238E27FC236}">
                <a16:creationId xmlns:a16="http://schemas.microsoft.com/office/drawing/2014/main" id="{3BF69443-F382-4888-B9D3-6A5DFD9B0C83}"/>
              </a:ext>
            </a:extLst>
          </p:cNvPr>
          <p:cNvSpPr/>
          <p:nvPr/>
        </p:nvSpPr>
        <p:spPr>
          <a:xfrm>
            <a:off x="5935578" y="2897333"/>
            <a:ext cx="3252844" cy="454417"/>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a:solidFill>
                  <a:schemeClr val="tx2"/>
                </a:solidFill>
              </a:rPr>
              <a:t>Production Planning</a:t>
            </a:r>
            <a:endParaRPr lang="en-GB" sz="1600">
              <a:solidFill>
                <a:schemeClr val="tx2"/>
              </a:solidFill>
              <a:cs typeface="Calibri"/>
            </a:endParaRPr>
          </a:p>
        </p:txBody>
      </p:sp>
      <p:sp>
        <p:nvSpPr>
          <p:cNvPr id="51" name="Rechteck 50">
            <a:extLst>
              <a:ext uri="{FF2B5EF4-FFF2-40B4-BE49-F238E27FC236}">
                <a16:creationId xmlns:a16="http://schemas.microsoft.com/office/drawing/2014/main" id="{E87835AB-937C-4B61-A780-46F0B814AF1C}"/>
              </a:ext>
            </a:extLst>
          </p:cNvPr>
          <p:cNvSpPr/>
          <p:nvPr/>
        </p:nvSpPr>
        <p:spPr>
          <a:xfrm>
            <a:off x="3536983" y="3609438"/>
            <a:ext cx="1303016" cy="786833"/>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dirty="0">
                <a:solidFill>
                  <a:schemeClr val="tx2"/>
                </a:solidFill>
              </a:rPr>
              <a:t>Material Cost Planning</a:t>
            </a:r>
            <a:endParaRPr lang="en-GB" sz="1600">
              <a:solidFill>
                <a:schemeClr val="tx2"/>
              </a:solidFill>
              <a:cs typeface="Calibri"/>
            </a:endParaRPr>
          </a:p>
        </p:txBody>
      </p:sp>
      <p:sp>
        <p:nvSpPr>
          <p:cNvPr id="52" name="Rechteck 51">
            <a:extLst>
              <a:ext uri="{FF2B5EF4-FFF2-40B4-BE49-F238E27FC236}">
                <a16:creationId xmlns:a16="http://schemas.microsoft.com/office/drawing/2014/main" id="{20D934C4-EC05-441C-A2E0-DC6DA1643DD4}"/>
              </a:ext>
            </a:extLst>
          </p:cNvPr>
          <p:cNvSpPr/>
          <p:nvPr/>
        </p:nvSpPr>
        <p:spPr>
          <a:xfrm>
            <a:off x="5217972" y="3609439"/>
            <a:ext cx="1323473" cy="786832"/>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dirty="0">
                <a:solidFill>
                  <a:schemeClr val="tx2"/>
                </a:solidFill>
              </a:rPr>
              <a:t>Personnel Cost Planning</a:t>
            </a:r>
            <a:endParaRPr lang="en-GB" sz="1600" dirty="0">
              <a:solidFill>
                <a:schemeClr val="tx2"/>
              </a:solidFill>
              <a:cs typeface="Calibri"/>
            </a:endParaRPr>
          </a:p>
        </p:txBody>
      </p:sp>
      <p:sp>
        <p:nvSpPr>
          <p:cNvPr id="53" name="Rechteck 52">
            <a:extLst>
              <a:ext uri="{FF2B5EF4-FFF2-40B4-BE49-F238E27FC236}">
                <a16:creationId xmlns:a16="http://schemas.microsoft.com/office/drawing/2014/main" id="{D2B2C36F-4CBC-4513-B303-9866FF356EEC}"/>
              </a:ext>
            </a:extLst>
          </p:cNvPr>
          <p:cNvSpPr/>
          <p:nvPr/>
        </p:nvSpPr>
        <p:spPr>
          <a:xfrm>
            <a:off x="6887431" y="3609439"/>
            <a:ext cx="1329889" cy="74592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dirty="0">
                <a:solidFill>
                  <a:schemeClr val="tx2"/>
                </a:solidFill>
              </a:rPr>
              <a:t>Other Operating Cost Planning</a:t>
            </a:r>
            <a:endParaRPr lang="en-GB" sz="1600" dirty="0">
              <a:solidFill>
                <a:schemeClr val="tx2"/>
              </a:solidFill>
              <a:cs typeface="Calibri"/>
            </a:endParaRPr>
          </a:p>
        </p:txBody>
      </p:sp>
      <p:sp>
        <p:nvSpPr>
          <p:cNvPr id="54" name="Rechteck 53">
            <a:extLst>
              <a:ext uri="{FF2B5EF4-FFF2-40B4-BE49-F238E27FC236}">
                <a16:creationId xmlns:a16="http://schemas.microsoft.com/office/drawing/2014/main" id="{94EB0462-59E0-413A-9534-0A3F498AA1EE}"/>
              </a:ext>
            </a:extLst>
          </p:cNvPr>
          <p:cNvSpPr/>
          <p:nvPr/>
        </p:nvSpPr>
        <p:spPr>
          <a:xfrm>
            <a:off x="8569722" y="3609439"/>
            <a:ext cx="1323473" cy="74592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a:solidFill>
                  <a:schemeClr val="tx2"/>
                </a:solidFill>
              </a:rPr>
              <a:t>Investment planning</a:t>
            </a:r>
            <a:endParaRPr lang="en-GB" sz="1600">
              <a:solidFill>
                <a:schemeClr val="tx2"/>
              </a:solidFill>
              <a:cs typeface="Calibri"/>
            </a:endParaRPr>
          </a:p>
        </p:txBody>
      </p:sp>
      <p:sp>
        <p:nvSpPr>
          <p:cNvPr id="55" name="Rechteck 54">
            <a:extLst>
              <a:ext uri="{FF2B5EF4-FFF2-40B4-BE49-F238E27FC236}">
                <a16:creationId xmlns:a16="http://schemas.microsoft.com/office/drawing/2014/main" id="{7421CE5F-EC57-4ECB-8C46-6192C30470D5}"/>
              </a:ext>
            </a:extLst>
          </p:cNvPr>
          <p:cNvSpPr/>
          <p:nvPr/>
        </p:nvSpPr>
        <p:spPr>
          <a:xfrm>
            <a:off x="10245598" y="4239820"/>
            <a:ext cx="1323473" cy="454417"/>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a:solidFill>
                  <a:schemeClr val="tx2"/>
                </a:solidFill>
              </a:rPr>
              <a:t>Financial planning</a:t>
            </a:r>
            <a:endParaRPr lang="en-GB" sz="1600">
              <a:solidFill>
                <a:schemeClr val="tx2"/>
              </a:solidFill>
              <a:cs typeface="Calibri"/>
            </a:endParaRPr>
          </a:p>
        </p:txBody>
      </p:sp>
      <p:sp>
        <p:nvSpPr>
          <p:cNvPr id="56" name="Rechteck 55">
            <a:extLst>
              <a:ext uri="{FF2B5EF4-FFF2-40B4-BE49-F238E27FC236}">
                <a16:creationId xmlns:a16="http://schemas.microsoft.com/office/drawing/2014/main" id="{CB43238E-BF05-4C71-A60E-76AD72D04798}"/>
              </a:ext>
            </a:extLst>
          </p:cNvPr>
          <p:cNvSpPr/>
          <p:nvPr/>
        </p:nvSpPr>
        <p:spPr>
          <a:xfrm>
            <a:off x="10245597" y="4884806"/>
            <a:ext cx="1323473" cy="454417"/>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a:solidFill>
                  <a:schemeClr val="tx2"/>
                </a:solidFill>
              </a:rPr>
              <a:t>Interest Planning</a:t>
            </a:r>
            <a:endParaRPr lang="en-GB" sz="1600">
              <a:solidFill>
                <a:schemeClr val="tx2"/>
              </a:solidFill>
              <a:cs typeface="Calibri"/>
            </a:endParaRPr>
          </a:p>
        </p:txBody>
      </p:sp>
      <p:sp>
        <p:nvSpPr>
          <p:cNvPr id="57" name="Rechteck 56">
            <a:extLst>
              <a:ext uri="{FF2B5EF4-FFF2-40B4-BE49-F238E27FC236}">
                <a16:creationId xmlns:a16="http://schemas.microsoft.com/office/drawing/2014/main" id="{B9CBDAD9-C1FF-4546-A96F-4B0EE2025BD4}"/>
              </a:ext>
            </a:extLst>
          </p:cNvPr>
          <p:cNvSpPr/>
          <p:nvPr/>
        </p:nvSpPr>
        <p:spPr>
          <a:xfrm>
            <a:off x="8569722" y="4884805"/>
            <a:ext cx="1323473" cy="454417"/>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a:solidFill>
                  <a:schemeClr val="tx2"/>
                </a:solidFill>
              </a:rPr>
              <a:t>Depreciation Planning</a:t>
            </a:r>
            <a:endParaRPr lang="en-GB" sz="1600">
              <a:solidFill>
                <a:schemeClr val="tx2"/>
              </a:solidFill>
              <a:cs typeface="Calibri"/>
            </a:endParaRPr>
          </a:p>
        </p:txBody>
      </p:sp>
      <p:cxnSp>
        <p:nvCxnSpPr>
          <p:cNvPr id="61" name="Verbinder: gewinkelt 60">
            <a:extLst>
              <a:ext uri="{FF2B5EF4-FFF2-40B4-BE49-F238E27FC236}">
                <a16:creationId xmlns:a16="http://schemas.microsoft.com/office/drawing/2014/main" id="{79B2B378-83B9-4B61-8C14-250D32DACF65}"/>
              </a:ext>
            </a:extLst>
          </p:cNvPr>
          <p:cNvCxnSpPr>
            <a:cxnSpLocks/>
            <a:stCxn id="50" idx="2"/>
            <a:endCxn id="51" idx="0"/>
          </p:cNvCxnSpPr>
          <p:nvPr/>
        </p:nvCxnSpPr>
        <p:spPr>
          <a:xfrm rot="5400000">
            <a:off x="5746402" y="1793840"/>
            <a:ext cx="257688" cy="3373509"/>
          </a:xfrm>
          <a:prstGeom prst="bentConnector3">
            <a:avLst>
              <a:gd name="adj1" fmla="val 50000"/>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4" name="Verbinder: gewinkelt 63">
            <a:extLst>
              <a:ext uri="{FF2B5EF4-FFF2-40B4-BE49-F238E27FC236}">
                <a16:creationId xmlns:a16="http://schemas.microsoft.com/office/drawing/2014/main" id="{C03B179C-E6B2-4D7C-B8B0-B278C6821ECB}"/>
              </a:ext>
            </a:extLst>
          </p:cNvPr>
          <p:cNvCxnSpPr>
            <a:cxnSpLocks/>
            <a:stCxn id="50" idx="2"/>
            <a:endCxn id="52" idx="0"/>
          </p:cNvCxnSpPr>
          <p:nvPr/>
        </p:nvCxnSpPr>
        <p:spPr>
          <a:xfrm rot="5400000">
            <a:off x="6592011" y="2639449"/>
            <a:ext cx="257689" cy="1682291"/>
          </a:xfrm>
          <a:prstGeom prst="bentConnector3">
            <a:avLst>
              <a:gd name="adj1" fmla="val 50000"/>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7" name="Verbinder: gewinkelt 66">
            <a:extLst>
              <a:ext uri="{FF2B5EF4-FFF2-40B4-BE49-F238E27FC236}">
                <a16:creationId xmlns:a16="http://schemas.microsoft.com/office/drawing/2014/main" id="{DF3163E7-A004-449E-8337-4BC1BDAA5800}"/>
              </a:ext>
            </a:extLst>
          </p:cNvPr>
          <p:cNvCxnSpPr>
            <a:cxnSpLocks/>
            <a:stCxn id="50" idx="2"/>
            <a:endCxn id="54" idx="0"/>
          </p:cNvCxnSpPr>
          <p:nvPr/>
        </p:nvCxnSpPr>
        <p:spPr>
          <a:xfrm rot="16200000" flipH="1">
            <a:off x="8267885" y="2645864"/>
            <a:ext cx="257689" cy="1669459"/>
          </a:xfrm>
          <a:prstGeom prst="bentConnector3">
            <a:avLst>
              <a:gd name="adj1" fmla="val 50000"/>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0" name="Verbinder: gewinkelt 69">
            <a:extLst>
              <a:ext uri="{FF2B5EF4-FFF2-40B4-BE49-F238E27FC236}">
                <a16:creationId xmlns:a16="http://schemas.microsoft.com/office/drawing/2014/main" id="{3A9B9856-BC87-43C0-BD0A-562B37CE1BDE}"/>
              </a:ext>
            </a:extLst>
          </p:cNvPr>
          <p:cNvCxnSpPr>
            <a:cxnSpLocks/>
          </p:cNvCxnSpPr>
          <p:nvPr/>
        </p:nvCxnSpPr>
        <p:spPr>
          <a:xfrm rot="16200000" flipH="1">
            <a:off x="8785518" y="2123118"/>
            <a:ext cx="888070" cy="3345335"/>
          </a:xfrm>
          <a:prstGeom prst="bentConnector3">
            <a:avLst>
              <a:gd name="adj1" fmla="val 14233"/>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a:extLst>
              <a:ext uri="{FF2B5EF4-FFF2-40B4-BE49-F238E27FC236}">
                <a16:creationId xmlns:a16="http://schemas.microsoft.com/office/drawing/2014/main" id="{542D386F-A12E-4182-98C2-A04ABB6B5ED5}"/>
              </a:ext>
            </a:extLst>
          </p:cNvPr>
          <p:cNvCxnSpPr>
            <a:cxnSpLocks/>
            <a:stCxn id="53" idx="2"/>
            <a:endCxn id="5" idx="0"/>
          </p:cNvCxnSpPr>
          <p:nvPr/>
        </p:nvCxnSpPr>
        <p:spPr>
          <a:xfrm flipH="1">
            <a:off x="7550761" y="4355359"/>
            <a:ext cx="1615" cy="1215653"/>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7" name="Gerade Verbindung mit Pfeil 76">
            <a:extLst>
              <a:ext uri="{FF2B5EF4-FFF2-40B4-BE49-F238E27FC236}">
                <a16:creationId xmlns:a16="http://schemas.microsoft.com/office/drawing/2014/main" id="{79A47B39-EB2F-4994-A1B3-39D0AB823CEC}"/>
              </a:ext>
            </a:extLst>
          </p:cNvPr>
          <p:cNvCxnSpPr>
            <a:cxnSpLocks/>
            <a:stCxn id="52" idx="2"/>
          </p:cNvCxnSpPr>
          <p:nvPr/>
        </p:nvCxnSpPr>
        <p:spPr>
          <a:xfrm>
            <a:off x="5879709" y="4396271"/>
            <a:ext cx="0" cy="1133521"/>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0" name="Gerade Verbindung mit Pfeil 79">
            <a:extLst>
              <a:ext uri="{FF2B5EF4-FFF2-40B4-BE49-F238E27FC236}">
                <a16:creationId xmlns:a16="http://schemas.microsoft.com/office/drawing/2014/main" id="{8073B33E-F516-4CFF-BA68-4302DB95D6AD}"/>
              </a:ext>
            </a:extLst>
          </p:cNvPr>
          <p:cNvCxnSpPr>
            <a:cxnSpLocks/>
            <a:stCxn id="51" idx="2"/>
          </p:cNvCxnSpPr>
          <p:nvPr/>
        </p:nvCxnSpPr>
        <p:spPr>
          <a:xfrm>
            <a:off x="4188491" y="4396271"/>
            <a:ext cx="15343" cy="1133521"/>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3" name="Gerade Verbindung mit Pfeil 82">
            <a:extLst>
              <a:ext uri="{FF2B5EF4-FFF2-40B4-BE49-F238E27FC236}">
                <a16:creationId xmlns:a16="http://schemas.microsoft.com/office/drawing/2014/main" id="{86B86325-154A-4ED5-BA1A-B90C5C52310C}"/>
              </a:ext>
            </a:extLst>
          </p:cNvPr>
          <p:cNvCxnSpPr>
            <a:cxnSpLocks/>
            <a:stCxn id="54" idx="2"/>
            <a:endCxn id="57" idx="0"/>
          </p:cNvCxnSpPr>
          <p:nvPr/>
        </p:nvCxnSpPr>
        <p:spPr>
          <a:xfrm>
            <a:off x="9231459" y="4355359"/>
            <a:ext cx="0" cy="529446"/>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7" name="Gerade Verbindung mit Pfeil 86">
            <a:extLst>
              <a:ext uri="{FF2B5EF4-FFF2-40B4-BE49-F238E27FC236}">
                <a16:creationId xmlns:a16="http://schemas.microsoft.com/office/drawing/2014/main" id="{FE80AC5D-0AE7-4B15-B672-97744A1AC403}"/>
              </a:ext>
            </a:extLst>
          </p:cNvPr>
          <p:cNvCxnSpPr>
            <a:cxnSpLocks/>
            <a:stCxn id="57" idx="2"/>
          </p:cNvCxnSpPr>
          <p:nvPr/>
        </p:nvCxnSpPr>
        <p:spPr>
          <a:xfrm>
            <a:off x="9231459" y="5339222"/>
            <a:ext cx="0" cy="190570"/>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0" name="Gerade Verbindung mit Pfeil 89">
            <a:extLst>
              <a:ext uri="{FF2B5EF4-FFF2-40B4-BE49-F238E27FC236}">
                <a16:creationId xmlns:a16="http://schemas.microsoft.com/office/drawing/2014/main" id="{4518D74A-AB9A-4AA7-AE05-FAFA66E80D35}"/>
              </a:ext>
            </a:extLst>
          </p:cNvPr>
          <p:cNvCxnSpPr>
            <a:cxnSpLocks/>
            <a:stCxn id="55" idx="2"/>
            <a:endCxn id="56" idx="0"/>
          </p:cNvCxnSpPr>
          <p:nvPr/>
        </p:nvCxnSpPr>
        <p:spPr>
          <a:xfrm flipH="1">
            <a:off x="10907334" y="4694237"/>
            <a:ext cx="1" cy="190569"/>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3" name="Gerade Verbindung mit Pfeil 92">
            <a:extLst>
              <a:ext uri="{FF2B5EF4-FFF2-40B4-BE49-F238E27FC236}">
                <a16:creationId xmlns:a16="http://schemas.microsoft.com/office/drawing/2014/main" id="{7AC884F8-CA0A-4AAA-B180-B2886D63B222}"/>
              </a:ext>
            </a:extLst>
          </p:cNvPr>
          <p:cNvCxnSpPr>
            <a:cxnSpLocks/>
            <a:stCxn id="56" idx="2"/>
          </p:cNvCxnSpPr>
          <p:nvPr/>
        </p:nvCxnSpPr>
        <p:spPr>
          <a:xfrm>
            <a:off x="10907334" y="5339223"/>
            <a:ext cx="1" cy="190569"/>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6" name="Verbinder: gewinkelt 95">
            <a:extLst>
              <a:ext uri="{FF2B5EF4-FFF2-40B4-BE49-F238E27FC236}">
                <a16:creationId xmlns:a16="http://schemas.microsoft.com/office/drawing/2014/main" id="{4F4F4A9A-3297-4FE5-86B9-26B782E17088}"/>
              </a:ext>
            </a:extLst>
          </p:cNvPr>
          <p:cNvCxnSpPr>
            <a:cxnSpLocks/>
            <a:endCxn id="55" idx="1"/>
          </p:cNvCxnSpPr>
          <p:nvPr/>
        </p:nvCxnSpPr>
        <p:spPr>
          <a:xfrm rot="5400000" flipH="1" flipV="1">
            <a:off x="9630242" y="4914438"/>
            <a:ext cx="1062764" cy="167947"/>
          </a:xfrm>
          <a:prstGeom prst="bentConnector2">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00" name="TextBox 35">
            <a:extLst>
              <a:ext uri="{FF2B5EF4-FFF2-40B4-BE49-F238E27FC236}">
                <a16:creationId xmlns:a16="http://schemas.microsoft.com/office/drawing/2014/main" id="{56855E61-FBFA-4AA1-AF7A-5645026907FD}"/>
              </a:ext>
            </a:extLst>
          </p:cNvPr>
          <p:cNvSpPr txBox="1"/>
          <p:nvPr/>
        </p:nvSpPr>
        <p:spPr>
          <a:xfrm>
            <a:off x="3400464" y="1838763"/>
            <a:ext cx="3907857" cy="338554"/>
          </a:xfrm>
          <a:prstGeom prst="rect">
            <a:avLst/>
          </a:prstGeom>
          <a:noFill/>
        </p:spPr>
        <p:txBody>
          <a:bodyPr wrap="square" lIns="91440" tIns="45720" rIns="91440" bIns="45720" rtlCol="0" anchor="b" anchorCtr="0">
            <a:spAutoFit/>
          </a:bodyPr>
          <a:lstStyle/>
          <a:p>
            <a:r>
              <a:rPr lang="en-US" sz="1600" b="1" dirty="0">
                <a:solidFill>
                  <a:schemeClr val="tx2"/>
                </a:solidFill>
                <a:latin typeface="Poppins"/>
                <a:ea typeface="League Spartan" charset="0"/>
                <a:cs typeface="Poppins" pitchFamily="2" charset="77"/>
              </a:rPr>
              <a:t>Subplans of Profit / Loss Planning</a:t>
            </a:r>
          </a:p>
        </p:txBody>
      </p:sp>
      <p:cxnSp>
        <p:nvCxnSpPr>
          <p:cNvPr id="103" name="Gerade Verbindung mit Pfeil 102">
            <a:extLst>
              <a:ext uri="{FF2B5EF4-FFF2-40B4-BE49-F238E27FC236}">
                <a16:creationId xmlns:a16="http://schemas.microsoft.com/office/drawing/2014/main" id="{8D5ECE90-0ED7-4F05-A0CA-A8A1866C9187}"/>
              </a:ext>
            </a:extLst>
          </p:cNvPr>
          <p:cNvCxnSpPr>
            <a:cxnSpLocks/>
            <a:stCxn id="50" idx="2"/>
            <a:endCxn id="53" idx="0"/>
          </p:cNvCxnSpPr>
          <p:nvPr/>
        </p:nvCxnSpPr>
        <p:spPr>
          <a:xfrm flipH="1">
            <a:off x="7552376" y="3351750"/>
            <a:ext cx="9624" cy="257689"/>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06" name="Gerade Verbindung mit Pfeil 105">
            <a:extLst>
              <a:ext uri="{FF2B5EF4-FFF2-40B4-BE49-F238E27FC236}">
                <a16:creationId xmlns:a16="http://schemas.microsoft.com/office/drawing/2014/main" id="{AD19E715-D9EF-45AA-A93A-4F5B572AD67E}"/>
              </a:ext>
            </a:extLst>
          </p:cNvPr>
          <p:cNvCxnSpPr>
            <a:cxnSpLocks/>
            <a:stCxn id="49" idx="2"/>
            <a:endCxn id="50" idx="0"/>
          </p:cNvCxnSpPr>
          <p:nvPr/>
        </p:nvCxnSpPr>
        <p:spPr>
          <a:xfrm>
            <a:off x="7562000" y="2734276"/>
            <a:ext cx="0" cy="163057"/>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6432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a16="http://schemas.microsoft.com/office/drawing/2014/main" id="{BCA1FBE3-F056-44AB-82A7-5E880912E22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10" name="Objekt 9" hidden="1">
                        <a:extLst>
                          <a:ext uri="{FF2B5EF4-FFF2-40B4-BE49-F238E27FC236}">
                            <a16:creationId xmlns:a16="http://schemas.microsoft.com/office/drawing/2014/main" id="{BCA1FBE3-F056-44AB-82A7-5E880912E2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Rechteck 31">
            <a:extLst>
              <a:ext uri="{FF2B5EF4-FFF2-40B4-BE49-F238E27FC236}">
                <a16:creationId xmlns:a16="http://schemas.microsoft.com/office/drawing/2014/main" id="{F018B139-7093-4A7C-9C0C-F33399D05A5B}"/>
              </a:ext>
            </a:extLst>
          </p:cNvPr>
          <p:cNvSpPr/>
          <p:nvPr/>
        </p:nvSpPr>
        <p:spPr>
          <a:xfrm>
            <a:off x="5115066" y="4447103"/>
            <a:ext cx="3571960" cy="595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US" sz="1600" b="1" dirty="0">
                <a:solidFill>
                  <a:schemeClr val="tx2"/>
                </a:solidFill>
              </a:rPr>
              <a:t>= Change in cash and cash equivalents</a:t>
            </a:r>
          </a:p>
        </p:txBody>
      </p:sp>
      <p:sp>
        <p:nvSpPr>
          <p:cNvPr id="33" name="Rechteck 32">
            <a:extLst>
              <a:ext uri="{FF2B5EF4-FFF2-40B4-BE49-F238E27FC236}">
                <a16:creationId xmlns:a16="http://schemas.microsoft.com/office/drawing/2014/main" id="{81C8664D-65B7-4E46-B309-63E75FA4E9F2}"/>
              </a:ext>
            </a:extLst>
          </p:cNvPr>
          <p:cNvSpPr/>
          <p:nvPr/>
        </p:nvSpPr>
        <p:spPr>
          <a:xfrm>
            <a:off x="5180898" y="2579409"/>
            <a:ext cx="3571960" cy="4544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US" sz="1600" dirty="0">
                <a:solidFill>
                  <a:schemeClr val="tx2"/>
                </a:solidFill>
              </a:rPr>
              <a:t>   Cash flow from operating activities</a:t>
            </a:r>
          </a:p>
        </p:txBody>
      </p:sp>
      <p:sp>
        <p:nvSpPr>
          <p:cNvPr id="34" name="Rechteck 33">
            <a:extLst>
              <a:ext uri="{FF2B5EF4-FFF2-40B4-BE49-F238E27FC236}">
                <a16:creationId xmlns:a16="http://schemas.microsoft.com/office/drawing/2014/main" id="{365AF5B4-2041-47CE-9087-5C8F30BDBAD3}"/>
              </a:ext>
            </a:extLst>
          </p:cNvPr>
          <p:cNvSpPr/>
          <p:nvPr/>
        </p:nvSpPr>
        <p:spPr>
          <a:xfrm>
            <a:off x="5258063" y="3176580"/>
            <a:ext cx="3571960" cy="4544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US" sz="1600" b="1" dirty="0">
                <a:solidFill>
                  <a:schemeClr val="tx2"/>
                </a:solidFill>
              </a:rPr>
              <a:t>+</a:t>
            </a:r>
            <a:r>
              <a:rPr lang="en-US" sz="1600" dirty="0">
                <a:solidFill>
                  <a:schemeClr val="tx2"/>
                </a:solidFill>
              </a:rPr>
              <a:t> Cash flow from investing activities</a:t>
            </a:r>
          </a:p>
        </p:txBody>
      </p:sp>
      <p:sp>
        <p:nvSpPr>
          <p:cNvPr id="35" name="Rechteck 34">
            <a:extLst>
              <a:ext uri="{FF2B5EF4-FFF2-40B4-BE49-F238E27FC236}">
                <a16:creationId xmlns:a16="http://schemas.microsoft.com/office/drawing/2014/main" id="{3DF426D4-10A2-4A28-8CDC-C88E76EDFB2B}"/>
              </a:ext>
            </a:extLst>
          </p:cNvPr>
          <p:cNvSpPr/>
          <p:nvPr/>
        </p:nvSpPr>
        <p:spPr>
          <a:xfrm>
            <a:off x="5258063" y="3741650"/>
            <a:ext cx="3571960" cy="4544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US" sz="1600" b="1" dirty="0">
                <a:solidFill>
                  <a:schemeClr val="tx2"/>
                </a:solidFill>
              </a:rPr>
              <a:t>+</a:t>
            </a:r>
            <a:r>
              <a:rPr lang="en-US" sz="1600" dirty="0">
                <a:solidFill>
                  <a:schemeClr val="tx2"/>
                </a:solidFill>
              </a:rPr>
              <a:t> Cash flow from financing activities</a:t>
            </a: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268896" y="764353"/>
            <a:ext cx="11380304" cy="697353"/>
          </a:xfrm>
        </p:spPr>
        <p:txBody>
          <a:bodyPr>
            <a:noAutofit/>
          </a:bodyPr>
          <a:lstStyle/>
          <a:p>
            <a:r>
              <a:rPr lang="en-GB" sz="2800" dirty="0"/>
              <a:t>Content of Restructuring Concepts: Integrated Business Planning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94166" y="1761916"/>
            <a:ext cx="4891491" cy="483752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1900" dirty="0">
                <a:solidFill>
                  <a:srgbClr val="245473"/>
                </a:solidFill>
                <a:latin typeface="+mj-lt"/>
                <a:ea typeface="Open Sans Light" panose="020B0306030504020204" pitchFamily="34" charset="0"/>
                <a:cs typeface="Open Sans Light" panose="020B0306030504020204" pitchFamily="34" charset="0"/>
              </a:rPr>
              <a:t>Liquidity planning is extremely essential. It is the key instrument in financial planning. Liquidity planning means nothing less than ensuring that a company remains solvent at all times for the foreseeable future. Liquidity planning also gives you an overview of how much free liquidity can be managed in the short, medium, and long term.</a:t>
            </a:r>
            <a:endParaRPr lang="en-US" sz="1900" dirty="0">
              <a:solidFill>
                <a:srgbClr val="245473"/>
              </a:solidFill>
            </a:endParaRPr>
          </a:p>
          <a:p>
            <a:pPr algn="l">
              <a:lnSpc>
                <a:spcPct val="100000"/>
              </a:lnSpc>
              <a:spcBef>
                <a:spcPts val="600"/>
              </a:spcBef>
            </a:pPr>
            <a:r>
              <a:rPr lang="en-US" sz="1900" dirty="0">
                <a:solidFill>
                  <a:srgbClr val="245473"/>
                </a:solidFill>
                <a:latin typeface="+mj-lt"/>
                <a:ea typeface="Open Sans Light" panose="020B0306030504020204" pitchFamily="34" charset="0"/>
                <a:cs typeface="Open Sans Light" panose="020B0306030504020204" pitchFamily="34" charset="0"/>
              </a:rPr>
              <a:t>Liquidity planning serves to illustrate cash flows from all organizational units over time. </a:t>
            </a:r>
            <a:r>
              <a:rPr lang="en-US" sz="1900" dirty="0" err="1">
                <a:solidFill>
                  <a:srgbClr val="245473"/>
                </a:solidFill>
                <a:latin typeface="+mj-lt"/>
                <a:ea typeface="Open Sans Light" panose="020B0306030504020204" pitchFamily="34" charset="0"/>
                <a:cs typeface="Open Sans Light" panose="020B0306030504020204" pitchFamily="34" charset="0"/>
              </a:rPr>
              <a:t>lt</a:t>
            </a:r>
            <a:r>
              <a:rPr lang="en-US" sz="1900" dirty="0">
                <a:solidFill>
                  <a:srgbClr val="245473"/>
                </a:solidFill>
                <a:latin typeface="+mj-lt"/>
                <a:ea typeface="Open Sans Light" panose="020B0306030504020204" pitchFamily="34" charset="0"/>
                <a:cs typeface="Open Sans Light" panose="020B0306030504020204" pitchFamily="34" charset="0"/>
              </a:rPr>
              <a:t> distinguishes between different cash flows, e.g. customer payments and HR payments. The timeline – the underlying planning horizon – usually includes the next 6-12 months. However, certain business models may require planning several years in advance. </a:t>
            </a:r>
            <a:endParaRPr lang="en-US" sz="1900" b="1" dirty="0">
              <a:solidFill>
                <a:srgbClr val="245473"/>
              </a:solidFill>
              <a:latin typeface="+mj-lt"/>
              <a:ea typeface="Open Sans Light" panose="020B0306030504020204" pitchFamily="34" charset="0"/>
              <a:cs typeface="Open Sans Light" panose="020B0306030504020204" pitchFamily="34" charset="0"/>
            </a:endParaRPr>
          </a:p>
        </p:txBody>
      </p:sp>
      <p:sp>
        <p:nvSpPr>
          <p:cNvPr id="5" name="Rechteck 4">
            <a:extLst>
              <a:ext uri="{FF2B5EF4-FFF2-40B4-BE49-F238E27FC236}">
                <a16:creationId xmlns:a16="http://schemas.microsoft.com/office/drawing/2014/main" id="{CF6E12EC-3064-424E-99AB-27EF93034598}"/>
              </a:ext>
            </a:extLst>
          </p:cNvPr>
          <p:cNvSpPr/>
          <p:nvPr/>
        </p:nvSpPr>
        <p:spPr>
          <a:xfrm>
            <a:off x="8548823" y="4447103"/>
            <a:ext cx="3571960" cy="5953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US" sz="1600" b="1" dirty="0">
                <a:solidFill>
                  <a:schemeClr val="bg1"/>
                </a:solidFill>
              </a:rPr>
              <a:t>Cash and cash equivalents = Total items 1-3</a:t>
            </a:r>
            <a:endParaRPr lang="de-DE" sz="1600" b="1" dirty="0">
              <a:solidFill>
                <a:schemeClr val="bg1"/>
              </a:solidFill>
            </a:endParaRPr>
          </a:p>
        </p:txBody>
      </p:sp>
      <p:sp>
        <p:nvSpPr>
          <p:cNvPr id="49" name="Rechteck 48">
            <a:extLst>
              <a:ext uri="{FF2B5EF4-FFF2-40B4-BE49-F238E27FC236}">
                <a16:creationId xmlns:a16="http://schemas.microsoft.com/office/drawing/2014/main" id="{F6313C2A-A173-48F9-B296-F2E25D12908F}"/>
              </a:ext>
            </a:extLst>
          </p:cNvPr>
          <p:cNvSpPr/>
          <p:nvPr/>
        </p:nvSpPr>
        <p:spPr>
          <a:xfrm>
            <a:off x="8542314" y="2579409"/>
            <a:ext cx="3571960" cy="454417"/>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US" sz="1600" dirty="0">
                <a:solidFill>
                  <a:schemeClr val="tx2"/>
                </a:solidFill>
              </a:rPr>
              <a:t>Cash inflow/outflow from operating activities</a:t>
            </a:r>
            <a:endParaRPr lang="de-DE" sz="1600" dirty="0">
              <a:solidFill>
                <a:schemeClr val="tx2"/>
              </a:solidFill>
            </a:endParaRPr>
          </a:p>
        </p:txBody>
      </p:sp>
      <p:sp>
        <p:nvSpPr>
          <p:cNvPr id="100" name="TextBox 35">
            <a:extLst>
              <a:ext uri="{FF2B5EF4-FFF2-40B4-BE49-F238E27FC236}">
                <a16:creationId xmlns:a16="http://schemas.microsoft.com/office/drawing/2014/main" id="{56855E61-FBFA-4AA1-AF7A-5645026907FD}"/>
              </a:ext>
            </a:extLst>
          </p:cNvPr>
          <p:cNvSpPr txBox="1"/>
          <p:nvPr/>
        </p:nvSpPr>
        <p:spPr>
          <a:xfrm>
            <a:off x="5180898" y="1921493"/>
            <a:ext cx="3907857" cy="400110"/>
          </a:xfrm>
          <a:prstGeom prst="rect">
            <a:avLst/>
          </a:prstGeom>
          <a:noFill/>
        </p:spPr>
        <p:txBody>
          <a:bodyPr wrap="square" rtlCol="0" anchor="b" anchorCtr="0">
            <a:spAutoFit/>
          </a:bodyPr>
          <a:lstStyle/>
          <a:p>
            <a:r>
              <a:rPr lang="en-US" sz="2000" b="1" dirty="0">
                <a:solidFill>
                  <a:srgbClr val="F95C2C"/>
                </a:solidFill>
                <a:latin typeface="+mj-lt"/>
                <a:ea typeface="League Spartan" charset="0"/>
                <a:cs typeface="Poppins" pitchFamily="2" charset="77"/>
              </a:rPr>
              <a:t>Subplans of Liquidity Planning</a:t>
            </a:r>
          </a:p>
        </p:txBody>
      </p:sp>
      <p:sp>
        <p:nvSpPr>
          <p:cNvPr id="30" name="Rechteck 29">
            <a:extLst>
              <a:ext uri="{FF2B5EF4-FFF2-40B4-BE49-F238E27FC236}">
                <a16:creationId xmlns:a16="http://schemas.microsoft.com/office/drawing/2014/main" id="{CB52A941-8526-411B-A506-44A1ABD1E91B}"/>
              </a:ext>
            </a:extLst>
          </p:cNvPr>
          <p:cNvSpPr/>
          <p:nvPr/>
        </p:nvSpPr>
        <p:spPr>
          <a:xfrm>
            <a:off x="8542314" y="3186226"/>
            <a:ext cx="3571960" cy="454417"/>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US" sz="1600" dirty="0">
                <a:solidFill>
                  <a:schemeClr val="tx2"/>
                </a:solidFill>
              </a:rPr>
              <a:t>Balance of investments/ disinvestments</a:t>
            </a:r>
          </a:p>
        </p:txBody>
      </p:sp>
      <p:sp>
        <p:nvSpPr>
          <p:cNvPr id="31" name="Rechteck 30">
            <a:extLst>
              <a:ext uri="{FF2B5EF4-FFF2-40B4-BE49-F238E27FC236}">
                <a16:creationId xmlns:a16="http://schemas.microsoft.com/office/drawing/2014/main" id="{3D027F2A-C7BB-442C-BE44-DB66F4D99BEB}"/>
              </a:ext>
            </a:extLst>
          </p:cNvPr>
          <p:cNvSpPr/>
          <p:nvPr/>
        </p:nvSpPr>
        <p:spPr>
          <a:xfrm>
            <a:off x="8542314" y="3741650"/>
            <a:ext cx="3571960" cy="454417"/>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US" sz="1600" dirty="0">
                <a:solidFill>
                  <a:schemeClr val="tx2"/>
                </a:solidFill>
              </a:rPr>
              <a:t>Balance from external financing activities</a:t>
            </a:r>
          </a:p>
        </p:txBody>
      </p:sp>
      <p:cxnSp>
        <p:nvCxnSpPr>
          <p:cNvPr id="7" name="Gerader Verbinder 6">
            <a:extLst>
              <a:ext uri="{FF2B5EF4-FFF2-40B4-BE49-F238E27FC236}">
                <a16:creationId xmlns:a16="http://schemas.microsoft.com/office/drawing/2014/main" id="{CB4BCE39-4255-4997-9BF0-DB788D061721}"/>
              </a:ext>
            </a:extLst>
          </p:cNvPr>
          <p:cNvCxnSpPr>
            <a:cxnSpLocks/>
          </p:cNvCxnSpPr>
          <p:nvPr/>
        </p:nvCxnSpPr>
        <p:spPr>
          <a:xfrm>
            <a:off x="5246503" y="4331599"/>
            <a:ext cx="6877278"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0525234-311B-4B99-A1A3-94996944867C}"/>
              </a:ext>
            </a:extLst>
          </p:cNvPr>
          <p:cNvSpPr txBox="1"/>
          <p:nvPr/>
        </p:nvSpPr>
        <p:spPr>
          <a:xfrm>
            <a:off x="5498102" y="5257348"/>
            <a:ext cx="6101442" cy="923330"/>
          </a:xfrm>
          <a:prstGeom prst="rect">
            <a:avLst/>
          </a:prstGeom>
          <a:noFill/>
        </p:spPr>
        <p:txBody>
          <a:bodyPr wrap="square">
            <a:spAutoFit/>
          </a:bodyPr>
          <a:lstStyle/>
          <a:p>
            <a:r>
              <a:rPr lang="en-US" sz="1800" b="1" dirty="0">
                <a:solidFill>
                  <a:srgbClr val="F95C2C"/>
                </a:solidFill>
                <a:latin typeface="+mj-lt"/>
                <a:ea typeface="Open Sans Light" panose="020B0306030504020204" pitchFamily="34" charset="0"/>
                <a:cs typeface="Open Sans Light" panose="020B0306030504020204" pitchFamily="34" charset="0"/>
              </a:rPr>
              <a:t>Never confuse liquidity planning with daily cash management, which focuses only on future balances of individual bank accounts and on creating daily cash forecasts</a:t>
            </a:r>
            <a:r>
              <a:rPr lang="en-US" sz="1700" b="1" dirty="0">
                <a:solidFill>
                  <a:srgbClr val="F95C2C"/>
                </a:solidFill>
                <a:latin typeface="+mj-lt"/>
                <a:ea typeface="Open Sans Light" panose="020B0306030504020204" pitchFamily="34" charset="0"/>
                <a:cs typeface="Open Sans Light" panose="020B0306030504020204" pitchFamily="34" charset="0"/>
              </a:rPr>
              <a:t>.</a:t>
            </a:r>
            <a:endParaRPr lang="en-IE" dirty="0">
              <a:solidFill>
                <a:srgbClr val="F95C2C"/>
              </a:solidFill>
            </a:endParaRPr>
          </a:p>
        </p:txBody>
      </p:sp>
    </p:spTree>
    <p:extLst>
      <p:ext uri="{BB962C8B-B14F-4D97-AF65-F5344CB8AC3E}">
        <p14:creationId xmlns:p14="http://schemas.microsoft.com/office/powerpoint/2010/main" val="1215170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a16="http://schemas.microsoft.com/office/drawing/2014/main" id="{BCA1FBE3-F056-44AB-82A7-5E880912E22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10" name="Objekt 9" hidden="1">
                        <a:extLst>
                          <a:ext uri="{FF2B5EF4-FFF2-40B4-BE49-F238E27FC236}">
                            <a16:creationId xmlns:a16="http://schemas.microsoft.com/office/drawing/2014/main" id="{BCA1FBE3-F056-44AB-82A7-5E880912E2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625564" y="656794"/>
            <a:ext cx="9891521" cy="867100"/>
          </a:xfrm>
        </p:spPr>
        <p:txBody>
          <a:bodyPr>
            <a:normAutofit/>
          </a:bodyPr>
          <a:lstStyle/>
          <a:p>
            <a:r>
              <a:rPr lang="en-GB" sz="2800" dirty="0"/>
              <a:t>Content of Restructuring Concepts: Integrated Business Planning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97131" y="1882038"/>
            <a:ext cx="2433554" cy="48221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2200" dirty="0">
                <a:solidFill>
                  <a:srgbClr val="245473"/>
                </a:solidFill>
                <a:latin typeface="+mj-lt"/>
                <a:ea typeface="Open Sans Light" panose="020B0306030504020204" pitchFamily="34" charset="0"/>
                <a:cs typeface="Open Sans Light" panose="020B0306030504020204" pitchFamily="34" charset="0"/>
              </a:rPr>
              <a:t>Financial planning begins with the status quo. First plan the development without measures. In this way, the basis is laid, and the financing requirement becomes obvious, and the causes of the imbalance become apparent.</a:t>
            </a:r>
          </a:p>
        </p:txBody>
      </p:sp>
      <p:grpSp>
        <p:nvGrpSpPr>
          <p:cNvPr id="3" name="Gruppieren 2">
            <a:extLst>
              <a:ext uri="{FF2B5EF4-FFF2-40B4-BE49-F238E27FC236}">
                <a16:creationId xmlns:a16="http://schemas.microsoft.com/office/drawing/2014/main" id="{90702F68-82C1-42CC-9582-7CD198FA5AC1}"/>
              </a:ext>
            </a:extLst>
          </p:cNvPr>
          <p:cNvGrpSpPr>
            <a:grpSpLocks noChangeAspect="1"/>
          </p:cNvGrpSpPr>
          <p:nvPr/>
        </p:nvGrpSpPr>
        <p:grpSpPr>
          <a:xfrm>
            <a:off x="5470813" y="2056849"/>
            <a:ext cx="4106971" cy="4106972"/>
            <a:chOff x="5766160" y="2497407"/>
            <a:chExt cx="3413220" cy="3413221"/>
          </a:xfrm>
        </p:grpSpPr>
        <p:sp>
          <p:nvSpPr>
            <p:cNvPr id="15" name="Freeform 38">
              <a:extLst>
                <a:ext uri="{FF2B5EF4-FFF2-40B4-BE49-F238E27FC236}">
                  <a16:creationId xmlns:a16="http://schemas.microsoft.com/office/drawing/2014/main" id="{8EDE0225-25D9-4A5D-937B-C1B3B531F6B2}"/>
                </a:ext>
              </a:extLst>
            </p:cNvPr>
            <p:cNvSpPr/>
            <p:nvPr/>
          </p:nvSpPr>
          <p:spPr>
            <a:xfrm>
              <a:off x="5766160" y="2497407"/>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6" name="Freeform 39">
              <a:extLst>
                <a:ext uri="{FF2B5EF4-FFF2-40B4-BE49-F238E27FC236}">
                  <a16:creationId xmlns:a16="http://schemas.microsoft.com/office/drawing/2014/main" id="{16AE0FC8-7583-4919-A369-3E1B34DC5C04}"/>
                </a:ext>
              </a:extLst>
            </p:cNvPr>
            <p:cNvSpPr/>
            <p:nvPr/>
          </p:nvSpPr>
          <p:spPr>
            <a:xfrm rot="5400000">
              <a:off x="7472770" y="323840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7" name="Freeform 40">
              <a:extLst>
                <a:ext uri="{FF2B5EF4-FFF2-40B4-BE49-F238E27FC236}">
                  <a16:creationId xmlns:a16="http://schemas.microsoft.com/office/drawing/2014/main" id="{7E93E9F9-3FF7-4606-A59B-D8D903F0FDA9}"/>
                </a:ext>
              </a:extLst>
            </p:cNvPr>
            <p:cNvSpPr/>
            <p:nvPr/>
          </p:nvSpPr>
          <p:spPr>
            <a:xfrm rot="10800000">
              <a:off x="6731776" y="494501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3">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8" name="Freeform 41">
              <a:extLst>
                <a:ext uri="{FF2B5EF4-FFF2-40B4-BE49-F238E27FC236}">
                  <a16:creationId xmlns:a16="http://schemas.microsoft.com/office/drawing/2014/main" id="{AEEBB382-01E1-4868-891D-33C37437EC4E}"/>
                </a:ext>
              </a:extLst>
            </p:cNvPr>
            <p:cNvSpPr/>
            <p:nvPr/>
          </p:nvSpPr>
          <p:spPr>
            <a:xfrm rot="16200000">
              <a:off x="5025166" y="4204018"/>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9" name="TextBox 43">
              <a:extLst>
                <a:ext uri="{FF2B5EF4-FFF2-40B4-BE49-F238E27FC236}">
                  <a16:creationId xmlns:a16="http://schemas.microsoft.com/office/drawing/2014/main" id="{AEC72BF0-11CD-4FCE-862D-B247DF65D7A2}"/>
                </a:ext>
              </a:extLst>
            </p:cNvPr>
            <p:cNvSpPr txBox="1"/>
            <p:nvPr/>
          </p:nvSpPr>
          <p:spPr>
            <a:xfrm>
              <a:off x="6731778" y="3665409"/>
              <a:ext cx="1481987" cy="1077218"/>
            </a:xfrm>
            <a:prstGeom prst="rect">
              <a:avLst/>
            </a:prstGeom>
            <a:noFill/>
          </p:spPr>
          <p:txBody>
            <a:bodyPr wrap="square" rtlCol="0" anchor="ctr">
              <a:spAutoFit/>
            </a:bodyPr>
            <a:lstStyle/>
            <a:p>
              <a:pPr algn="ctr"/>
              <a:r>
                <a:rPr lang="en-US" sz="1600" b="1" dirty="0">
                  <a:solidFill>
                    <a:schemeClr val="tx2"/>
                  </a:solidFill>
                  <a:latin typeface="+mj-lt"/>
                  <a:cs typeface="Poppins" pitchFamily="2" charset="77"/>
                </a:rPr>
                <a:t>Summary: Business planning in the crisis</a:t>
              </a:r>
            </a:p>
          </p:txBody>
        </p:sp>
        <p:sp>
          <p:nvSpPr>
            <p:cNvPr id="20" name="TextBox 44">
              <a:extLst>
                <a:ext uri="{FF2B5EF4-FFF2-40B4-BE49-F238E27FC236}">
                  <a16:creationId xmlns:a16="http://schemas.microsoft.com/office/drawing/2014/main" id="{062D07B8-00B6-4F0A-A8A6-5C88DCB3E2A3}"/>
                </a:ext>
              </a:extLst>
            </p:cNvPr>
            <p:cNvSpPr txBox="1"/>
            <p:nvPr/>
          </p:nvSpPr>
          <p:spPr>
            <a:xfrm>
              <a:off x="6262761" y="2882992"/>
              <a:ext cx="1897460" cy="537153"/>
            </a:xfrm>
            <a:prstGeom prst="rect">
              <a:avLst/>
            </a:prstGeom>
            <a:noFill/>
          </p:spPr>
          <p:txBody>
            <a:bodyPr wrap="none" rtlCol="0" anchor="ctr">
              <a:spAutoFit/>
            </a:bodyPr>
            <a:lstStyle/>
            <a:p>
              <a:pPr algn="ctr"/>
              <a:r>
                <a:rPr lang="en-US" b="1" dirty="0">
                  <a:solidFill>
                    <a:schemeClr val="bg1"/>
                  </a:solidFill>
                  <a:latin typeface="+mj-lt"/>
                  <a:cs typeface="Poppins" pitchFamily="2" charset="77"/>
                </a:rPr>
                <a:t>Description of the </a:t>
              </a:r>
              <a:br>
                <a:rPr lang="en-US" b="1" dirty="0">
                  <a:solidFill>
                    <a:schemeClr val="bg1"/>
                  </a:solidFill>
                  <a:latin typeface="+mj-lt"/>
                  <a:cs typeface="Poppins" pitchFamily="2" charset="77"/>
                </a:rPr>
              </a:br>
              <a:r>
                <a:rPr lang="en-US" b="1" dirty="0">
                  <a:solidFill>
                    <a:schemeClr val="bg1"/>
                  </a:solidFill>
                  <a:latin typeface="+mj-lt"/>
                  <a:cs typeface="Poppins" pitchFamily="2" charset="77"/>
                </a:rPr>
                <a:t>problem and loss areas</a:t>
              </a:r>
            </a:p>
          </p:txBody>
        </p:sp>
        <p:sp>
          <p:nvSpPr>
            <p:cNvPr id="21" name="Freeform 41">
              <a:extLst>
                <a:ext uri="{FF2B5EF4-FFF2-40B4-BE49-F238E27FC236}">
                  <a16:creationId xmlns:a16="http://schemas.microsoft.com/office/drawing/2014/main" id="{CF70DE15-9BE8-40DD-A4E0-E82287C12258}"/>
                </a:ext>
              </a:extLst>
            </p:cNvPr>
            <p:cNvSpPr>
              <a:spLocks noChangeArrowheads="1"/>
            </p:cNvSpPr>
            <p:nvPr/>
          </p:nvSpPr>
          <p:spPr bwMode="auto">
            <a:xfrm>
              <a:off x="7075520" y="2604219"/>
              <a:ext cx="274171" cy="292209"/>
            </a:xfrm>
            <a:custGeom>
              <a:avLst/>
              <a:gdLst>
                <a:gd name="T0" fmla="*/ 450379 w 2344"/>
                <a:gd name="T1" fmla="*/ 478140 h 2500"/>
                <a:gd name="T2" fmla="*/ 731775 w 2344"/>
                <a:gd name="T3" fmla="*/ 421973 h 2500"/>
                <a:gd name="T4" fmla="*/ 731775 w 2344"/>
                <a:gd name="T5" fmla="*/ 703168 h 2500"/>
                <a:gd name="T6" fmla="*/ 450379 w 2344"/>
                <a:gd name="T7" fmla="*/ 646641 h 2500"/>
                <a:gd name="T8" fmla="*/ 731775 w 2344"/>
                <a:gd name="T9" fmla="*/ 703168 h 2500"/>
                <a:gd name="T10" fmla="*/ 366068 w 2344"/>
                <a:gd name="T11" fmla="*/ 365446 h 2500"/>
                <a:gd name="T12" fmla="*/ 337964 w 2344"/>
                <a:gd name="T13" fmla="*/ 337362 h 2500"/>
                <a:gd name="T14" fmla="*/ 366068 w 2344"/>
                <a:gd name="T15" fmla="*/ 309279 h 2500"/>
                <a:gd name="T16" fmla="*/ 394171 w 2344"/>
                <a:gd name="T17" fmla="*/ 337362 h 2500"/>
                <a:gd name="T18" fmla="*/ 366068 w 2344"/>
                <a:gd name="T19" fmla="*/ 478140 h 2500"/>
                <a:gd name="T20" fmla="*/ 337964 w 2344"/>
                <a:gd name="T21" fmla="*/ 449696 h 2500"/>
                <a:gd name="T22" fmla="*/ 366068 w 2344"/>
                <a:gd name="T23" fmla="*/ 421973 h 2500"/>
                <a:gd name="T24" fmla="*/ 394171 w 2344"/>
                <a:gd name="T25" fmla="*/ 449696 h 2500"/>
                <a:gd name="T26" fmla="*/ 366068 w 2344"/>
                <a:gd name="T27" fmla="*/ 478140 h 2500"/>
                <a:gd name="T28" fmla="*/ 366068 w 2344"/>
                <a:gd name="T29" fmla="*/ 590474 h 2500"/>
                <a:gd name="T30" fmla="*/ 337964 w 2344"/>
                <a:gd name="T31" fmla="*/ 562391 h 2500"/>
                <a:gd name="T32" fmla="*/ 366068 w 2344"/>
                <a:gd name="T33" fmla="*/ 534307 h 2500"/>
                <a:gd name="T34" fmla="*/ 394171 w 2344"/>
                <a:gd name="T35" fmla="*/ 562391 h 2500"/>
                <a:gd name="T36" fmla="*/ 366068 w 2344"/>
                <a:gd name="T37" fmla="*/ 703168 h 2500"/>
                <a:gd name="T38" fmla="*/ 337964 w 2344"/>
                <a:gd name="T39" fmla="*/ 674725 h 2500"/>
                <a:gd name="T40" fmla="*/ 366068 w 2344"/>
                <a:gd name="T41" fmla="*/ 646641 h 2500"/>
                <a:gd name="T42" fmla="*/ 394171 w 2344"/>
                <a:gd name="T43" fmla="*/ 674725 h 2500"/>
                <a:gd name="T44" fmla="*/ 366068 w 2344"/>
                <a:gd name="T45" fmla="*/ 703168 h 2500"/>
                <a:gd name="T46" fmla="*/ 619000 w 2344"/>
                <a:gd name="T47" fmla="*/ 534307 h 2500"/>
                <a:gd name="T48" fmla="*/ 450379 w 2344"/>
                <a:gd name="T49" fmla="*/ 590474 h 2500"/>
                <a:gd name="T50" fmla="*/ 450379 w 2344"/>
                <a:gd name="T51" fmla="*/ 309279 h 2500"/>
                <a:gd name="T52" fmla="*/ 703311 w 2344"/>
                <a:gd name="T53" fmla="*/ 365446 h 2500"/>
                <a:gd name="T54" fmla="*/ 450379 w 2344"/>
                <a:gd name="T55" fmla="*/ 309279 h 2500"/>
                <a:gd name="T56" fmla="*/ 647104 w 2344"/>
                <a:gd name="T57" fmla="*/ 140418 h 2500"/>
                <a:gd name="T58" fmla="*/ 450379 w 2344"/>
                <a:gd name="T59" fmla="*/ 196585 h 2500"/>
                <a:gd name="T60" fmla="*/ 225189 w 2344"/>
                <a:gd name="T61" fmla="*/ 815502 h 2500"/>
                <a:gd name="T62" fmla="*/ 197086 w 2344"/>
                <a:gd name="T63" fmla="*/ 843586 h 2500"/>
                <a:gd name="T64" fmla="*/ 168982 w 2344"/>
                <a:gd name="T65" fmla="*/ 815502 h 2500"/>
                <a:gd name="T66" fmla="*/ 168982 w 2344"/>
                <a:gd name="T67" fmla="*/ 309279 h 2500"/>
                <a:gd name="T68" fmla="*/ 225189 w 2344"/>
                <a:gd name="T69" fmla="*/ 281195 h 2500"/>
                <a:gd name="T70" fmla="*/ 112775 w 2344"/>
                <a:gd name="T71" fmla="*/ 590474 h 2500"/>
                <a:gd name="T72" fmla="*/ 56568 w 2344"/>
                <a:gd name="T73" fmla="*/ 309279 h 2500"/>
                <a:gd name="T74" fmla="*/ 84311 w 2344"/>
                <a:gd name="T75" fmla="*/ 281195 h 2500"/>
                <a:gd name="T76" fmla="*/ 112775 w 2344"/>
                <a:gd name="T77" fmla="*/ 309279 h 2500"/>
                <a:gd name="T78" fmla="*/ 225189 w 2344"/>
                <a:gd name="T79" fmla="*/ 0 h 2500"/>
                <a:gd name="T80" fmla="*/ 84311 w 2344"/>
                <a:gd name="T81" fmla="*/ 225028 h 2500"/>
                <a:gd name="T82" fmla="*/ 0 w 2344"/>
                <a:gd name="T83" fmla="*/ 309279 h 2500"/>
                <a:gd name="T84" fmla="*/ 112775 w 2344"/>
                <a:gd name="T85" fmla="*/ 646641 h 2500"/>
                <a:gd name="T86" fmla="*/ 112775 w 2344"/>
                <a:gd name="T87" fmla="*/ 815502 h 2500"/>
                <a:gd name="T88" fmla="*/ 759879 w 2344"/>
                <a:gd name="T89" fmla="*/ 899753 h 2500"/>
                <a:gd name="T90" fmla="*/ 844190 w 2344"/>
                <a:gd name="T91" fmla="*/ 815502 h 2500"/>
                <a:gd name="T92" fmla="*/ 225189 w 2344"/>
                <a:gd name="T93" fmla="*/ 0 h 25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44" h="2500">
                  <a:moveTo>
                    <a:pt x="2031" y="1328"/>
                  </a:moveTo>
                  <a:lnTo>
                    <a:pt x="1250" y="1328"/>
                  </a:lnTo>
                  <a:lnTo>
                    <a:pt x="1250" y="1172"/>
                  </a:lnTo>
                  <a:lnTo>
                    <a:pt x="2031" y="1172"/>
                  </a:lnTo>
                  <a:lnTo>
                    <a:pt x="2031" y="1328"/>
                  </a:lnTo>
                  <a:close/>
                  <a:moveTo>
                    <a:pt x="2031" y="1953"/>
                  </a:moveTo>
                  <a:lnTo>
                    <a:pt x="1250" y="1953"/>
                  </a:lnTo>
                  <a:lnTo>
                    <a:pt x="1250" y="1796"/>
                  </a:lnTo>
                  <a:lnTo>
                    <a:pt x="2031" y="1796"/>
                  </a:lnTo>
                  <a:lnTo>
                    <a:pt x="2031" y="1953"/>
                  </a:lnTo>
                  <a:close/>
                  <a:moveTo>
                    <a:pt x="1016" y="1015"/>
                  </a:moveTo>
                  <a:lnTo>
                    <a:pt x="1016" y="1015"/>
                  </a:lnTo>
                  <a:cubicBezTo>
                    <a:pt x="972" y="1015"/>
                    <a:pt x="938" y="980"/>
                    <a:pt x="938" y="937"/>
                  </a:cubicBezTo>
                  <a:cubicBezTo>
                    <a:pt x="938" y="893"/>
                    <a:pt x="972" y="859"/>
                    <a:pt x="1016" y="859"/>
                  </a:cubicBezTo>
                  <a:cubicBezTo>
                    <a:pt x="1059" y="859"/>
                    <a:pt x="1094" y="893"/>
                    <a:pt x="1094" y="937"/>
                  </a:cubicBezTo>
                  <a:cubicBezTo>
                    <a:pt x="1094" y="980"/>
                    <a:pt x="1059" y="1015"/>
                    <a:pt x="1016" y="1015"/>
                  </a:cubicBezTo>
                  <a:close/>
                  <a:moveTo>
                    <a:pt x="1016" y="1328"/>
                  </a:moveTo>
                  <a:lnTo>
                    <a:pt x="1016" y="1328"/>
                  </a:lnTo>
                  <a:cubicBezTo>
                    <a:pt x="972" y="1328"/>
                    <a:pt x="938" y="1293"/>
                    <a:pt x="938" y="1249"/>
                  </a:cubicBezTo>
                  <a:cubicBezTo>
                    <a:pt x="938" y="1206"/>
                    <a:pt x="972" y="1172"/>
                    <a:pt x="1016" y="1172"/>
                  </a:cubicBezTo>
                  <a:cubicBezTo>
                    <a:pt x="1059" y="1172"/>
                    <a:pt x="1094" y="1206"/>
                    <a:pt x="1094" y="1249"/>
                  </a:cubicBezTo>
                  <a:cubicBezTo>
                    <a:pt x="1094" y="1293"/>
                    <a:pt x="1059" y="1328"/>
                    <a:pt x="1016" y="1328"/>
                  </a:cubicBezTo>
                  <a:close/>
                  <a:moveTo>
                    <a:pt x="1016" y="1640"/>
                  </a:moveTo>
                  <a:lnTo>
                    <a:pt x="1016" y="1640"/>
                  </a:lnTo>
                  <a:cubicBezTo>
                    <a:pt x="972" y="1640"/>
                    <a:pt x="938" y="1605"/>
                    <a:pt x="938" y="1562"/>
                  </a:cubicBezTo>
                  <a:cubicBezTo>
                    <a:pt x="938" y="1519"/>
                    <a:pt x="972" y="1484"/>
                    <a:pt x="1016" y="1484"/>
                  </a:cubicBezTo>
                  <a:cubicBezTo>
                    <a:pt x="1059" y="1484"/>
                    <a:pt x="1094" y="1519"/>
                    <a:pt x="1094" y="1562"/>
                  </a:cubicBezTo>
                  <a:cubicBezTo>
                    <a:pt x="1094" y="1605"/>
                    <a:pt x="1059" y="1640"/>
                    <a:pt x="1016" y="1640"/>
                  </a:cubicBezTo>
                  <a:close/>
                  <a:moveTo>
                    <a:pt x="1016" y="1953"/>
                  </a:moveTo>
                  <a:lnTo>
                    <a:pt x="1016" y="1953"/>
                  </a:lnTo>
                  <a:cubicBezTo>
                    <a:pt x="972" y="1953"/>
                    <a:pt x="938" y="1917"/>
                    <a:pt x="938" y="1874"/>
                  </a:cubicBezTo>
                  <a:cubicBezTo>
                    <a:pt x="938" y="1831"/>
                    <a:pt x="972" y="1796"/>
                    <a:pt x="1016" y="1796"/>
                  </a:cubicBezTo>
                  <a:cubicBezTo>
                    <a:pt x="1059" y="1796"/>
                    <a:pt x="1094" y="1831"/>
                    <a:pt x="1094" y="1874"/>
                  </a:cubicBezTo>
                  <a:cubicBezTo>
                    <a:pt x="1094" y="1917"/>
                    <a:pt x="1059" y="1953"/>
                    <a:pt x="1016" y="1953"/>
                  </a:cubicBezTo>
                  <a:close/>
                  <a:moveTo>
                    <a:pt x="1250" y="1484"/>
                  </a:moveTo>
                  <a:lnTo>
                    <a:pt x="1718" y="1484"/>
                  </a:lnTo>
                  <a:lnTo>
                    <a:pt x="1718" y="1640"/>
                  </a:lnTo>
                  <a:lnTo>
                    <a:pt x="1250" y="1640"/>
                  </a:lnTo>
                  <a:lnTo>
                    <a:pt x="1250" y="1484"/>
                  </a:lnTo>
                  <a:close/>
                  <a:moveTo>
                    <a:pt x="1250" y="859"/>
                  </a:moveTo>
                  <a:lnTo>
                    <a:pt x="1952" y="859"/>
                  </a:lnTo>
                  <a:lnTo>
                    <a:pt x="1952" y="1015"/>
                  </a:lnTo>
                  <a:lnTo>
                    <a:pt x="1250" y="1015"/>
                  </a:lnTo>
                  <a:lnTo>
                    <a:pt x="1250" y="859"/>
                  </a:lnTo>
                  <a:close/>
                  <a:moveTo>
                    <a:pt x="1250" y="390"/>
                  </a:moveTo>
                  <a:lnTo>
                    <a:pt x="1796" y="390"/>
                  </a:lnTo>
                  <a:lnTo>
                    <a:pt x="1796" y="546"/>
                  </a:lnTo>
                  <a:lnTo>
                    <a:pt x="1250" y="546"/>
                  </a:lnTo>
                  <a:lnTo>
                    <a:pt x="1250" y="390"/>
                  </a:lnTo>
                  <a:close/>
                  <a:moveTo>
                    <a:pt x="625" y="2265"/>
                  </a:moveTo>
                  <a:lnTo>
                    <a:pt x="625" y="2265"/>
                  </a:lnTo>
                  <a:cubicBezTo>
                    <a:pt x="625" y="2308"/>
                    <a:pt x="590" y="2343"/>
                    <a:pt x="547" y="2343"/>
                  </a:cubicBezTo>
                  <a:cubicBezTo>
                    <a:pt x="504" y="2343"/>
                    <a:pt x="469" y="2308"/>
                    <a:pt x="469" y="2265"/>
                  </a:cubicBezTo>
                  <a:lnTo>
                    <a:pt x="469" y="859"/>
                  </a:lnTo>
                  <a:cubicBezTo>
                    <a:pt x="469" y="831"/>
                    <a:pt x="463" y="806"/>
                    <a:pt x="454" y="781"/>
                  </a:cubicBezTo>
                  <a:lnTo>
                    <a:pt x="625" y="781"/>
                  </a:lnTo>
                  <a:lnTo>
                    <a:pt x="625" y="2265"/>
                  </a:lnTo>
                  <a:close/>
                  <a:moveTo>
                    <a:pt x="313" y="1640"/>
                  </a:moveTo>
                  <a:lnTo>
                    <a:pt x="157" y="1640"/>
                  </a:lnTo>
                  <a:lnTo>
                    <a:pt x="157" y="859"/>
                  </a:lnTo>
                  <a:cubicBezTo>
                    <a:pt x="157" y="816"/>
                    <a:pt x="191" y="781"/>
                    <a:pt x="234" y="781"/>
                  </a:cubicBezTo>
                  <a:cubicBezTo>
                    <a:pt x="277" y="781"/>
                    <a:pt x="313" y="816"/>
                    <a:pt x="313" y="859"/>
                  </a:cubicBezTo>
                  <a:lnTo>
                    <a:pt x="313" y="1640"/>
                  </a:lnTo>
                  <a:close/>
                  <a:moveTo>
                    <a:pt x="625" y="0"/>
                  </a:moveTo>
                  <a:lnTo>
                    <a:pt x="625" y="625"/>
                  </a:lnTo>
                  <a:lnTo>
                    <a:pt x="234" y="625"/>
                  </a:lnTo>
                  <a:cubicBezTo>
                    <a:pt x="105" y="625"/>
                    <a:pt x="0" y="730"/>
                    <a:pt x="0" y="859"/>
                  </a:cubicBezTo>
                  <a:lnTo>
                    <a:pt x="0" y="1796"/>
                  </a:lnTo>
                  <a:lnTo>
                    <a:pt x="313" y="1796"/>
                  </a:lnTo>
                  <a:lnTo>
                    <a:pt x="313" y="2265"/>
                  </a:lnTo>
                  <a:cubicBezTo>
                    <a:pt x="313" y="2394"/>
                    <a:pt x="418" y="2499"/>
                    <a:pt x="547" y="2499"/>
                  </a:cubicBezTo>
                  <a:lnTo>
                    <a:pt x="2109" y="2499"/>
                  </a:lnTo>
                  <a:cubicBezTo>
                    <a:pt x="2238" y="2499"/>
                    <a:pt x="2343" y="2394"/>
                    <a:pt x="2343" y="2265"/>
                  </a:cubicBezTo>
                  <a:lnTo>
                    <a:pt x="2343" y="0"/>
                  </a:lnTo>
                  <a:lnTo>
                    <a:pt x="625" y="0"/>
                  </a:lnTo>
                  <a:close/>
                </a:path>
              </a:pathLst>
            </a:custGeom>
            <a:solidFill>
              <a:schemeClr val="bg1"/>
            </a:solidFill>
            <a:ln>
              <a:noFill/>
            </a:ln>
            <a:effectLst/>
          </p:spPr>
          <p:txBody>
            <a:bodyPr wrap="none" anchor="ctr"/>
            <a:lstStyle/>
            <a:p>
              <a:endParaRPr lang="en-US" sz="567" dirty="0">
                <a:latin typeface="+mj-lt"/>
              </a:endParaRPr>
            </a:p>
          </p:txBody>
        </p:sp>
        <p:sp>
          <p:nvSpPr>
            <p:cNvPr id="22" name="TextBox 48">
              <a:extLst>
                <a:ext uri="{FF2B5EF4-FFF2-40B4-BE49-F238E27FC236}">
                  <a16:creationId xmlns:a16="http://schemas.microsoft.com/office/drawing/2014/main" id="{D3DC1898-6275-4144-AE76-CED6333A4068}"/>
                </a:ext>
              </a:extLst>
            </p:cNvPr>
            <p:cNvSpPr txBox="1"/>
            <p:nvPr/>
          </p:nvSpPr>
          <p:spPr>
            <a:xfrm>
              <a:off x="6849205" y="5381846"/>
              <a:ext cx="1550867" cy="434838"/>
            </a:xfrm>
            <a:prstGeom prst="rect">
              <a:avLst/>
            </a:prstGeom>
            <a:noFill/>
          </p:spPr>
          <p:txBody>
            <a:bodyPr wrap="none" rtlCol="0" anchor="ctr">
              <a:spAutoFit/>
            </a:bodyPr>
            <a:lstStyle/>
            <a:p>
              <a:pPr algn="ctr"/>
              <a:r>
                <a:rPr lang="en-US" sz="1400" b="1" dirty="0">
                  <a:solidFill>
                    <a:schemeClr val="bg1"/>
                  </a:solidFill>
                  <a:latin typeface="+mj-lt"/>
                  <a:cs typeface="Poppins" pitchFamily="2" charset="77"/>
                </a:rPr>
                <a:t>Structure of the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reconstruction planning</a:t>
              </a:r>
            </a:p>
          </p:txBody>
        </p:sp>
        <p:sp>
          <p:nvSpPr>
            <p:cNvPr id="23" name="Freeform 91">
              <a:extLst>
                <a:ext uri="{FF2B5EF4-FFF2-40B4-BE49-F238E27FC236}">
                  <a16:creationId xmlns:a16="http://schemas.microsoft.com/office/drawing/2014/main" id="{175DD395-C0D3-4565-B465-BB6ECC957B3F}"/>
                </a:ext>
              </a:extLst>
            </p:cNvPr>
            <p:cNvSpPr>
              <a:spLocks noChangeArrowheads="1"/>
            </p:cNvSpPr>
            <p:nvPr/>
          </p:nvSpPr>
          <p:spPr bwMode="auto">
            <a:xfrm>
              <a:off x="7455823" y="5054493"/>
              <a:ext cx="337630" cy="316193"/>
            </a:xfrm>
            <a:custGeom>
              <a:avLst/>
              <a:gdLst>
                <a:gd name="T0" fmla="*/ 642085 w 899753"/>
                <a:gd name="T1" fmla="*/ 505575 h 842602"/>
                <a:gd name="T2" fmla="*/ 781355 w 899753"/>
                <a:gd name="T3" fmla="*/ 645275 h 842602"/>
                <a:gd name="T4" fmla="*/ 838935 w 899753"/>
                <a:gd name="T5" fmla="*/ 505575 h 842602"/>
                <a:gd name="T6" fmla="*/ 506413 w 899753"/>
                <a:gd name="T7" fmla="*/ 449262 h 842602"/>
                <a:gd name="T8" fmla="*/ 899753 w 899753"/>
                <a:gd name="T9" fmla="*/ 449262 h 842602"/>
                <a:gd name="T10" fmla="*/ 784594 w 899753"/>
                <a:gd name="T11" fmla="*/ 728301 h 842602"/>
                <a:gd name="T12" fmla="*/ 506990 w 899753"/>
                <a:gd name="T13" fmla="*/ 61123 h 842602"/>
                <a:gd name="T14" fmla="*/ 506990 w 899753"/>
                <a:gd name="T15" fmla="*/ 336892 h 842602"/>
                <a:gd name="T16" fmla="*/ 783372 w 899753"/>
                <a:gd name="T17" fmla="*/ 336892 h 842602"/>
                <a:gd name="T18" fmla="*/ 506990 w 899753"/>
                <a:gd name="T19" fmla="*/ 61123 h 842602"/>
                <a:gd name="T20" fmla="*/ 394203 w 899753"/>
                <a:gd name="T21" fmla="*/ 55562 h 842602"/>
                <a:gd name="T22" fmla="*/ 394203 w 899753"/>
                <a:gd name="T23" fmla="*/ 449082 h 842602"/>
                <a:gd name="T24" fmla="*/ 672740 w 899753"/>
                <a:gd name="T25" fmla="*/ 727390 h 842602"/>
                <a:gd name="T26" fmla="*/ 394203 w 899753"/>
                <a:gd name="T27" fmla="*/ 842602 h 842602"/>
                <a:gd name="T28" fmla="*/ 0 w 899753"/>
                <a:gd name="T29" fmla="*/ 449082 h 842602"/>
                <a:gd name="T30" fmla="*/ 394203 w 899753"/>
                <a:gd name="T31" fmla="*/ 55562 h 842602"/>
                <a:gd name="T32" fmla="*/ 450850 w 899753"/>
                <a:gd name="T33" fmla="*/ 0 h 842602"/>
                <a:gd name="T34" fmla="*/ 844190 w 899753"/>
                <a:gd name="T35" fmla="*/ 393341 h 842602"/>
                <a:gd name="T36" fmla="*/ 450850 w 899753"/>
                <a:gd name="T37" fmla="*/ 393341 h 8426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99753" h="842602">
                  <a:moveTo>
                    <a:pt x="642085" y="505575"/>
                  </a:moveTo>
                  <a:lnTo>
                    <a:pt x="781355" y="645275"/>
                  </a:lnTo>
                  <a:cubicBezTo>
                    <a:pt x="810865" y="603763"/>
                    <a:pt x="830658" y="556113"/>
                    <a:pt x="838935" y="505575"/>
                  </a:cubicBezTo>
                  <a:lnTo>
                    <a:pt x="642085" y="505575"/>
                  </a:lnTo>
                  <a:close/>
                  <a:moveTo>
                    <a:pt x="506413" y="449262"/>
                  </a:moveTo>
                  <a:lnTo>
                    <a:pt x="899753" y="449262"/>
                  </a:lnTo>
                  <a:cubicBezTo>
                    <a:pt x="899753" y="558279"/>
                    <a:pt x="855849" y="656827"/>
                    <a:pt x="784594" y="728301"/>
                  </a:cubicBezTo>
                  <a:lnTo>
                    <a:pt x="506413" y="449262"/>
                  </a:lnTo>
                  <a:close/>
                  <a:moveTo>
                    <a:pt x="506990" y="61123"/>
                  </a:moveTo>
                  <a:lnTo>
                    <a:pt x="506990" y="336892"/>
                  </a:lnTo>
                  <a:lnTo>
                    <a:pt x="783372" y="336892"/>
                  </a:lnTo>
                  <a:cubicBezTo>
                    <a:pt x="759620" y="195951"/>
                    <a:pt x="648060" y="84493"/>
                    <a:pt x="506990" y="61123"/>
                  </a:cubicBezTo>
                  <a:close/>
                  <a:moveTo>
                    <a:pt x="394203" y="55562"/>
                  </a:moveTo>
                  <a:lnTo>
                    <a:pt x="394203" y="449082"/>
                  </a:lnTo>
                  <a:lnTo>
                    <a:pt x="672740" y="727390"/>
                  </a:lnTo>
                  <a:cubicBezTo>
                    <a:pt x="601394" y="798678"/>
                    <a:pt x="502663" y="842602"/>
                    <a:pt x="394203" y="842602"/>
                  </a:cubicBezTo>
                  <a:cubicBezTo>
                    <a:pt x="176203" y="842602"/>
                    <a:pt x="0" y="666544"/>
                    <a:pt x="0" y="449082"/>
                  </a:cubicBezTo>
                  <a:cubicBezTo>
                    <a:pt x="0" y="231620"/>
                    <a:pt x="176203" y="55562"/>
                    <a:pt x="394203" y="55562"/>
                  </a:cubicBezTo>
                  <a:close/>
                  <a:moveTo>
                    <a:pt x="450850" y="0"/>
                  </a:moveTo>
                  <a:cubicBezTo>
                    <a:pt x="668213" y="0"/>
                    <a:pt x="844190" y="176176"/>
                    <a:pt x="844190" y="393341"/>
                  </a:cubicBezTo>
                  <a:lnTo>
                    <a:pt x="450850" y="393341"/>
                  </a:lnTo>
                  <a:lnTo>
                    <a:pt x="450850" y="0"/>
                  </a:lnTo>
                  <a:close/>
                </a:path>
              </a:pathLst>
            </a:custGeom>
            <a:solidFill>
              <a:schemeClr val="bg1"/>
            </a:solidFill>
            <a:ln>
              <a:noFill/>
            </a:ln>
            <a:effectLst/>
          </p:spPr>
          <p:txBody>
            <a:bodyPr anchor="ctr"/>
            <a:lstStyle/>
            <a:p>
              <a:endParaRPr lang="en-US" sz="567" dirty="0">
                <a:latin typeface="+mj-lt"/>
              </a:endParaRPr>
            </a:p>
          </p:txBody>
        </p:sp>
        <p:sp>
          <p:nvSpPr>
            <p:cNvPr id="24" name="Freeform 85">
              <a:extLst>
                <a:ext uri="{FF2B5EF4-FFF2-40B4-BE49-F238E27FC236}">
                  <a16:creationId xmlns:a16="http://schemas.microsoft.com/office/drawing/2014/main" id="{3053E684-6E0D-45A0-9C61-C9628CBF964C}"/>
                </a:ext>
              </a:extLst>
            </p:cNvPr>
            <p:cNvSpPr>
              <a:spLocks noChangeArrowheads="1"/>
            </p:cNvSpPr>
            <p:nvPr/>
          </p:nvSpPr>
          <p:spPr bwMode="auto">
            <a:xfrm>
              <a:off x="8550468" y="3463023"/>
              <a:ext cx="292208" cy="292209"/>
            </a:xfrm>
            <a:custGeom>
              <a:avLst/>
              <a:gdLst>
                <a:gd name="T0" fmla="*/ 422275 w 899752"/>
                <a:gd name="T1" fmla="*/ 280988 h 899754"/>
                <a:gd name="T2" fmla="*/ 534627 w 899752"/>
                <a:gd name="T3" fmla="*/ 365919 h 899754"/>
                <a:gd name="T4" fmla="*/ 422275 w 899752"/>
                <a:gd name="T5" fmla="*/ 450489 h 899754"/>
                <a:gd name="T6" fmla="*/ 57150 w 899752"/>
                <a:gd name="T7" fmla="*/ 225425 h 899754"/>
                <a:gd name="T8" fmla="*/ 113290 w 899752"/>
                <a:gd name="T9" fmla="*/ 225425 h 899754"/>
                <a:gd name="T10" fmla="*/ 113290 w 899752"/>
                <a:gd name="T11" fmla="*/ 562409 h 899754"/>
                <a:gd name="T12" fmla="*/ 422420 w 899752"/>
                <a:gd name="T13" fmla="*/ 562409 h 899754"/>
                <a:gd name="T14" fmla="*/ 478560 w 899752"/>
                <a:gd name="T15" fmla="*/ 562409 h 899754"/>
                <a:gd name="T16" fmla="*/ 787690 w 899752"/>
                <a:gd name="T17" fmla="*/ 562409 h 899754"/>
                <a:gd name="T18" fmla="*/ 787690 w 899752"/>
                <a:gd name="T19" fmla="*/ 225425 h 899754"/>
                <a:gd name="T20" fmla="*/ 844190 w 899752"/>
                <a:gd name="T21" fmla="*/ 225425 h 899754"/>
                <a:gd name="T22" fmla="*/ 844190 w 899752"/>
                <a:gd name="T23" fmla="*/ 618873 h 899754"/>
                <a:gd name="T24" fmla="*/ 478560 w 899752"/>
                <a:gd name="T25" fmla="*/ 618873 h 899754"/>
                <a:gd name="T26" fmla="*/ 478560 w 899752"/>
                <a:gd name="T27" fmla="*/ 803729 h 899754"/>
                <a:gd name="T28" fmla="*/ 490436 w 899752"/>
                <a:gd name="T29" fmla="*/ 815597 h 899754"/>
                <a:gd name="T30" fmla="*/ 518146 w 899752"/>
                <a:gd name="T31" fmla="*/ 843649 h 899754"/>
                <a:gd name="T32" fmla="*/ 590840 w 899752"/>
                <a:gd name="T33" fmla="*/ 843649 h 899754"/>
                <a:gd name="T34" fmla="*/ 590840 w 899752"/>
                <a:gd name="T35" fmla="*/ 899754 h 899754"/>
                <a:gd name="T36" fmla="*/ 495114 w 899752"/>
                <a:gd name="T37" fmla="*/ 899754 h 899754"/>
                <a:gd name="T38" fmla="*/ 450490 w 899752"/>
                <a:gd name="T39" fmla="*/ 855158 h 899754"/>
                <a:gd name="T40" fmla="*/ 405866 w 899752"/>
                <a:gd name="T41" fmla="*/ 899754 h 899754"/>
                <a:gd name="T42" fmla="*/ 309780 w 899752"/>
                <a:gd name="T43" fmla="*/ 899754 h 899754"/>
                <a:gd name="T44" fmla="*/ 309780 w 899752"/>
                <a:gd name="T45" fmla="*/ 843649 h 899754"/>
                <a:gd name="T46" fmla="*/ 382475 w 899752"/>
                <a:gd name="T47" fmla="*/ 843649 h 899754"/>
                <a:gd name="T48" fmla="*/ 410904 w 899752"/>
                <a:gd name="T49" fmla="*/ 815597 h 899754"/>
                <a:gd name="T50" fmla="*/ 422420 w 899752"/>
                <a:gd name="T51" fmla="*/ 803729 h 899754"/>
                <a:gd name="T52" fmla="*/ 422420 w 899752"/>
                <a:gd name="T53" fmla="*/ 618873 h 899754"/>
                <a:gd name="T54" fmla="*/ 57150 w 899752"/>
                <a:gd name="T55" fmla="*/ 618873 h 899754"/>
                <a:gd name="T56" fmla="*/ 421804 w 899752"/>
                <a:gd name="T57" fmla="*/ 0 h 899754"/>
                <a:gd name="T58" fmla="*/ 477949 w 899752"/>
                <a:gd name="T59" fmla="*/ 0 h 899754"/>
                <a:gd name="T60" fmla="*/ 477949 w 899752"/>
                <a:gd name="T61" fmla="*/ 56380 h 899754"/>
                <a:gd name="T62" fmla="*/ 899752 w 899752"/>
                <a:gd name="T63" fmla="*/ 56380 h 899754"/>
                <a:gd name="T64" fmla="*/ 899752 w 899752"/>
                <a:gd name="T65" fmla="*/ 169501 h 899754"/>
                <a:gd name="T66" fmla="*/ 0 w 899752"/>
                <a:gd name="T67" fmla="*/ 169501 h 899754"/>
                <a:gd name="T68" fmla="*/ 0 w 899752"/>
                <a:gd name="T69" fmla="*/ 56380 h 899754"/>
                <a:gd name="T70" fmla="*/ 421804 w 899752"/>
                <a:gd name="T71" fmla="*/ 56380 h 8997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9752" h="899754">
                  <a:moveTo>
                    <a:pt x="422275" y="280988"/>
                  </a:moveTo>
                  <a:lnTo>
                    <a:pt x="534627" y="365919"/>
                  </a:lnTo>
                  <a:lnTo>
                    <a:pt x="422275" y="450489"/>
                  </a:lnTo>
                  <a:lnTo>
                    <a:pt x="422275" y="280988"/>
                  </a:lnTo>
                  <a:close/>
                  <a:moveTo>
                    <a:pt x="57150" y="225425"/>
                  </a:moveTo>
                  <a:lnTo>
                    <a:pt x="113290" y="225425"/>
                  </a:lnTo>
                  <a:lnTo>
                    <a:pt x="113290" y="562409"/>
                  </a:lnTo>
                  <a:lnTo>
                    <a:pt x="422420" y="562409"/>
                  </a:lnTo>
                  <a:lnTo>
                    <a:pt x="478560" y="562409"/>
                  </a:lnTo>
                  <a:lnTo>
                    <a:pt x="787690" y="562409"/>
                  </a:lnTo>
                  <a:lnTo>
                    <a:pt x="787690" y="225425"/>
                  </a:lnTo>
                  <a:lnTo>
                    <a:pt x="844190" y="225425"/>
                  </a:lnTo>
                  <a:lnTo>
                    <a:pt x="844190" y="618873"/>
                  </a:lnTo>
                  <a:lnTo>
                    <a:pt x="478560" y="618873"/>
                  </a:lnTo>
                  <a:lnTo>
                    <a:pt x="478560" y="803729"/>
                  </a:lnTo>
                  <a:lnTo>
                    <a:pt x="490436" y="815597"/>
                  </a:lnTo>
                  <a:lnTo>
                    <a:pt x="518146" y="843649"/>
                  </a:lnTo>
                  <a:lnTo>
                    <a:pt x="590840" y="843649"/>
                  </a:lnTo>
                  <a:lnTo>
                    <a:pt x="590840" y="899754"/>
                  </a:lnTo>
                  <a:lnTo>
                    <a:pt x="495114" y="899754"/>
                  </a:lnTo>
                  <a:lnTo>
                    <a:pt x="450490" y="855158"/>
                  </a:lnTo>
                  <a:lnTo>
                    <a:pt x="405866" y="899754"/>
                  </a:lnTo>
                  <a:lnTo>
                    <a:pt x="309780" y="899754"/>
                  </a:lnTo>
                  <a:lnTo>
                    <a:pt x="309780" y="843649"/>
                  </a:lnTo>
                  <a:lnTo>
                    <a:pt x="382475" y="843649"/>
                  </a:lnTo>
                  <a:lnTo>
                    <a:pt x="410904" y="815597"/>
                  </a:lnTo>
                  <a:lnTo>
                    <a:pt x="422420" y="803729"/>
                  </a:lnTo>
                  <a:lnTo>
                    <a:pt x="422420" y="618873"/>
                  </a:lnTo>
                  <a:lnTo>
                    <a:pt x="57150" y="618873"/>
                  </a:lnTo>
                  <a:lnTo>
                    <a:pt x="57150" y="225425"/>
                  </a:lnTo>
                  <a:close/>
                  <a:moveTo>
                    <a:pt x="421804" y="0"/>
                  </a:moveTo>
                  <a:lnTo>
                    <a:pt x="477949" y="0"/>
                  </a:lnTo>
                  <a:lnTo>
                    <a:pt x="477949" y="56380"/>
                  </a:lnTo>
                  <a:lnTo>
                    <a:pt x="899752" y="56380"/>
                  </a:lnTo>
                  <a:lnTo>
                    <a:pt x="899752" y="169501"/>
                  </a:lnTo>
                  <a:lnTo>
                    <a:pt x="0" y="169501"/>
                  </a:lnTo>
                  <a:lnTo>
                    <a:pt x="0" y="56380"/>
                  </a:lnTo>
                  <a:lnTo>
                    <a:pt x="421804" y="56380"/>
                  </a:lnTo>
                  <a:lnTo>
                    <a:pt x="421804" y="0"/>
                  </a:lnTo>
                  <a:close/>
                </a:path>
              </a:pathLst>
            </a:custGeom>
            <a:solidFill>
              <a:schemeClr val="bg1"/>
            </a:solidFill>
            <a:ln>
              <a:noFill/>
            </a:ln>
            <a:effectLst/>
          </p:spPr>
          <p:txBody>
            <a:bodyPr anchor="ctr"/>
            <a:lstStyle/>
            <a:p>
              <a:endParaRPr lang="en-US" sz="567" dirty="0">
                <a:latin typeface="+mj-lt"/>
              </a:endParaRPr>
            </a:p>
          </p:txBody>
        </p:sp>
        <p:sp>
          <p:nvSpPr>
            <p:cNvPr id="25" name="TextBox 52">
              <a:extLst>
                <a:ext uri="{FF2B5EF4-FFF2-40B4-BE49-F238E27FC236}">
                  <a16:creationId xmlns:a16="http://schemas.microsoft.com/office/drawing/2014/main" id="{2B63EF41-C744-40AC-9070-4071716CB85A}"/>
                </a:ext>
              </a:extLst>
            </p:cNvPr>
            <p:cNvSpPr txBox="1"/>
            <p:nvPr/>
          </p:nvSpPr>
          <p:spPr>
            <a:xfrm>
              <a:off x="8248492" y="3869920"/>
              <a:ext cx="896161" cy="971990"/>
            </a:xfrm>
            <a:prstGeom prst="rect">
              <a:avLst/>
            </a:prstGeom>
            <a:noFill/>
          </p:spPr>
          <p:txBody>
            <a:bodyPr wrap="none" rtlCol="0" anchor="t">
              <a:spAutoFit/>
            </a:bodyPr>
            <a:lstStyle/>
            <a:p>
              <a:pPr algn="ctr"/>
              <a:r>
                <a:rPr lang="en-US" sz="1400" b="1" dirty="0">
                  <a:solidFill>
                    <a:schemeClr val="bg1"/>
                  </a:solidFill>
                  <a:latin typeface="+mj-lt"/>
                  <a:cs typeface="Poppins" pitchFamily="2" charset="77"/>
                </a:rPr>
                <a:t>Presentation</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 of the</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 effects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of the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measures</a:t>
              </a:r>
            </a:p>
          </p:txBody>
        </p:sp>
        <p:sp>
          <p:nvSpPr>
            <p:cNvPr id="26" name="TextBox 56">
              <a:extLst>
                <a:ext uri="{FF2B5EF4-FFF2-40B4-BE49-F238E27FC236}">
                  <a16:creationId xmlns:a16="http://schemas.microsoft.com/office/drawing/2014/main" id="{C35268F3-A728-411A-B2B9-9925690FCD38}"/>
                </a:ext>
              </a:extLst>
            </p:cNvPr>
            <p:cNvSpPr txBox="1"/>
            <p:nvPr/>
          </p:nvSpPr>
          <p:spPr>
            <a:xfrm>
              <a:off x="5853432" y="4478848"/>
              <a:ext cx="791074" cy="613889"/>
            </a:xfrm>
            <a:prstGeom prst="rect">
              <a:avLst/>
            </a:prstGeom>
            <a:noFill/>
          </p:spPr>
          <p:txBody>
            <a:bodyPr wrap="none" rtlCol="0" anchor="t">
              <a:spAutoFit/>
            </a:bodyPr>
            <a:lstStyle/>
            <a:p>
              <a:pPr algn="ctr"/>
              <a:r>
                <a:rPr lang="en-US" sz="1400" b="1" dirty="0">
                  <a:solidFill>
                    <a:schemeClr val="bg1"/>
                  </a:solidFill>
                  <a:latin typeface="+mj-lt"/>
                  <a:cs typeface="Poppins" pitchFamily="2" charset="77"/>
                </a:rPr>
                <a:t>Key figures</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and</a:t>
              </a:r>
              <a:br>
                <a:rPr lang="en-US" sz="1400" b="1" dirty="0">
                  <a:solidFill>
                    <a:schemeClr val="bg1"/>
                  </a:solidFill>
                  <a:latin typeface="+mj-lt"/>
                  <a:cs typeface="Poppins" pitchFamily="2" charset="77"/>
                </a:rPr>
              </a:br>
              <a:r>
                <a:rPr lang="en-US" sz="1400" b="1" dirty="0" err="1">
                  <a:solidFill>
                    <a:schemeClr val="bg1"/>
                  </a:solidFill>
                  <a:latin typeface="+mj-lt"/>
                  <a:cs typeface="Poppins" pitchFamily="2" charset="77"/>
                </a:rPr>
                <a:t>indivators</a:t>
              </a:r>
              <a:endParaRPr lang="en-US" sz="1400" b="1" dirty="0">
                <a:solidFill>
                  <a:schemeClr val="bg1"/>
                </a:solidFill>
                <a:latin typeface="+mj-lt"/>
                <a:cs typeface="Poppins" pitchFamily="2" charset="77"/>
              </a:endParaRPr>
            </a:p>
          </p:txBody>
        </p:sp>
        <p:sp>
          <p:nvSpPr>
            <p:cNvPr id="27" name="Freeform 89">
              <a:extLst>
                <a:ext uri="{FF2B5EF4-FFF2-40B4-BE49-F238E27FC236}">
                  <a16:creationId xmlns:a16="http://schemas.microsoft.com/office/drawing/2014/main" id="{63CF15F4-E96F-4DEC-B6F8-6B270256BC65}"/>
                </a:ext>
              </a:extLst>
            </p:cNvPr>
            <p:cNvSpPr>
              <a:spLocks noChangeArrowheads="1"/>
            </p:cNvSpPr>
            <p:nvPr/>
          </p:nvSpPr>
          <p:spPr bwMode="auto">
            <a:xfrm>
              <a:off x="6086214" y="4113511"/>
              <a:ext cx="325508" cy="243558"/>
            </a:xfrm>
            <a:custGeom>
              <a:avLst/>
              <a:gdLst>
                <a:gd name="T0" fmla="*/ 573956 w 901340"/>
                <a:gd name="T1" fmla="*/ 561975 h 674329"/>
                <a:gd name="T2" fmla="*/ 901340 w 901340"/>
                <a:gd name="T3" fmla="*/ 561975 h 674329"/>
                <a:gd name="T4" fmla="*/ 901340 w 901340"/>
                <a:gd name="T5" fmla="*/ 674329 h 674329"/>
                <a:gd name="T6" fmla="*/ 468313 w 901340"/>
                <a:gd name="T7" fmla="*/ 674329 h 674329"/>
                <a:gd name="T8" fmla="*/ 573956 w 901340"/>
                <a:gd name="T9" fmla="*/ 561975 h 674329"/>
                <a:gd name="T10" fmla="*/ 616811 w 901340"/>
                <a:gd name="T11" fmla="*/ 420688 h 674329"/>
                <a:gd name="T12" fmla="*/ 842604 w 901340"/>
                <a:gd name="T13" fmla="*/ 420688 h 674329"/>
                <a:gd name="T14" fmla="*/ 842604 w 901340"/>
                <a:gd name="T15" fmla="*/ 533040 h 674329"/>
                <a:gd name="T16" fmla="*/ 587375 w 901340"/>
                <a:gd name="T17" fmla="*/ 533040 h 674329"/>
                <a:gd name="T18" fmla="*/ 616811 w 901340"/>
                <a:gd name="T19" fmla="*/ 420688 h 674329"/>
                <a:gd name="T20" fmla="*/ 600075 w 901340"/>
                <a:gd name="T21" fmla="*/ 280988 h 674329"/>
                <a:gd name="T22" fmla="*/ 901339 w 901340"/>
                <a:gd name="T23" fmla="*/ 280988 h 674329"/>
                <a:gd name="T24" fmla="*/ 901339 w 901340"/>
                <a:gd name="T25" fmla="*/ 393341 h 674329"/>
                <a:gd name="T26" fmla="*/ 619919 w 901340"/>
                <a:gd name="T27" fmla="*/ 393341 h 674329"/>
                <a:gd name="T28" fmla="*/ 600075 w 901340"/>
                <a:gd name="T29" fmla="*/ 280988 h 674329"/>
                <a:gd name="T30" fmla="*/ 196799 w 901340"/>
                <a:gd name="T31" fmla="*/ 280982 h 674329"/>
                <a:gd name="T32" fmla="*/ 196799 w 901340"/>
                <a:gd name="T33" fmla="*/ 337072 h 674329"/>
                <a:gd name="T34" fmla="*/ 252925 w 901340"/>
                <a:gd name="T35" fmla="*/ 337072 h 674329"/>
                <a:gd name="T36" fmla="*/ 252925 w 901340"/>
                <a:gd name="T37" fmla="*/ 449611 h 674329"/>
                <a:gd name="T38" fmla="*/ 196799 w 901340"/>
                <a:gd name="T39" fmla="*/ 449611 h 674329"/>
                <a:gd name="T40" fmla="*/ 196799 w 901340"/>
                <a:gd name="T41" fmla="*/ 505700 h 674329"/>
                <a:gd name="T42" fmla="*/ 365176 w 901340"/>
                <a:gd name="T43" fmla="*/ 505700 h 674329"/>
                <a:gd name="T44" fmla="*/ 365176 w 901340"/>
                <a:gd name="T45" fmla="*/ 449611 h 674329"/>
                <a:gd name="T46" fmla="*/ 309051 w 901340"/>
                <a:gd name="T47" fmla="*/ 449611 h 674329"/>
                <a:gd name="T48" fmla="*/ 309051 w 901340"/>
                <a:gd name="T49" fmla="*/ 280982 h 674329"/>
                <a:gd name="T50" fmla="*/ 503238 w 901340"/>
                <a:gd name="T51" fmla="*/ 139700 h 674329"/>
                <a:gd name="T52" fmla="*/ 787040 w 901340"/>
                <a:gd name="T53" fmla="*/ 139700 h 674329"/>
                <a:gd name="T54" fmla="*/ 787040 w 901340"/>
                <a:gd name="T55" fmla="*/ 252053 h 674329"/>
                <a:gd name="T56" fmla="*/ 587154 w 901340"/>
                <a:gd name="T57" fmla="*/ 252053 h 674329"/>
                <a:gd name="T58" fmla="*/ 503238 w 901340"/>
                <a:gd name="T59" fmla="*/ 139700 h 674329"/>
                <a:gd name="T60" fmla="*/ 280988 w 901340"/>
                <a:gd name="T61" fmla="*/ 112713 h 674329"/>
                <a:gd name="T62" fmla="*/ 561615 w 901340"/>
                <a:gd name="T63" fmla="*/ 393521 h 674329"/>
                <a:gd name="T64" fmla="*/ 280988 w 901340"/>
                <a:gd name="T65" fmla="*/ 674329 h 674329"/>
                <a:gd name="T66" fmla="*/ 0 w 901340"/>
                <a:gd name="T67" fmla="*/ 393521 h 674329"/>
                <a:gd name="T68" fmla="*/ 280988 w 901340"/>
                <a:gd name="T69" fmla="*/ 112713 h 674329"/>
                <a:gd name="T70" fmla="*/ 282575 w 901340"/>
                <a:gd name="T71" fmla="*/ 0 h 674329"/>
                <a:gd name="T72" fmla="*/ 844190 w 901340"/>
                <a:gd name="T73" fmla="*/ 0 h 674329"/>
                <a:gd name="T74" fmla="*/ 844190 w 901340"/>
                <a:gd name="T75" fmla="*/ 112353 h 674329"/>
                <a:gd name="T76" fmla="*/ 468221 w 901340"/>
                <a:gd name="T77" fmla="*/ 112353 h 674329"/>
                <a:gd name="T78" fmla="*/ 282575 w 901340"/>
                <a:gd name="T79" fmla="*/ 55816 h 67432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1340" h="674329">
                  <a:moveTo>
                    <a:pt x="573956" y="561975"/>
                  </a:moveTo>
                  <a:lnTo>
                    <a:pt x="901340" y="561975"/>
                  </a:lnTo>
                  <a:lnTo>
                    <a:pt x="901340" y="674329"/>
                  </a:lnTo>
                  <a:lnTo>
                    <a:pt x="468313" y="674329"/>
                  </a:lnTo>
                  <a:cubicBezTo>
                    <a:pt x="511940" y="645613"/>
                    <a:pt x="547996" y="607204"/>
                    <a:pt x="573956" y="561975"/>
                  </a:cubicBezTo>
                  <a:close/>
                  <a:moveTo>
                    <a:pt x="616811" y="420688"/>
                  </a:moveTo>
                  <a:lnTo>
                    <a:pt x="842604" y="420688"/>
                  </a:lnTo>
                  <a:lnTo>
                    <a:pt x="842604" y="533040"/>
                  </a:lnTo>
                  <a:lnTo>
                    <a:pt x="587375" y="533040"/>
                  </a:lnTo>
                  <a:cubicBezTo>
                    <a:pt x="603529" y="498470"/>
                    <a:pt x="613580" y="460660"/>
                    <a:pt x="616811" y="420688"/>
                  </a:cubicBezTo>
                  <a:close/>
                  <a:moveTo>
                    <a:pt x="600075" y="280988"/>
                  </a:moveTo>
                  <a:lnTo>
                    <a:pt x="901339" y="280988"/>
                  </a:lnTo>
                  <a:lnTo>
                    <a:pt x="901339" y="393341"/>
                  </a:lnTo>
                  <a:lnTo>
                    <a:pt x="619919" y="393341"/>
                  </a:lnTo>
                  <a:cubicBezTo>
                    <a:pt x="619919" y="353856"/>
                    <a:pt x="612703" y="316166"/>
                    <a:pt x="600075" y="280988"/>
                  </a:cubicBezTo>
                  <a:close/>
                  <a:moveTo>
                    <a:pt x="196799" y="280982"/>
                  </a:moveTo>
                  <a:lnTo>
                    <a:pt x="196799" y="337072"/>
                  </a:lnTo>
                  <a:lnTo>
                    <a:pt x="252925" y="337072"/>
                  </a:lnTo>
                  <a:lnTo>
                    <a:pt x="252925" y="449611"/>
                  </a:lnTo>
                  <a:lnTo>
                    <a:pt x="196799" y="449611"/>
                  </a:lnTo>
                  <a:lnTo>
                    <a:pt x="196799" y="505700"/>
                  </a:lnTo>
                  <a:lnTo>
                    <a:pt x="365176" y="505700"/>
                  </a:lnTo>
                  <a:lnTo>
                    <a:pt x="365176" y="449611"/>
                  </a:lnTo>
                  <a:lnTo>
                    <a:pt x="309051" y="449611"/>
                  </a:lnTo>
                  <a:lnTo>
                    <a:pt x="309051" y="280982"/>
                  </a:lnTo>
                  <a:lnTo>
                    <a:pt x="196799" y="280982"/>
                  </a:lnTo>
                  <a:close/>
                  <a:moveTo>
                    <a:pt x="503238" y="139700"/>
                  </a:moveTo>
                  <a:lnTo>
                    <a:pt x="787040" y="139700"/>
                  </a:lnTo>
                  <a:lnTo>
                    <a:pt x="787040" y="252053"/>
                  </a:lnTo>
                  <a:lnTo>
                    <a:pt x="587154" y="252053"/>
                  </a:lnTo>
                  <a:cubicBezTo>
                    <a:pt x="567346" y="208840"/>
                    <a:pt x="538894" y="170669"/>
                    <a:pt x="503238" y="139700"/>
                  </a:cubicBezTo>
                  <a:close/>
                  <a:moveTo>
                    <a:pt x="280988" y="112713"/>
                  </a:moveTo>
                  <a:cubicBezTo>
                    <a:pt x="436053" y="112713"/>
                    <a:pt x="561615" y="238555"/>
                    <a:pt x="561615" y="393521"/>
                  </a:cubicBezTo>
                  <a:cubicBezTo>
                    <a:pt x="561615" y="548487"/>
                    <a:pt x="436053" y="674329"/>
                    <a:pt x="280988" y="674329"/>
                  </a:cubicBezTo>
                  <a:cubicBezTo>
                    <a:pt x="125923" y="674329"/>
                    <a:pt x="0" y="548487"/>
                    <a:pt x="0" y="393521"/>
                  </a:cubicBezTo>
                  <a:cubicBezTo>
                    <a:pt x="0" y="238555"/>
                    <a:pt x="125923" y="112713"/>
                    <a:pt x="280988" y="112713"/>
                  </a:cubicBezTo>
                  <a:close/>
                  <a:moveTo>
                    <a:pt x="282575" y="0"/>
                  </a:moveTo>
                  <a:lnTo>
                    <a:pt x="844190" y="0"/>
                  </a:lnTo>
                  <a:lnTo>
                    <a:pt x="844190" y="112353"/>
                  </a:lnTo>
                  <a:lnTo>
                    <a:pt x="468221" y="112353"/>
                  </a:lnTo>
                  <a:cubicBezTo>
                    <a:pt x="415694" y="76702"/>
                    <a:pt x="351293" y="55816"/>
                    <a:pt x="282575" y="55816"/>
                  </a:cubicBezTo>
                  <a:lnTo>
                    <a:pt x="282575" y="0"/>
                  </a:lnTo>
                  <a:close/>
                </a:path>
              </a:pathLst>
            </a:custGeom>
            <a:solidFill>
              <a:schemeClr val="bg1"/>
            </a:solidFill>
            <a:ln>
              <a:noFill/>
            </a:ln>
            <a:effectLst/>
          </p:spPr>
          <p:txBody>
            <a:bodyPr anchor="ctr"/>
            <a:lstStyle/>
            <a:p>
              <a:endParaRPr lang="en-US" sz="567" dirty="0">
                <a:latin typeface="+mj-lt"/>
              </a:endParaRPr>
            </a:p>
          </p:txBody>
        </p:sp>
      </p:grpSp>
      <p:sp>
        <p:nvSpPr>
          <p:cNvPr id="37" name="TextBox 61">
            <a:extLst>
              <a:ext uri="{FF2B5EF4-FFF2-40B4-BE49-F238E27FC236}">
                <a16:creationId xmlns:a16="http://schemas.microsoft.com/office/drawing/2014/main" id="{86D52415-A876-4FD2-86D3-CCBAFB219034}"/>
              </a:ext>
            </a:extLst>
          </p:cNvPr>
          <p:cNvSpPr txBox="1"/>
          <p:nvPr/>
        </p:nvSpPr>
        <p:spPr>
          <a:xfrm>
            <a:off x="2771982" y="2154059"/>
            <a:ext cx="2750746" cy="4770537"/>
          </a:xfrm>
          <a:prstGeom prst="rect">
            <a:avLst/>
          </a:prstGeom>
          <a:noFill/>
        </p:spPr>
        <p:txBody>
          <a:bodyPr wrap="square" rtlCol="0" anchor="t">
            <a:spAutoFit/>
          </a:bodyPr>
          <a:lstStyle/>
          <a:p>
            <a:r>
              <a:rPr lang="en-US" dirty="0">
                <a:solidFill>
                  <a:srgbClr val="245473"/>
                </a:solidFill>
                <a:latin typeface="+mj-lt"/>
                <a:ea typeface="Lato Light" panose="020F0502020204030203" pitchFamily="34" charset="0"/>
                <a:cs typeface="Lato Light" panose="020F0502020204030203" pitchFamily="34" charset="0"/>
              </a:rPr>
              <a:t>In a first step, a forward-looking financial plan is drawn up which describes the expected development of the company without restructuring measures.</a:t>
            </a:r>
          </a:p>
          <a:p>
            <a:endParaRPr lang="en-US" dirty="0">
              <a:solidFill>
                <a:srgbClr val="245473"/>
              </a:solidFill>
              <a:latin typeface="+mj-lt"/>
              <a:ea typeface="Lato Light" panose="020F0502020204030203" pitchFamily="34" charset="0"/>
              <a:cs typeface="Lato Light" panose="020F0502020204030203" pitchFamily="34" charset="0"/>
            </a:endParaRPr>
          </a:p>
          <a:p>
            <a:r>
              <a:rPr lang="en-US" dirty="0">
                <a:solidFill>
                  <a:srgbClr val="245473"/>
                </a:solidFill>
                <a:latin typeface="+mj-lt"/>
                <a:ea typeface="Lato Light" panose="020F0502020204030203" pitchFamily="34" charset="0"/>
                <a:cs typeface="Lato Light" panose="020F0502020204030203" pitchFamily="34" charset="0"/>
              </a:rPr>
              <a:t>The problem and loss areas, structured according to suitable criteria, must be presented, e.g. by</a:t>
            </a:r>
          </a:p>
          <a:p>
            <a:pPr marL="171450" indent="-171450">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Business segments</a:t>
            </a:r>
          </a:p>
          <a:p>
            <a:pPr marL="171450" indent="-171450">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products</a:t>
            </a:r>
          </a:p>
          <a:p>
            <a:pPr marL="171450" indent="-171450">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Locations</a:t>
            </a:r>
          </a:p>
          <a:p>
            <a:pPr marL="171450" indent="-171450">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Sales markets etc.</a:t>
            </a:r>
          </a:p>
          <a:p>
            <a:endParaRPr lang="en-US" dirty="0">
              <a:solidFill>
                <a:srgbClr val="245473"/>
              </a:solidFill>
              <a:latin typeface="+mj-lt"/>
              <a:ea typeface="Lato Light" panose="020F0502020204030203" pitchFamily="34" charset="0"/>
              <a:cs typeface="Lato Light" panose="020F0502020204030203" pitchFamily="34" charset="0"/>
            </a:endParaRPr>
          </a:p>
          <a:p>
            <a:endParaRPr lang="en-US" sz="1600" dirty="0">
              <a:latin typeface="+mj-lt"/>
              <a:ea typeface="Lato Light" panose="020F0502020204030203" pitchFamily="34" charset="0"/>
              <a:cs typeface="Lato Light" panose="020F0502020204030203" pitchFamily="34" charset="0"/>
            </a:endParaRPr>
          </a:p>
        </p:txBody>
      </p:sp>
      <p:sp>
        <p:nvSpPr>
          <p:cNvPr id="5" name="Rectangle 4">
            <a:extLst>
              <a:ext uri="{FF2B5EF4-FFF2-40B4-BE49-F238E27FC236}">
                <a16:creationId xmlns:a16="http://schemas.microsoft.com/office/drawing/2014/main" id="{A832FA8C-09A1-574A-BA8A-0E6411F27A52}"/>
              </a:ext>
            </a:extLst>
          </p:cNvPr>
          <p:cNvSpPr/>
          <p:nvPr/>
        </p:nvSpPr>
        <p:spPr>
          <a:xfrm>
            <a:off x="9825551" y="2402175"/>
            <a:ext cx="2317805" cy="3416320"/>
          </a:xfrm>
          <a:prstGeom prst="rect">
            <a:avLst/>
          </a:prstGeom>
        </p:spPr>
        <p:txBody>
          <a:bodyPr wrap="square">
            <a:spAutoFit/>
          </a:bodyPr>
          <a:lstStyle/>
          <a:p>
            <a:r>
              <a:rPr lang="en-US" dirty="0">
                <a:solidFill>
                  <a:srgbClr val="245473"/>
                </a:solidFill>
                <a:latin typeface="+mj-lt"/>
                <a:ea typeface="Lato Light" panose="020F0502020204030203" pitchFamily="34" charset="0"/>
                <a:cs typeface="Lato Light" panose="020F0502020204030203" pitchFamily="34" charset="0"/>
              </a:rPr>
              <a:t>In addition, the restructuring requirements are </a:t>
            </a:r>
            <a:r>
              <a:rPr lang="en-US" dirty="0" err="1">
                <a:solidFill>
                  <a:srgbClr val="245473"/>
                </a:solidFill>
                <a:latin typeface="+mj-lt"/>
                <a:ea typeface="Lato Light" panose="020F0502020204030203" pitchFamily="34" charset="0"/>
                <a:cs typeface="Lato Light" panose="020F0502020204030203" pitchFamily="34" charset="0"/>
              </a:rPr>
              <a:t>summarised</a:t>
            </a:r>
            <a:r>
              <a:rPr lang="en-US" dirty="0">
                <a:solidFill>
                  <a:srgbClr val="245473"/>
                </a:solidFill>
                <a:latin typeface="+mj-lt"/>
                <a:ea typeface="Lato Light" panose="020F0502020204030203" pitchFamily="34" charset="0"/>
                <a:cs typeface="Lato Light" panose="020F0502020204030203" pitchFamily="34" charset="0"/>
              </a:rPr>
              <a:t> in the following</a:t>
            </a:r>
          </a:p>
          <a:p>
            <a:r>
              <a:rPr lang="en-US" dirty="0">
                <a:solidFill>
                  <a:srgbClr val="245473"/>
                </a:solidFill>
                <a:latin typeface="+mj-lt"/>
                <a:ea typeface="Lato Light" panose="020F0502020204030203" pitchFamily="34" charset="0"/>
                <a:cs typeface="Lato Light" panose="020F0502020204030203" pitchFamily="34" charset="0"/>
              </a:rPr>
              <a:t>from a financial point of view, e.g. by</a:t>
            </a:r>
          </a:p>
          <a:p>
            <a:pPr marL="171450" indent="-171450">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Capital requirements</a:t>
            </a:r>
          </a:p>
          <a:p>
            <a:pPr marL="171450" indent="-171450">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Capital injection/source</a:t>
            </a:r>
          </a:p>
          <a:p>
            <a:pPr marL="171450" indent="-171450">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Measures to improve earnings, etc.</a:t>
            </a:r>
          </a:p>
        </p:txBody>
      </p:sp>
    </p:spTree>
    <p:extLst>
      <p:ext uri="{BB962C8B-B14F-4D97-AF65-F5344CB8AC3E}">
        <p14:creationId xmlns:p14="http://schemas.microsoft.com/office/powerpoint/2010/main" val="1410899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a16="http://schemas.microsoft.com/office/drawing/2014/main" id="{BCA1FBE3-F056-44AB-82A7-5E880912E22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10" name="Objekt 9" hidden="1">
                        <a:extLst>
                          <a:ext uri="{FF2B5EF4-FFF2-40B4-BE49-F238E27FC236}">
                            <a16:creationId xmlns:a16="http://schemas.microsoft.com/office/drawing/2014/main" id="{BCA1FBE3-F056-44AB-82A7-5E880912E2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p:txBody>
          <a:bodyPr>
            <a:normAutofit fontScale="70000" lnSpcReduction="20000"/>
          </a:bodyPr>
          <a:lstStyle/>
          <a:p>
            <a:r>
              <a:rPr lang="en-GB" dirty="0"/>
              <a:t>Content of Restructuring Concepts: Integrated Business planning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73790" y="1882038"/>
            <a:ext cx="2703561" cy="48221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2200" dirty="0">
                <a:solidFill>
                  <a:srgbClr val="245473"/>
                </a:solidFill>
                <a:latin typeface="+mj-lt"/>
                <a:ea typeface="Open Sans Light" panose="020B0306030504020204" pitchFamily="34" charset="0"/>
                <a:cs typeface="Open Sans Light" panose="020B0306030504020204" pitchFamily="34" charset="0"/>
              </a:rPr>
              <a:t>At least parts of the defined remediation measures require legally binding decisions or third-party approvals which are outstanding at the time the plan is drawn up, but which are essential for the achievement of the plan and thus for successful remediation.</a:t>
            </a:r>
          </a:p>
        </p:txBody>
      </p:sp>
      <p:grpSp>
        <p:nvGrpSpPr>
          <p:cNvPr id="3" name="Gruppieren 2">
            <a:extLst>
              <a:ext uri="{FF2B5EF4-FFF2-40B4-BE49-F238E27FC236}">
                <a16:creationId xmlns:a16="http://schemas.microsoft.com/office/drawing/2014/main" id="{90702F68-82C1-42CC-9582-7CD198FA5AC1}"/>
              </a:ext>
            </a:extLst>
          </p:cNvPr>
          <p:cNvGrpSpPr>
            <a:grpSpLocks noChangeAspect="1"/>
          </p:cNvGrpSpPr>
          <p:nvPr/>
        </p:nvGrpSpPr>
        <p:grpSpPr>
          <a:xfrm>
            <a:off x="5470813" y="2030147"/>
            <a:ext cx="4177621" cy="4133675"/>
            <a:chOff x="5766160" y="2475215"/>
            <a:chExt cx="3471936" cy="3435413"/>
          </a:xfrm>
        </p:grpSpPr>
        <p:sp>
          <p:nvSpPr>
            <p:cNvPr id="15" name="Freeform 38">
              <a:extLst>
                <a:ext uri="{FF2B5EF4-FFF2-40B4-BE49-F238E27FC236}">
                  <a16:creationId xmlns:a16="http://schemas.microsoft.com/office/drawing/2014/main" id="{8EDE0225-25D9-4A5D-937B-C1B3B531F6B2}"/>
                </a:ext>
              </a:extLst>
            </p:cNvPr>
            <p:cNvSpPr/>
            <p:nvPr/>
          </p:nvSpPr>
          <p:spPr>
            <a:xfrm>
              <a:off x="5766160" y="2497407"/>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6" name="Freeform 39">
              <a:extLst>
                <a:ext uri="{FF2B5EF4-FFF2-40B4-BE49-F238E27FC236}">
                  <a16:creationId xmlns:a16="http://schemas.microsoft.com/office/drawing/2014/main" id="{16AE0FC8-7583-4919-A369-3E1B34DC5C04}"/>
                </a:ext>
              </a:extLst>
            </p:cNvPr>
            <p:cNvSpPr/>
            <p:nvPr/>
          </p:nvSpPr>
          <p:spPr>
            <a:xfrm rot="5400000">
              <a:off x="7472770" y="3216209"/>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7" name="Freeform 40">
              <a:extLst>
                <a:ext uri="{FF2B5EF4-FFF2-40B4-BE49-F238E27FC236}">
                  <a16:creationId xmlns:a16="http://schemas.microsoft.com/office/drawing/2014/main" id="{7E93E9F9-3FF7-4606-A59B-D8D903F0FDA9}"/>
                </a:ext>
              </a:extLst>
            </p:cNvPr>
            <p:cNvSpPr/>
            <p:nvPr/>
          </p:nvSpPr>
          <p:spPr>
            <a:xfrm rot="10800000">
              <a:off x="6731776" y="494501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3">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8" name="Freeform 41">
              <a:extLst>
                <a:ext uri="{FF2B5EF4-FFF2-40B4-BE49-F238E27FC236}">
                  <a16:creationId xmlns:a16="http://schemas.microsoft.com/office/drawing/2014/main" id="{AEEBB382-01E1-4868-891D-33C37437EC4E}"/>
                </a:ext>
              </a:extLst>
            </p:cNvPr>
            <p:cNvSpPr/>
            <p:nvPr/>
          </p:nvSpPr>
          <p:spPr>
            <a:xfrm rot="16200000">
              <a:off x="5025166" y="4204018"/>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9" name="TextBox 43">
              <a:extLst>
                <a:ext uri="{FF2B5EF4-FFF2-40B4-BE49-F238E27FC236}">
                  <a16:creationId xmlns:a16="http://schemas.microsoft.com/office/drawing/2014/main" id="{AEC72BF0-11CD-4FCE-862D-B247DF65D7A2}"/>
                </a:ext>
              </a:extLst>
            </p:cNvPr>
            <p:cNvSpPr txBox="1"/>
            <p:nvPr/>
          </p:nvSpPr>
          <p:spPr>
            <a:xfrm>
              <a:off x="6731778" y="3665409"/>
              <a:ext cx="1481987" cy="1077218"/>
            </a:xfrm>
            <a:prstGeom prst="rect">
              <a:avLst/>
            </a:prstGeom>
            <a:noFill/>
          </p:spPr>
          <p:txBody>
            <a:bodyPr wrap="square" rtlCol="0" anchor="ctr">
              <a:spAutoFit/>
            </a:bodyPr>
            <a:lstStyle/>
            <a:p>
              <a:pPr algn="ctr"/>
              <a:r>
                <a:rPr lang="en-US" sz="1600" b="1" dirty="0">
                  <a:solidFill>
                    <a:schemeClr val="tx2"/>
                  </a:solidFill>
                  <a:latin typeface="+mj-lt"/>
                  <a:cs typeface="Poppins" pitchFamily="2" charset="77"/>
                </a:rPr>
                <a:t>Summary: Business planning in the crisis</a:t>
              </a:r>
            </a:p>
          </p:txBody>
        </p:sp>
        <p:sp>
          <p:nvSpPr>
            <p:cNvPr id="20" name="TextBox 44">
              <a:extLst>
                <a:ext uri="{FF2B5EF4-FFF2-40B4-BE49-F238E27FC236}">
                  <a16:creationId xmlns:a16="http://schemas.microsoft.com/office/drawing/2014/main" id="{062D07B8-00B6-4F0A-A8A6-5C88DCB3E2A3}"/>
                </a:ext>
              </a:extLst>
            </p:cNvPr>
            <p:cNvSpPr txBox="1"/>
            <p:nvPr/>
          </p:nvSpPr>
          <p:spPr>
            <a:xfrm>
              <a:off x="6303903" y="2889958"/>
              <a:ext cx="1815177" cy="523220"/>
            </a:xfrm>
            <a:prstGeom prst="rect">
              <a:avLst/>
            </a:prstGeom>
            <a:noFill/>
          </p:spPr>
          <p:txBody>
            <a:bodyPr wrap="none" rtlCol="0" anchor="ctr">
              <a:spAutoFit/>
            </a:bodyPr>
            <a:lstStyle/>
            <a:p>
              <a:pPr algn="ctr"/>
              <a:r>
                <a:rPr lang="en-US" sz="1400" b="1" dirty="0">
                  <a:solidFill>
                    <a:schemeClr val="bg1"/>
                  </a:solidFill>
                  <a:latin typeface="+mj-lt"/>
                  <a:cs typeface="Poppins" pitchFamily="2" charset="77"/>
                </a:rPr>
                <a:t>Description of the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problem and loss areas</a:t>
              </a:r>
            </a:p>
          </p:txBody>
        </p:sp>
        <p:sp>
          <p:nvSpPr>
            <p:cNvPr id="21" name="Freeform 41">
              <a:extLst>
                <a:ext uri="{FF2B5EF4-FFF2-40B4-BE49-F238E27FC236}">
                  <a16:creationId xmlns:a16="http://schemas.microsoft.com/office/drawing/2014/main" id="{CF70DE15-9BE8-40DD-A4E0-E82287C12258}"/>
                </a:ext>
              </a:extLst>
            </p:cNvPr>
            <p:cNvSpPr>
              <a:spLocks noChangeArrowheads="1"/>
            </p:cNvSpPr>
            <p:nvPr/>
          </p:nvSpPr>
          <p:spPr bwMode="auto">
            <a:xfrm>
              <a:off x="7075520" y="2604219"/>
              <a:ext cx="274171" cy="292209"/>
            </a:xfrm>
            <a:custGeom>
              <a:avLst/>
              <a:gdLst>
                <a:gd name="T0" fmla="*/ 450379 w 2344"/>
                <a:gd name="T1" fmla="*/ 478140 h 2500"/>
                <a:gd name="T2" fmla="*/ 731775 w 2344"/>
                <a:gd name="T3" fmla="*/ 421973 h 2500"/>
                <a:gd name="T4" fmla="*/ 731775 w 2344"/>
                <a:gd name="T5" fmla="*/ 703168 h 2500"/>
                <a:gd name="T6" fmla="*/ 450379 w 2344"/>
                <a:gd name="T7" fmla="*/ 646641 h 2500"/>
                <a:gd name="T8" fmla="*/ 731775 w 2344"/>
                <a:gd name="T9" fmla="*/ 703168 h 2500"/>
                <a:gd name="T10" fmla="*/ 366068 w 2344"/>
                <a:gd name="T11" fmla="*/ 365446 h 2500"/>
                <a:gd name="T12" fmla="*/ 337964 w 2344"/>
                <a:gd name="T13" fmla="*/ 337362 h 2500"/>
                <a:gd name="T14" fmla="*/ 366068 w 2344"/>
                <a:gd name="T15" fmla="*/ 309279 h 2500"/>
                <a:gd name="T16" fmla="*/ 394171 w 2344"/>
                <a:gd name="T17" fmla="*/ 337362 h 2500"/>
                <a:gd name="T18" fmla="*/ 366068 w 2344"/>
                <a:gd name="T19" fmla="*/ 478140 h 2500"/>
                <a:gd name="T20" fmla="*/ 337964 w 2344"/>
                <a:gd name="T21" fmla="*/ 449696 h 2500"/>
                <a:gd name="T22" fmla="*/ 366068 w 2344"/>
                <a:gd name="T23" fmla="*/ 421973 h 2500"/>
                <a:gd name="T24" fmla="*/ 394171 w 2344"/>
                <a:gd name="T25" fmla="*/ 449696 h 2500"/>
                <a:gd name="T26" fmla="*/ 366068 w 2344"/>
                <a:gd name="T27" fmla="*/ 478140 h 2500"/>
                <a:gd name="T28" fmla="*/ 366068 w 2344"/>
                <a:gd name="T29" fmla="*/ 590474 h 2500"/>
                <a:gd name="T30" fmla="*/ 337964 w 2344"/>
                <a:gd name="T31" fmla="*/ 562391 h 2500"/>
                <a:gd name="T32" fmla="*/ 366068 w 2344"/>
                <a:gd name="T33" fmla="*/ 534307 h 2500"/>
                <a:gd name="T34" fmla="*/ 394171 w 2344"/>
                <a:gd name="T35" fmla="*/ 562391 h 2500"/>
                <a:gd name="T36" fmla="*/ 366068 w 2344"/>
                <a:gd name="T37" fmla="*/ 703168 h 2500"/>
                <a:gd name="T38" fmla="*/ 337964 w 2344"/>
                <a:gd name="T39" fmla="*/ 674725 h 2500"/>
                <a:gd name="T40" fmla="*/ 366068 w 2344"/>
                <a:gd name="T41" fmla="*/ 646641 h 2500"/>
                <a:gd name="T42" fmla="*/ 394171 w 2344"/>
                <a:gd name="T43" fmla="*/ 674725 h 2500"/>
                <a:gd name="T44" fmla="*/ 366068 w 2344"/>
                <a:gd name="T45" fmla="*/ 703168 h 2500"/>
                <a:gd name="T46" fmla="*/ 619000 w 2344"/>
                <a:gd name="T47" fmla="*/ 534307 h 2500"/>
                <a:gd name="T48" fmla="*/ 450379 w 2344"/>
                <a:gd name="T49" fmla="*/ 590474 h 2500"/>
                <a:gd name="T50" fmla="*/ 450379 w 2344"/>
                <a:gd name="T51" fmla="*/ 309279 h 2500"/>
                <a:gd name="T52" fmla="*/ 703311 w 2344"/>
                <a:gd name="T53" fmla="*/ 365446 h 2500"/>
                <a:gd name="T54" fmla="*/ 450379 w 2344"/>
                <a:gd name="T55" fmla="*/ 309279 h 2500"/>
                <a:gd name="T56" fmla="*/ 647104 w 2344"/>
                <a:gd name="T57" fmla="*/ 140418 h 2500"/>
                <a:gd name="T58" fmla="*/ 450379 w 2344"/>
                <a:gd name="T59" fmla="*/ 196585 h 2500"/>
                <a:gd name="T60" fmla="*/ 225189 w 2344"/>
                <a:gd name="T61" fmla="*/ 815502 h 2500"/>
                <a:gd name="T62" fmla="*/ 197086 w 2344"/>
                <a:gd name="T63" fmla="*/ 843586 h 2500"/>
                <a:gd name="T64" fmla="*/ 168982 w 2344"/>
                <a:gd name="T65" fmla="*/ 815502 h 2500"/>
                <a:gd name="T66" fmla="*/ 168982 w 2344"/>
                <a:gd name="T67" fmla="*/ 309279 h 2500"/>
                <a:gd name="T68" fmla="*/ 225189 w 2344"/>
                <a:gd name="T69" fmla="*/ 281195 h 2500"/>
                <a:gd name="T70" fmla="*/ 112775 w 2344"/>
                <a:gd name="T71" fmla="*/ 590474 h 2500"/>
                <a:gd name="T72" fmla="*/ 56568 w 2344"/>
                <a:gd name="T73" fmla="*/ 309279 h 2500"/>
                <a:gd name="T74" fmla="*/ 84311 w 2344"/>
                <a:gd name="T75" fmla="*/ 281195 h 2500"/>
                <a:gd name="T76" fmla="*/ 112775 w 2344"/>
                <a:gd name="T77" fmla="*/ 309279 h 2500"/>
                <a:gd name="T78" fmla="*/ 225189 w 2344"/>
                <a:gd name="T79" fmla="*/ 0 h 2500"/>
                <a:gd name="T80" fmla="*/ 84311 w 2344"/>
                <a:gd name="T81" fmla="*/ 225028 h 2500"/>
                <a:gd name="T82" fmla="*/ 0 w 2344"/>
                <a:gd name="T83" fmla="*/ 309279 h 2500"/>
                <a:gd name="T84" fmla="*/ 112775 w 2344"/>
                <a:gd name="T85" fmla="*/ 646641 h 2500"/>
                <a:gd name="T86" fmla="*/ 112775 w 2344"/>
                <a:gd name="T87" fmla="*/ 815502 h 2500"/>
                <a:gd name="T88" fmla="*/ 759879 w 2344"/>
                <a:gd name="T89" fmla="*/ 899753 h 2500"/>
                <a:gd name="T90" fmla="*/ 844190 w 2344"/>
                <a:gd name="T91" fmla="*/ 815502 h 2500"/>
                <a:gd name="T92" fmla="*/ 225189 w 2344"/>
                <a:gd name="T93" fmla="*/ 0 h 25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44" h="2500">
                  <a:moveTo>
                    <a:pt x="2031" y="1328"/>
                  </a:moveTo>
                  <a:lnTo>
                    <a:pt x="1250" y="1328"/>
                  </a:lnTo>
                  <a:lnTo>
                    <a:pt x="1250" y="1172"/>
                  </a:lnTo>
                  <a:lnTo>
                    <a:pt x="2031" y="1172"/>
                  </a:lnTo>
                  <a:lnTo>
                    <a:pt x="2031" y="1328"/>
                  </a:lnTo>
                  <a:close/>
                  <a:moveTo>
                    <a:pt x="2031" y="1953"/>
                  </a:moveTo>
                  <a:lnTo>
                    <a:pt x="1250" y="1953"/>
                  </a:lnTo>
                  <a:lnTo>
                    <a:pt x="1250" y="1796"/>
                  </a:lnTo>
                  <a:lnTo>
                    <a:pt x="2031" y="1796"/>
                  </a:lnTo>
                  <a:lnTo>
                    <a:pt x="2031" y="1953"/>
                  </a:lnTo>
                  <a:close/>
                  <a:moveTo>
                    <a:pt x="1016" y="1015"/>
                  </a:moveTo>
                  <a:lnTo>
                    <a:pt x="1016" y="1015"/>
                  </a:lnTo>
                  <a:cubicBezTo>
                    <a:pt x="972" y="1015"/>
                    <a:pt x="938" y="980"/>
                    <a:pt x="938" y="937"/>
                  </a:cubicBezTo>
                  <a:cubicBezTo>
                    <a:pt x="938" y="893"/>
                    <a:pt x="972" y="859"/>
                    <a:pt x="1016" y="859"/>
                  </a:cubicBezTo>
                  <a:cubicBezTo>
                    <a:pt x="1059" y="859"/>
                    <a:pt x="1094" y="893"/>
                    <a:pt x="1094" y="937"/>
                  </a:cubicBezTo>
                  <a:cubicBezTo>
                    <a:pt x="1094" y="980"/>
                    <a:pt x="1059" y="1015"/>
                    <a:pt x="1016" y="1015"/>
                  </a:cubicBezTo>
                  <a:close/>
                  <a:moveTo>
                    <a:pt x="1016" y="1328"/>
                  </a:moveTo>
                  <a:lnTo>
                    <a:pt x="1016" y="1328"/>
                  </a:lnTo>
                  <a:cubicBezTo>
                    <a:pt x="972" y="1328"/>
                    <a:pt x="938" y="1293"/>
                    <a:pt x="938" y="1249"/>
                  </a:cubicBezTo>
                  <a:cubicBezTo>
                    <a:pt x="938" y="1206"/>
                    <a:pt x="972" y="1172"/>
                    <a:pt x="1016" y="1172"/>
                  </a:cubicBezTo>
                  <a:cubicBezTo>
                    <a:pt x="1059" y="1172"/>
                    <a:pt x="1094" y="1206"/>
                    <a:pt x="1094" y="1249"/>
                  </a:cubicBezTo>
                  <a:cubicBezTo>
                    <a:pt x="1094" y="1293"/>
                    <a:pt x="1059" y="1328"/>
                    <a:pt x="1016" y="1328"/>
                  </a:cubicBezTo>
                  <a:close/>
                  <a:moveTo>
                    <a:pt x="1016" y="1640"/>
                  </a:moveTo>
                  <a:lnTo>
                    <a:pt x="1016" y="1640"/>
                  </a:lnTo>
                  <a:cubicBezTo>
                    <a:pt x="972" y="1640"/>
                    <a:pt x="938" y="1605"/>
                    <a:pt x="938" y="1562"/>
                  </a:cubicBezTo>
                  <a:cubicBezTo>
                    <a:pt x="938" y="1519"/>
                    <a:pt x="972" y="1484"/>
                    <a:pt x="1016" y="1484"/>
                  </a:cubicBezTo>
                  <a:cubicBezTo>
                    <a:pt x="1059" y="1484"/>
                    <a:pt x="1094" y="1519"/>
                    <a:pt x="1094" y="1562"/>
                  </a:cubicBezTo>
                  <a:cubicBezTo>
                    <a:pt x="1094" y="1605"/>
                    <a:pt x="1059" y="1640"/>
                    <a:pt x="1016" y="1640"/>
                  </a:cubicBezTo>
                  <a:close/>
                  <a:moveTo>
                    <a:pt x="1016" y="1953"/>
                  </a:moveTo>
                  <a:lnTo>
                    <a:pt x="1016" y="1953"/>
                  </a:lnTo>
                  <a:cubicBezTo>
                    <a:pt x="972" y="1953"/>
                    <a:pt x="938" y="1917"/>
                    <a:pt x="938" y="1874"/>
                  </a:cubicBezTo>
                  <a:cubicBezTo>
                    <a:pt x="938" y="1831"/>
                    <a:pt x="972" y="1796"/>
                    <a:pt x="1016" y="1796"/>
                  </a:cubicBezTo>
                  <a:cubicBezTo>
                    <a:pt x="1059" y="1796"/>
                    <a:pt x="1094" y="1831"/>
                    <a:pt x="1094" y="1874"/>
                  </a:cubicBezTo>
                  <a:cubicBezTo>
                    <a:pt x="1094" y="1917"/>
                    <a:pt x="1059" y="1953"/>
                    <a:pt x="1016" y="1953"/>
                  </a:cubicBezTo>
                  <a:close/>
                  <a:moveTo>
                    <a:pt x="1250" y="1484"/>
                  </a:moveTo>
                  <a:lnTo>
                    <a:pt x="1718" y="1484"/>
                  </a:lnTo>
                  <a:lnTo>
                    <a:pt x="1718" y="1640"/>
                  </a:lnTo>
                  <a:lnTo>
                    <a:pt x="1250" y="1640"/>
                  </a:lnTo>
                  <a:lnTo>
                    <a:pt x="1250" y="1484"/>
                  </a:lnTo>
                  <a:close/>
                  <a:moveTo>
                    <a:pt x="1250" y="859"/>
                  </a:moveTo>
                  <a:lnTo>
                    <a:pt x="1952" y="859"/>
                  </a:lnTo>
                  <a:lnTo>
                    <a:pt x="1952" y="1015"/>
                  </a:lnTo>
                  <a:lnTo>
                    <a:pt x="1250" y="1015"/>
                  </a:lnTo>
                  <a:lnTo>
                    <a:pt x="1250" y="859"/>
                  </a:lnTo>
                  <a:close/>
                  <a:moveTo>
                    <a:pt x="1250" y="390"/>
                  </a:moveTo>
                  <a:lnTo>
                    <a:pt x="1796" y="390"/>
                  </a:lnTo>
                  <a:lnTo>
                    <a:pt x="1796" y="546"/>
                  </a:lnTo>
                  <a:lnTo>
                    <a:pt x="1250" y="546"/>
                  </a:lnTo>
                  <a:lnTo>
                    <a:pt x="1250" y="390"/>
                  </a:lnTo>
                  <a:close/>
                  <a:moveTo>
                    <a:pt x="625" y="2265"/>
                  </a:moveTo>
                  <a:lnTo>
                    <a:pt x="625" y="2265"/>
                  </a:lnTo>
                  <a:cubicBezTo>
                    <a:pt x="625" y="2308"/>
                    <a:pt x="590" y="2343"/>
                    <a:pt x="547" y="2343"/>
                  </a:cubicBezTo>
                  <a:cubicBezTo>
                    <a:pt x="504" y="2343"/>
                    <a:pt x="469" y="2308"/>
                    <a:pt x="469" y="2265"/>
                  </a:cubicBezTo>
                  <a:lnTo>
                    <a:pt x="469" y="859"/>
                  </a:lnTo>
                  <a:cubicBezTo>
                    <a:pt x="469" y="831"/>
                    <a:pt x="463" y="806"/>
                    <a:pt x="454" y="781"/>
                  </a:cubicBezTo>
                  <a:lnTo>
                    <a:pt x="625" y="781"/>
                  </a:lnTo>
                  <a:lnTo>
                    <a:pt x="625" y="2265"/>
                  </a:lnTo>
                  <a:close/>
                  <a:moveTo>
                    <a:pt x="313" y="1640"/>
                  </a:moveTo>
                  <a:lnTo>
                    <a:pt x="157" y="1640"/>
                  </a:lnTo>
                  <a:lnTo>
                    <a:pt x="157" y="859"/>
                  </a:lnTo>
                  <a:cubicBezTo>
                    <a:pt x="157" y="816"/>
                    <a:pt x="191" y="781"/>
                    <a:pt x="234" y="781"/>
                  </a:cubicBezTo>
                  <a:cubicBezTo>
                    <a:pt x="277" y="781"/>
                    <a:pt x="313" y="816"/>
                    <a:pt x="313" y="859"/>
                  </a:cubicBezTo>
                  <a:lnTo>
                    <a:pt x="313" y="1640"/>
                  </a:lnTo>
                  <a:close/>
                  <a:moveTo>
                    <a:pt x="625" y="0"/>
                  </a:moveTo>
                  <a:lnTo>
                    <a:pt x="625" y="625"/>
                  </a:lnTo>
                  <a:lnTo>
                    <a:pt x="234" y="625"/>
                  </a:lnTo>
                  <a:cubicBezTo>
                    <a:pt x="105" y="625"/>
                    <a:pt x="0" y="730"/>
                    <a:pt x="0" y="859"/>
                  </a:cubicBezTo>
                  <a:lnTo>
                    <a:pt x="0" y="1796"/>
                  </a:lnTo>
                  <a:lnTo>
                    <a:pt x="313" y="1796"/>
                  </a:lnTo>
                  <a:lnTo>
                    <a:pt x="313" y="2265"/>
                  </a:lnTo>
                  <a:cubicBezTo>
                    <a:pt x="313" y="2394"/>
                    <a:pt x="418" y="2499"/>
                    <a:pt x="547" y="2499"/>
                  </a:cubicBezTo>
                  <a:lnTo>
                    <a:pt x="2109" y="2499"/>
                  </a:lnTo>
                  <a:cubicBezTo>
                    <a:pt x="2238" y="2499"/>
                    <a:pt x="2343" y="2394"/>
                    <a:pt x="2343" y="2265"/>
                  </a:cubicBezTo>
                  <a:lnTo>
                    <a:pt x="2343" y="0"/>
                  </a:lnTo>
                  <a:lnTo>
                    <a:pt x="625" y="0"/>
                  </a:lnTo>
                  <a:close/>
                </a:path>
              </a:pathLst>
            </a:custGeom>
            <a:solidFill>
              <a:schemeClr val="bg1"/>
            </a:solidFill>
            <a:ln>
              <a:noFill/>
            </a:ln>
            <a:effectLst/>
          </p:spPr>
          <p:txBody>
            <a:bodyPr wrap="none" anchor="ctr"/>
            <a:lstStyle/>
            <a:p>
              <a:endParaRPr lang="en-US" sz="567" dirty="0">
                <a:latin typeface="+mj-lt"/>
              </a:endParaRPr>
            </a:p>
          </p:txBody>
        </p:sp>
        <p:sp>
          <p:nvSpPr>
            <p:cNvPr id="22" name="TextBox 48">
              <a:extLst>
                <a:ext uri="{FF2B5EF4-FFF2-40B4-BE49-F238E27FC236}">
                  <a16:creationId xmlns:a16="http://schemas.microsoft.com/office/drawing/2014/main" id="{D3DC1898-6275-4144-AE76-CED6333A4068}"/>
                </a:ext>
              </a:extLst>
            </p:cNvPr>
            <p:cNvSpPr txBox="1"/>
            <p:nvPr/>
          </p:nvSpPr>
          <p:spPr>
            <a:xfrm>
              <a:off x="6849205" y="5381846"/>
              <a:ext cx="1550867" cy="434838"/>
            </a:xfrm>
            <a:prstGeom prst="rect">
              <a:avLst/>
            </a:prstGeom>
            <a:noFill/>
          </p:spPr>
          <p:txBody>
            <a:bodyPr wrap="none" rtlCol="0" anchor="ctr">
              <a:spAutoFit/>
            </a:bodyPr>
            <a:lstStyle/>
            <a:p>
              <a:pPr algn="ctr"/>
              <a:r>
                <a:rPr lang="en-US" sz="1400" b="1" dirty="0">
                  <a:solidFill>
                    <a:schemeClr val="bg1"/>
                  </a:solidFill>
                  <a:latin typeface="+mj-lt"/>
                  <a:cs typeface="Poppins" pitchFamily="2" charset="77"/>
                </a:rPr>
                <a:t>Structure of the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reconstruction planning</a:t>
              </a:r>
            </a:p>
          </p:txBody>
        </p:sp>
        <p:sp>
          <p:nvSpPr>
            <p:cNvPr id="23" name="Freeform 91">
              <a:extLst>
                <a:ext uri="{FF2B5EF4-FFF2-40B4-BE49-F238E27FC236}">
                  <a16:creationId xmlns:a16="http://schemas.microsoft.com/office/drawing/2014/main" id="{175DD395-C0D3-4565-B465-BB6ECC957B3F}"/>
                </a:ext>
              </a:extLst>
            </p:cNvPr>
            <p:cNvSpPr>
              <a:spLocks noChangeArrowheads="1"/>
            </p:cNvSpPr>
            <p:nvPr/>
          </p:nvSpPr>
          <p:spPr bwMode="auto">
            <a:xfrm>
              <a:off x="7455823" y="5054493"/>
              <a:ext cx="337630" cy="316193"/>
            </a:xfrm>
            <a:custGeom>
              <a:avLst/>
              <a:gdLst>
                <a:gd name="T0" fmla="*/ 642085 w 899753"/>
                <a:gd name="T1" fmla="*/ 505575 h 842602"/>
                <a:gd name="T2" fmla="*/ 781355 w 899753"/>
                <a:gd name="T3" fmla="*/ 645275 h 842602"/>
                <a:gd name="T4" fmla="*/ 838935 w 899753"/>
                <a:gd name="T5" fmla="*/ 505575 h 842602"/>
                <a:gd name="T6" fmla="*/ 506413 w 899753"/>
                <a:gd name="T7" fmla="*/ 449262 h 842602"/>
                <a:gd name="T8" fmla="*/ 899753 w 899753"/>
                <a:gd name="T9" fmla="*/ 449262 h 842602"/>
                <a:gd name="T10" fmla="*/ 784594 w 899753"/>
                <a:gd name="T11" fmla="*/ 728301 h 842602"/>
                <a:gd name="T12" fmla="*/ 506990 w 899753"/>
                <a:gd name="T13" fmla="*/ 61123 h 842602"/>
                <a:gd name="T14" fmla="*/ 506990 w 899753"/>
                <a:gd name="T15" fmla="*/ 336892 h 842602"/>
                <a:gd name="T16" fmla="*/ 783372 w 899753"/>
                <a:gd name="T17" fmla="*/ 336892 h 842602"/>
                <a:gd name="T18" fmla="*/ 506990 w 899753"/>
                <a:gd name="T19" fmla="*/ 61123 h 842602"/>
                <a:gd name="T20" fmla="*/ 394203 w 899753"/>
                <a:gd name="T21" fmla="*/ 55562 h 842602"/>
                <a:gd name="T22" fmla="*/ 394203 w 899753"/>
                <a:gd name="T23" fmla="*/ 449082 h 842602"/>
                <a:gd name="T24" fmla="*/ 672740 w 899753"/>
                <a:gd name="T25" fmla="*/ 727390 h 842602"/>
                <a:gd name="T26" fmla="*/ 394203 w 899753"/>
                <a:gd name="T27" fmla="*/ 842602 h 842602"/>
                <a:gd name="T28" fmla="*/ 0 w 899753"/>
                <a:gd name="T29" fmla="*/ 449082 h 842602"/>
                <a:gd name="T30" fmla="*/ 394203 w 899753"/>
                <a:gd name="T31" fmla="*/ 55562 h 842602"/>
                <a:gd name="T32" fmla="*/ 450850 w 899753"/>
                <a:gd name="T33" fmla="*/ 0 h 842602"/>
                <a:gd name="T34" fmla="*/ 844190 w 899753"/>
                <a:gd name="T35" fmla="*/ 393341 h 842602"/>
                <a:gd name="T36" fmla="*/ 450850 w 899753"/>
                <a:gd name="T37" fmla="*/ 393341 h 8426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99753" h="842602">
                  <a:moveTo>
                    <a:pt x="642085" y="505575"/>
                  </a:moveTo>
                  <a:lnTo>
                    <a:pt x="781355" y="645275"/>
                  </a:lnTo>
                  <a:cubicBezTo>
                    <a:pt x="810865" y="603763"/>
                    <a:pt x="830658" y="556113"/>
                    <a:pt x="838935" y="505575"/>
                  </a:cubicBezTo>
                  <a:lnTo>
                    <a:pt x="642085" y="505575"/>
                  </a:lnTo>
                  <a:close/>
                  <a:moveTo>
                    <a:pt x="506413" y="449262"/>
                  </a:moveTo>
                  <a:lnTo>
                    <a:pt x="899753" y="449262"/>
                  </a:lnTo>
                  <a:cubicBezTo>
                    <a:pt x="899753" y="558279"/>
                    <a:pt x="855849" y="656827"/>
                    <a:pt x="784594" y="728301"/>
                  </a:cubicBezTo>
                  <a:lnTo>
                    <a:pt x="506413" y="449262"/>
                  </a:lnTo>
                  <a:close/>
                  <a:moveTo>
                    <a:pt x="506990" y="61123"/>
                  </a:moveTo>
                  <a:lnTo>
                    <a:pt x="506990" y="336892"/>
                  </a:lnTo>
                  <a:lnTo>
                    <a:pt x="783372" y="336892"/>
                  </a:lnTo>
                  <a:cubicBezTo>
                    <a:pt x="759620" y="195951"/>
                    <a:pt x="648060" y="84493"/>
                    <a:pt x="506990" y="61123"/>
                  </a:cubicBezTo>
                  <a:close/>
                  <a:moveTo>
                    <a:pt x="394203" y="55562"/>
                  </a:moveTo>
                  <a:lnTo>
                    <a:pt x="394203" y="449082"/>
                  </a:lnTo>
                  <a:lnTo>
                    <a:pt x="672740" y="727390"/>
                  </a:lnTo>
                  <a:cubicBezTo>
                    <a:pt x="601394" y="798678"/>
                    <a:pt x="502663" y="842602"/>
                    <a:pt x="394203" y="842602"/>
                  </a:cubicBezTo>
                  <a:cubicBezTo>
                    <a:pt x="176203" y="842602"/>
                    <a:pt x="0" y="666544"/>
                    <a:pt x="0" y="449082"/>
                  </a:cubicBezTo>
                  <a:cubicBezTo>
                    <a:pt x="0" y="231620"/>
                    <a:pt x="176203" y="55562"/>
                    <a:pt x="394203" y="55562"/>
                  </a:cubicBezTo>
                  <a:close/>
                  <a:moveTo>
                    <a:pt x="450850" y="0"/>
                  </a:moveTo>
                  <a:cubicBezTo>
                    <a:pt x="668213" y="0"/>
                    <a:pt x="844190" y="176176"/>
                    <a:pt x="844190" y="393341"/>
                  </a:cubicBezTo>
                  <a:lnTo>
                    <a:pt x="450850" y="393341"/>
                  </a:lnTo>
                  <a:lnTo>
                    <a:pt x="450850" y="0"/>
                  </a:lnTo>
                  <a:close/>
                </a:path>
              </a:pathLst>
            </a:custGeom>
            <a:solidFill>
              <a:schemeClr val="bg1"/>
            </a:solidFill>
            <a:ln>
              <a:noFill/>
            </a:ln>
            <a:effectLst/>
          </p:spPr>
          <p:txBody>
            <a:bodyPr anchor="ctr"/>
            <a:lstStyle/>
            <a:p>
              <a:endParaRPr lang="en-US" sz="567" dirty="0">
                <a:latin typeface="+mj-lt"/>
              </a:endParaRPr>
            </a:p>
          </p:txBody>
        </p:sp>
        <p:sp>
          <p:nvSpPr>
            <p:cNvPr id="24" name="Freeform 85">
              <a:extLst>
                <a:ext uri="{FF2B5EF4-FFF2-40B4-BE49-F238E27FC236}">
                  <a16:creationId xmlns:a16="http://schemas.microsoft.com/office/drawing/2014/main" id="{3053E684-6E0D-45A0-9C61-C9628CBF964C}"/>
                </a:ext>
              </a:extLst>
            </p:cNvPr>
            <p:cNvSpPr>
              <a:spLocks noChangeArrowheads="1"/>
            </p:cNvSpPr>
            <p:nvPr/>
          </p:nvSpPr>
          <p:spPr bwMode="auto">
            <a:xfrm>
              <a:off x="8550468" y="3236851"/>
              <a:ext cx="292208" cy="292209"/>
            </a:xfrm>
            <a:custGeom>
              <a:avLst/>
              <a:gdLst>
                <a:gd name="T0" fmla="*/ 422275 w 899752"/>
                <a:gd name="T1" fmla="*/ 280988 h 899754"/>
                <a:gd name="T2" fmla="*/ 534627 w 899752"/>
                <a:gd name="T3" fmla="*/ 365919 h 899754"/>
                <a:gd name="T4" fmla="*/ 422275 w 899752"/>
                <a:gd name="T5" fmla="*/ 450489 h 899754"/>
                <a:gd name="T6" fmla="*/ 57150 w 899752"/>
                <a:gd name="T7" fmla="*/ 225425 h 899754"/>
                <a:gd name="T8" fmla="*/ 113290 w 899752"/>
                <a:gd name="T9" fmla="*/ 225425 h 899754"/>
                <a:gd name="T10" fmla="*/ 113290 w 899752"/>
                <a:gd name="T11" fmla="*/ 562409 h 899754"/>
                <a:gd name="T12" fmla="*/ 422420 w 899752"/>
                <a:gd name="T13" fmla="*/ 562409 h 899754"/>
                <a:gd name="T14" fmla="*/ 478560 w 899752"/>
                <a:gd name="T15" fmla="*/ 562409 h 899754"/>
                <a:gd name="T16" fmla="*/ 787690 w 899752"/>
                <a:gd name="T17" fmla="*/ 562409 h 899754"/>
                <a:gd name="T18" fmla="*/ 787690 w 899752"/>
                <a:gd name="T19" fmla="*/ 225425 h 899754"/>
                <a:gd name="T20" fmla="*/ 844190 w 899752"/>
                <a:gd name="T21" fmla="*/ 225425 h 899754"/>
                <a:gd name="T22" fmla="*/ 844190 w 899752"/>
                <a:gd name="T23" fmla="*/ 618873 h 899754"/>
                <a:gd name="T24" fmla="*/ 478560 w 899752"/>
                <a:gd name="T25" fmla="*/ 618873 h 899754"/>
                <a:gd name="T26" fmla="*/ 478560 w 899752"/>
                <a:gd name="T27" fmla="*/ 803729 h 899754"/>
                <a:gd name="T28" fmla="*/ 490436 w 899752"/>
                <a:gd name="T29" fmla="*/ 815597 h 899754"/>
                <a:gd name="T30" fmla="*/ 518146 w 899752"/>
                <a:gd name="T31" fmla="*/ 843649 h 899754"/>
                <a:gd name="T32" fmla="*/ 590840 w 899752"/>
                <a:gd name="T33" fmla="*/ 843649 h 899754"/>
                <a:gd name="T34" fmla="*/ 590840 w 899752"/>
                <a:gd name="T35" fmla="*/ 899754 h 899754"/>
                <a:gd name="T36" fmla="*/ 495114 w 899752"/>
                <a:gd name="T37" fmla="*/ 899754 h 899754"/>
                <a:gd name="T38" fmla="*/ 450490 w 899752"/>
                <a:gd name="T39" fmla="*/ 855158 h 899754"/>
                <a:gd name="T40" fmla="*/ 405866 w 899752"/>
                <a:gd name="T41" fmla="*/ 899754 h 899754"/>
                <a:gd name="T42" fmla="*/ 309780 w 899752"/>
                <a:gd name="T43" fmla="*/ 899754 h 899754"/>
                <a:gd name="T44" fmla="*/ 309780 w 899752"/>
                <a:gd name="T45" fmla="*/ 843649 h 899754"/>
                <a:gd name="T46" fmla="*/ 382475 w 899752"/>
                <a:gd name="T47" fmla="*/ 843649 h 899754"/>
                <a:gd name="T48" fmla="*/ 410904 w 899752"/>
                <a:gd name="T49" fmla="*/ 815597 h 899754"/>
                <a:gd name="T50" fmla="*/ 422420 w 899752"/>
                <a:gd name="T51" fmla="*/ 803729 h 899754"/>
                <a:gd name="T52" fmla="*/ 422420 w 899752"/>
                <a:gd name="T53" fmla="*/ 618873 h 899754"/>
                <a:gd name="T54" fmla="*/ 57150 w 899752"/>
                <a:gd name="T55" fmla="*/ 618873 h 899754"/>
                <a:gd name="T56" fmla="*/ 421804 w 899752"/>
                <a:gd name="T57" fmla="*/ 0 h 899754"/>
                <a:gd name="T58" fmla="*/ 477949 w 899752"/>
                <a:gd name="T59" fmla="*/ 0 h 899754"/>
                <a:gd name="T60" fmla="*/ 477949 w 899752"/>
                <a:gd name="T61" fmla="*/ 56380 h 899754"/>
                <a:gd name="T62" fmla="*/ 899752 w 899752"/>
                <a:gd name="T63" fmla="*/ 56380 h 899754"/>
                <a:gd name="T64" fmla="*/ 899752 w 899752"/>
                <a:gd name="T65" fmla="*/ 169501 h 899754"/>
                <a:gd name="T66" fmla="*/ 0 w 899752"/>
                <a:gd name="T67" fmla="*/ 169501 h 899754"/>
                <a:gd name="T68" fmla="*/ 0 w 899752"/>
                <a:gd name="T69" fmla="*/ 56380 h 899754"/>
                <a:gd name="T70" fmla="*/ 421804 w 899752"/>
                <a:gd name="T71" fmla="*/ 56380 h 8997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9752" h="899754">
                  <a:moveTo>
                    <a:pt x="422275" y="280988"/>
                  </a:moveTo>
                  <a:lnTo>
                    <a:pt x="534627" y="365919"/>
                  </a:lnTo>
                  <a:lnTo>
                    <a:pt x="422275" y="450489"/>
                  </a:lnTo>
                  <a:lnTo>
                    <a:pt x="422275" y="280988"/>
                  </a:lnTo>
                  <a:close/>
                  <a:moveTo>
                    <a:pt x="57150" y="225425"/>
                  </a:moveTo>
                  <a:lnTo>
                    <a:pt x="113290" y="225425"/>
                  </a:lnTo>
                  <a:lnTo>
                    <a:pt x="113290" y="562409"/>
                  </a:lnTo>
                  <a:lnTo>
                    <a:pt x="422420" y="562409"/>
                  </a:lnTo>
                  <a:lnTo>
                    <a:pt x="478560" y="562409"/>
                  </a:lnTo>
                  <a:lnTo>
                    <a:pt x="787690" y="562409"/>
                  </a:lnTo>
                  <a:lnTo>
                    <a:pt x="787690" y="225425"/>
                  </a:lnTo>
                  <a:lnTo>
                    <a:pt x="844190" y="225425"/>
                  </a:lnTo>
                  <a:lnTo>
                    <a:pt x="844190" y="618873"/>
                  </a:lnTo>
                  <a:lnTo>
                    <a:pt x="478560" y="618873"/>
                  </a:lnTo>
                  <a:lnTo>
                    <a:pt x="478560" y="803729"/>
                  </a:lnTo>
                  <a:lnTo>
                    <a:pt x="490436" y="815597"/>
                  </a:lnTo>
                  <a:lnTo>
                    <a:pt x="518146" y="843649"/>
                  </a:lnTo>
                  <a:lnTo>
                    <a:pt x="590840" y="843649"/>
                  </a:lnTo>
                  <a:lnTo>
                    <a:pt x="590840" y="899754"/>
                  </a:lnTo>
                  <a:lnTo>
                    <a:pt x="495114" y="899754"/>
                  </a:lnTo>
                  <a:lnTo>
                    <a:pt x="450490" y="855158"/>
                  </a:lnTo>
                  <a:lnTo>
                    <a:pt x="405866" y="899754"/>
                  </a:lnTo>
                  <a:lnTo>
                    <a:pt x="309780" y="899754"/>
                  </a:lnTo>
                  <a:lnTo>
                    <a:pt x="309780" y="843649"/>
                  </a:lnTo>
                  <a:lnTo>
                    <a:pt x="382475" y="843649"/>
                  </a:lnTo>
                  <a:lnTo>
                    <a:pt x="410904" y="815597"/>
                  </a:lnTo>
                  <a:lnTo>
                    <a:pt x="422420" y="803729"/>
                  </a:lnTo>
                  <a:lnTo>
                    <a:pt x="422420" y="618873"/>
                  </a:lnTo>
                  <a:lnTo>
                    <a:pt x="57150" y="618873"/>
                  </a:lnTo>
                  <a:lnTo>
                    <a:pt x="57150" y="225425"/>
                  </a:lnTo>
                  <a:close/>
                  <a:moveTo>
                    <a:pt x="421804" y="0"/>
                  </a:moveTo>
                  <a:lnTo>
                    <a:pt x="477949" y="0"/>
                  </a:lnTo>
                  <a:lnTo>
                    <a:pt x="477949" y="56380"/>
                  </a:lnTo>
                  <a:lnTo>
                    <a:pt x="899752" y="56380"/>
                  </a:lnTo>
                  <a:lnTo>
                    <a:pt x="899752" y="169501"/>
                  </a:lnTo>
                  <a:lnTo>
                    <a:pt x="0" y="169501"/>
                  </a:lnTo>
                  <a:lnTo>
                    <a:pt x="0" y="56380"/>
                  </a:lnTo>
                  <a:lnTo>
                    <a:pt x="421804" y="56380"/>
                  </a:lnTo>
                  <a:lnTo>
                    <a:pt x="421804" y="0"/>
                  </a:lnTo>
                  <a:close/>
                </a:path>
              </a:pathLst>
            </a:custGeom>
            <a:solidFill>
              <a:schemeClr val="bg1"/>
            </a:solidFill>
            <a:ln>
              <a:noFill/>
            </a:ln>
            <a:effectLst/>
          </p:spPr>
          <p:txBody>
            <a:bodyPr anchor="ctr"/>
            <a:lstStyle/>
            <a:p>
              <a:endParaRPr lang="en-US" sz="567" dirty="0">
                <a:latin typeface="+mj-lt"/>
              </a:endParaRPr>
            </a:p>
          </p:txBody>
        </p:sp>
        <p:sp>
          <p:nvSpPr>
            <p:cNvPr id="25" name="TextBox 52">
              <a:extLst>
                <a:ext uri="{FF2B5EF4-FFF2-40B4-BE49-F238E27FC236}">
                  <a16:creationId xmlns:a16="http://schemas.microsoft.com/office/drawing/2014/main" id="{2B63EF41-C744-40AC-9070-4071716CB85A}"/>
                </a:ext>
              </a:extLst>
            </p:cNvPr>
            <p:cNvSpPr txBox="1"/>
            <p:nvPr/>
          </p:nvSpPr>
          <p:spPr>
            <a:xfrm>
              <a:off x="8128674" y="3575328"/>
              <a:ext cx="1109422" cy="1227777"/>
            </a:xfrm>
            <a:prstGeom prst="rect">
              <a:avLst/>
            </a:prstGeom>
            <a:noFill/>
          </p:spPr>
          <p:txBody>
            <a:bodyPr wrap="none" rtlCol="0" anchor="t">
              <a:spAutoFit/>
            </a:bodyPr>
            <a:lstStyle/>
            <a:p>
              <a:pPr algn="ctr"/>
              <a:r>
                <a:rPr lang="en-US" b="1" dirty="0">
                  <a:solidFill>
                    <a:schemeClr val="bg1"/>
                  </a:solidFill>
                  <a:latin typeface="+mj-lt"/>
                  <a:cs typeface="Poppins" pitchFamily="2" charset="77"/>
                </a:rPr>
                <a:t>Presentation</a:t>
              </a:r>
              <a:br>
                <a:rPr lang="en-US" b="1" dirty="0">
                  <a:solidFill>
                    <a:schemeClr val="bg1"/>
                  </a:solidFill>
                  <a:latin typeface="+mj-lt"/>
                  <a:cs typeface="Poppins" pitchFamily="2" charset="77"/>
                </a:rPr>
              </a:br>
              <a:r>
                <a:rPr lang="en-US" b="1" dirty="0">
                  <a:solidFill>
                    <a:schemeClr val="bg1"/>
                  </a:solidFill>
                  <a:latin typeface="+mj-lt"/>
                  <a:cs typeface="Poppins" pitchFamily="2" charset="77"/>
                </a:rPr>
                <a:t> of the</a:t>
              </a:r>
              <a:br>
                <a:rPr lang="en-US" b="1" dirty="0">
                  <a:solidFill>
                    <a:schemeClr val="bg1"/>
                  </a:solidFill>
                  <a:latin typeface="+mj-lt"/>
                  <a:cs typeface="Poppins" pitchFamily="2" charset="77"/>
                </a:rPr>
              </a:br>
              <a:r>
                <a:rPr lang="en-US" b="1" dirty="0">
                  <a:solidFill>
                    <a:schemeClr val="bg1"/>
                  </a:solidFill>
                  <a:latin typeface="+mj-lt"/>
                  <a:cs typeface="Poppins" pitchFamily="2" charset="77"/>
                </a:rPr>
                <a:t> effects </a:t>
              </a:r>
              <a:br>
                <a:rPr lang="en-US" b="1" dirty="0">
                  <a:solidFill>
                    <a:schemeClr val="bg1"/>
                  </a:solidFill>
                  <a:latin typeface="+mj-lt"/>
                  <a:cs typeface="Poppins" pitchFamily="2" charset="77"/>
                </a:rPr>
              </a:br>
              <a:r>
                <a:rPr lang="en-US" b="1" dirty="0">
                  <a:solidFill>
                    <a:schemeClr val="bg1"/>
                  </a:solidFill>
                  <a:latin typeface="+mj-lt"/>
                  <a:cs typeface="Poppins" pitchFamily="2" charset="77"/>
                </a:rPr>
                <a:t>of the </a:t>
              </a:r>
              <a:br>
                <a:rPr lang="en-US" b="1" dirty="0">
                  <a:solidFill>
                    <a:schemeClr val="bg1"/>
                  </a:solidFill>
                  <a:latin typeface="+mj-lt"/>
                  <a:cs typeface="Poppins" pitchFamily="2" charset="77"/>
                </a:rPr>
              </a:br>
              <a:r>
                <a:rPr lang="en-US" b="1" dirty="0">
                  <a:solidFill>
                    <a:schemeClr val="bg1"/>
                  </a:solidFill>
                  <a:latin typeface="+mj-lt"/>
                  <a:cs typeface="Poppins" pitchFamily="2" charset="77"/>
                </a:rPr>
                <a:t>measures</a:t>
              </a:r>
            </a:p>
          </p:txBody>
        </p:sp>
        <p:sp>
          <p:nvSpPr>
            <p:cNvPr id="26" name="TextBox 56">
              <a:extLst>
                <a:ext uri="{FF2B5EF4-FFF2-40B4-BE49-F238E27FC236}">
                  <a16:creationId xmlns:a16="http://schemas.microsoft.com/office/drawing/2014/main" id="{C35268F3-A728-411A-B2B9-9925690FCD38}"/>
                </a:ext>
              </a:extLst>
            </p:cNvPr>
            <p:cNvSpPr txBox="1"/>
            <p:nvPr/>
          </p:nvSpPr>
          <p:spPr>
            <a:xfrm>
              <a:off x="5853432" y="4478848"/>
              <a:ext cx="791074" cy="613889"/>
            </a:xfrm>
            <a:prstGeom prst="rect">
              <a:avLst/>
            </a:prstGeom>
            <a:noFill/>
          </p:spPr>
          <p:txBody>
            <a:bodyPr wrap="none" rtlCol="0" anchor="t">
              <a:spAutoFit/>
            </a:bodyPr>
            <a:lstStyle/>
            <a:p>
              <a:pPr algn="ctr"/>
              <a:r>
                <a:rPr lang="en-US" sz="1400" b="1" dirty="0">
                  <a:solidFill>
                    <a:schemeClr val="bg1"/>
                  </a:solidFill>
                  <a:latin typeface="+mj-lt"/>
                  <a:cs typeface="Poppins" pitchFamily="2" charset="77"/>
                </a:rPr>
                <a:t>Key figures</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and</a:t>
              </a:r>
              <a:br>
                <a:rPr lang="en-US" sz="1400" b="1" dirty="0">
                  <a:solidFill>
                    <a:schemeClr val="bg1"/>
                  </a:solidFill>
                  <a:latin typeface="+mj-lt"/>
                  <a:cs typeface="Poppins" pitchFamily="2" charset="77"/>
                </a:rPr>
              </a:br>
              <a:r>
                <a:rPr lang="en-US" sz="1400" b="1" dirty="0" err="1">
                  <a:solidFill>
                    <a:schemeClr val="bg1"/>
                  </a:solidFill>
                  <a:latin typeface="+mj-lt"/>
                  <a:cs typeface="Poppins" pitchFamily="2" charset="77"/>
                </a:rPr>
                <a:t>indivators</a:t>
              </a:r>
              <a:endParaRPr lang="en-US" sz="1400" b="1" dirty="0">
                <a:solidFill>
                  <a:schemeClr val="bg1"/>
                </a:solidFill>
                <a:latin typeface="+mj-lt"/>
                <a:cs typeface="Poppins" pitchFamily="2" charset="77"/>
              </a:endParaRPr>
            </a:p>
          </p:txBody>
        </p:sp>
        <p:sp>
          <p:nvSpPr>
            <p:cNvPr id="27" name="Freeform 89">
              <a:extLst>
                <a:ext uri="{FF2B5EF4-FFF2-40B4-BE49-F238E27FC236}">
                  <a16:creationId xmlns:a16="http://schemas.microsoft.com/office/drawing/2014/main" id="{63CF15F4-E96F-4DEC-B6F8-6B270256BC65}"/>
                </a:ext>
              </a:extLst>
            </p:cNvPr>
            <p:cNvSpPr>
              <a:spLocks noChangeArrowheads="1"/>
            </p:cNvSpPr>
            <p:nvPr/>
          </p:nvSpPr>
          <p:spPr bwMode="auto">
            <a:xfrm>
              <a:off x="6086214" y="4113511"/>
              <a:ext cx="325508" cy="243558"/>
            </a:xfrm>
            <a:custGeom>
              <a:avLst/>
              <a:gdLst>
                <a:gd name="T0" fmla="*/ 573956 w 901340"/>
                <a:gd name="T1" fmla="*/ 561975 h 674329"/>
                <a:gd name="T2" fmla="*/ 901340 w 901340"/>
                <a:gd name="T3" fmla="*/ 561975 h 674329"/>
                <a:gd name="T4" fmla="*/ 901340 w 901340"/>
                <a:gd name="T5" fmla="*/ 674329 h 674329"/>
                <a:gd name="T6" fmla="*/ 468313 w 901340"/>
                <a:gd name="T7" fmla="*/ 674329 h 674329"/>
                <a:gd name="T8" fmla="*/ 573956 w 901340"/>
                <a:gd name="T9" fmla="*/ 561975 h 674329"/>
                <a:gd name="T10" fmla="*/ 616811 w 901340"/>
                <a:gd name="T11" fmla="*/ 420688 h 674329"/>
                <a:gd name="T12" fmla="*/ 842604 w 901340"/>
                <a:gd name="T13" fmla="*/ 420688 h 674329"/>
                <a:gd name="T14" fmla="*/ 842604 w 901340"/>
                <a:gd name="T15" fmla="*/ 533040 h 674329"/>
                <a:gd name="T16" fmla="*/ 587375 w 901340"/>
                <a:gd name="T17" fmla="*/ 533040 h 674329"/>
                <a:gd name="T18" fmla="*/ 616811 w 901340"/>
                <a:gd name="T19" fmla="*/ 420688 h 674329"/>
                <a:gd name="T20" fmla="*/ 600075 w 901340"/>
                <a:gd name="T21" fmla="*/ 280988 h 674329"/>
                <a:gd name="T22" fmla="*/ 901339 w 901340"/>
                <a:gd name="T23" fmla="*/ 280988 h 674329"/>
                <a:gd name="T24" fmla="*/ 901339 w 901340"/>
                <a:gd name="T25" fmla="*/ 393341 h 674329"/>
                <a:gd name="T26" fmla="*/ 619919 w 901340"/>
                <a:gd name="T27" fmla="*/ 393341 h 674329"/>
                <a:gd name="T28" fmla="*/ 600075 w 901340"/>
                <a:gd name="T29" fmla="*/ 280988 h 674329"/>
                <a:gd name="T30" fmla="*/ 196799 w 901340"/>
                <a:gd name="T31" fmla="*/ 280982 h 674329"/>
                <a:gd name="T32" fmla="*/ 196799 w 901340"/>
                <a:gd name="T33" fmla="*/ 337072 h 674329"/>
                <a:gd name="T34" fmla="*/ 252925 w 901340"/>
                <a:gd name="T35" fmla="*/ 337072 h 674329"/>
                <a:gd name="T36" fmla="*/ 252925 w 901340"/>
                <a:gd name="T37" fmla="*/ 449611 h 674329"/>
                <a:gd name="T38" fmla="*/ 196799 w 901340"/>
                <a:gd name="T39" fmla="*/ 449611 h 674329"/>
                <a:gd name="T40" fmla="*/ 196799 w 901340"/>
                <a:gd name="T41" fmla="*/ 505700 h 674329"/>
                <a:gd name="T42" fmla="*/ 365176 w 901340"/>
                <a:gd name="T43" fmla="*/ 505700 h 674329"/>
                <a:gd name="T44" fmla="*/ 365176 w 901340"/>
                <a:gd name="T45" fmla="*/ 449611 h 674329"/>
                <a:gd name="T46" fmla="*/ 309051 w 901340"/>
                <a:gd name="T47" fmla="*/ 449611 h 674329"/>
                <a:gd name="T48" fmla="*/ 309051 w 901340"/>
                <a:gd name="T49" fmla="*/ 280982 h 674329"/>
                <a:gd name="T50" fmla="*/ 503238 w 901340"/>
                <a:gd name="T51" fmla="*/ 139700 h 674329"/>
                <a:gd name="T52" fmla="*/ 787040 w 901340"/>
                <a:gd name="T53" fmla="*/ 139700 h 674329"/>
                <a:gd name="T54" fmla="*/ 787040 w 901340"/>
                <a:gd name="T55" fmla="*/ 252053 h 674329"/>
                <a:gd name="T56" fmla="*/ 587154 w 901340"/>
                <a:gd name="T57" fmla="*/ 252053 h 674329"/>
                <a:gd name="T58" fmla="*/ 503238 w 901340"/>
                <a:gd name="T59" fmla="*/ 139700 h 674329"/>
                <a:gd name="T60" fmla="*/ 280988 w 901340"/>
                <a:gd name="T61" fmla="*/ 112713 h 674329"/>
                <a:gd name="T62" fmla="*/ 561615 w 901340"/>
                <a:gd name="T63" fmla="*/ 393521 h 674329"/>
                <a:gd name="T64" fmla="*/ 280988 w 901340"/>
                <a:gd name="T65" fmla="*/ 674329 h 674329"/>
                <a:gd name="T66" fmla="*/ 0 w 901340"/>
                <a:gd name="T67" fmla="*/ 393521 h 674329"/>
                <a:gd name="T68" fmla="*/ 280988 w 901340"/>
                <a:gd name="T69" fmla="*/ 112713 h 674329"/>
                <a:gd name="T70" fmla="*/ 282575 w 901340"/>
                <a:gd name="T71" fmla="*/ 0 h 674329"/>
                <a:gd name="T72" fmla="*/ 844190 w 901340"/>
                <a:gd name="T73" fmla="*/ 0 h 674329"/>
                <a:gd name="T74" fmla="*/ 844190 w 901340"/>
                <a:gd name="T75" fmla="*/ 112353 h 674329"/>
                <a:gd name="T76" fmla="*/ 468221 w 901340"/>
                <a:gd name="T77" fmla="*/ 112353 h 674329"/>
                <a:gd name="T78" fmla="*/ 282575 w 901340"/>
                <a:gd name="T79" fmla="*/ 55816 h 67432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1340" h="674329">
                  <a:moveTo>
                    <a:pt x="573956" y="561975"/>
                  </a:moveTo>
                  <a:lnTo>
                    <a:pt x="901340" y="561975"/>
                  </a:lnTo>
                  <a:lnTo>
                    <a:pt x="901340" y="674329"/>
                  </a:lnTo>
                  <a:lnTo>
                    <a:pt x="468313" y="674329"/>
                  </a:lnTo>
                  <a:cubicBezTo>
                    <a:pt x="511940" y="645613"/>
                    <a:pt x="547996" y="607204"/>
                    <a:pt x="573956" y="561975"/>
                  </a:cubicBezTo>
                  <a:close/>
                  <a:moveTo>
                    <a:pt x="616811" y="420688"/>
                  </a:moveTo>
                  <a:lnTo>
                    <a:pt x="842604" y="420688"/>
                  </a:lnTo>
                  <a:lnTo>
                    <a:pt x="842604" y="533040"/>
                  </a:lnTo>
                  <a:lnTo>
                    <a:pt x="587375" y="533040"/>
                  </a:lnTo>
                  <a:cubicBezTo>
                    <a:pt x="603529" y="498470"/>
                    <a:pt x="613580" y="460660"/>
                    <a:pt x="616811" y="420688"/>
                  </a:cubicBezTo>
                  <a:close/>
                  <a:moveTo>
                    <a:pt x="600075" y="280988"/>
                  </a:moveTo>
                  <a:lnTo>
                    <a:pt x="901339" y="280988"/>
                  </a:lnTo>
                  <a:lnTo>
                    <a:pt x="901339" y="393341"/>
                  </a:lnTo>
                  <a:lnTo>
                    <a:pt x="619919" y="393341"/>
                  </a:lnTo>
                  <a:cubicBezTo>
                    <a:pt x="619919" y="353856"/>
                    <a:pt x="612703" y="316166"/>
                    <a:pt x="600075" y="280988"/>
                  </a:cubicBezTo>
                  <a:close/>
                  <a:moveTo>
                    <a:pt x="196799" y="280982"/>
                  </a:moveTo>
                  <a:lnTo>
                    <a:pt x="196799" y="337072"/>
                  </a:lnTo>
                  <a:lnTo>
                    <a:pt x="252925" y="337072"/>
                  </a:lnTo>
                  <a:lnTo>
                    <a:pt x="252925" y="449611"/>
                  </a:lnTo>
                  <a:lnTo>
                    <a:pt x="196799" y="449611"/>
                  </a:lnTo>
                  <a:lnTo>
                    <a:pt x="196799" y="505700"/>
                  </a:lnTo>
                  <a:lnTo>
                    <a:pt x="365176" y="505700"/>
                  </a:lnTo>
                  <a:lnTo>
                    <a:pt x="365176" y="449611"/>
                  </a:lnTo>
                  <a:lnTo>
                    <a:pt x="309051" y="449611"/>
                  </a:lnTo>
                  <a:lnTo>
                    <a:pt x="309051" y="280982"/>
                  </a:lnTo>
                  <a:lnTo>
                    <a:pt x="196799" y="280982"/>
                  </a:lnTo>
                  <a:close/>
                  <a:moveTo>
                    <a:pt x="503238" y="139700"/>
                  </a:moveTo>
                  <a:lnTo>
                    <a:pt x="787040" y="139700"/>
                  </a:lnTo>
                  <a:lnTo>
                    <a:pt x="787040" y="252053"/>
                  </a:lnTo>
                  <a:lnTo>
                    <a:pt x="587154" y="252053"/>
                  </a:lnTo>
                  <a:cubicBezTo>
                    <a:pt x="567346" y="208840"/>
                    <a:pt x="538894" y="170669"/>
                    <a:pt x="503238" y="139700"/>
                  </a:cubicBezTo>
                  <a:close/>
                  <a:moveTo>
                    <a:pt x="280988" y="112713"/>
                  </a:moveTo>
                  <a:cubicBezTo>
                    <a:pt x="436053" y="112713"/>
                    <a:pt x="561615" y="238555"/>
                    <a:pt x="561615" y="393521"/>
                  </a:cubicBezTo>
                  <a:cubicBezTo>
                    <a:pt x="561615" y="548487"/>
                    <a:pt x="436053" y="674329"/>
                    <a:pt x="280988" y="674329"/>
                  </a:cubicBezTo>
                  <a:cubicBezTo>
                    <a:pt x="125923" y="674329"/>
                    <a:pt x="0" y="548487"/>
                    <a:pt x="0" y="393521"/>
                  </a:cubicBezTo>
                  <a:cubicBezTo>
                    <a:pt x="0" y="238555"/>
                    <a:pt x="125923" y="112713"/>
                    <a:pt x="280988" y="112713"/>
                  </a:cubicBezTo>
                  <a:close/>
                  <a:moveTo>
                    <a:pt x="282575" y="0"/>
                  </a:moveTo>
                  <a:lnTo>
                    <a:pt x="844190" y="0"/>
                  </a:lnTo>
                  <a:lnTo>
                    <a:pt x="844190" y="112353"/>
                  </a:lnTo>
                  <a:lnTo>
                    <a:pt x="468221" y="112353"/>
                  </a:lnTo>
                  <a:cubicBezTo>
                    <a:pt x="415694" y="76702"/>
                    <a:pt x="351293" y="55816"/>
                    <a:pt x="282575" y="55816"/>
                  </a:cubicBezTo>
                  <a:lnTo>
                    <a:pt x="282575" y="0"/>
                  </a:lnTo>
                  <a:close/>
                </a:path>
              </a:pathLst>
            </a:custGeom>
            <a:solidFill>
              <a:schemeClr val="bg1"/>
            </a:solidFill>
            <a:ln>
              <a:noFill/>
            </a:ln>
            <a:effectLst/>
          </p:spPr>
          <p:txBody>
            <a:bodyPr anchor="ctr"/>
            <a:lstStyle/>
            <a:p>
              <a:endParaRPr lang="en-US" sz="567" dirty="0">
                <a:latin typeface="+mj-lt"/>
              </a:endParaRPr>
            </a:p>
          </p:txBody>
        </p:sp>
      </p:grpSp>
      <p:sp>
        <p:nvSpPr>
          <p:cNvPr id="28" name="TextBox 58">
            <a:extLst>
              <a:ext uri="{FF2B5EF4-FFF2-40B4-BE49-F238E27FC236}">
                <a16:creationId xmlns:a16="http://schemas.microsoft.com/office/drawing/2014/main" id="{1874CCDC-64E5-4C2F-B847-E5475F5C7605}"/>
              </a:ext>
            </a:extLst>
          </p:cNvPr>
          <p:cNvSpPr txBox="1"/>
          <p:nvPr/>
        </p:nvSpPr>
        <p:spPr>
          <a:xfrm>
            <a:off x="9762363" y="1570656"/>
            <a:ext cx="2472919" cy="4770537"/>
          </a:xfrm>
          <a:prstGeom prst="rect">
            <a:avLst/>
          </a:prstGeom>
          <a:noFill/>
        </p:spPr>
        <p:txBody>
          <a:bodyPr wrap="square" rtlCol="0" anchor="t">
            <a:spAutoFit/>
          </a:bodyPr>
          <a:lstStyle/>
          <a:p>
            <a:endParaRPr lang="en-US" sz="1600" dirty="0">
              <a:latin typeface="+mj-lt"/>
              <a:ea typeface="Lato Light" panose="020F0502020204030203" pitchFamily="34" charset="0"/>
              <a:cs typeface="Lato Light" panose="020F0502020204030203" pitchFamily="34" charset="0"/>
            </a:endParaRPr>
          </a:p>
          <a:p>
            <a:r>
              <a:rPr lang="en-US" dirty="0">
                <a:solidFill>
                  <a:srgbClr val="245473"/>
                </a:solidFill>
                <a:latin typeface="+mj-lt"/>
                <a:ea typeface="Lato Light" panose="020F0502020204030203" pitchFamily="34" charset="0"/>
                <a:cs typeface="Lato Light" panose="020F0502020204030203" pitchFamily="34" charset="0"/>
              </a:rPr>
              <a:t>The plan displays all measures (and also works as a decision template)  such as: </a:t>
            </a:r>
          </a:p>
          <a:p>
            <a:pPr marL="87313" indent="-87313">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Equity injection by the shareholders</a:t>
            </a:r>
          </a:p>
          <a:p>
            <a:pPr marL="87313" indent="-87313">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Waiver of claims by the banks (with or without debtor warrant)</a:t>
            </a:r>
          </a:p>
          <a:p>
            <a:pPr marL="87313" indent="-87313">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Waiver of remuneration by employees</a:t>
            </a:r>
          </a:p>
          <a:p>
            <a:pPr marL="87313" indent="-87313">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Conclusion of a collective restructuring agreement</a:t>
            </a:r>
          </a:p>
          <a:p>
            <a:pPr marL="87313" indent="-87313">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Negotiations social plan, etc.</a:t>
            </a:r>
          </a:p>
        </p:txBody>
      </p:sp>
      <p:sp>
        <p:nvSpPr>
          <p:cNvPr id="5" name="Rectangle 4">
            <a:extLst>
              <a:ext uri="{FF2B5EF4-FFF2-40B4-BE49-F238E27FC236}">
                <a16:creationId xmlns:a16="http://schemas.microsoft.com/office/drawing/2014/main" id="{31BAE754-9B01-0145-9F89-DC126EF6764D}"/>
              </a:ext>
            </a:extLst>
          </p:cNvPr>
          <p:cNvSpPr/>
          <p:nvPr/>
        </p:nvSpPr>
        <p:spPr>
          <a:xfrm>
            <a:off x="3211968" y="2359982"/>
            <a:ext cx="2381027" cy="3416320"/>
          </a:xfrm>
          <a:prstGeom prst="rect">
            <a:avLst/>
          </a:prstGeom>
        </p:spPr>
        <p:txBody>
          <a:bodyPr wrap="square">
            <a:spAutoFit/>
          </a:bodyPr>
          <a:lstStyle/>
          <a:p>
            <a:r>
              <a:rPr lang="en-US" dirty="0">
                <a:solidFill>
                  <a:srgbClr val="245473"/>
                </a:solidFill>
                <a:latin typeface="+mj-lt"/>
                <a:ea typeface="Lato Light" panose="020F0502020204030203" pitchFamily="34" charset="0"/>
                <a:cs typeface="Lato Light" panose="020F0502020204030203" pitchFamily="34" charset="0"/>
              </a:rPr>
              <a:t>The success of the restructuring depends to a large extent on the implementation of the measures in accordance with the concept and the continuous monitoring and updating of the concept by the company's legal representatives.</a:t>
            </a:r>
          </a:p>
        </p:txBody>
      </p:sp>
    </p:spTree>
    <p:extLst>
      <p:ext uri="{BB962C8B-B14F-4D97-AF65-F5344CB8AC3E}">
        <p14:creationId xmlns:p14="http://schemas.microsoft.com/office/powerpoint/2010/main" val="2405516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a16="http://schemas.microsoft.com/office/drawing/2014/main" id="{BCA1FBE3-F056-44AB-82A7-5E880912E22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10" name="Objekt 9" hidden="1">
                        <a:extLst>
                          <a:ext uri="{FF2B5EF4-FFF2-40B4-BE49-F238E27FC236}">
                            <a16:creationId xmlns:a16="http://schemas.microsoft.com/office/drawing/2014/main" id="{BCA1FBE3-F056-44AB-82A7-5E880912E2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669812" y="585704"/>
            <a:ext cx="9531588" cy="697353"/>
          </a:xfrm>
        </p:spPr>
        <p:txBody>
          <a:bodyPr>
            <a:noAutofit/>
          </a:bodyPr>
          <a:lstStyle/>
          <a:p>
            <a:r>
              <a:rPr lang="en-GB" sz="2800" dirty="0"/>
              <a:t>Content of Restructuring Concepts: Integrated Business Planning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85788" y="1783737"/>
            <a:ext cx="4479870" cy="531457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2200" dirty="0">
                <a:solidFill>
                  <a:srgbClr val="245473"/>
                </a:solidFill>
                <a:latin typeface="+mj-lt"/>
                <a:ea typeface="Open Sans Light" panose="020B0306030504020204" pitchFamily="34" charset="0"/>
                <a:cs typeface="Open Sans Light" panose="020B0306030504020204" pitchFamily="34" charset="0"/>
              </a:rPr>
              <a:t>As a matter of principle, an integrated </a:t>
            </a:r>
            <a:r>
              <a:rPr lang="en-US" sz="2200" dirty="0" err="1">
                <a:solidFill>
                  <a:srgbClr val="245473"/>
                </a:solidFill>
                <a:latin typeface="+mj-lt"/>
                <a:ea typeface="Open Sans Light" panose="020B0306030504020204" pitchFamily="34" charset="0"/>
                <a:cs typeface="Open Sans Light" panose="020B0306030504020204" pitchFamily="34" charset="0"/>
              </a:rPr>
              <a:t>reorganisation</a:t>
            </a:r>
            <a:r>
              <a:rPr lang="en-US" sz="2200" dirty="0">
                <a:solidFill>
                  <a:srgbClr val="245473"/>
                </a:solidFill>
                <a:latin typeface="+mj-lt"/>
                <a:ea typeface="Open Sans Light" panose="020B0306030504020204" pitchFamily="34" charset="0"/>
                <a:cs typeface="Open Sans Light" panose="020B0306030504020204" pitchFamily="34" charset="0"/>
              </a:rPr>
              <a:t> plan, based on operational sub-plans (sales planning, investment planning, personnel cost planning, etc.), comprises a planned profit and loss account, a planned balance sheet and a liquidity plan derived from it.</a:t>
            </a:r>
          </a:p>
          <a:p>
            <a:pPr algn="l">
              <a:lnSpc>
                <a:spcPct val="100000"/>
              </a:lnSpc>
              <a:spcBef>
                <a:spcPts val="600"/>
              </a:spcBef>
            </a:pPr>
            <a:r>
              <a:rPr lang="en-US" sz="2200" dirty="0">
                <a:solidFill>
                  <a:srgbClr val="245473"/>
                </a:solidFill>
                <a:latin typeface="+mj-lt"/>
                <a:ea typeface="Open Sans Light" panose="020B0306030504020204" pitchFamily="34" charset="0"/>
                <a:cs typeface="Open Sans Light" panose="020B0306030504020204" pitchFamily="34" charset="0"/>
              </a:rPr>
              <a:t>Since planning is always associated with uncertainties and risks, alternative calculations or simulations should be carried out to show the effects of missed targets on liquidity and other important parameters.</a:t>
            </a:r>
          </a:p>
          <a:p>
            <a:pPr algn="l">
              <a:lnSpc>
                <a:spcPct val="100000"/>
              </a:lnSpc>
              <a:spcBef>
                <a:spcPts val="600"/>
              </a:spcBef>
            </a:pPr>
            <a:endParaRPr lang="en-US" sz="2200" dirty="0">
              <a:latin typeface="+mj-lt"/>
              <a:ea typeface="Open Sans Light" panose="020B0306030504020204" pitchFamily="34" charset="0"/>
              <a:cs typeface="Open Sans Light" panose="020B0306030504020204" pitchFamily="34" charset="0"/>
            </a:endParaRPr>
          </a:p>
        </p:txBody>
      </p:sp>
      <p:grpSp>
        <p:nvGrpSpPr>
          <p:cNvPr id="3" name="Gruppieren 2">
            <a:extLst>
              <a:ext uri="{FF2B5EF4-FFF2-40B4-BE49-F238E27FC236}">
                <a16:creationId xmlns:a16="http://schemas.microsoft.com/office/drawing/2014/main" id="{90702F68-82C1-42CC-9582-7CD198FA5AC1}"/>
              </a:ext>
            </a:extLst>
          </p:cNvPr>
          <p:cNvGrpSpPr>
            <a:grpSpLocks noChangeAspect="1"/>
          </p:cNvGrpSpPr>
          <p:nvPr/>
        </p:nvGrpSpPr>
        <p:grpSpPr>
          <a:xfrm>
            <a:off x="5429027" y="2056849"/>
            <a:ext cx="4106971" cy="4106972"/>
            <a:chOff x="5766160" y="2497407"/>
            <a:chExt cx="3413220" cy="3413221"/>
          </a:xfrm>
        </p:grpSpPr>
        <p:sp>
          <p:nvSpPr>
            <p:cNvPr id="15" name="Freeform 38">
              <a:extLst>
                <a:ext uri="{FF2B5EF4-FFF2-40B4-BE49-F238E27FC236}">
                  <a16:creationId xmlns:a16="http://schemas.microsoft.com/office/drawing/2014/main" id="{8EDE0225-25D9-4A5D-937B-C1B3B531F6B2}"/>
                </a:ext>
              </a:extLst>
            </p:cNvPr>
            <p:cNvSpPr/>
            <p:nvPr/>
          </p:nvSpPr>
          <p:spPr>
            <a:xfrm>
              <a:off x="5766160" y="2497407"/>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6" name="Freeform 39">
              <a:extLst>
                <a:ext uri="{FF2B5EF4-FFF2-40B4-BE49-F238E27FC236}">
                  <a16:creationId xmlns:a16="http://schemas.microsoft.com/office/drawing/2014/main" id="{16AE0FC8-7583-4919-A369-3E1B34DC5C04}"/>
                </a:ext>
              </a:extLst>
            </p:cNvPr>
            <p:cNvSpPr/>
            <p:nvPr/>
          </p:nvSpPr>
          <p:spPr>
            <a:xfrm rot="5400000">
              <a:off x="7472770" y="323840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7" name="Freeform 40">
              <a:extLst>
                <a:ext uri="{FF2B5EF4-FFF2-40B4-BE49-F238E27FC236}">
                  <a16:creationId xmlns:a16="http://schemas.microsoft.com/office/drawing/2014/main" id="{7E93E9F9-3FF7-4606-A59B-D8D903F0FDA9}"/>
                </a:ext>
              </a:extLst>
            </p:cNvPr>
            <p:cNvSpPr/>
            <p:nvPr/>
          </p:nvSpPr>
          <p:spPr>
            <a:xfrm rot="10800000">
              <a:off x="6708752" y="494501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8" name="Freeform 41">
              <a:extLst>
                <a:ext uri="{FF2B5EF4-FFF2-40B4-BE49-F238E27FC236}">
                  <a16:creationId xmlns:a16="http://schemas.microsoft.com/office/drawing/2014/main" id="{AEEBB382-01E1-4868-891D-33C37437EC4E}"/>
                </a:ext>
              </a:extLst>
            </p:cNvPr>
            <p:cNvSpPr/>
            <p:nvPr/>
          </p:nvSpPr>
          <p:spPr>
            <a:xfrm rot="16200000">
              <a:off x="5025166" y="4204018"/>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9" name="TextBox 43">
              <a:extLst>
                <a:ext uri="{FF2B5EF4-FFF2-40B4-BE49-F238E27FC236}">
                  <a16:creationId xmlns:a16="http://schemas.microsoft.com/office/drawing/2014/main" id="{AEC72BF0-11CD-4FCE-862D-B247DF65D7A2}"/>
                </a:ext>
              </a:extLst>
            </p:cNvPr>
            <p:cNvSpPr txBox="1"/>
            <p:nvPr/>
          </p:nvSpPr>
          <p:spPr>
            <a:xfrm>
              <a:off x="6731778" y="3665409"/>
              <a:ext cx="1481987" cy="1077218"/>
            </a:xfrm>
            <a:prstGeom prst="rect">
              <a:avLst/>
            </a:prstGeom>
            <a:noFill/>
          </p:spPr>
          <p:txBody>
            <a:bodyPr wrap="square" rtlCol="0" anchor="ctr">
              <a:spAutoFit/>
            </a:bodyPr>
            <a:lstStyle/>
            <a:p>
              <a:pPr algn="ctr"/>
              <a:r>
                <a:rPr lang="en-US" sz="1600" b="1" dirty="0">
                  <a:solidFill>
                    <a:schemeClr val="tx2"/>
                  </a:solidFill>
                  <a:latin typeface="+mj-lt"/>
                  <a:cs typeface="Poppins" pitchFamily="2" charset="77"/>
                </a:rPr>
                <a:t>Summary: Business planning in the crisis</a:t>
              </a:r>
            </a:p>
          </p:txBody>
        </p:sp>
        <p:sp>
          <p:nvSpPr>
            <p:cNvPr id="20" name="TextBox 44">
              <a:extLst>
                <a:ext uri="{FF2B5EF4-FFF2-40B4-BE49-F238E27FC236}">
                  <a16:creationId xmlns:a16="http://schemas.microsoft.com/office/drawing/2014/main" id="{062D07B8-00B6-4F0A-A8A6-5C88DCB3E2A3}"/>
                </a:ext>
              </a:extLst>
            </p:cNvPr>
            <p:cNvSpPr txBox="1"/>
            <p:nvPr/>
          </p:nvSpPr>
          <p:spPr>
            <a:xfrm>
              <a:off x="6303903" y="2889958"/>
              <a:ext cx="1815177" cy="523220"/>
            </a:xfrm>
            <a:prstGeom prst="rect">
              <a:avLst/>
            </a:prstGeom>
            <a:noFill/>
          </p:spPr>
          <p:txBody>
            <a:bodyPr wrap="none" rtlCol="0" anchor="ctr">
              <a:spAutoFit/>
            </a:bodyPr>
            <a:lstStyle/>
            <a:p>
              <a:pPr algn="ctr"/>
              <a:r>
                <a:rPr lang="en-US" sz="1400" b="1" dirty="0">
                  <a:solidFill>
                    <a:schemeClr val="bg1"/>
                  </a:solidFill>
                  <a:latin typeface="+mj-lt"/>
                  <a:cs typeface="Poppins" pitchFamily="2" charset="77"/>
                </a:rPr>
                <a:t>Description of the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problem and loss areas</a:t>
              </a:r>
            </a:p>
          </p:txBody>
        </p:sp>
        <p:sp>
          <p:nvSpPr>
            <p:cNvPr id="21" name="Freeform 41">
              <a:extLst>
                <a:ext uri="{FF2B5EF4-FFF2-40B4-BE49-F238E27FC236}">
                  <a16:creationId xmlns:a16="http://schemas.microsoft.com/office/drawing/2014/main" id="{CF70DE15-9BE8-40DD-A4E0-E82287C12258}"/>
                </a:ext>
              </a:extLst>
            </p:cNvPr>
            <p:cNvSpPr>
              <a:spLocks noChangeArrowheads="1"/>
            </p:cNvSpPr>
            <p:nvPr/>
          </p:nvSpPr>
          <p:spPr bwMode="auto">
            <a:xfrm>
              <a:off x="7075520" y="2604219"/>
              <a:ext cx="274171" cy="292209"/>
            </a:xfrm>
            <a:custGeom>
              <a:avLst/>
              <a:gdLst>
                <a:gd name="T0" fmla="*/ 450379 w 2344"/>
                <a:gd name="T1" fmla="*/ 478140 h 2500"/>
                <a:gd name="T2" fmla="*/ 731775 w 2344"/>
                <a:gd name="T3" fmla="*/ 421973 h 2500"/>
                <a:gd name="T4" fmla="*/ 731775 w 2344"/>
                <a:gd name="T5" fmla="*/ 703168 h 2500"/>
                <a:gd name="T6" fmla="*/ 450379 w 2344"/>
                <a:gd name="T7" fmla="*/ 646641 h 2500"/>
                <a:gd name="T8" fmla="*/ 731775 w 2344"/>
                <a:gd name="T9" fmla="*/ 703168 h 2500"/>
                <a:gd name="T10" fmla="*/ 366068 w 2344"/>
                <a:gd name="T11" fmla="*/ 365446 h 2500"/>
                <a:gd name="T12" fmla="*/ 337964 w 2344"/>
                <a:gd name="T13" fmla="*/ 337362 h 2500"/>
                <a:gd name="T14" fmla="*/ 366068 w 2344"/>
                <a:gd name="T15" fmla="*/ 309279 h 2500"/>
                <a:gd name="T16" fmla="*/ 394171 w 2344"/>
                <a:gd name="T17" fmla="*/ 337362 h 2500"/>
                <a:gd name="T18" fmla="*/ 366068 w 2344"/>
                <a:gd name="T19" fmla="*/ 478140 h 2500"/>
                <a:gd name="T20" fmla="*/ 337964 w 2344"/>
                <a:gd name="T21" fmla="*/ 449696 h 2500"/>
                <a:gd name="T22" fmla="*/ 366068 w 2344"/>
                <a:gd name="T23" fmla="*/ 421973 h 2500"/>
                <a:gd name="T24" fmla="*/ 394171 w 2344"/>
                <a:gd name="T25" fmla="*/ 449696 h 2500"/>
                <a:gd name="T26" fmla="*/ 366068 w 2344"/>
                <a:gd name="T27" fmla="*/ 478140 h 2500"/>
                <a:gd name="T28" fmla="*/ 366068 w 2344"/>
                <a:gd name="T29" fmla="*/ 590474 h 2500"/>
                <a:gd name="T30" fmla="*/ 337964 w 2344"/>
                <a:gd name="T31" fmla="*/ 562391 h 2500"/>
                <a:gd name="T32" fmla="*/ 366068 w 2344"/>
                <a:gd name="T33" fmla="*/ 534307 h 2500"/>
                <a:gd name="T34" fmla="*/ 394171 w 2344"/>
                <a:gd name="T35" fmla="*/ 562391 h 2500"/>
                <a:gd name="T36" fmla="*/ 366068 w 2344"/>
                <a:gd name="T37" fmla="*/ 703168 h 2500"/>
                <a:gd name="T38" fmla="*/ 337964 w 2344"/>
                <a:gd name="T39" fmla="*/ 674725 h 2500"/>
                <a:gd name="T40" fmla="*/ 366068 w 2344"/>
                <a:gd name="T41" fmla="*/ 646641 h 2500"/>
                <a:gd name="T42" fmla="*/ 394171 w 2344"/>
                <a:gd name="T43" fmla="*/ 674725 h 2500"/>
                <a:gd name="T44" fmla="*/ 366068 w 2344"/>
                <a:gd name="T45" fmla="*/ 703168 h 2500"/>
                <a:gd name="T46" fmla="*/ 619000 w 2344"/>
                <a:gd name="T47" fmla="*/ 534307 h 2500"/>
                <a:gd name="T48" fmla="*/ 450379 w 2344"/>
                <a:gd name="T49" fmla="*/ 590474 h 2500"/>
                <a:gd name="T50" fmla="*/ 450379 w 2344"/>
                <a:gd name="T51" fmla="*/ 309279 h 2500"/>
                <a:gd name="T52" fmla="*/ 703311 w 2344"/>
                <a:gd name="T53" fmla="*/ 365446 h 2500"/>
                <a:gd name="T54" fmla="*/ 450379 w 2344"/>
                <a:gd name="T55" fmla="*/ 309279 h 2500"/>
                <a:gd name="T56" fmla="*/ 647104 w 2344"/>
                <a:gd name="T57" fmla="*/ 140418 h 2500"/>
                <a:gd name="T58" fmla="*/ 450379 w 2344"/>
                <a:gd name="T59" fmla="*/ 196585 h 2500"/>
                <a:gd name="T60" fmla="*/ 225189 w 2344"/>
                <a:gd name="T61" fmla="*/ 815502 h 2500"/>
                <a:gd name="T62" fmla="*/ 197086 w 2344"/>
                <a:gd name="T63" fmla="*/ 843586 h 2500"/>
                <a:gd name="T64" fmla="*/ 168982 w 2344"/>
                <a:gd name="T65" fmla="*/ 815502 h 2500"/>
                <a:gd name="T66" fmla="*/ 168982 w 2344"/>
                <a:gd name="T67" fmla="*/ 309279 h 2500"/>
                <a:gd name="T68" fmla="*/ 225189 w 2344"/>
                <a:gd name="T69" fmla="*/ 281195 h 2500"/>
                <a:gd name="T70" fmla="*/ 112775 w 2344"/>
                <a:gd name="T71" fmla="*/ 590474 h 2500"/>
                <a:gd name="T72" fmla="*/ 56568 w 2344"/>
                <a:gd name="T73" fmla="*/ 309279 h 2500"/>
                <a:gd name="T74" fmla="*/ 84311 w 2344"/>
                <a:gd name="T75" fmla="*/ 281195 h 2500"/>
                <a:gd name="T76" fmla="*/ 112775 w 2344"/>
                <a:gd name="T77" fmla="*/ 309279 h 2500"/>
                <a:gd name="T78" fmla="*/ 225189 w 2344"/>
                <a:gd name="T79" fmla="*/ 0 h 2500"/>
                <a:gd name="T80" fmla="*/ 84311 w 2344"/>
                <a:gd name="T81" fmla="*/ 225028 h 2500"/>
                <a:gd name="T82" fmla="*/ 0 w 2344"/>
                <a:gd name="T83" fmla="*/ 309279 h 2500"/>
                <a:gd name="T84" fmla="*/ 112775 w 2344"/>
                <a:gd name="T85" fmla="*/ 646641 h 2500"/>
                <a:gd name="T86" fmla="*/ 112775 w 2344"/>
                <a:gd name="T87" fmla="*/ 815502 h 2500"/>
                <a:gd name="T88" fmla="*/ 759879 w 2344"/>
                <a:gd name="T89" fmla="*/ 899753 h 2500"/>
                <a:gd name="T90" fmla="*/ 844190 w 2344"/>
                <a:gd name="T91" fmla="*/ 815502 h 2500"/>
                <a:gd name="T92" fmla="*/ 225189 w 2344"/>
                <a:gd name="T93" fmla="*/ 0 h 25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44" h="2500">
                  <a:moveTo>
                    <a:pt x="2031" y="1328"/>
                  </a:moveTo>
                  <a:lnTo>
                    <a:pt x="1250" y="1328"/>
                  </a:lnTo>
                  <a:lnTo>
                    <a:pt x="1250" y="1172"/>
                  </a:lnTo>
                  <a:lnTo>
                    <a:pt x="2031" y="1172"/>
                  </a:lnTo>
                  <a:lnTo>
                    <a:pt x="2031" y="1328"/>
                  </a:lnTo>
                  <a:close/>
                  <a:moveTo>
                    <a:pt x="2031" y="1953"/>
                  </a:moveTo>
                  <a:lnTo>
                    <a:pt x="1250" y="1953"/>
                  </a:lnTo>
                  <a:lnTo>
                    <a:pt x="1250" y="1796"/>
                  </a:lnTo>
                  <a:lnTo>
                    <a:pt x="2031" y="1796"/>
                  </a:lnTo>
                  <a:lnTo>
                    <a:pt x="2031" y="1953"/>
                  </a:lnTo>
                  <a:close/>
                  <a:moveTo>
                    <a:pt x="1016" y="1015"/>
                  </a:moveTo>
                  <a:lnTo>
                    <a:pt x="1016" y="1015"/>
                  </a:lnTo>
                  <a:cubicBezTo>
                    <a:pt x="972" y="1015"/>
                    <a:pt x="938" y="980"/>
                    <a:pt x="938" y="937"/>
                  </a:cubicBezTo>
                  <a:cubicBezTo>
                    <a:pt x="938" y="893"/>
                    <a:pt x="972" y="859"/>
                    <a:pt x="1016" y="859"/>
                  </a:cubicBezTo>
                  <a:cubicBezTo>
                    <a:pt x="1059" y="859"/>
                    <a:pt x="1094" y="893"/>
                    <a:pt x="1094" y="937"/>
                  </a:cubicBezTo>
                  <a:cubicBezTo>
                    <a:pt x="1094" y="980"/>
                    <a:pt x="1059" y="1015"/>
                    <a:pt x="1016" y="1015"/>
                  </a:cubicBezTo>
                  <a:close/>
                  <a:moveTo>
                    <a:pt x="1016" y="1328"/>
                  </a:moveTo>
                  <a:lnTo>
                    <a:pt x="1016" y="1328"/>
                  </a:lnTo>
                  <a:cubicBezTo>
                    <a:pt x="972" y="1328"/>
                    <a:pt x="938" y="1293"/>
                    <a:pt x="938" y="1249"/>
                  </a:cubicBezTo>
                  <a:cubicBezTo>
                    <a:pt x="938" y="1206"/>
                    <a:pt x="972" y="1172"/>
                    <a:pt x="1016" y="1172"/>
                  </a:cubicBezTo>
                  <a:cubicBezTo>
                    <a:pt x="1059" y="1172"/>
                    <a:pt x="1094" y="1206"/>
                    <a:pt x="1094" y="1249"/>
                  </a:cubicBezTo>
                  <a:cubicBezTo>
                    <a:pt x="1094" y="1293"/>
                    <a:pt x="1059" y="1328"/>
                    <a:pt x="1016" y="1328"/>
                  </a:cubicBezTo>
                  <a:close/>
                  <a:moveTo>
                    <a:pt x="1016" y="1640"/>
                  </a:moveTo>
                  <a:lnTo>
                    <a:pt x="1016" y="1640"/>
                  </a:lnTo>
                  <a:cubicBezTo>
                    <a:pt x="972" y="1640"/>
                    <a:pt x="938" y="1605"/>
                    <a:pt x="938" y="1562"/>
                  </a:cubicBezTo>
                  <a:cubicBezTo>
                    <a:pt x="938" y="1519"/>
                    <a:pt x="972" y="1484"/>
                    <a:pt x="1016" y="1484"/>
                  </a:cubicBezTo>
                  <a:cubicBezTo>
                    <a:pt x="1059" y="1484"/>
                    <a:pt x="1094" y="1519"/>
                    <a:pt x="1094" y="1562"/>
                  </a:cubicBezTo>
                  <a:cubicBezTo>
                    <a:pt x="1094" y="1605"/>
                    <a:pt x="1059" y="1640"/>
                    <a:pt x="1016" y="1640"/>
                  </a:cubicBezTo>
                  <a:close/>
                  <a:moveTo>
                    <a:pt x="1016" y="1953"/>
                  </a:moveTo>
                  <a:lnTo>
                    <a:pt x="1016" y="1953"/>
                  </a:lnTo>
                  <a:cubicBezTo>
                    <a:pt x="972" y="1953"/>
                    <a:pt x="938" y="1917"/>
                    <a:pt x="938" y="1874"/>
                  </a:cubicBezTo>
                  <a:cubicBezTo>
                    <a:pt x="938" y="1831"/>
                    <a:pt x="972" y="1796"/>
                    <a:pt x="1016" y="1796"/>
                  </a:cubicBezTo>
                  <a:cubicBezTo>
                    <a:pt x="1059" y="1796"/>
                    <a:pt x="1094" y="1831"/>
                    <a:pt x="1094" y="1874"/>
                  </a:cubicBezTo>
                  <a:cubicBezTo>
                    <a:pt x="1094" y="1917"/>
                    <a:pt x="1059" y="1953"/>
                    <a:pt x="1016" y="1953"/>
                  </a:cubicBezTo>
                  <a:close/>
                  <a:moveTo>
                    <a:pt x="1250" y="1484"/>
                  </a:moveTo>
                  <a:lnTo>
                    <a:pt x="1718" y="1484"/>
                  </a:lnTo>
                  <a:lnTo>
                    <a:pt x="1718" y="1640"/>
                  </a:lnTo>
                  <a:lnTo>
                    <a:pt x="1250" y="1640"/>
                  </a:lnTo>
                  <a:lnTo>
                    <a:pt x="1250" y="1484"/>
                  </a:lnTo>
                  <a:close/>
                  <a:moveTo>
                    <a:pt x="1250" y="859"/>
                  </a:moveTo>
                  <a:lnTo>
                    <a:pt x="1952" y="859"/>
                  </a:lnTo>
                  <a:lnTo>
                    <a:pt x="1952" y="1015"/>
                  </a:lnTo>
                  <a:lnTo>
                    <a:pt x="1250" y="1015"/>
                  </a:lnTo>
                  <a:lnTo>
                    <a:pt x="1250" y="859"/>
                  </a:lnTo>
                  <a:close/>
                  <a:moveTo>
                    <a:pt x="1250" y="390"/>
                  </a:moveTo>
                  <a:lnTo>
                    <a:pt x="1796" y="390"/>
                  </a:lnTo>
                  <a:lnTo>
                    <a:pt x="1796" y="546"/>
                  </a:lnTo>
                  <a:lnTo>
                    <a:pt x="1250" y="546"/>
                  </a:lnTo>
                  <a:lnTo>
                    <a:pt x="1250" y="390"/>
                  </a:lnTo>
                  <a:close/>
                  <a:moveTo>
                    <a:pt x="625" y="2265"/>
                  </a:moveTo>
                  <a:lnTo>
                    <a:pt x="625" y="2265"/>
                  </a:lnTo>
                  <a:cubicBezTo>
                    <a:pt x="625" y="2308"/>
                    <a:pt x="590" y="2343"/>
                    <a:pt x="547" y="2343"/>
                  </a:cubicBezTo>
                  <a:cubicBezTo>
                    <a:pt x="504" y="2343"/>
                    <a:pt x="469" y="2308"/>
                    <a:pt x="469" y="2265"/>
                  </a:cubicBezTo>
                  <a:lnTo>
                    <a:pt x="469" y="859"/>
                  </a:lnTo>
                  <a:cubicBezTo>
                    <a:pt x="469" y="831"/>
                    <a:pt x="463" y="806"/>
                    <a:pt x="454" y="781"/>
                  </a:cubicBezTo>
                  <a:lnTo>
                    <a:pt x="625" y="781"/>
                  </a:lnTo>
                  <a:lnTo>
                    <a:pt x="625" y="2265"/>
                  </a:lnTo>
                  <a:close/>
                  <a:moveTo>
                    <a:pt x="313" y="1640"/>
                  </a:moveTo>
                  <a:lnTo>
                    <a:pt x="157" y="1640"/>
                  </a:lnTo>
                  <a:lnTo>
                    <a:pt x="157" y="859"/>
                  </a:lnTo>
                  <a:cubicBezTo>
                    <a:pt x="157" y="816"/>
                    <a:pt x="191" y="781"/>
                    <a:pt x="234" y="781"/>
                  </a:cubicBezTo>
                  <a:cubicBezTo>
                    <a:pt x="277" y="781"/>
                    <a:pt x="313" y="816"/>
                    <a:pt x="313" y="859"/>
                  </a:cubicBezTo>
                  <a:lnTo>
                    <a:pt x="313" y="1640"/>
                  </a:lnTo>
                  <a:close/>
                  <a:moveTo>
                    <a:pt x="625" y="0"/>
                  </a:moveTo>
                  <a:lnTo>
                    <a:pt x="625" y="625"/>
                  </a:lnTo>
                  <a:lnTo>
                    <a:pt x="234" y="625"/>
                  </a:lnTo>
                  <a:cubicBezTo>
                    <a:pt x="105" y="625"/>
                    <a:pt x="0" y="730"/>
                    <a:pt x="0" y="859"/>
                  </a:cubicBezTo>
                  <a:lnTo>
                    <a:pt x="0" y="1796"/>
                  </a:lnTo>
                  <a:lnTo>
                    <a:pt x="313" y="1796"/>
                  </a:lnTo>
                  <a:lnTo>
                    <a:pt x="313" y="2265"/>
                  </a:lnTo>
                  <a:cubicBezTo>
                    <a:pt x="313" y="2394"/>
                    <a:pt x="418" y="2499"/>
                    <a:pt x="547" y="2499"/>
                  </a:cubicBezTo>
                  <a:lnTo>
                    <a:pt x="2109" y="2499"/>
                  </a:lnTo>
                  <a:cubicBezTo>
                    <a:pt x="2238" y="2499"/>
                    <a:pt x="2343" y="2394"/>
                    <a:pt x="2343" y="2265"/>
                  </a:cubicBezTo>
                  <a:lnTo>
                    <a:pt x="2343" y="0"/>
                  </a:lnTo>
                  <a:lnTo>
                    <a:pt x="625" y="0"/>
                  </a:lnTo>
                  <a:close/>
                </a:path>
              </a:pathLst>
            </a:custGeom>
            <a:solidFill>
              <a:schemeClr val="bg1"/>
            </a:solidFill>
            <a:ln>
              <a:noFill/>
            </a:ln>
            <a:effectLst/>
          </p:spPr>
          <p:txBody>
            <a:bodyPr wrap="none" anchor="ctr"/>
            <a:lstStyle/>
            <a:p>
              <a:endParaRPr lang="en-US" sz="567" dirty="0">
                <a:latin typeface="+mj-lt"/>
              </a:endParaRPr>
            </a:p>
          </p:txBody>
        </p:sp>
        <p:sp>
          <p:nvSpPr>
            <p:cNvPr id="22" name="TextBox 48">
              <a:extLst>
                <a:ext uri="{FF2B5EF4-FFF2-40B4-BE49-F238E27FC236}">
                  <a16:creationId xmlns:a16="http://schemas.microsoft.com/office/drawing/2014/main" id="{D3DC1898-6275-4144-AE76-CED6333A4068}"/>
                </a:ext>
              </a:extLst>
            </p:cNvPr>
            <p:cNvSpPr txBox="1"/>
            <p:nvPr/>
          </p:nvSpPr>
          <p:spPr>
            <a:xfrm>
              <a:off x="6723590" y="5073353"/>
              <a:ext cx="1524903" cy="767361"/>
            </a:xfrm>
            <a:prstGeom prst="rect">
              <a:avLst/>
            </a:prstGeom>
            <a:noFill/>
          </p:spPr>
          <p:txBody>
            <a:bodyPr wrap="square" rtlCol="0" anchor="ctr">
              <a:spAutoFit/>
            </a:bodyPr>
            <a:lstStyle/>
            <a:p>
              <a:pPr algn="ctr"/>
              <a:r>
                <a:rPr lang="en-US" b="1" dirty="0">
                  <a:solidFill>
                    <a:schemeClr val="bg1"/>
                  </a:solidFill>
                  <a:latin typeface="+mj-lt"/>
                  <a:cs typeface="Poppins" pitchFamily="2" charset="77"/>
                </a:rPr>
                <a:t>Structure of the </a:t>
              </a:r>
              <a:br>
                <a:rPr lang="en-US" b="1" dirty="0">
                  <a:solidFill>
                    <a:schemeClr val="bg1"/>
                  </a:solidFill>
                  <a:latin typeface="+mj-lt"/>
                  <a:cs typeface="Poppins" pitchFamily="2" charset="77"/>
                </a:rPr>
              </a:br>
              <a:r>
                <a:rPr lang="en-US" b="1" dirty="0">
                  <a:solidFill>
                    <a:schemeClr val="bg1"/>
                  </a:solidFill>
                  <a:latin typeface="+mj-lt"/>
                  <a:cs typeface="Poppins" pitchFamily="2" charset="77"/>
                </a:rPr>
                <a:t>reconstruction planning</a:t>
              </a:r>
            </a:p>
          </p:txBody>
        </p:sp>
        <p:sp>
          <p:nvSpPr>
            <p:cNvPr id="23" name="Freeform 91">
              <a:extLst>
                <a:ext uri="{FF2B5EF4-FFF2-40B4-BE49-F238E27FC236}">
                  <a16:creationId xmlns:a16="http://schemas.microsoft.com/office/drawing/2014/main" id="{175DD395-C0D3-4565-B465-BB6ECC957B3F}"/>
                </a:ext>
              </a:extLst>
            </p:cNvPr>
            <p:cNvSpPr>
              <a:spLocks noChangeArrowheads="1"/>
            </p:cNvSpPr>
            <p:nvPr/>
          </p:nvSpPr>
          <p:spPr bwMode="auto">
            <a:xfrm>
              <a:off x="8213765" y="5142927"/>
              <a:ext cx="337630" cy="316193"/>
            </a:xfrm>
            <a:custGeom>
              <a:avLst/>
              <a:gdLst>
                <a:gd name="T0" fmla="*/ 642085 w 899753"/>
                <a:gd name="T1" fmla="*/ 505575 h 842602"/>
                <a:gd name="T2" fmla="*/ 781355 w 899753"/>
                <a:gd name="T3" fmla="*/ 645275 h 842602"/>
                <a:gd name="T4" fmla="*/ 838935 w 899753"/>
                <a:gd name="T5" fmla="*/ 505575 h 842602"/>
                <a:gd name="T6" fmla="*/ 506413 w 899753"/>
                <a:gd name="T7" fmla="*/ 449262 h 842602"/>
                <a:gd name="T8" fmla="*/ 899753 w 899753"/>
                <a:gd name="T9" fmla="*/ 449262 h 842602"/>
                <a:gd name="T10" fmla="*/ 784594 w 899753"/>
                <a:gd name="T11" fmla="*/ 728301 h 842602"/>
                <a:gd name="T12" fmla="*/ 506990 w 899753"/>
                <a:gd name="T13" fmla="*/ 61123 h 842602"/>
                <a:gd name="T14" fmla="*/ 506990 w 899753"/>
                <a:gd name="T15" fmla="*/ 336892 h 842602"/>
                <a:gd name="T16" fmla="*/ 783372 w 899753"/>
                <a:gd name="T17" fmla="*/ 336892 h 842602"/>
                <a:gd name="T18" fmla="*/ 506990 w 899753"/>
                <a:gd name="T19" fmla="*/ 61123 h 842602"/>
                <a:gd name="T20" fmla="*/ 394203 w 899753"/>
                <a:gd name="T21" fmla="*/ 55562 h 842602"/>
                <a:gd name="T22" fmla="*/ 394203 w 899753"/>
                <a:gd name="T23" fmla="*/ 449082 h 842602"/>
                <a:gd name="T24" fmla="*/ 672740 w 899753"/>
                <a:gd name="T25" fmla="*/ 727390 h 842602"/>
                <a:gd name="T26" fmla="*/ 394203 w 899753"/>
                <a:gd name="T27" fmla="*/ 842602 h 842602"/>
                <a:gd name="T28" fmla="*/ 0 w 899753"/>
                <a:gd name="T29" fmla="*/ 449082 h 842602"/>
                <a:gd name="T30" fmla="*/ 394203 w 899753"/>
                <a:gd name="T31" fmla="*/ 55562 h 842602"/>
                <a:gd name="T32" fmla="*/ 450850 w 899753"/>
                <a:gd name="T33" fmla="*/ 0 h 842602"/>
                <a:gd name="T34" fmla="*/ 844190 w 899753"/>
                <a:gd name="T35" fmla="*/ 393341 h 842602"/>
                <a:gd name="T36" fmla="*/ 450850 w 899753"/>
                <a:gd name="T37" fmla="*/ 393341 h 8426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99753" h="842602">
                  <a:moveTo>
                    <a:pt x="642085" y="505575"/>
                  </a:moveTo>
                  <a:lnTo>
                    <a:pt x="781355" y="645275"/>
                  </a:lnTo>
                  <a:cubicBezTo>
                    <a:pt x="810865" y="603763"/>
                    <a:pt x="830658" y="556113"/>
                    <a:pt x="838935" y="505575"/>
                  </a:cubicBezTo>
                  <a:lnTo>
                    <a:pt x="642085" y="505575"/>
                  </a:lnTo>
                  <a:close/>
                  <a:moveTo>
                    <a:pt x="506413" y="449262"/>
                  </a:moveTo>
                  <a:lnTo>
                    <a:pt x="899753" y="449262"/>
                  </a:lnTo>
                  <a:cubicBezTo>
                    <a:pt x="899753" y="558279"/>
                    <a:pt x="855849" y="656827"/>
                    <a:pt x="784594" y="728301"/>
                  </a:cubicBezTo>
                  <a:lnTo>
                    <a:pt x="506413" y="449262"/>
                  </a:lnTo>
                  <a:close/>
                  <a:moveTo>
                    <a:pt x="506990" y="61123"/>
                  </a:moveTo>
                  <a:lnTo>
                    <a:pt x="506990" y="336892"/>
                  </a:lnTo>
                  <a:lnTo>
                    <a:pt x="783372" y="336892"/>
                  </a:lnTo>
                  <a:cubicBezTo>
                    <a:pt x="759620" y="195951"/>
                    <a:pt x="648060" y="84493"/>
                    <a:pt x="506990" y="61123"/>
                  </a:cubicBezTo>
                  <a:close/>
                  <a:moveTo>
                    <a:pt x="394203" y="55562"/>
                  </a:moveTo>
                  <a:lnTo>
                    <a:pt x="394203" y="449082"/>
                  </a:lnTo>
                  <a:lnTo>
                    <a:pt x="672740" y="727390"/>
                  </a:lnTo>
                  <a:cubicBezTo>
                    <a:pt x="601394" y="798678"/>
                    <a:pt x="502663" y="842602"/>
                    <a:pt x="394203" y="842602"/>
                  </a:cubicBezTo>
                  <a:cubicBezTo>
                    <a:pt x="176203" y="842602"/>
                    <a:pt x="0" y="666544"/>
                    <a:pt x="0" y="449082"/>
                  </a:cubicBezTo>
                  <a:cubicBezTo>
                    <a:pt x="0" y="231620"/>
                    <a:pt x="176203" y="55562"/>
                    <a:pt x="394203" y="55562"/>
                  </a:cubicBezTo>
                  <a:close/>
                  <a:moveTo>
                    <a:pt x="450850" y="0"/>
                  </a:moveTo>
                  <a:cubicBezTo>
                    <a:pt x="668213" y="0"/>
                    <a:pt x="844190" y="176176"/>
                    <a:pt x="844190" y="393341"/>
                  </a:cubicBezTo>
                  <a:lnTo>
                    <a:pt x="450850" y="393341"/>
                  </a:lnTo>
                  <a:lnTo>
                    <a:pt x="450850" y="0"/>
                  </a:lnTo>
                  <a:close/>
                </a:path>
              </a:pathLst>
            </a:custGeom>
            <a:solidFill>
              <a:schemeClr val="bg1"/>
            </a:solidFill>
            <a:ln>
              <a:noFill/>
            </a:ln>
            <a:effectLst/>
          </p:spPr>
          <p:txBody>
            <a:bodyPr anchor="ctr"/>
            <a:lstStyle/>
            <a:p>
              <a:endParaRPr lang="en-US" sz="567" dirty="0">
                <a:latin typeface="+mj-lt"/>
              </a:endParaRPr>
            </a:p>
          </p:txBody>
        </p:sp>
        <p:sp>
          <p:nvSpPr>
            <p:cNvPr id="24" name="Freeform 85">
              <a:extLst>
                <a:ext uri="{FF2B5EF4-FFF2-40B4-BE49-F238E27FC236}">
                  <a16:creationId xmlns:a16="http://schemas.microsoft.com/office/drawing/2014/main" id="{3053E684-6E0D-45A0-9C61-C9628CBF964C}"/>
                </a:ext>
              </a:extLst>
            </p:cNvPr>
            <p:cNvSpPr>
              <a:spLocks noChangeArrowheads="1"/>
            </p:cNvSpPr>
            <p:nvPr/>
          </p:nvSpPr>
          <p:spPr bwMode="auto">
            <a:xfrm>
              <a:off x="8550468" y="3463023"/>
              <a:ext cx="292208" cy="292209"/>
            </a:xfrm>
            <a:custGeom>
              <a:avLst/>
              <a:gdLst>
                <a:gd name="T0" fmla="*/ 422275 w 899752"/>
                <a:gd name="T1" fmla="*/ 280988 h 899754"/>
                <a:gd name="T2" fmla="*/ 534627 w 899752"/>
                <a:gd name="T3" fmla="*/ 365919 h 899754"/>
                <a:gd name="T4" fmla="*/ 422275 w 899752"/>
                <a:gd name="T5" fmla="*/ 450489 h 899754"/>
                <a:gd name="T6" fmla="*/ 57150 w 899752"/>
                <a:gd name="T7" fmla="*/ 225425 h 899754"/>
                <a:gd name="T8" fmla="*/ 113290 w 899752"/>
                <a:gd name="T9" fmla="*/ 225425 h 899754"/>
                <a:gd name="T10" fmla="*/ 113290 w 899752"/>
                <a:gd name="T11" fmla="*/ 562409 h 899754"/>
                <a:gd name="T12" fmla="*/ 422420 w 899752"/>
                <a:gd name="T13" fmla="*/ 562409 h 899754"/>
                <a:gd name="T14" fmla="*/ 478560 w 899752"/>
                <a:gd name="T15" fmla="*/ 562409 h 899754"/>
                <a:gd name="T16" fmla="*/ 787690 w 899752"/>
                <a:gd name="T17" fmla="*/ 562409 h 899754"/>
                <a:gd name="T18" fmla="*/ 787690 w 899752"/>
                <a:gd name="T19" fmla="*/ 225425 h 899754"/>
                <a:gd name="T20" fmla="*/ 844190 w 899752"/>
                <a:gd name="T21" fmla="*/ 225425 h 899754"/>
                <a:gd name="T22" fmla="*/ 844190 w 899752"/>
                <a:gd name="T23" fmla="*/ 618873 h 899754"/>
                <a:gd name="T24" fmla="*/ 478560 w 899752"/>
                <a:gd name="T25" fmla="*/ 618873 h 899754"/>
                <a:gd name="T26" fmla="*/ 478560 w 899752"/>
                <a:gd name="T27" fmla="*/ 803729 h 899754"/>
                <a:gd name="T28" fmla="*/ 490436 w 899752"/>
                <a:gd name="T29" fmla="*/ 815597 h 899754"/>
                <a:gd name="T30" fmla="*/ 518146 w 899752"/>
                <a:gd name="T31" fmla="*/ 843649 h 899754"/>
                <a:gd name="T32" fmla="*/ 590840 w 899752"/>
                <a:gd name="T33" fmla="*/ 843649 h 899754"/>
                <a:gd name="T34" fmla="*/ 590840 w 899752"/>
                <a:gd name="T35" fmla="*/ 899754 h 899754"/>
                <a:gd name="T36" fmla="*/ 495114 w 899752"/>
                <a:gd name="T37" fmla="*/ 899754 h 899754"/>
                <a:gd name="T38" fmla="*/ 450490 w 899752"/>
                <a:gd name="T39" fmla="*/ 855158 h 899754"/>
                <a:gd name="T40" fmla="*/ 405866 w 899752"/>
                <a:gd name="T41" fmla="*/ 899754 h 899754"/>
                <a:gd name="T42" fmla="*/ 309780 w 899752"/>
                <a:gd name="T43" fmla="*/ 899754 h 899754"/>
                <a:gd name="T44" fmla="*/ 309780 w 899752"/>
                <a:gd name="T45" fmla="*/ 843649 h 899754"/>
                <a:gd name="T46" fmla="*/ 382475 w 899752"/>
                <a:gd name="T47" fmla="*/ 843649 h 899754"/>
                <a:gd name="T48" fmla="*/ 410904 w 899752"/>
                <a:gd name="T49" fmla="*/ 815597 h 899754"/>
                <a:gd name="T50" fmla="*/ 422420 w 899752"/>
                <a:gd name="T51" fmla="*/ 803729 h 899754"/>
                <a:gd name="T52" fmla="*/ 422420 w 899752"/>
                <a:gd name="T53" fmla="*/ 618873 h 899754"/>
                <a:gd name="T54" fmla="*/ 57150 w 899752"/>
                <a:gd name="T55" fmla="*/ 618873 h 899754"/>
                <a:gd name="T56" fmla="*/ 421804 w 899752"/>
                <a:gd name="T57" fmla="*/ 0 h 899754"/>
                <a:gd name="T58" fmla="*/ 477949 w 899752"/>
                <a:gd name="T59" fmla="*/ 0 h 899754"/>
                <a:gd name="T60" fmla="*/ 477949 w 899752"/>
                <a:gd name="T61" fmla="*/ 56380 h 899754"/>
                <a:gd name="T62" fmla="*/ 899752 w 899752"/>
                <a:gd name="T63" fmla="*/ 56380 h 899754"/>
                <a:gd name="T64" fmla="*/ 899752 w 899752"/>
                <a:gd name="T65" fmla="*/ 169501 h 899754"/>
                <a:gd name="T66" fmla="*/ 0 w 899752"/>
                <a:gd name="T67" fmla="*/ 169501 h 899754"/>
                <a:gd name="T68" fmla="*/ 0 w 899752"/>
                <a:gd name="T69" fmla="*/ 56380 h 899754"/>
                <a:gd name="T70" fmla="*/ 421804 w 899752"/>
                <a:gd name="T71" fmla="*/ 56380 h 8997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9752" h="899754">
                  <a:moveTo>
                    <a:pt x="422275" y="280988"/>
                  </a:moveTo>
                  <a:lnTo>
                    <a:pt x="534627" y="365919"/>
                  </a:lnTo>
                  <a:lnTo>
                    <a:pt x="422275" y="450489"/>
                  </a:lnTo>
                  <a:lnTo>
                    <a:pt x="422275" y="280988"/>
                  </a:lnTo>
                  <a:close/>
                  <a:moveTo>
                    <a:pt x="57150" y="225425"/>
                  </a:moveTo>
                  <a:lnTo>
                    <a:pt x="113290" y="225425"/>
                  </a:lnTo>
                  <a:lnTo>
                    <a:pt x="113290" y="562409"/>
                  </a:lnTo>
                  <a:lnTo>
                    <a:pt x="422420" y="562409"/>
                  </a:lnTo>
                  <a:lnTo>
                    <a:pt x="478560" y="562409"/>
                  </a:lnTo>
                  <a:lnTo>
                    <a:pt x="787690" y="562409"/>
                  </a:lnTo>
                  <a:lnTo>
                    <a:pt x="787690" y="225425"/>
                  </a:lnTo>
                  <a:lnTo>
                    <a:pt x="844190" y="225425"/>
                  </a:lnTo>
                  <a:lnTo>
                    <a:pt x="844190" y="618873"/>
                  </a:lnTo>
                  <a:lnTo>
                    <a:pt x="478560" y="618873"/>
                  </a:lnTo>
                  <a:lnTo>
                    <a:pt x="478560" y="803729"/>
                  </a:lnTo>
                  <a:lnTo>
                    <a:pt x="490436" y="815597"/>
                  </a:lnTo>
                  <a:lnTo>
                    <a:pt x="518146" y="843649"/>
                  </a:lnTo>
                  <a:lnTo>
                    <a:pt x="590840" y="843649"/>
                  </a:lnTo>
                  <a:lnTo>
                    <a:pt x="590840" y="899754"/>
                  </a:lnTo>
                  <a:lnTo>
                    <a:pt x="495114" y="899754"/>
                  </a:lnTo>
                  <a:lnTo>
                    <a:pt x="450490" y="855158"/>
                  </a:lnTo>
                  <a:lnTo>
                    <a:pt x="405866" y="899754"/>
                  </a:lnTo>
                  <a:lnTo>
                    <a:pt x="309780" y="899754"/>
                  </a:lnTo>
                  <a:lnTo>
                    <a:pt x="309780" y="843649"/>
                  </a:lnTo>
                  <a:lnTo>
                    <a:pt x="382475" y="843649"/>
                  </a:lnTo>
                  <a:lnTo>
                    <a:pt x="410904" y="815597"/>
                  </a:lnTo>
                  <a:lnTo>
                    <a:pt x="422420" y="803729"/>
                  </a:lnTo>
                  <a:lnTo>
                    <a:pt x="422420" y="618873"/>
                  </a:lnTo>
                  <a:lnTo>
                    <a:pt x="57150" y="618873"/>
                  </a:lnTo>
                  <a:lnTo>
                    <a:pt x="57150" y="225425"/>
                  </a:lnTo>
                  <a:close/>
                  <a:moveTo>
                    <a:pt x="421804" y="0"/>
                  </a:moveTo>
                  <a:lnTo>
                    <a:pt x="477949" y="0"/>
                  </a:lnTo>
                  <a:lnTo>
                    <a:pt x="477949" y="56380"/>
                  </a:lnTo>
                  <a:lnTo>
                    <a:pt x="899752" y="56380"/>
                  </a:lnTo>
                  <a:lnTo>
                    <a:pt x="899752" y="169501"/>
                  </a:lnTo>
                  <a:lnTo>
                    <a:pt x="0" y="169501"/>
                  </a:lnTo>
                  <a:lnTo>
                    <a:pt x="0" y="56380"/>
                  </a:lnTo>
                  <a:lnTo>
                    <a:pt x="421804" y="56380"/>
                  </a:lnTo>
                  <a:lnTo>
                    <a:pt x="421804" y="0"/>
                  </a:lnTo>
                  <a:close/>
                </a:path>
              </a:pathLst>
            </a:custGeom>
            <a:solidFill>
              <a:schemeClr val="bg1"/>
            </a:solidFill>
            <a:ln>
              <a:noFill/>
            </a:ln>
            <a:effectLst/>
          </p:spPr>
          <p:txBody>
            <a:bodyPr anchor="ctr"/>
            <a:lstStyle/>
            <a:p>
              <a:endParaRPr lang="en-US" sz="567" dirty="0">
                <a:latin typeface="+mj-lt"/>
              </a:endParaRPr>
            </a:p>
          </p:txBody>
        </p:sp>
        <p:sp>
          <p:nvSpPr>
            <p:cNvPr id="25" name="TextBox 52">
              <a:extLst>
                <a:ext uri="{FF2B5EF4-FFF2-40B4-BE49-F238E27FC236}">
                  <a16:creationId xmlns:a16="http://schemas.microsoft.com/office/drawing/2014/main" id="{2B63EF41-C744-40AC-9070-4071716CB85A}"/>
                </a:ext>
              </a:extLst>
            </p:cNvPr>
            <p:cNvSpPr txBox="1"/>
            <p:nvPr/>
          </p:nvSpPr>
          <p:spPr>
            <a:xfrm>
              <a:off x="8248492" y="3869920"/>
              <a:ext cx="896161" cy="971990"/>
            </a:xfrm>
            <a:prstGeom prst="rect">
              <a:avLst/>
            </a:prstGeom>
            <a:noFill/>
          </p:spPr>
          <p:txBody>
            <a:bodyPr wrap="none" rtlCol="0" anchor="t">
              <a:spAutoFit/>
            </a:bodyPr>
            <a:lstStyle/>
            <a:p>
              <a:pPr algn="ctr"/>
              <a:r>
                <a:rPr lang="en-US" sz="1400" b="1" dirty="0">
                  <a:solidFill>
                    <a:schemeClr val="bg1"/>
                  </a:solidFill>
                  <a:latin typeface="+mj-lt"/>
                  <a:cs typeface="Poppins" pitchFamily="2" charset="77"/>
                </a:rPr>
                <a:t>Presentation</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 of the</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 effects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of the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measures</a:t>
              </a:r>
            </a:p>
          </p:txBody>
        </p:sp>
        <p:sp>
          <p:nvSpPr>
            <p:cNvPr id="26" name="TextBox 56">
              <a:extLst>
                <a:ext uri="{FF2B5EF4-FFF2-40B4-BE49-F238E27FC236}">
                  <a16:creationId xmlns:a16="http://schemas.microsoft.com/office/drawing/2014/main" id="{C35268F3-A728-411A-B2B9-9925690FCD38}"/>
                </a:ext>
              </a:extLst>
            </p:cNvPr>
            <p:cNvSpPr txBox="1"/>
            <p:nvPr/>
          </p:nvSpPr>
          <p:spPr>
            <a:xfrm>
              <a:off x="5853432" y="4478848"/>
              <a:ext cx="791074" cy="613889"/>
            </a:xfrm>
            <a:prstGeom prst="rect">
              <a:avLst/>
            </a:prstGeom>
            <a:noFill/>
          </p:spPr>
          <p:txBody>
            <a:bodyPr wrap="none" rtlCol="0" anchor="t">
              <a:spAutoFit/>
            </a:bodyPr>
            <a:lstStyle/>
            <a:p>
              <a:pPr algn="ctr"/>
              <a:r>
                <a:rPr lang="en-US" sz="1400" b="1" dirty="0">
                  <a:solidFill>
                    <a:schemeClr val="bg1"/>
                  </a:solidFill>
                  <a:latin typeface="+mj-lt"/>
                  <a:cs typeface="Poppins" pitchFamily="2" charset="77"/>
                </a:rPr>
                <a:t>Key figures</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and</a:t>
              </a:r>
              <a:br>
                <a:rPr lang="en-US" sz="1400" b="1" dirty="0">
                  <a:solidFill>
                    <a:schemeClr val="bg1"/>
                  </a:solidFill>
                  <a:latin typeface="+mj-lt"/>
                  <a:cs typeface="Poppins" pitchFamily="2" charset="77"/>
                </a:rPr>
              </a:br>
              <a:r>
                <a:rPr lang="en-US" sz="1400" b="1" dirty="0" err="1">
                  <a:solidFill>
                    <a:schemeClr val="bg1"/>
                  </a:solidFill>
                  <a:latin typeface="+mj-lt"/>
                  <a:cs typeface="Poppins" pitchFamily="2" charset="77"/>
                </a:rPr>
                <a:t>indivators</a:t>
              </a:r>
              <a:endParaRPr lang="en-US" sz="1400" b="1" dirty="0">
                <a:solidFill>
                  <a:schemeClr val="bg1"/>
                </a:solidFill>
                <a:latin typeface="+mj-lt"/>
                <a:cs typeface="Poppins" pitchFamily="2" charset="77"/>
              </a:endParaRPr>
            </a:p>
          </p:txBody>
        </p:sp>
        <p:sp>
          <p:nvSpPr>
            <p:cNvPr id="27" name="Freeform 89">
              <a:extLst>
                <a:ext uri="{FF2B5EF4-FFF2-40B4-BE49-F238E27FC236}">
                  <a16:creationId xmlns:a16="http://schemas.microsoft.com/office/drawing/2014/main" id="{63CF15F4-E96F-4DEC-B6F8-6B270256BC65}"/>
                </a:ext>
              </a:extLst>
            </p:cNvPr>
            <p:cNvSpPr>
              <a:spLocks noChangeArrowheads="1"/>
            </p:cNvSpPr>
            <p:nvPr/>
          </p:nvSpPr>
          <p:spPr bwMode="auto">
            <a:xfrm>
              <a:off x="6086214" y="4113511"/>
              <a:ext cx="325508" cy="243558"/>
            </a:xfrm>
            <a:custGeom>
              <a:avLst/>
              <a:gdLst>
                <a:gd name="T0" fmla="*/ 573956 w 901340"/>
                <a:gd name="T1" fmla="*/ 561975 h 674329"/>
                <a:gd name="T2" fmla="*/ 901340 w 901340"/>
                <a:gd name="T3" fmla="*/ 561975 h 674329"/>
                <a:gd name="T4" fmla="*/ 901340 w 901340"/>
                <a:gd name="T5" fmla="*/ 674329 h 674329"/>
                <a:gd name="T6" fmla="*/ 468313 w 901340"/>
                <a:gd name="T7" fmla="*/ 674329 h 674329"/>
                <a:gd name="T8" fmla="*/ 573956 w 901340"/>
                <a:gd name="T9" fmla="*/ 561975 h 674329"/>
                <a:gd name="T10" fmla="*/ 616811 w 901340"/>
                <a:gd name="T11" fmla="*/ 420688 h 674329"/>
                <a:gd name="T12" fmla="*/ 842604 w 901340"/>
                <a:gd name="T13" fmla="*/ 420688 h 674329"/>
                <a:gd name="T14" fmla="*/ 842604 w 901340"/>
                <a:gd name="T15" fmla="*/ 533040 h 674329"/>
                <a:gd name="T16" fmla="*/ 587375 w 901340"/>
                <a:gd name="T17" fmla="*/ 533040 h 674329"/>
                <a:gd name="T18" fmla="*/ 616811 w 901340"/>
                <a:gd name="T19" fmla="*/ 420688 h 674329"/>
                <a:gd name="T20" fmla="*/ 600075 w 901340"/>
                <a:gd name="T21" fmla="*/ 280988 h 674329"/>
                <a:gd name="T22" fmla="*/ 901339 w 901340"/>
                <a:gd name="T23" fmla="*/ 280988 h 674329"/>
                <a:gd name="T24" fmla="*/ 901339 w 901340"/>
                <a:gd name="T25" fmla="*/ 393341 h 674329"/>
                <a:gd name="T26" fmla="*/ 619919 w 901340"/>
                <a:gd name="T27" fmla="*/ 393341 h 674329"/>
                <a:gd name="T28" fmla="*/ 600075 w 901340"/>
                <a:gd name="T29" fmla="*/ 280988 h 674329"/>
                <a:gd name="T30" fmla="*/ 196799 w 901340"/>
                <a:gd name="T31" fmla="*/ 280982 h 674329"/>
                <a:gd name="T32" fmla="*/ 196799 w 901340"/>
                <a:gd name="T33" fmla="*/ 337072 h 674329"/>
                <a:gd name="T34" fmla="*/ 252925 w 901340"/>
                <a:gd name="T35" fmla="*/ 337072 h 674329"/>
                <a:gd name="T36" fmla="*/ 252925 w 901340"/>
                <a:gd name="T37" fmla="*/ 449611 h 674329"/>
                <a:gd name="T38" fmla="*/ 196799 w 901340"/>
                <a:gd name="T39" fmla="*/ 449611 h 674329"/>
                <a:gd name="T40" fmla="*/ 196799 w 901340"/>
                <a:gd name="T41" fmla="*/ 505700 h 674329"/>
                <a:gd name="T42" fmla="*/ 365176 w 901340"/>
                <a:gd name="T43" fmla="*/ 505700 h 674329"/>
                <a:gd name="T44" fmla="*/ 365176 w 901340"/>
                <a:gd name="T45" fmla="*/ 449611 h 674329"/>
                <a:gd name="T46" fmla="*/ 309051 w 901340"/>
                <a:gd name="T47" fmla="*/ 449611 h 674329"/>
                <a:gd name="T48" fmla="*/ 309051 w 901340"/>
                <a:gd name="T49" fmla="*/ 280982 h 674329"/>
                <a:gd name="T50" fmla="*/ 503238 w 901340"/>
                <a:gd name="T51" fmla="*/ 139700 h 674329"/>
                <a:gd name="T52" fmla="*/ 787040 w 901340"/>
                <a:gd name="T53" fmla="*/ 139700 h 674329"/>
                <a:gd name="T54" fmla="*/ 787040 w 901340"/>
                <a:gd name="T55" fmla="*/ 252053 h 674329"/>
                <a:gd name="T56" fmla="*/ 587154 w 901340"/>
                <a:gd name="T57" fmla="*/ 252053 h 674329"/>
                <a:gd name="T58" fmla="*/ 503238 w 901340"/>
                <a:gd name="T59" fmla="*/ 139700 h 674329"/>
                <a:gd name="T60" fmla="*/ 280988 w 901340"/>
                <a:gd name="T61" fmla="*/ 112713 h 674329"/>
                <a:gd name="T62" fmla="*/ 561615 w 901340"/>
                <a:gd name="T63" fmla="*/ 393521 h 674329"/>
                <a:gd name="T64" fmla="*/ 280988 w 901340"/>
                <a:gd name="T65" fmla="*/ 674329 h 674329"/>
                <a:gd name="T66" fmla="*/ 0 w 901340"/>
                <a:gd name="T67" fmla="*/ 393521 h 674329"/>
                <a:gd name="T68" fmla="*/ 280988 w 901340"/>
                <a:gd name="T69" fmla="*/ 112713 h 674329"/>
                <a:gd name="T70" fmla="*/ 282575 w 901340"/>
                <a:gd name="T71" fmla="*/ 0 h 674329"/>
                <a:gd name="T72" fmla="*/ 844190 w 901340"/>
                <a:gd name="T73" fmla="*/ 0 h 674329"/>
                <a:gd name="T74" fmla="*/ 844190 w 901340"/>
                <a:gd name="T75" fmla="*/ 112353 h 674329"/>
                <a:gd name="T76" fmla="*/ 468221 w 901340"/>
                <a:gd name="T77" fmla="*/ 112353 h 674329"/>
                <a:gd name="T78" fmla="*/ 282575 w 901340"/>
                <a:gd name="T79" fmla="*/ 55816 h 67432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1340" h="674329">
                  <a:moveTo>
                    <a:pt x="573956" y="561975"/>
                  </a:moveTo>
                  <a:lnTo>
                    <a:pt x="901340" y="561975"/>
                  </a:lnTo>
                  <a:lnTo>
                    <a:pt x="901340" y="674329"/>
                  </a:lnTo>
                  <a:lnTo>
                    <a:pt x="468313" y="674329"/>
                  </a:lnTo>
                  <a:cubicBezTo>
                    <a:pt x="511940" y="645613"/>
                    <a:pt x="547996" y="607204"/>
                    <a:pt x="573956" y="561975"/>
                  </a:cubicBezTo>
                  <a:close/>
                  <a:moveTo>
                    <a:pt x="616811" y="420688"/>
                  </a:moveTo>
                  <a:lnTo>
                    <a:pt x="842604" y="420688"/>
                  </a:lnTo>
                  <a:lnTo>
                    <a:pt x="842604" y="533040"/>
                  </a:lnTo>
                  <a:lnTo>
                    <a:pt x="587375" y="533040"/>
                  </a:lnTo>
                  <a:cubicBezTo>
                    <a:pt x="603529" y="498470"/>
                    <a:pt x="613580" y="460660"/>
                    <a:pt x="616811" y="420688"/>
                  </a:cubicBezTo>
                  <a:close/>
                  <a:moveTo>
                    <a:pt x="600075" y="280988"/>
                  </a:moveTo>
                  <a:lnTo>
                    <a:pt x="901339" y="280988"/>
                  </a:lnTo>
                  <a:lnTo>
                    <a:pt x="901339" y="393341"/>
                  </a:lnTo>
                  <a:lnTo>
                    <a:pt x="619919" y="393341"/>
                  </a:lnTo>
                  <a:cubicBezTo>
                    <a:pt x="619919" y="353856"/>
                    <a:pt x="612703" y="316166"/>
                    <a:pt x="600075" y="280988"/>
                  </a:cubicBezTo>
                  <a:close/>
                  <a:moveTo>
                    <a:pt x="196799" y="280982"/>
                  </a:moveTo>
                  <a:lnTo>
                    <a:pt x="196799" y="337072"/>
                  </a:lnTo>
                  <a:lnTo>
                    <a:pt x="252925" y="337072"/>
                  </a:lnTo>
                  <a:lnTo>
                    <a:pt x="252925" y="449611"/>
                  </a:lnTo>
                  <a:lnTo>
                    <a:pt x="196799" y="449611"/>
                  </a:lnTo>
                  <a:lnTo>
                    <a:pt x="196799" y="505700"/>
                  </a:lnTo>
                  <a:lnTo>
                    <a:pt x="365176" y="505700"/>
                  </a:lnTo>
                  <a:lnTo>
                    <a:pt x="365176" y="449611"/>
                  </a:lnTo>
                  <a:lnTo>
                    <a:pt x="309051" y="449611"/>
                  </a:lnTo>
                  <a:lnTo>
                    <a:pt x="309051" y="280982"/>
                  </a:lnTo>
                  <a:lnTo>
                    <a:pt x="196799" y="280982"/>
                  </a:lnTo>
                  <a:close/>
                  <a:moveTo>
                    <a:pt x="503238" y="139700"/>
                  </a:moveTo>
                  <a:lnTo>
                    <a:pt x="787040" y="139700"/>
                  </a:lnTo>
                  <a:lnTo>
                    <a:pt x="787040" y="252053"/>
                  </a:lnTo>
                  <a:lnTo>
                    <a:pt x="587154" y="252053"/>
                  </a:lnTo>
                  <a:cubicBezTo>
                    <a:pt x="567346" y="208840"/>
                    <a:pt x="538894" y="170669"/>
                    <a:pt x="503238" y="139700"/>
                  </a:cubicBezTo>
                  <a:close/>
                  <a:moveTo>
                    <a:pt x="280988" y="112713"/>
                  </a:moveTo>
                  <a:cubicBezTo>
                    <a:pt x="436053" y="112713"/>
                    <a:pt x="561615" y="238555"/>
                    <a:pt x="561615" y="393521"/>
                  </a:cubicBezTo>
                  <a:cubicBezTo>
                    <a:pt x="561615" y="548487"/>
                    <a:pt x="436053" y="674329"/>
                    <a:pt x="280988" y="674329"/>
                  </a:cubicBezTo>
                  <a:cubicBezTo>
                    <a:pt x="125923" y="674329"/>
                    <a:pt x="0" y="548487"/>
                    <a:pt x="0" y="393521"/>
                  </a:cubicBezTo>
                  <a:cubicBezTo>
                    <a:pt x="0" y="238555"/>
                    <a:pt x="125923" y="112713"/>
                    <a:pt x="280988" y="112713"/>
                  </a:cubicBezTo>
                  <a:close/>
                  <a:moveTo>
                    <a:pt x="282575" y="0"/>
                  </a:moveTo>
                  <a:lnTo>
                    <a:pt x="844190" y="0"/>
                  </a:lnTo>
                  <a:lnTo>
                    <a:pt x="844190" y="112353"/>
                  </a:lnTo>
                  <a:lnTo>
                    <a:pt x="468221" y="112353"/>
                  </a:lnTo>
                  <a:cubicBezTo>
                    <a:pt x="415694" y="76702"/>
                    <a:pt x="351293" y="55816"/>
                    <a:pt x="282575" y="55816"/>
                  </a:cubicBezTo>
                  <a:lnTo>
                    <a:pt x="282575" y="0"/>
                  </a:lnTo>
                  <a:close/>
                </a:path>
              </a:pathLst>
            </a:custGeom>
            <a:solidFill>
              <a:schemeClr val="bg1"/>
            </a:solidFill>
            <a:ln>
              <a:noFill/>
            </a:ln>
            <a:effectLst/>
          </p:spPr>
          <p:txBody>
            <a:bodyPr anchor="ctr"/>
            <a:lstStyle/>
            <a:p>
              <a:endParaRPr lang="en-US" sz="567" dirty="0">
                <a:latin typeface="+mj-lt"/>
              </a:endParaRPr>
            </a:p>
          </p:txBody>
        </p:sp>
      </p:grpSp>
      <p:sp>
        <p:nvSpPr>
          <p:cNvPr id="28" name="TextBox 58">
            <a:extLst>
              <a:ext uri="{FF2B5EF4-FFF2-40B4-BE49-F238E27FC236}">
                <a16:creationId xmlns:a16="http://schemas.microsoft.com/office/drawing/2014/main" id="{1874CCDC-64E5-4C2F-B847-E5475F5C7605}"/>
              </a:ext>
            </a:extLst>
          </p:cNvPr>
          <p:cNvSpPr txBox="1"/>
          <p:nvPr/>
        </p:nvSpPr>
        <p:spPr>
          <a:xfrm>
            <a:off x="9664245" y="1783737"/>
            <a:ext cx="2569858" cy="4524315"/>
          </a:xfrm>
          <a:prstGeom prst="rect">
            <a:avLst/>
          </a:prstGeom>
          <a:noFill/>
        </p:spPr>
        <p:txBody>
          <a:bodyPr wrap="square" rtlCol="0" anchor="t">
            <a:spAutoFit/>
          </a:bodyPr>
          <a:lstStyle/>
          <a:p>
            <a:r>
              <a:rPr lang="en-US" dirty="0">
                <a:solidFill>
                  <a:srgbClr val="245473"/>
                </a:solidFill>
                <a:latin typeface="+mj-lt"/>
                <a:ea typeface="Lato Light" panose="020F0502020204030203" pitchFamily="34" charset="0"/>
                <a:cs typeface="Lato Light" panose="020F0502020204030203" pitchFamily="34" charset="0"/>
              </a:rPr>
              <a:t>At least for the current year and for the following year, the planning is to be depicted on a monthly basis. In the integrated restructuring planning the critical issues are particularly emphasized ..</a:t>
            </a:r>
          </a:p>
          <a:p>
            <a:pPr marL="171450" indent="-171450">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Development of raw material prices</a:t>
            </a:r>
          </a:p>
          <a:p>
            <a:pPr marL="171450" indent="-171450">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Growth of foreign markets, competitive development</a:t>
            </a:r>
          </a:p>
          <a:p>
            <a:pPr marL="171450" indent="-171450">
              <a:buFont typeface="Arial" panose="020B0604020202020204" pitchFamily="34" charset="0"/>
              <a:buChar char="•"/>
            </a:pPr>
            <a:r>
              <a:rPr lang="en-US" dirty="0">
                <a:solidFill>
                  <a:srgbClr val="245473"/>
                </a:solidFill>
                <a:latin typeface="+mj-lt"/>
                <a:ea typeface="Lato Light" panose="020F0502020204030203" pitchFamily="34" charset="0"/>
                <a:cs typeface="Lato Light" panose="020F0502020204030203" pitchFamily="34" charset="0"/>
              </a:rPr>
              <a:t>Continuation of important customer contracts etc.</a:t>
            </a:r>
          </a:p>
        </p:txBody>
      </p:sp>
    </p:spTree>
    <p:extLst>
      <p:ext uri="{BB962C8B-B14F-4D97-AF65-F5344CB8AC3E}">
        <p14:creationId xmlns:p14="http://schemas.microsoft.com/office/powerpoint/2010/main" val="3839253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a16="http://schemas.microsoft.com/office/drawing/2014/main" id="{BCA1FBE3-F056-44AB-82A7-5E880912E22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10" name="Objekt 9" hidden="1">
                        <a:extLst>
                          <a:ext uri="{FF2B5EF4-FFF2-40B4-BE49-F238E27FC236}">
                            <a16:creationId xmlns:a16="http://schemas.microsoft.com/office/drawing/2014/main" id="{BCA1FBE3-F056-44AB-82A7-5E880912E2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34210" y="447954"/>
            <a:ext cx="9224933" cy="895913"/>
          </a:xfrm>
        </p:spPr>
        <p:txBody>
          <a:bodyPr>
            <a:noAutofit/>
          </a:bodyPr>
          <a:lstStyle/>
          <a:p>
            <a:r>
              <a:rPr lang="en-GB" sz="2800" dirty="0"/>
              <a:t>Content of Restructuring Concepts: Integrated Business planning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50372" y="2016798"/>
            <a:ext cx="2433554" cy="414502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2200" dirty="0">
                <a:solidFill>
                  <a:srgbClr val="245473"/>
                </a:solidFill>
                <a:latin typeface="+mj-lt"/>
                <a:ea typeface="Open Sans Light" panose="020B0306030504020204" pitchFamily="34" charset="0"/>
                <a:cs typeface="Open Sans Light" panose="020B0306030504020204" pitchFamily="34" charset="0"/>
              </a:rPr>
              <a:t>The integrated planning is to be supplemented in particular by such key figures that support the statement on the ability to restructure, e.g. key figures for liquidity, earnings, asset analysis</a:t>
            </a:r>
          </a:p>
        </p:txBody>
      </p:sp>
      <p:grpSp>
        <p:nvGrpSpPr>
          <p:cNvPr id="3" name="Gruppieren 2">
            <a:extLst>
              <a:ext uri="{FF2B5EF4-FFF2-40B4-BE49-F238E27FC236}">
                <a16:creationId xmlns:a16="http://schemas.microsoft.com/office/drawing/2014/main" id="{90702F68-82C1-42CC-9582-7CD198FA5AC1}"/>
              </a:ext>
            </a:extLst>
          </p:cNvPr>
          <p:cNvGrpSpPr>
            <a:grpSpLocks noChangeAspect="1"/>
          </p:cNvGrpSpPr>
          <p:nvPr/>
        </p:nvGrpSpPr>
        <p:grpSpPr>
          <a:xfrm>
            <a:off x="5470813" y="2056849"/>
            <a:ext cx="4106971" cy="4106973"/>
            <a:chOff x="5766160" y="2497407"/>
            <a:chExt cx="3413220" cy="3413222"/>
          </a:xfrm>
        </p:grpSpPr>
        <p:sp>
          <p:nvSpPr>
            <p:cNvPr id="15" name="Freeform 38">
              <a:extLst>
                <a:ext uri="{FF2B5EF4-FFF2-40B4-BE49-F238E27FC236}">
                  <a16:creationId xmlns:a16="http://schemas.microsoft.com/office/drawing/2014/main" id="{8EDE0225-25D9-4A5D-937B-C1B3B531F6B2}"/>
                </a:ext>
              </a:extLst>
            </p:cNvPr>
            <p:cNvSpPr/>
            <p:nvPr/>
          </p:nvSpPr>
          <p:spPr>
            <a:xfrm>
              <a:off x="5766160" y="2497407"/>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6" name="Freeform 39">
              <a:extLst>
                <a:ext uri="{FF2B5EF4-FFF2-40B4-BE49-F238E27FC236}">
                  <a16:creationId xmlns:a16="http://schemas.microsoft.com/office/drawing/2014/main" id="{16AE0FC8-7583-4919-A369-3E1B34DC5C04}"/>
                </a:ext>
              </a:extLst>
            </p:cNvPr>
            <p:cNvSpPr/>
            <p:nvPr/>
          </p:nvSpPr>
          <p:spPr>
            <a:xfrm rot="5400000">
              <a:off x="7472770" y="323840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7" name="Freeform 40">
              <a:extLst>
                <a:ext uri="{FF2B5EF4-FFF2-40B4-BE49-F238E27FC236}">
                  <a16:creationId xmlns:a16="http://schemas.microsoft.com/office/drawing/2014/main" id="{7E93E9F9-3FF7-4606-A59B-D8D903F0FDA9}"/>
                </a:ext>
              </a:extLst>
            </p:cNvPr>
            <p:cNvSpPr/>
            <p:nvPr/>
          </p:nvSpPr>
          <p:spPr>
            <a:xfrm rot="10800000">
              <a:off x="6731776" y="494501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3">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8" name="Freeform 41">
              <a:extLst>
                <a:ext uri="{FF2B5EF4-FFF2-40B4-BE49-F238E27FC236}">
                  <a16:creationId xmlns:a16="http://schemas.microsoft.com/office/drawing/2014/main" id="{AEEBB382-01E1-4868-891D-33C37437EC4E}"/>
                </a:ext>
              </a:extLst>
            </p:cNvPr>
            <p:cNvSpPr/>
            <p:nvPr/>
          </p:nvSpPr>
          <p:spPr>
            <a:xfrm rot="16200000">
              <a:off x="5025166" y="4204019"/>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9" name="TextBox 43">
              <a:extLst>
                <a:ext uri="{FF2B5EF4-FFF2-40B4-BE49-F238E27FC236}">
                  <a16:creationId xmlns:a16="http://schemas.microsoft.com/office/drawing/2014/main" id="{AEC72BF0-11CD-4FCE-862D-B247DF65D7A2}"/>
                </a:ext>
              </a:extLst>
            </p:cNvPr>
            <p:cNvSpPr txBox="1"/>
            <p:nvPr/>
          </p:nvSpPr>
          <p:spPr>
            <a:xfrm>
              <a:off x="6731778" y="3665409"/>
              <a:ext cx="1481987" cy="1077218"/>
            </a:xfrm>
            <a:prstGeom prst="rect">
              <a:avLst/>
            </a:prstGeom>
            <a:noFill/>
          </p:spPr>
          <p:txBody>
            <a:bodyPr wrap="square" rtlCol="0" anchor="ctr">
              <a:spAutoFit/>
            </a:bodyPr>
            <a:lstStyle/>
            <a:p>
              <a:pPr algn="ctr"/>
              <a:r>
                <a:rPr lang="en-US" sz="1600" b="1" dirty="0">
                  <a:solidFill>
                    <a:schemeClr val="tx2"/>
                  </a:solidFill>
                  <a:latin typeface="+mj-lt"/>
                  <a:cs typeface="Poppins" pitchFamily="2" charset="77"/>
                </a:rPr>
                <a:t>Summary: Business planning in the crisis</a:t>
              </a:r>
            </a:p>
          </p:txBody>
        </p:sp>
        <p:sp>
          <p:nvSpPr>
            <p:cNvPr id="20" name="TextBox 44">
              <a:extLst>
                <a:ext uri="{FF2B5EF4-FFF2-40B4-BE49-F238E27FC236}">
                  <a16:creationId xmlns:a16="http://schemas.microsoft.com/office/drawing/2014/main" id="{062D07B8-00B6-4F0A-A8A6-5C88DCB3E2A3}"/>
                </a:ext>
              </a:extLst>
            </p:cNvPr>
            <p:cNvSpPr txBox="1"/>
            <p:nvPr/>
          </p:nvSpPr>
          <p:spPr>
            <a:xfrm>
              <a:off x="6303903" y="2889958"/>
              <a:ext cx="1815177" cy="523220"/>
            </a:xfrm>
            <a:prstGeom prst="rect">
              <a:avLst/>
            </a:prstGeom>
            <a:noFill/>
          </p:spPr>
          <p:txBody>
            <a:bodyPr wrap="none" rtlCol="0" anchor="ctr">
              <a:spAutoFit/>
            </a:bodyPr>
            <a:lstStyle/>
            <a:p>
              <a:pPr algn="ctr"/>
              <a:r>
                <a:rPr lang="en-US" sz="1400" b="1" dirty="0">
                  <a:solidFill>
                    <a:schemeClr val="bg1"/>
                  </a:solidFill>
                  <a:latin typeface="+mj-lt"/>
                  <a:cs typeface="Poppins" pitchFamily="2" charset="77"/>
                </a:rPr>
                <a:t>Description of the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problem and loss areas</a:t>
              </a:r>
            </a:p>
          </p:txBody>
        </p:sp>
        <p:sp>
          <p:nvSpPr>
            <p:cNvPr id="21" name="Freeform 41">
              <a:extLst>
                <a:ext uri="{FF2B5EF4-FFF2-40B4-BE49-F238E27FC236}">
                  <a16:creationId xmlns:a16="http://schemas.microsoft.com/office/drawing/2014/main" id="{CF70DE15-9BE8-40DD-A4E0-E82287C12258}"/>
                </a:ext>
              </a:extLst>
            </p:cNvPr>
            <p:cNvSpPr>
              <a:spLocks noChangeArrowheads="1"/>
            </p:cNvSpPr>
            <p:nvPr/>
          </p:nvSpPr>
          <p:spPr bwMode="auto">
            <a:xfrm>
              <a:off x="7075520" y="2604219"/>
              <a:ext cx="274171" cy="292209"/>
            </a:xfrm>
            <a:custGeom>
              <a:avLst/>
              <a:gdLst>
                <a:gd name="T0" fmla="*/ 450379 w 2344"/>
                <a:gd name="T1" fmla="*/ 478140 h 2500"/>
                <a:gd name="T2" fmla="*/ 731775 w 2344"/>
                <a:gd name="T3" fmla="*/ 421973 h 2500"/>
                <a:gd name="T4" fmla="*/ 731775 w 2344"/>
                <a:gd name="T5" fmla="*/ 703168 h 2500"/>
                <a:gd name="T6" fmla="*/ 450379 w 2344"/>
                <a:gd name="T7" fmla="*/ 646641 h 2500"/>
                <a:gd name="T8" fmla="*/ 731775 w 2344"/>
                <a:gd name="T9" fmla="*/ 703168 h 2500"/>
                <a:gd name="T10" fmla="*/ 366068 w 2344"/>
                <a:gd name="T11" fmla="*/ 365446 h 2500"/>
                <a:gd name="T12" fmla="*/ 337964 w 2344"/>
                <a:gd name="T13" fmla="*/ 337362 h 2500"/>
                <a:gd name="T14" fmla="*/ 366068 w 2344"/>
                <a:gd name="T15" fmla="*/ 309279 h 2500"/>
                <a:gd name="T16" fmla="*/ 394171 w 2344"/>
                <a:gd name="T17" fmla="*/ 337362 h 2500"/>
                <a:gd name="T18" fmla="*/ 366068 w 2344"/>
                <a:gd name="T19" fmla="*/ 478140 h 2500"/>
                <a:gd name="T20" fmla="*/ 337964 w 2344"/>
                <a:gd name="T21" fmla="*/ 449696 h 2500"/>
                <a:gd name="T22" fmla="*/ 366068 w 2344"/>
                <a:gd name="T23" fmla="*/ 421973 h 2500"/>
                <a:gd name="T24" fmla="*/ 394171 w 2344"/>
                <a:gd name="T25" fmla="*/ 449696 h 2500"/>
                <a:gd name="T26" fmla="*/ 366068 w 2344"/>
                <a:gd name="T27" fmla="*/ 478140 h 2500"/>
                <a:gd name="T28" fmla="*/ 366068 w 2344"/>
                <a:gd name="T29" fmla="*/ 590474 h 2500"/>
                <a:gd name="T30" fmla="*/ 337964 w 2344"/>
                <a:gd name="T31" fmla="*/ 562391 h 2500"/>
                <a:gd name="T32" fmla="*/ 366068 w 2344"/>
                <a:gd name="T33" fmla="*/ 534307 h 2500"/>
                <a:gd name="T34" fmla="*/ 394171 w 2344"/>
                <a:gd name="T35" fmla="*/ 562391 h 2500"/>
                <a:gd name="T36" fmla="*/ 366068 w 2344"/>
                <a:gd name="T37" fmla="*/ 703168 h 2500"/>
                <a:gd name="T38" fmla="*/ 337964 w 2344"/>
                <a:gd name="T39" fmla="*/ 674725 h 2500"/>
                <a:gd name="T40" fmla="*/ 366068 w 2344"/>
                <a:gd name="T41" fmla="*/ 646641 h 2500"/>
                <a:gd name="T42" fmla="*/ 394171 w 2344"/>
                <a:gd name="T43" fmla="*/ 674725 h 2500"/>
                <a:gd name="T44" fmla="*/ 366068 w 2344"/>
                <a:gd name="T45" fmla="*/ 703168 h 2500"/>
                <a:gd name="T46" fmla="*/ 619000 w 2344"/>
                <a:gd name="T47" fmla="*/ 534307 h 2500"/>
                <a:gd name="T48" fmla="*/ 450379 w 2344"/>
                <a:gd name="T49" fmla="*/ 590474 h 2500"/>
                <a:gd name="T50" fmla="*/ 450379 w 2344"/>
                <a:gd name="T51" fmla="*/ 309279 h 2500"/>
                <a:gd name="T52" fmla="*/ 703311 w 2344"/>
                <a:gd name="T53" fmla="*/ 365446 h 2500"/>
                <a:gd name="T54" fmla="*/ 450379 w 2344"/>
                <a:gd name="T55" fmla="*/ 309279 h 2500"/>
                <a:gd name="T56" fmla="*/ 647104 w 2344"/>
                <a:gd name="T57" fmla="*/ 140418 h 2500"/>
                <a:gd name="T58" fmla="*/ 450379 w 2344"/>
                <a:gd name="T59" fmla="*/ 196585 h 2500"/>
                <a:gd name="T60" fmla="*/ 225189 w 2344"/>
                <a:gd name="T61" fmla="*/ 815502 h 2500"/>
                <a:gd name="T62" fmla="*/ 197086 w 2344"/>
                <a:gd name="T63" fmla="*/ 843586 h 2500"/>
                <a:gd name="T64" fmla="*/ 168982 w 2344"/>
                <a:gd name="T65" fmla="*/ 815502 h 2500"/>
                <a:gd name="T66" fmla="*/ 168982 w 2344"/>
                <a:gd name="T67" fmla="*/ 309279 h 2500"/>
                <a:gd name="T68" fmla="*/ 225189 w 2344"/>
                <a:gd name="T69" fmla="*/ 281195 h 2500"/>
                <a:gd name="T70" fmla="*/ 112775 w 2344"/>
                <a:gd name="T71" fmla="*/ 590474 h 2500"/>
                <a:gd name="T72" fmla="*/ 56568 w 2344"/>
                <a:gd name="T73" fmla="*/ 309279 h 2500"/>
                <a:gd name="T74" fmla="*/ 84311 w 2344"/>
                <a:gd name="T75" fmla="*/ 281195 h 2500"/>
                <a:gd name="T76" fmla="*/ 112775 w 2344"/>
                <a:gd name="T77" fmla="*/ 309279 h 2500"/>
                <a:gd name="T78" fmla="*/ 225189 w 2344"/>
                <a:gd name="T79" fmla="*/ 0 h 2500"/>
                <a:gd name="T80" fmla="*/ 84311 w 2344"/>
                <a:gd name="T81" fmla="*/ 225028 h 2500"/>
                <a:gd name="T82" fmla="*/ 0 w 2344"/>
                <a:gd name="T83" fmla="*/ 309279 h 2500"/>
                <a:gd name="T84" fmla="*/ 112775 w 2344"/>
                <a:gd name="T85" fmla="*/ 646641 h 2500"/>
                <a:gd name="T86" fmla="*/ 112775 w 2344"/>
                <a:gd name="T87" fmla="*/ 815502 h 2500"/>
                <a:gd name="T88" fmla="*/ 759879 w 2344"/>
                <a:gd name="T89" fmla="*/ 899753 h 2500"/>
                <a:gd name="T90" fmla="*/ 844190 w 2344"/>
                <a:gd name="T91" fmla="*/ 815502 h 2500"/>
                <a:gd name="T92" fmla="*/ 225189 w 2344"/>
                <a:gd name="T93" fmla="*/ 0 h 25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44" h="2500">
                  <a:moveTo>
                    <a:pt x="2031" y="1328"/>
                  </a:moveTo>
                  <a:lnTo>
                    <a:pt x="1250" y="1328"/>
                  </a:lnTo>
                  <a:lnTo>
                    <a:pt x="1250" y="1172"/>
                  </a:lnTo>
                  <a:lnTo>
                    <a:pt x="2031" y="1172"/>
                  </a:lnTo>
                  <a:lnTo>
                    <a:pt x="2031" y="1328"/>
                  </a:lnTo>
                  <a:close/>
                  <a:moveTo>
                    <a:pt x="2031" y="1953"/>
                  </a:moveTo>
                  <a:lnTo>
                    <a:pt x="1250" y="1953"/>
                  </a:lnTo>
                  <a:lnTo>
                    <a:pt x="1250" y="1796"/>
                  </a:lnTo>
                  <a:lnTo>
                    <a:pt x="2031" y="1796"/>
                  </a:lnTo>
                  <a:lnTo>
                    <a:pt x="2031" y="1953"/>
                  </a:lnTo>
                  <a:close/>
                  <a:moveTo>
                    <a:pt x="1016" y="1015"/>
                  </a:moveTo>
                  <a:lnTo>
                    <a:pt x="1016" y="1015"/>
                  </a:lnTo>
                  <a:cubicBezTo>
                    <a:pt x="972" y="1015"/>
                    <a:pt x="938" y="980"/>
                    <a:pt x="938" y="937"/>
                  </a:cubicBezTo>
                  <a:cubicBezTo>
                    <a:pt x="938" y="893"/>
                    <a:pt x="972" y="859"/>
                    <a:pt x="1016" y="859"/>
                  </a:cubicBezTo>
                  <a:cubicBezTo>
                    <a:pt x="1059" y="859"/>
                    <a:pt x="1094" y="893"/>
                    <a:pt x="1094" y="937"/>
                  </a:cubicBezTo>
                  <a:cubicBezTo>
                    <a:pt x="1094" y="980"/>
                    <a:pt x="1059" y="1015"/>
                    <a:pt x="1016" y="1015"/>
                  </a:cubicBezTo>
                  <a:close/>
                  <a:moveTo>
                    <a:pt x="1016" y="1328"/>
                  </a:moveTo>
                  <a:lnTo>
                    <a:pt x="1016" y="1328"/>
                  </a:lnTo>
                  <a:cubicBezTo>
                    <a:pt x="972" y="1328"/>
                    <a:pt x="938" y="1293"/>
                    <a:pt x="938" y="1249"/>
                  </a:cubicBezTo>
                  <a:cubicBezTo>
                    <a:pt x="938" y="1206"/>
                    <a:pt x="972" y="1172"/>
                    <a:pt x="1016" y="1172"/>
                  </a:cubicBezTo>
                  <a:cubicBezTo>
                    <a:pt x="1059" y="1172"/>
                    <a:pt x="1094" y="1206"/>
                    <a:pt x="1094" y="1249"/>
                  </a:cubicBezTo>
                  <a:cubicBezTo>
                    <a:pt x="1094" y="1293"/>
                    <a:pt x="1059" y="1328"/>
                    <a:pt x="1016" y="1328"/>
                  </a:cubicBezTo>
                  <a:close/>
                  <a:moveTo>
                    <a:pt x="1016" y="1640"/>
                  </a:moveTo>
                  <a:lnTo>
                    <a:pt x="1016" y="1640"/>
                  </a:lnTo>
                  <a:cubicBezTo>
                    <a:pt x="972" y="1640"/>
                    <a:pt x="938" y="1605"/>
                    <a:pt x="938" y="1562"/>
                  </a:cubicBezTo>
                  <a:cubicBezTo>
                    <a:pt x="938" y="1519"/>
                    <a:pt x="972" y="1484"/>
                    <a:pt x="1016" y="1484"/>
                  </a:cubicBezTo>
                  <a:cubicBezTo>
                    <a:pt x="1059" y="1484"/>
                    <a:pt x="1094" y="1519"/>
                    <a:pt x="1094" y="1562"/>
                  </a:cubicBezTo>
                  <a:cubicBezTo>
                    <a:pt x="1094" y="1605"/>
                    <a:pt x="1059" y="1640"/>
                    <a:pt x="1016" y="1640"/>
                  </a:cubicBezTo>
                  <a:close/>
                  <a:moveTo>
                    <a:pt x="1016" y="1953"/>
                  </a:moveTo>
                  <a:lnTo>
                    <a:pt x="1016" y="1953"/>
                  </a:lnTo>
                  <a:cubicBezTo>
                    <a:pt x="972" y="1953"/>
                    <a:pt x="938" y="1917"/>
                    <a:pt x="938" y="1874"/>
                  </a:cubicBezTo>
                  <a:cubicBezTo>
                    <a:pt x="938" y="1831"/>
                    <a:pt x="972" y="1796"/>
                    <a:pt x="1016" y="1796"/>
                  </a:cubicBezTo>
                  <a:cubicBezTo>
                    <a:pt x="1059" y="1796"/>
                    <a:pt x="1094" y="1831"/>
                    <a:pt x="1094" y="1874"/>
                  </a:cubicBezTo>
                  <a:cubicBezTo>
                    <a:pt x="1094" y="1917"/>
                    <a:pt x="1059" y="1953"/>
                    <a:pt x="1016" y="1953"/>
                  </a:cubicBezTo>
                  <a:close/>
                  <a:moveTo>
                    <a:pt x="1250" y="1484"/>
                  </a:moveTo>
                  <a:lnTo>
                    <a:pt x="1718" y="1484"/>
                  </a:lnTo>
                  <a:lnTo>
                    <a:pt x="1718" y="1640"/>
                  </a:lnTo>
                  <a:lnTo>
                    <a:pt x="1250" y="1640"/>
                  </a:lnTo>
                  <a:lnTo>
                    <a:pt x="1250" y="1484"/>
                  </a:lnTo>
                  <a:close/>
                  <a:moveTo>
                    <a:pt x="1250" y="859"/>
                  </a:moveTo>
                  <a:lnTo>
                    <a:pt x="1952" y="859"/>
                  </a:lnTo>
                  <a:lnTo>
                    <a:pt x="1952" y="1015"/>
                  </a:lnTo>
                  <a:lnTo>
                    <a:pt x="1250" y="1015"/>
                  </a:lnTo>
                  <a:lnTo>
                    <a:pt x="1250" y="859"/>
                  </a:lnTo>
                  <a:close/>
                  <a:moveTo>
                    <a:pt x="1250" y="390"/>
                  </a:moveTo>
                  <a:lnTo>
                    <a:pt x="1796" y="390"/>
                  </a:lnTo>
                  <a:lnTo>
                    <a:pt x="1796" y="546"/>
                  </a:lnTo>
                  <a:lnTo>
                    <a:pt x="1250" y="546"/>
                  </a:lnTo>
                  <a:lnTo>
                    <a:pt x="1250" y="390"/>
                  </a:lnTo>
                  <a:close/>
                  <a:moveTo>
                    <a:pt x="625" y="2265"/>
                  </a:moveTo>
                  <a:lnTo>
                    <a:pt x="625" y="2265"/>
                  </a:lnTo>
                  <a:cubicBezTo>
                    <a:pt x="625" y="2308"/>
                    <a:pt x="590" y="2343"/>
                    <a:pt x="547" y="2343"/>
                  </a:cubicBezTo>
                  <a:cubicBezTo>
                    <a:pt x="504" y="2343"/>
                    <a:pt x="469" y="2308"/>
                    <a:pt x="469" y="2265"/>
                  </a:cubicBezTo>
                  <a:lnTo>
                    <a:pt x="469" y="859"/>
                  </a:lnTo>
                  <a:cubicBezTo>
                    <a:pt x="469" y="831"/>
                    <a:pt x="463" y="806"/>
                    <a:pt x="454" y="781"/>
                  </a:cubicBezTo>
                  <a:lnTo>
                    <a:pt x="625" y="781"/>
                  </a:lnTo>
                  <a:lnTo>
                    <a:pt x="625" y="2265"/>
                  </a:lnTo>
                  <a:close/>
                  <a:moveTo>
                    <a:pt x="313" y="1640"/>
                  </a:moveTo>
                  <a:lnTo>
                    <a:pt x="157" y="1640"/>
                  </a:lnTo>
                  <a:lnTo>
                    <a:pt x="157" y="859"/>
                  </a:lnTo>
                  <a:cubicBezTo>
                    <a:pt x="157" y="816"/>
                    <a:pt x="191" y="781"/>
                    <a:pt x="234" y="781"/>
                  </a:cubicBezTo>
                  <a:cubicBezTo>
                    <a:pt x="277" y="781"/>
                    <a:pt x="313" y="816"/>
                    <a:pt x="313" y="859"/>
                  </a:cubicBezTo>
                  <a:lnTo>
                    <a:pt x="313" y="1640"/>
                  </a:lnTo>
                  <a:close/>
                  <a:moveTo>
                    <a:pt x="625" y="0"/>
                  </a:moveTo>
                  <a:lnTo>
                    <a:pt x="625" y="625"/>
                  </a:lnTo>
                  <a:lnTo>
                    <a:pt x="234" y="625"/>
                  </a:lnTo>
                  <a:cubicBezTo>
                    <a:pt x="105" y="625"/>
                    <a:pt x="0" y="730"/>
                    <a:pt x="0" y="859"/>
                  </a:cubicBezTo>
                  <a:lnTo>
                    <a:pt x="0" y="1796"/>
                  </a:lnTo>
                  <a:lnTo>
                    <a:pt x="313" y="1796"/>
                  </a:lnTo>
                  <a:lnTo>
                    <a:pt x="313" y="2265"/>
                  </a:lnTo>
                  <a:cubicBezTo>
                    <a:pt x="313" y="2394"/>
                    <a:pt x="418" y="2499"/>
                    <a:pt x="547" y="2499"/>
                  </a:cubicBezTo>
                  <a:lnTo>
                    <a:pt x="2109" y="2499"/>
                  </a:lnTo>
                  <a:cubicBezTo>
                    <a:pt x="2238" y="2499"/>
                    <a:pt x="2343" y="2394"/>
                    <a:pt x="2343" y="2265"/>
                  </a:cubicBezTo>
                  <a:lnTo>
                    <a:pt x="2343" y="0"/>
                  </a:lnTo>
                  <a:lnTo>
                    <a:pt x="625" y="0"/>
                  </a:lnTo>
                  <a:close/>
                </a:path>
              </a:pathLst>
            </a:custGeom>
            <a:solidFill>
              <a:schemeClr val="bg1"/>
            </a:solidFill>
            <a:ln>
              <a:noFill/>
            </a:ln>
            <a:effectLst/>
          </p:spPr>
          <p:txBody>
            <a:bodyPr wrap="none" anchor="ctr"/>
            <a:lstStyle/>
            <a:p>
              <a:endParaRPr lang="en-US" sz="567" dirty="0">
                <a:latin typeface="+mj-lt"/>
              </a:endParaRPr>
            </a:p>
          </p:txBody>
        </p:sp>
        <p:sp>
          <p:nvSpPr>
            <p:cNvPr id="22" name="TextBox 48">
              <a:extLst>
                <a:ext uri="{FF2B5EF4-FFF2-40B4-BE49-F238E27FC236}">
                  <a16:creationId xmlns:a16="http://schemas.microsoft.com/office/drawing/2014/main" id="{D3DC1898-6275-4144-AE76-CED6333A4068}"/>
                </a:ext>
              </a:extLst>
            </p:cNvPr>
            <p:cNvSpPr txBox="1"/>
            <p:nvPr/>
          </p:nvSpPr>
          <p:spPr>
            <a:xfrm>
              <a:off x="6849205" y="5381846"/>
              <a:ext cx="1550867" cy="434838"/>
            </a:xfrm>
            <a:prstGeom prst="rect">
              <a:avLst/>
            </a:prstGeom>
            <a:noFill/>
          </p:spPr>
          <p:txBody>
            <a:bodyPr wrap="none" rtlCol="0" anchor="ctr">
              <a:spAutoFit/>
            </a:bodyPr>
            <a:lstStyle/>
            <a:p>
              <a:pPr algn="ctr"/>
              <a:r>
                <a:rPr lang="en-US" sz="1400" b="1" dirty="0">
                  <a:solidFill>
                    <a:schemeClr val="bg1"/>
                  </a:solidFill>
                  <a:latin typeface="+mj-lt"/>
                  <a:cs typeface="Poppins" pitchFamily="2" charset="77"/>
                </a:rPr>
                <a:t>Structure of the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reconstruction planning</a:t>
              </a:r>
            </a:p>
          </p:txBody>
        </p:sp>
        <p:sp>
          <p:nvSpPr>
            <p:cNvPr id="23" name="Freeform 91">
              <a:extLst>
                <a:ext uri="{FF2B5EF4-FFF2-40B4-BE49-F238E27FC236}">
                  <a16:creationId xmlns:a16="http://schemas.microsoft.com/office/drawing/2014/main" id="{175DD395-C0D3-4565-B465-BB6ECC957B3F}"/>
                </a:ext>
              </a:extLst>
            </p:cNvPr>
            <p:cNvSpPr>
              <a:spLocks noChangeArrowheads="1"/>
            </p:cNvSpPr>
            <p:nvPr/>
          </p:nvSpPr>
          <p:spPr bwMode="auto">
            <a:xfrm>
              <a:off x="7455823" y="5054493"/>
              <a:ext cx="337630" cy="316193"/>
            </a:xfrm>
            <a:custGeom>
              <a:avLst/>
              <a:gdLst>
                <a:gd name="T0" fmla="*/ 642085 w 899753"/>
                <a:gd name="T1" fmla="*/ 505575 h 842602"/>
                <a:gd name="T2" fmla="*/ 781355 w 899753"/>
                <a:gd name="T3" fmla="*/ 645275 h 842602"/>
                <a:gd name="T4" fmla="*/ 838935 w 899753"/>
                <a:gd name="T5" fmla="*/ 505575 h 842602"/>
                <a:gd name="T6" fmla="*/ 506413 w 899753"/>
                <a:gd name="T7" fmla="*/ 449262 h 842602"/>
                <a:gd name="T8" fmla="*/ 899753 w 899753"/>
                <a:gd name="T9" fmla="*/ 449262 h 842602"/>
                <a:gd name="T10" fmla="*/ 784594 w 899753"/>
                <a:gd name="T11" fmla="*/ 728301 h 842602"/>
                <a:gd name="T12" fmla="*/ 506990 w 899753"/>
                <a:gd name="T13" fmla="*/ 61123 h 842602"/>
                <a:gd name="T14" fmla="*/ 506990 w 899753"/>
                <a:gd name="T15" fmla="*/ 336892 h 842602"/>
                <a:gd name="T16" fmla="*/ 783372 w 899753"/>
                <a:gd name="T17" fmla="*/ 336892 h 842602"/>
                <a:gd name="T18" fmla="*/ 506990 w 899753"/>
                <a:gd name="T19" fmla="*/ 61123 h 842602"/>
                <a:gd name="T20" fmla="*/ 394203 w 899753"/>
                <a:gd name="T21" fmla="*/ 55562 h 842602"/>
                <a:gd name="T22" fmla="*/ 394203 w 899753"/>
                <a:gd name="T23" fmla="*/ 449082 h 842602"/>
                <a:gd name="T24" fmla="*/ 672740 w 899753"/>
                <a:gd name="T25" fmla="*/ 727390 h 842602"/>
                <a:gd name="T26" fmla="*/ 394203 w 899753"/>
                <a:gd name="T27" fmla="*/ 842602 h 842602"/>
                <a:gd name="T28" fmla="*/ 0 w 899753"/>
                <a:gd name="T29" fmla="*/ 449082 h 842602"/>
                <a:gd name="T30" fmla="*/ 394203 w 899753"/>
                <a:gd name="T31" fmla="*/ 55562 h 842602"/>
                <a:gd name="T32" fmla="*/ 450850 w 899753"/>
                <a:gd name="T33" fmla="*/ 0 h 842602"/>
                <a:gd name="T34" fmla="*/ 844190 w 899753"/>
                <a:gd name="T35" fmla="*/ 393341 h 842602"/>
                <a:gd name="T36" fmla="*/ 450850 w 899753"/>
                <a:gd name="T37" fmla="*/ 393341 h 8426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99753" h="842602">
                  <a:moveTo>
                    <a:pt x="642085" y="505575"/>
                  </a:moveTo>
                  <a:lnTo>
                    <a:pt x="781355" y="645275"/>
                  </a:lnTo>
                  <a:cubicBezTo>
                    <a:pt x="810865" y="603763"/>
                    <a:pt x="830658" y="556113"/>
                    <a:pt x="838935" y="505575"/>
                  </a:cubicBezTo>
                  <a:lnTo>
                    <a:pt x="642085" y="505575"/>
                  </a:lnTo>
                  <a:close/>
                  <a:moveTo>
                    <a:pt x="506413" y="449262"/>
                  </a:moveTo>
                  <a:lnTo>
                    <a:pt x="899753" y="449262"/>
                  </a:lnTo>
                  <a:cubicBezTo>
                    <a:pt x="899753" y="558279"/>
                    <a:pt x="855849" y="656827"/>
                    <a:pt x="784594" y="728301"/>
                  </a:cubicBezTo>
                  <a:lnTo>
                    <a:pt x="506413" y="449262"/>
                  </a:lnTo>
                  <a:close/>
                  <a:moveTo>
                    <a:pt x="506990" y="61123"/>
                  </a:moveTo>
                  <a:lnTo>
                    <a:pt x="506990" y="336892"/>
                  </a:lnTo>
                  <a:lnTo>
                    <a:pt x="783372" y="336892"/>
                  </a:lnTo>
                  <a:cubicBezTo>
                    <a:pt x="759620" y="195951"/>
                    <a:pt x="648060" y="84493"/>
                    <a:pt x="506990" y="61123"/>
                  </a:cubicBezTo>
                  <a:close/>
                  <a:moveTo>
                    <a:pt x="394203" y="55562"/>
                  </a:moveTo>
                  <a:lnTo>
                    <a:pt x="394203" y="449082"/>
                  </a:lnTo>
                  <a:lnTo>
                    <a:pt x="672740" y="727390"/>
                  </a:lnTo>
                  <a:cubicBezTo>
                    <a:pt x="601394" y="798678"/>
                    <a:pt x="502663" y="842602"/>
                    <a:pt x="394203" y="842602"/>
                  </a:cubicBezTo>
                  <a:cubicBezTo>
                    <a:pt x="176203" y="842602"/>
                    <a:pt x="0" y="666544"/>
                    <a:pt x="0" y="449082"/>
                  </a:cubicBezTo>
                  <a:cubicBezTo>
                    <a:pt x="0" y="231620"/>
                    <a:pt x="176203" y="55562"/>
                    <a:pt x="394203" y="55562"/>
                  </a:cubicBezTo>
                  <a:close/>
                  <a:moveTo>
                    <a:pt x="450850" y="0"/>
                  </a:moveTo>
                  <a:cubicBezTo>
                    <a:pt x="668213" y="0"/>
                    <a:pt x="844190" y="176176"/>
                    <a:pt x="844190" y="393341"/>
                  </a:cubicBezTo>
                  <a:lnTo>
                    <a:pt x="450850" y="393341"/>
                  </a:lnTo>
                  <a:lnTo>
                    <a:pt x="450850" y="0"/>
                  </a:lnTo>
                  <a:close/>
                </a:path>
              </a:pathLst>
            </a:custGeom>
            <a:solidFill>
              <a:schemeClr val="bg1"/>
            </a:solidFill>
            <a:ln>
              <a:noFill/>
            </a:ln>
            <a:effectLst/>
          </p:spPr>
          <p:txBody>
            <a:bodyPr anchor="ctr"/>
            <a:lstStyle/>
            <a:p>
              <a:endParaRPr lang="en-US" sz="567" dirty="0">
                <a:latin typeface="+mj-lt"/>
              </a:endParaRPr>
            </a:p>
          </p:txBody>
        </p:sp>
        <p:sp>
          <p:nvSpPr>
            <p:cNvPr id="24" name="Freeform 85">
              <a:extLst>
                <a:ext uri="{FF2B5EF4-FFF2-40B4-BE49-F238E27FC236}">
                  <a16:creationId xmlns:a16="http://schemas.microsoft.com/office/drawing/2014/main" id="{3053E684-6E0D-45A0-9C61-C9628CBF964C}"/>
                </a:ext>
              </a:extLst>
            </p:cNvPr>
            <p:cNvSpPr>
              <a:spLocks noChangeArrowheads="1"/>
            </p:cNvSpPr>
            <p:nvPr/>
          </p:nvSpPr>
          <p:spPr bwMode="auto">
            <a:xfrm>
              <a:off x="8550468" y="3463023"/>
              <a:ext cx="292208" cy="292209"/>
            </a:xfrm>
            <a:custGeom>
              <a:avLst/>
              <a:gdLst>
                <a:gd name="T0" fmla="*/ 422275 w 899752"/>
                <a:gd name="T1" fmla="*/ 280988 h 899754"/>
                <a:gd name="T2" fmla="*/ 534627 w 899752"/>
                <a:gd name="T3" fmla="*/ 365919 h 899754"/>
                <a:gd name="T4" fmla="*/ 422275 w 899752"/>
                <a:gd name="T5" fmla="*/ 450489 h 899754"/>
                <a:gd name="T6" fmla="*/ 57150 w 899752"/>
                <a:gd name="T7" fmla="*/ 225425 h 899754"/>
                <a:gd name="T8" fmla="*/ 113290 w 899752"/>
                <a:gd name="T9" fmla="*/ 225425 h 899754"/>
                <a:gd name="T10" fmla="*/ 113290 w 899752"/>
                <a:gd name="T11" fmla="*/ 562409 h 899754"/>
                <a:gd name="T12" fmla="*/ 422420 w 899752"/>
                <a:gd name="T13" fmla="*/ 562409 h 899754"/>
                <a:gd name="T14" fmla="*/ 478560 w 899752"/>
                <a:gd name="T15" fmla="*/ 562409 h 899754"/>
                <a:gd name="T16" fmla="*/ 787690 w 899752"/>
                <a:gd name="T17" fmla="*/ 562409 h 899754"/>
                <a:gd name="T18" fmla="*/ 787690 w 899752"/>
                <a:gd name="T19" fmla="*/ 225425 h 899754"/>
                <a:gd name="T20" fmla="*/ 844190 w 899752"/>
                <a:gd name="T21" fmla="*/ 225425 h 899754"/>
                <a:gd name="T22" fmla="*/ 844190 w 899752"/>
                <a:gd name="T23" fmla="*/ 618873 h 899754"/>
                <a:gd name="T24" fmla="*/ 478560 w 899752"/>
                <a:gd name="T25" fmla="*/ 618873 h 899754"/>
                <a:gd name="T26" fmla="*/ 478560 w 899752"/>
                <a:gd name="T27" fmla="*/ 803729 h 899754"/>
                <a:gd name="T28" fmla="*/ 490436 w 899752"/>
                <a:gd name="T29" fmla="*/ 815597 h 899754"/>
                <a:gd name="T30" fmla="*/ 518146 w 899752"/>
                <a:gd name="T31" fmla="*/ 843649 h 899754"/>
                <a:gd name="T32" fmla="*/ 590840 w 899752"/>
                <a:gd name="T33" fmla="*/ 843649 h 899754"/>
                <a:gd name="T34" fmla="*/ 590840 w 899752"/>
                <a:gd name="T35" fmla="*/ 899754 h 899754"/>
                <a:gd name="T36" fmla="*/ 495114 w 899752"/>
                <a:gd name="T37" fmla="*/ 899754 h 899754"/>
                <a:gd name="T38" fmla="*/ 450490 w 899752"/>
                <a:gd name="T39" fmla="*/ 855158 h 899754"/>
                <a:gd name="T40" fmla="*/ 405866 w 899752"/>
                <a:gd name="T41" fmla="*/ 899754 h 899754"/>
                <a:gd name="T42" fmla="*/ 309780 w 899752"/>
                <a:gd name="T43" fmla="*/ 899754 h 899754"/>
                <a:gd name="T44" fmla="*/ 309780 w 899752"/>
                <a:gd name="T45" fmla="*/ 843649 h 899754"/>
                <a:gd name="T46" fmla="*/ 382475 w 899752"/>
                <a:gd name="T47" fmla="*/ 843649 h 899754"/>
                <a:gd name="T48" fmla="*/ 410904 w 899752"/>
                <a:gd name="T49" fmla="*/ 815597 h 899754"/>
                <a:gd name="T50" fmla="*/ 422420 w 899752"/>
                <a:gd name="T51" fmla="*/ 803729 h 899754"/>
                <a:gd name="T52" fmla="*/ 422420 w 899752"/>
                <a:gd name="T53" fmla="*/ 618873 h 899754"/>
                <a:gd name="T54" fmla="*/ 57150 w 899752"/>
                <a:gd name="T55" fmla="*/ 618873 h 899754"/>
                <a:gd name="T56" fmla="*/ 421804 w 899752"/>
                <a:gd name="T57" fmla="*/ 0 h 899754"/>
                <a:gd name="T58" fmla="*/ 477949 w 899752"/>
                <a:gd name="T59" fmla="*/ 0 h 899754"/>
                <a:gd name="T60" fmla="*/ 477949 w 899752"/>
                <a:gd name="T61" fmla="*/ 56380 h 899754"/>
                <a:gd name="T62" fmla="*/ 899752 w 899752"/>
                <a:gd name="T63" fmla="*/ 56380 h 899754"/>
                <a:gd name="T64" fmla="*/ 899752 w 899752"/>
                <a:gd name="T65" fmla="*/ 169501 h 899754"/>
                <a:gd name="T66" fmla="*/ 0 w 899752"/>
                <a:gd name="T67" fmla="*/ 169501 h 899754"/>
                <a:gd name="T68" fmla="*/ 0 w 899752"/>
                <a:gd name="T69" fmla="*/ 56380 h 899754"/>
                <a:gd name="T70" fmla="*/ 421804 w 899752"/>
                <a:gd name="T71" fmla="*/ 56380 h 8997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9752" h="899754">
                  <a:moveTo>
                    <a:pt x="422275" y="280988"/>
                  </a:moveTo>
                  <a:lnTo>
                    <a:pt x="534627" y="365919"/>
                  </a:lnTo>
                  <a:lnTo>
                    <a:pt x="422275" y="450489"/>
                  </a:lnTo>
                  <a:lnTo>
                    <a:pt x="422275" y="280988"/>
                  </a:lnTo>
                  <a:close/>
                  <a:moveTo>
                    <a:pt x="57150" y="225425"/>
                  </a:moveTo>
                  <a:lnTo>
                    <a:pt x="113290" y="225425"/>
                  </a:lnTo>
                  <a:lnTo>
                    <a:pt x="113290" y="562409"/>
                  </a:lnTo>
                  <a:lnTo>
                    <a:pt x="422420" y="562409"/>
                  </a:lnTo>
                  <a:lnTo>
                    <a:pt x="478560" y="562409"/>
                  </a:lnTo>
                  <a:lnTo>
                    <a:pt x="787690" y="562409"/>
                  </a:lnTo>
                  <a:lnTo>
                    <a:pt x="787690" y="225425"/>
                  </a:lnTo>
                  <a:lnTo>
                    <a:pt x="844190" y="225425"/>
                  </a:lnTo>
                  <a:lnTo>
                    <a:pt x="844190" y="618873"/>
                  </a:lnTo>
                  <a:lnTo>
                    <a:pt x="478560" y="618873"/>
                  </a:lnTo>
                  <a:lnTo>
                    <a:pt x="478560" y="803729"/>
                  </a:lnTo>
                  <a:lnTo>
                    <a:pt x="490436" y="815597"/>
                  </a:lnTo>
                  <a:lnTo>
                    <a:pt x="518146" y="843649"/>
                  </a:lnTo>
                  <a:lnTo>
                    <a:pt x="590840" y="843649"/>
                  </a:lnTo>
                  <a:lnTo>
                    <a:pt x="590840" y="899754"/>
                  </a:lnTo>
                  <a:lnTo>
                    <a:pt x="495114" y="899754"/>
                  </a:lnTo>
                  <a:lnTo>
                    <a:pt x="450490" y="855158"/>
                  </a:lnTo>
                  <a:lnTo>
                    <a:pt x="405866" y="899754"/>
                  </a:lnTo>
                  <a:lnTo>
                    <a:pt x="309780" y="899754"/>
                  </a:lnTo>
                  <a:lnTo>
                    <a:pt x="309780" y="843649"/>
                  </a:lnTo>
                  <a:lnTo>
                    <a:pt x="382475" y="843649"/>
                  </a:lnTo>
                  <a:lnTo>
                    <a:pt x="410904" y="815597"/>
                  </a:lnTo>
                  <a:lnTo>
                    <a:pt x="422420" y="803729"/>
                  </a:lnTo>
                  <a:lnTo>
                    <a:pt x="422420" y="618873"/>
                  </a:lnTo>
                  <a:lnTo>
                    <a:pt x="57150" y="618873"/>
                  </a:lnTo>
                  <a:lnTo>
                    <a:pt x="57150" y="225425"/>
                  </a:lnTo>
                  <a:close/>
                  <a:moveTo>
                    <a:pt x="421804" y="0"/>
                  </a:moveTo>
                  <a:lnTo>
                    <a:pt x="477949" y="0"/>
                  </a:lnTo>
                  <a:lnTo>
                    <a:pt x="477949" y="56380"/>
                  </a:lnTo>
                  <a:lnTo>
                    <a:pt x="899752" y="56380"/>
                  </a:lnTo>
                  <a:lnTo>
                    <a:pt x="899752" y="169501"/>
                  </a:lnTo>
                  <a:lnTo>
                    <a:pt x="0" y="169501"/>
                  </a:lnTo>
                  <a:lnTo>
                    <a:pt x="0" y="56380"/>
                  </a:lnTo>
                  <a:lnTo>
                    <a:pt x="421804" y="56380"/>
                  </a:lnTo>
                  <a:lnTo>
                    <a:pt x="421804" y="0"/>
                  </a:lnTo>
                  <a:close/>
                </a:path>
              </a:pathLst>
            </a:custGeom>
            <a:solidFill>
              <a:schemeClr val="bg1"/>
            </a:solidFill>
            <a:ln>
              <a:noFill/>
            </a:ln>
            <a:effectLst/>
          </p:spPr>
          <p:txBody>
            <a:bodyPr anchor="ctr"/>
            <a:lstStyle/>
            <a:p>
              <a:endParaRPr lang="en-US" sz="567" dirty="0">
                <a:latin typeface="+mj-lt"/>
              </a:endParaRPr>
            </a:p>
          </p:txBody>
        </p:sp>
        <p:sp>
          <p:nvSpPr>
            <p:cNvPr id="25" name="TextBox 52">
              <a:extLst>
                <a:ext uri="{FF2B5EF4-FFF2-40B4-BE49-F238E27FC236}">
                  <a16:creationId xmlns:a16="http://schemas.microsoft.com/office/drawing/2014/main" id="{2B63EF41-C744-40AC-9070-4071716CB85A}"/>
                </a:ext>
              </a:extLst>
            </p:cNvPr>
            <p:cNvSpPr txBox="1"/>
            <p:nvPr/>
          </p:nvSpPr>
          <p:spPr>
            <a:xfrm>
              <a:off x="8248492" y="3869920"/>
              <a:ext cx="896161" cy="971990"/>
            </a:xfrm>
            <a:prstGeom prst="rect">
              <a:avLst/>
            </a:prstGeom>
            <a:noFill/>
          </p:spPr>
          <p:txBody>
            <a:bodyPr wrap="none" rtlCol="0" anchor="t">
              <a:spAutoFit/>
            </a:bodyPr>
            <a:lstStyle/>
            <a:p>
              <a:pPr algn="ctr"/>
              <a:r>
                <a:rPr lang="en-US" sz="1400" b="1" dirty="0">
                  <a:solidFill>
                    <a:schemeClr val="bg1"/>
                  </a:solidFill>
                  <a:latin typeface="+mj-lt"/>
                  <a:cs typeface="Poppins" pitchFamily="2" charset="77"/>
                </a:rPr>
                <a:t>Presentation</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 of the</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 effects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of the </a:t>
              </a:r>
              <a:br>
                <a:rPr lang="en-US" sz="1400" b="1" dirty="0">
                  <a:solidFill>
                    <a:schemeClr val="bg1"/>
                  </a:solidFill>
                  <a:latin typeface="+mj-lt"/>
                  <a:cs typeface="Poppins" pitchFamily="2" charset="77"/>
                </a:rPr>
              </a:br>
              <a:r>
                <a:rPr lang="en-US" sz="1400" b="1" dirty="0">
                  <a:solidFill>
                    <a:schemeClr val="bg1"/>
                  </a:solidFill>
                  <a:latin typeface="+mj-lt"/>
                  <a:cs typeface="Poppins" pitchFamily="2" charset="77"/>
                </a:rPr>
                <a:t>measures</a:t>
              </a:r>
            </a:p>
          </p:txBody>
        </p:sp>
        <p:sp>
          <p:nvSpPr>
            <p:cNvPr id="26" name="TextBox 56">
              <a:extLst>
                <a:ext uri="{FF2B5EF4-FFF2-40B4-BE49-F238E27FC236}">
                  <a16:creationId xmlns:a16="http://schemas.microsoft.com/office/drawing/2014/main" id="{C35268F3-A728-411A-B2B9-9925690FCD38}"/>
                </a:ext>
              </a:extLst>
            </p:cNvPr>
            <p:cNvSpPr txBox="1"/>
            <p:nvPr/>
          </p:nvSpPr>
          <p:spPr>
            <a:xfrm>
              <a:off x="5775870" y="3919467"/>
              <a:ext cx="973270" cy="767361"/>
            </a:xfrm>
            <a:prstGeom prst="rect">
              <a:avLst/>
            </a:prstGeom>
            <a:noFill/>
          </p:spPr>
          <p:txBody>
            <a:bodyPr wrap="none" rtlCol="0" anchor="t">
              <a:spAutoFit/>
            </a:bodyPr>
            <a:lstStyle/>
            <a:p>
              <a:pPr algn="ctr"/>
              <a:r>
                <a:rPr lang="en-US" b="1" dirty="0">
                  <a:solidFill>
                    <a:schemeClr val="bg1"/>
                  </a:solidFill>
                  <a:latin typeface="+mj-lt"/>
                  <a:cs typeface="Poppins" pitchFamily="2" charset="77"/>
                </a:rPr>
                <a:t>Key figures</a:t>
              </a:r>
              <a:br>
                <a:rPr lang="en-US" b="1" dirty="0">
                  <a:solidFill>
                    <a:schemeClr val="bg1"/>
                  </a:solidFill>
                  <a:latin typeface="+mj-lt"/>
                  <a:cs typeface="Poppins" pitchFamily="2" charset="77"/>
                </a:rPr>
              </a:br>
              <a:r>
                <a:rPr lang="en-US" b="1" dirty="0">
                  <a:solidFill>
                    <a:schemeClr val="bg1"/>
                  </a:solidFill>
                  <a:latin typeface="+mj-lt"/>
                  <a:cs typeface="Poppins" pitchFamily="2" charset="77"/>
                </a:rPr>
                <a:t>and</a:t>
              </a:r>
              <a:br>
                <a:rPr lang="en-US" b="1" dirty="0">
                  <a:solidFill>
                    <a:schemeClr val="bg1"/>
                  </a:solidFill>
                  <a:latin typeface="+mj-lt"/>
                  <a:cs typeface="Poppins" pitchFamily="2" charset="77"/>
                </a:rPr>
              </a:br>
              <a:r>
                <a:rPr lang="en-US" b="1" dirty="0">
                  <a:solidFill>
                    <a:schemeClr val="bg1"/>
                  </a:solidFill>
                  <a:latin typeface="+mj-lt"/>
                  <a:cs typeface="Poppins" pitchFamily="2" charset="77"/>
                </a:rPr>
                <a:t>indicators</a:t>
              </a:r>
            </a:p>
          </p:txBody>
        </p:sp>
        <p:sp>
          <p:nvSpPr>
            <p:cNvPr id="27" name="Freeform 89">
              <a:extLst>
                <a:ext uri="{FF2B5EF4-FFF2-40B4-BE49-F238E27FC236}">
                  <a16:creationId xmlns:a16="http://schemas.microsoft.com/office/drawing/2014/main" id="{63CF15F4-E96F-4DEC-B6F8-6B270256BC65}"/>
                </a:ext>
              </a:extLst>
            </p:cNvPr>
            <p:cNvSpPr>
              <a:spLocks noChangeArrowheads="1"/>
            </p:cNvSpPr>
            <p:nvPr/>
          </p:nvSpPr>
          <p:spPr bwMode="auto">
            <a:xfrm>
              <a:off x="6086214" y="3501830"/>
              <a:ext cx="325508" cy="243558"/>
            </a:xfrm>
            <a:custGeom>
              <a:avLst/>
              <a:gdLst>
                <a:gd name="T0" fmla="*/ 573956 w 901340"/>
                <a:gd name="T1" fmla="*/ 561975 h 674329"/>
                <a:gd name="T2" fmla="*/ 901340 w 901340"/>
                <a:gd name="T3" fmla="*/ 561975 h 674329"/>
                <a:gd name="T4" fmla="*/ 901340 w 901340"/>
                <a:gd name="T5" fmla="*/ 674329 h 674329"/>
                <a:gd name="T6" fmla="*/ 468313 w 901340"/>
                <a:gd name="T7" fmla="*/ 674329 h 674329"/>
                <a:gd name="T8" fmla="*/ 573956 w 901340"/>
                <a:gd name="T9" fmla="*/ 561975 h 674329"/>
                <a:gd name="T10" fmla="*/ 616811 w 901340"/>
                <a:gd name="T11" fmla="*/ 420688 h 674329"/>
                <a:gd name="T12" fmla="*/ 842604 w 901340"/>
                <a:gd name="T13" fmla="*/ 420688 h 674329"/>
                <a:gd name="T14" fmla="*/ 842604 w 901340"/>
                <a:gd name="T15" fmla="*/ 533040 h 674329"/>
                <a:gd name="T16" fmla="*/ 587375 w 901340"/>
                <a:gd name="T17" fmla="*/ 533040 h 674329"/>
                <a:gd name="T18" fmla="*/ 616811 w 901340"/>
                <a:gd name="T19" fmla="*/ 420688 h 674329"/>
                <a:gd name="T20" fmla="*/ 600075 w 901340"/>
                <a:gd name="T21" fmla="*/ 280988 h 674329"/>
                <a:gd name="T22" fmla="*/ 901339 w 901340"/>
                <a:gd name="T23" fmla="*/ 280988 h 674329"/>
                <a:gd name="T24" fmla="*/ 901339 w 901340"/>
                <a:gd name="T25" fmla="*/ 393341 h 674329"/>
                <a:gd name="T26" fmla="*/ 619919 w 901340"/>
                <a:gd name="T27" fmla="*/ 393341 h 674329"/>
                <a:gd name="T28" fmla="*/ 600075 w 901340"/>
                <a:gd name="T29" fmla="*/ 280988 h 674329"/>
                <a:gd name="T30" fmla="*/ 196799 w 901340"/>
                <a:gd name="T31" fmla="*/ 280982 h 674329"/>
                <a:gd name="T32" fmla="*/ 196799 w 901340"/>
                <a:gd name="T33" fmla="*/ 337072 h 674329"/>
                <a:gd name="T34" fmla="*/ 252925 w 901340"/>
                <a:gd name="T35" fmla="*/ 337072 h 674329"/>
                <a:gd name="T36" fmla="*/ 252925 w 901340"/>
                <a:gd name="T37" fmla="*/ 449611 h 674329"/>
                <a:gd name="T38" fmla="*/ 196799 w 901340"/>
                <a:gd name="T39" fmla="*/ 449611 h 674329"/>
                <a:gd name="T40" fmla="*/ 196799 w 901340"/>
                <a:gd name="T41" fmla="*/ 505700 h 674329"/>
                <a:gd name="T42" fmla="*/ 365176 w 901340"/>
                <a:gd name="T43" fmla="*/ 505700 h 674329"/>
                <a:gd name="T44" fmla="*/ 365176 w 901340"/>
                <a:gd name="T45" fmla="*/ 449611 h 674329"/>
                <a:gd name="T46" fmla="*/ 309051 w 901340"/>
                <a:gd name="T47" fmla="*/ 449611 h 674329"/>
                <a:gd name="T48" fmla="*/ 309051 w 901340"/>
                <a:gd name="T49" fmla="*/ 280982 h 674329"/>
                <a:gd name="T50" fmla="*/ 503238 w 901340"/>
                <a:gd name="T51" fmla="*/ 139700 h 674329"/>
                <a:gd name="T52" fmla="*/ 787040 w 901340"/>
                <a:gd name="T53" fmla="*/ 139700 h 674329"/>
                <a:gd name="T54" fmla="*/ 787040 w 901340"/>
                <a:gd name="T55" fmla="*/ 252053 h 674329"/>
                <a:gd name="T56" fmla="*/ 587154 w 901340"/>
                <a:gd name="T57" fmla="*/ 252053 h 674329"/>
                <a:gd name="T58" fmla="*/ 503238 w 901340"/>
                <a:gd name="T59" fmla="*/ 139700 h 674329"/>
                <a:gd name="T60" fmla="*/ 280988 w 901340"/>
                <a:gd name="T61" fmla="*/ 112713 h 674329"/>
                <a:gd name="T62" fmla="*/ 561615 w 901340"/>
                <a:gd name="T63" fmla="*/ 393521 h 674329"/>
                <a:gd name="T64" fmla="*/ 280988 w 901340"/>
                <a:gd name="T65" fmla="*/ 674329 h 674329"/>
                <a:gd name="T66" fmla="*/ 0 w 901340"/>
                <a:gd name="T67" fmla="*/ 393521 h 674329"/>
                <a:gd name="T68" fmla="*/ 280988 w 901340"/>
                <a:gd name="T69" fmla="*/ 112713 h 674329"/>
                <a:gd name="T70" fmla="*/ 282575 w 901340"/>
                <a:gd name="T71" fmla="*/ 0 h 674329"/>
                <a:gd name="T72" fmla="*/ 844190 w 901340"/>
                <a:gd name="T73" fmla="*/ 0 h 674329"/>
                <a:gd name="T74" fmla="*/ 844190 w 901340"/>
                <a:gd name="T75" fmla="*/ 112353 h 674329"/>
                <a:gd name="T76" fmla="*/ 468221 w 901340"/>
                <a:gd name="T77" fmla="*/ 112353 h 674329"/>
                <a:gd name="T78" fmla="*/ 282575 w 901340"/>
                <a:gd name="T79" fmla="*/ 55816 h 67432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1340" h="674329">
                  <a:moveTo>
                    <a:pt x="573956" y="561975"/>
                  </a:moveTo>
                  <a:lnTo>
                    <a:pt x="901340" y="561975"/>
                  </a:lnTo>
                  <a:lnTo>
                    <a:pt x="901340" y="674329"/>
                  </a:lnTo>
                  <a:lnTo>
                    <a:pt x="468313" y="674329"/>
                  </a:lnTo>
                  <a:cubicBezTo>
                    <a:pt x="511940" y="645613"/>
                    <a:pt x="547996" y="607204"/>
                    <a:pt x="573956" y="561975"/>
                  </a:cubicBezTo>
                  <a:close/>
                  <a:moveTo>
                    <a:pt x="616811" y="420688"/>
                  </a:moveTo>
                  <a:lnTo>
                    <a:pt x="842604" y="420688"/>
                  </a:lnTo>
                  <a:lnTo>
                    <a:pt x="842604" y="533040"/>
                  </a:lnTo>
                  <a:lnTo>
                    <a:pt x="587375" y="533040"/>
                  </a:lnTo>
                  <a:cubicBezTo>
                    <a:pt x="603529" y="498470"/>
                    <a:pt x="613580" y="460660"/>
                    <a:pt x="616811" y="420688"/>
                  </a:cubicBezTo>
                  <a:close/>
                  <a:moveTo>
                    <a:pt x="600075" y="280988"/>
                  </a:moveTo>
                  <a:lnTo>
                    <a:pt x="901339" y="280988"/>
                  </a:lnTo>
                  <a:lnTo>
                    <a:pt x="901339" y="393341"/>
                  </a:lnTo>
                  <a:lnTo>
                    <a:pt x="619919" y="393341"/>
                  </a:lnTo>
                  <a:cubicBezTo>
                    <a:pt x="619919" y="353856"/>
                    <a:pt x="612703" y="316166"/>
                    <a:pt x="600075" y="280988"/>
                  </a:cubicBezTo>
                  <a:close/>
                  <a:moveTo>
                    <a:pt x="196799" y="280982"/>
                  </a:moveTo>
                  <a:lnTo>
                    <a:pt x="196799" y="337072"/>
                  </a:lnTo>
                  <a:lnTo>
                    <a:pt x="252925" y="337072"/>
                  </a:lnTo>
                  <a:lnTo>
                    <a:pt x="252925" y="449611"/>
                  </a:lnTo>
                  <a:lnTo>
                    <a:pt x="196799" y="449611"/>
                  </a:lnTo>
                  <a:lnTo>
                    <a:pt x="196799" y="505700"/>
                  </a:lnTo>
                  <a:lnTo>
                    <a:pt x="365176" y="505700"/>
                  </a:lnTo>
                  <a:lnTo>
                    <a:pt x="365176" y="449611"/>
                  </a:lnTo>
                  <a:lnTo>
                    <a:pt x="309051" y="449611"/>
                  </a:lnTo>
                  <a:lnTo>
                    <a:pt x="309051" y="280982"/>
                  </a:lnTo>
                  <a:lnTo>
                    <a:pt x="196799" y="280982"/>
                  </a:lnTo>
                  <a:close/>
                  <a:moveTo>
                    <a:pt x="503238" y="139700"/>
                  </a:moveTo>
                  <a:lnTo>
                    <a:pt x="787040" y="139700"/>
                  </a:lnTo>
                  <a:lnTo>
                    <a:pt x="787040" y="252053"/>
                  </a:lnTo>
                  <a:lnTo>
                    <a:pt x="587154" y="252053"/>
                  </a:lnTo>
                  <a:cubicBezTo>
                    <a:pt x="567346" y="208840"/>
                    <a:pt x="538894" y="170669"/>
                    <a:pt x="503238" y="139700"/>
                  </a:cubicBezTo>
                  <a:close/>
                  <a:moveTo>
                    <a:pt x="280988" y="112713"/>
                  </a:moveTo>
                  <a:cubicBezTo>
                    <a:pt x="436053" y="112713"/>
                    <a:pt x="561615" y="238555"/>
                    <a:pt x="561615" y="393521"/>
                  </a:cubicBezTo>
                  <a:cubicBezTo>
                    <a:pt x="561615" y="548487"/>
                    <a:pt x="436053" y="674329"/>
                    <a:pt x="280988" y="674329"/>
                  </a:cubicBezTo>
                  <a:cubicBezTo>
                    <a:pt x="125923" y="674329"/>
                    <a:pt x="0" y="548487"/>
                    <a:pt x="0" y="393521"/>
                  </a:cubicBezTo>
                  <a:cubicBezTo>
                    <a:pt x="0" y="238555"/>
                    <a:pt x="125923" y="112713"/>
                    <a:pt x="280988" y="112713"/>
                  </a:cubicBezTo>
                  <a:close/>
                  <a:moveTo>
                    <a:pt x="282575" y="0"/>
                  </a:moveTo>
                  <a:lnTo>
                    <a:pt x="844190" y="0"/>
                  </a:lnTo>
                  <a:lnTo>
                    <a:pt x="844190" y="112353"/>
                  </a:lnTo>
                  <a:lnTo>
                    <a:pt x="468221" y="112353"/>
                  </a:lnTo>
                  <a:cubicBezTo>
                    <a:pt x="415694" y="76702"/>
                    <a:pt x="351293" y="55816"/>
                    <a:pt x="282575" y="55816"/>
                  </a:cubicBezTo>
                  <a:lnTo>
                    <a:pt x="282575" y="0"/>
                  </a:lnTo>
                  <a:close/>
                </a:path>
              </a:pathLst>
            </a:custGeom>
            <a:solidFill>
              <a:schemeClr val="bg1"/>
            </a:solidFill>
            <a:ln>
              <a:noFill/>
            </a:ln>
            <a:effectLst/>
          </p:spPr>
          <p:txBody>
            <a:bodyPr anchor="ctr"/>
            <a:lstStyle/>
            <a:p>
              <a:endParaRPr lang="en-US" sz="567" dirty="0">
                <a:latin typeface="+mj-lt"/>
              </a:endParaRPr>
            </a:p>
          </p:txBody>
        </p:sp>
      </p:grpSp>
      <p:sp>
        <p:nvSpPr>
          <p:cNvPr id="28" name="TextBox 58">
            <a:extLst>
              <a:ext uri="{FF2B5EF4-FFF2-40B4-BE49-F238E27FC236}">
                <a16:creationId xmlns:a16="http://schemas.microsoft.com/office/drawing/2014/main" id="{1874CCDC-64E5-4C2F-B847-E5475F5C7605}"/>
              </a:ext>
            </a:extLst>
          </p:cNvPr>
          <p:cNvSpPr txBox="1"/>
          <p:nvPr/>
        </p:nvSpPr>
        <p:spPr>
          <a:xfrm>
            <a:off x="3119726" y="1882677"/>
            <a:ext cx="2285902" cy="5293757"/>
          </a:xfrm>
          <a:prstGeom prst="rect">
            <a:avLst/>
          </a:prstGeom>
          <a:noFill/>
        </p:spPr>
        <p:txBody>
          <a:bodyPr wrap="square" rtlCol="0" anchor="t">
            <a:spAutoFit/>
          </a:bodyPr>
          <a:lstStyle/>
          <a:p>
            <a:r>
              <a:rPr lang="en-US" dirty="0">
                <a:solidFill>
                  <a:srgbClr val="245473"/>
                </a:solidFill>
                <a:latin typeface="+mj-lt"/>
                <a:ea typeface="Lato Light" panose="020F0502020204030203" pitchFamily="34" charset="0"/>
                <a:cs typeface="Lato Light" panose="020F0502020204030203" pitchFamily="34" charset="0"/>
              </a:rPr>
              <a:t>In addition to considering typical key figures or industry comparisons, the financial planning should in particular contain and observe the key figures agreed in the so-called “</a:t>
            </a:r>
            <a:r>
              <a:rPr lang="en-US" b="1" dirty="0">
                <a:solidFill>
                  <a:srgbClr val="245473"/>
                </a:solidFill>
                <a:latin typeface="+mj-lt"/>
                <a:ea typeface="Lato Light" panose="020F0502020204030203" pitchFamily="34" charset="0"/>
                <a:cs typeface="Lato Light" panose="020F0502020204030203" pitchFamily="34" charset="0"/>
              </a:rPr>
              <a:t>Covenants</a:t>
            </a:r>
            <a:r>
              <a:rPr lang="en-US" dirty="0">
                <a:solidFill>
                  <a:srgbClr val="245473"/>
                </a:solidFill>
                <a:latin typeface="+mj-lt"/>
                <a:ea typeface="Lato Light" panose="020F0502020204030203" pitchFamily="34" charset="0"/>
                <a:cs typeface="Lato Light" panose="020F0502020204030203" pitchFamily="34" charset="0"/>
              </a:rPr>
              <a:t>".</a:t>
            </a:r>
          </a:p>
          <a:p>
            <a:endParaRPr lang="en-US" dirty="0">
              <a:solidFill>
                <a:srgbClr val="245473"/>
              </a:solidFill>
              <a:latin typeface="+mj-lt"/>
              <a:ea typeface="Lato Light" panose="020F0502020204030203" pitchFamily="34" charset="0"/>
              <a:cs typeface="Lato Light" panose="020F0502020204030203" pitchFamily="34" charset="0"/>
            </a:endParaRPr>
          </a:p>
          <a:p>
            <a:r>
              <a:rPr lang="en-US" dirty="0">
                <a:solidFill>
                  <a:srgbClr val="245473"/>
                </a:solidFill>
                <a:latin typeface="+mj-lt"/>
                <a:ea typeface="Lato Light" panose="020F0502020204030203" pitchFamily="34" charset="0"/>
                <a:cs typeface="Lato Light" panose="020F0502020204030203" pitchFamily="34" charset="0"/>
              </a:rPr>
              <a:t>These are financial key figures which the borrowing company must comply with as credit conditions for loan financing.</a:t>
            </a:r>
          </a:p>
          <a:p>
            <a:endParaRPr lang="en-US" sz="1600" dirty="0">
              <a:latin typeface="+mj-lt"/>
              <a:ea typeface="Lato Light" panose="020F0502020204030203" pitchFamily="34" charset="0"/>
              <a:cs typeface="Lato Light" panose="020F0502020204030203" pitchFamily="34" charset="0"/>
            </a:endParaRPr>
          </a:p>
          <a:p>
            <a:endParaRPr lang="en-US" sz="1600" dirty="0">
              <a:latin typeface="+mj-lt"/>
              <a:ea typeface="Lato Light" panose="020F0502020204030203" pitchFamily="34" charset="0"/>
              <a:cs typeface="Lato Light" panose="020F0502020204030203" pitchFamily="34" charset="0"/>
            </a:endParaRPr>
          </a:p>
        </p:txBody>
      </p:sp>
      <p:sp>
        <p:nvSpPr>
          <p:cNvPr id="5" name="Rectangle 4">
            <a:extLst>
              <a:ext uri="{FF2B5EF4-FFF2-40B4-BE49-F238E27FC236}">
                <a16:creationId xmlns:a16="http://schemas.microsoft.com/office/drawing/2014/main" id="{E7D1F222-278B-8442-ABFB-78CF504390BE}"/>
              </a:ext>
            </a:extLst>
          </p:cNvPr>
          <p:cNvSpPr/>
          <p:nvPr/>
        </p:nvSpPr>
        <p:spPr>
          <a:xfrm>
            <a:off x="9719081" y="1914508"/>
            <a:ext cx="2500286" cy="4247317"/>
          </a:xfrm>
          <a:prstGeom prst="rect">
            <a:avLst/>
          </a:prstGeom>
        </p:spPr>
        <p:txBody>
          <a:bodyPr wrap="square">
            <a:spAutoFit/>
          </a:bodyPr>
          <a:lstStyle/>
          <a:p>
            <a:r>
              <a:rPr lang="en-US" dirty="0">
                <a:solidFill>
                  <a:srgbClr val="245473"/>
                </a:solidFill>
                <a:latin typeface="+mj-lt"/>
                <a:ea typeface="Lato Light" panose="020F0502020204030203" pitchFamily="34" charset="0"/>
                <a:cs typeface="Lato Light" panose="020F0502020204030203" pitchFamily="34" charset="0"/>
              </a:rPr>
              <a:t>The contract stipulates which ratios are concerned, how the ratios are determined, which threshold value is decisive, how often and at what intervals the respective ratios do not have to be observed.  The development of the key figures shows the planned course of restructuring and is a control variable for measuring  achievement.</a:t>
            </a:r>
          </a:p>
        </p:txBody>
      </p:sp>
    </p:spTree>
    <p:extLst>
      <p:ext uri="{BB962C8B-B14F-4D97-AF65-F5344CB8AC3E}">
        <p14:creationId xmlns:p14="http://schemas.microsoft.com/office/powerpoint/2010/main" val="22928954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1396</Words>
  <Application>Microsoft Office PowerPoint</Application>
  <PresentationFormat>Widescreen</PresentationFormat>
  <Paragraphs>160</Paragraphs>
  <Slides>8</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vt:lpstr>
      <vt:lpstr>Calibri</vt:lpstr>
      <vt:lpstr>Calibri Light</vt:lpstr>
      <vt:lpstr>Open Sans Light</vt:lpstr>
      <vt:lpstr>Poppins</vt:lpstr>
      <vt:lpstr>Wingdings</vt:lpstr>
      <vt:lpstr>Office Theme</vt:lpstr>
      <vt:lpstr>think-cell Folie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canic</cp:lastModifiedBy>
  <cp:revision>1</cp:revision>
  <dcterms:created xsi:type="dcterms:W3CDTF">2021-06-09T16:04:15Z</dcterms:created>
  <dcterms:modified xsi:type="dcterms:W3CDTF">2021-06-09T16:04:59Z</dcterms:modified>
</cp:coreProperties>
</file>