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42" r:id="rId2"/>
    <p:sldId id="4619" r:id="rId3"/>
    <p:sldId id="4620" r:id="rId4"/>
    <p:sldId id="4616" r:id="rId5"/>
    <p:sldId id="4618" r:id="rId6"/>
    <p:sldId id="4617" r:id="rId7"/>
    <p:sldId id="462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8" d="100"/>
          <a:sy n="68" d="100"/>
        </p:scale>
        <p:origin x="608"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D6E879-5CDA-45CD-8E39-72D52938606F}" type="datetimeFigureOut">
              <a:rPr lang="en-GB" smtClean="0"/>
              <a:t>10/06/2021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0AEC1C-EE5F-4689-8074-589E357FF1CB}" type="slidenum">
              <a:rPr lang="en-GB" smtClean="0"/>
              <a:t>‹#›</a:t>
            </a:fld>
            <a:endParaRPr lang="en-GB"/>
          </a:p>
        </p:txBody>
      </p:sp>
    </p:spTree>
    <p:extLst>
      <p:ext uri="{BB962C8B-B14F-4D97-AF65-F5344CB8AC3E}">
        <p14:creationId xmlns:p14="http://schemas.microsoft.com/office/powerpoint/2010/main" val="1908180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3158015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134303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1911542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450770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3756828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2130986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4188549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11727-FB98-443B-8DCB-814145249A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56F5242-BB09-4926-8072-3C525C5827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24F0BD4-77C6-4A73-BD57-FDD00B0C0338}"/>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5" name="Footer Placeholder 4">
            <a:extLst>
              <a:ext uri="{FF2B5EF4-FFF2-40B4-BE49-F238E27FC236}">
                <a16:creationId xmlns:a16="http://schemas.microsoft.com/office/drawing/2014/main" id="{9CD4BFC9-88C8-4365-BF53-0F36920646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ACF6A0-858B-4305-8B97-E0BA5244012C}"/>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3993270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F0AD0-384A-4FB6-8C79-5F5777E09CC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64C1E5C-2536-4A12-91F3-BD96ACCC60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6BF596-FD19-4DFC-B1E0-B60C18BC8983}"/>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5" name="Footer Placeholder 4">
            <a:extLst>
              <a:ext uri="{FF2B5EF4-FFF2-40B4-BE49-F238E27FC236}">
                <a16:creationId xmlns:a16="http://schemas.microsoft.com/office/drawing/2014/main" id="{AF339F22-A490-4BF6-913A-3D557E67BF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4E6B84-E157-48A0-B7D7-D05D1873E9E7}"/>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3851317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C7959A-0FA9-4796-B86A-AB816FA0F0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D22AB5-F7A0-4F50-BA3D-E201E875C3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9CDD00-E143-4270-A50D-9C885BAD7832}"/>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5" name="Footer Placeholder 4">
            <a:extLst>
              <a:ext uri="{FF2B5EF4-FFF2-40B4-BE49-F238E27FC236}">
                <a16:creationId xmlns:a16="http://schemas.microsoft.com/office/drawing/2014/main" id="{1F30DB48-35DC-45A2-9308-33CD3CEA90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869D18-59C2-4A2B-9564-A3EE22C5E0D6}"/>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1721990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815105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3151339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C6DA2-438F-45C2-9766-2895F6C89C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323C79-536E-4874-8745-1CE84F6750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E3818-13B3-4186-91AC-A4C9A4CF47AE}"/>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5" name="Footer Placeholder 4">
            <a:extLst>
              <a:ext uri="{FF2B5EF4-FFF2-40B4-BE49-F238E27FC236}">
                <a16:creationId xmlns:a16="http://schemas.microsoft.com/office/drawing/2014/main" id="{A37FFBD1-F747-42B2-B4A2-4B5DC7063F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41D339-49B6-4436-A5FE-98A8AFBD4A77}"/>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3812924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A6CCE-2920-495D-9322-2E07E6438C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AF9154D-4B4F-42D9-B440-769C0C2E26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367019-0B4E-48C8-92F4-71C4BEFEC217}"/>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5" name="Footer Placeholder 4">
            <a:extLst>
              <a:ext uri="{FF2B5EF4-FFF2-40B4-BE49-F238E27FC236}">
                <a16:creationId xmlns:a16="http://schemas.microsoft.com/office/drawing/2014/main" id="{8D3E3B68-49EB-47BB-BA29-2E894FDFD0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0DC377-3682-41F2-9A65-EFE8A23D143E}"/>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474314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30AD7-D378-4FF6-A1E8-F6C3BCC48B6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CD64D4-E5E6-476B-A7DD-5D6056FB9D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9700C4-26C2-41A9-8BC5-D1810EC119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438FEEE-A5FC-43B6-8A30-37B14314AAF8}"/>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6" name="Footer Placeholder 5">
            <a:extLst>
              <a:ext uri="{FF2B5EF4-FFF2-40B4-BE49-F238E27FC236}">
                <a16:creationId xmlns:a16="http://schemas.microsoft.com/office/drawing/2014/main" id="{5861E778-4A57-4451-92E3-3CA77CB1584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3C3D89-470D-4E00-B379-AD36A86BE6AE}"/>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1199507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7E7CD-DC6C-4630-8C9F-98A7A18B114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C8E99EB-A503-4F6D-8990-E199795D6C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EA6022-FC94-4CF2-92B5-4136B6BF99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AD141BE-FE8C-417C-B8DB-542FFB2931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985E8A-DC59-49A0-BD7F-1BDF37EB48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A79770-1355-4AD1-BBA9-936254BEDC43}"/>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8" name="Footer Placeholder 7">
            <a:extLst>
              <a:ext uri="{FF2B5EF4-FFF2-40B4-BE49-F238E27FC236}">
                <a16:creationId xmlns:a16="http://schemas.microsoft.com/office/drawing/2014/main" id="{F68B10CF-9FB1-4D5E-BE1B-39F5E4AB7F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9AD1CE2-CC40-4305-9C91-EFA8252804B8}"/>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2171553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DC184-827D-4E95-9506-71266A0DA14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3532941-4B5A-492C-97A4-DF3C18B14687}"/>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4" name="Footer Placeholder 3">
            <a:extLst>
              <a:ext uri="{FF2B5EF4-FFF2-40B4-BE49-F238E27FC236}">
                <a16:creationId xmlns:a16="http://schemas.microsoft.com/office/drawing/2014/main" id="{0787178B-E301-4030-8A00-04BF1280924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F4FEAE9-E927-440E-8F50-913BEB706599}"/>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302663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EB8BA4-7C81-42A0-AE26-2BC6B0A36B28}"/>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3" name="Footer Placeholder 2">
            <a:extLst>
              <a:ext uri="{FF2B5EF4-FFF2-40B4-BE49-F238E27FC236}">
                <a16:creationId xmlns:a16="http://schemas.microsoft.com/office/drawing/2014/main" id="{A3344EC1-80B9-4315-A5A7-AF52415B3AD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697437B-C036-4939-A808-BDAA5EFC8219}"/>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2881142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6228F-EF07-491A-A3F7-0BCEA200DA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AFDD60-67A3-4F70-9A59-E5E8ABC19C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F3ACF3E-C670-43F4-A934-E124CB4429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EE3C2B-463E-435F-9BE8-B72CECA7F746}"/>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6" name="Footer Placeholder 5">
            <a:extLst>
              <a:ext uri="{FF2B5EF4-FFF2-40B4-BE49-F238E27FC236}">
                <a16:creationId xmlns:a16="http://schemas.microsoft.com/office/drawing/2014/main" id="{0974560D-CE66-4735-9B1C-86E5D2DB3D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ECC75A-9A91-4DAC-9EF9-B0044D7C12B8}"/>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95937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86854-4A2A-4DE2-B118-557DD1CF5A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6ADE4E1-8551-4F18-BEC0-764D5D0918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FDBBA59-39C5-418C-B09D-311BD9559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AAAEB4-D33F-41D8-9390-DD3EB502BE2A}"/>
              </a:ext>
            </a:extLst>
          </p:cNvPr>
          <p:cNvSpPr>
            <a:spLocks noGrp="1"/>
          </p:cNvSpPr>
          <p:nvPr>
            <p:ph type="dt" sz="half" idx="10"/>
          </p:nvPr>
        </p:nvSpPr>
        <p:spPr/>
        <p:txBody>
          <a:bodyPr/>
          <a:lstStyle/>
          <a:p>
            <a:fld id="{E906F508-62AE-41CB-A143-9800E97946D9}" type="datetimeFigureOut">
              <a:rPr lang="en-GB" smtClean="0"/>
              <a:t>10/06/2021</a:t>
            </a:fld>
            <a:endParaRPr lang="en-GB"/>
          </a:p>
        </p:txBody>
      </p:sp>
      <p:sp>
        <p:nvSpPr>
          <p:cNvPr id="6" name="Footer Placeholder 5">
            <a:extLst>
              <a:ext uri="{FF2B5EF4-FFF2-40B4-BE49-F238E27FC236}">
                <a16:creationId xmlns:a16="http://schemas.microsoft.com/office/drawing/2014/main" id="{688DB821-577D-45A5-8B06-BA09D4BD27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2F2F4F1-2023-43E8-ACA5-5C0C1F1BD12A}"/>
              </a:ext>
            </a:extLst>
          </p:cNvPr>
          <p:cNvSpPr>
            <a:spLocks noGrp="1"/>
          </p:cNvSpPr>
          <p:nvPr>
            <p:ph type="sldNum" sz="quarter" idx="12"/>
          </p:nvPr>
        </p:nvSpPr>
        <p:spPr/>
        <p:txBody>
          <a:bodyPr/>
          <a:lstStyle/>
          <a:p>
            <a:fld id="{BDB43D74-5123-4B0E-82EC-95005D6044E7}" type="slidenum">
              <a:rPr lang="en-GB" smtClean="0"/>
              <a:t>‹#›</a:t>
            </a:fld>
            <a:endParaRPr lang="en-GB"/>
          </a:p>
        </p:txBody>
      </p:sp>
    </p:spTree>
    <p:extLst>
      <p:ext uri="{BB962C8B-B14F-4D97-AF65-F5344CB8AC3E}">
        <p14:creationId xmlns:p14="http://schemas.microsoft.com/office/powerpoint/2010/main" val="1802759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F70C10-2912-4F16-A47A-4B767131B4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053256-BC76-4991-8452-1C750F5FD9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DD50D3-7853-4E4C-B284-ABFCA80F32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6F508-62AE-41CB-A143-9800E97946D9}" type="datetimeFigureOut">
              <a:rPr lang="en-GB" smtClean="0"/>
              <a:t>10/06/2021</a:t>
            </a:fld>
            <a:endParaRPr lang="en-GB"/>
          </a:p>
        </p:txBody>
      </p:sp>
      <p:sp>
        <p:nvSpPr>
          <p:cNvPr id="5" name="Footer Placeholder 4">
            <a:extLst>
              <a:ext uri="{FF2B5EF4-FFF2-40B4-BE49-F238E27FC236}">
                <a16:creationId xmlns:a16="http://schemas.microsoft.com/office/drawing/2014/main" id="{1745AF35-E277-4A4C-B6A3-465B7E57AD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B04DC43-504D-48D0-8BDC-E3B410955C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43D74-5123-4B0E-82EC-95005D6044E7}" type="slidenum">
              <a:rPr lang="en-GB" smtClean="0"/>
              <a:t>‹#›</a:t>
            </a:fld>
            <a:endParaRPr lang="en-GB"/>
          </a:p>
        </p:txBody>
      </p:sp>
    </p:spTree>
    <p:extLst>
      <p:ext uri="{BB962C8B-B14F-4D97-AF65-F5344CB8AC3E}">
        <p14:creationId xmlns:p14="http://schemas.microsoft.com/office/powerpoint/2010/main" val="504929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B5E7D2C-93EE-469D-8726-66BF8D83B687}"/>
              </a:ext>
            </a:extLst>
          </p:cNvPr>
          <p:cNvSpPr>
            <a:spLocks noGrp="1"/>
          </p:cNvSpPr>
          <p:nvPr>
            <p:ph type="body" sz="quarter" idx="11"/>
          </p:nvPr>
        </p:nvSpPr>
        <p:spPr>
          <a:xfrm>
            <a:off x="363783" y="2637864"/>
            <a:ext cx="9821959" cy="1582271"/>
          </a:xfrm>
        </p:spPr>
        <p:txBody>
          <a:bodyPr/>
          <a:lstStyle/>
          <a:p>
            <a:r>
              <a:rPr lang="en-GB" dirty="0"/>
              <a:t>How the Mighty fall</a:t>
            </a:r>
          </a:p>
        </p:txBody>
      </p:sp>
    </p:spTree>
    <p:extLst>
      <p:ext uri="{BB962C8B-B14F-4D97-AF65-F5344CB8AC3E}">
        <p14:creationId xmlns:p14="http://schemas.microsoft.com/office/powerpoint/2010/main" val="540352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813182" y="620562"/>
            <a:ext cx="8852375" cy="697353"/>
          </a:xfrm>
        </p:spPr>
        <p:txBody>
          <a:bodyPr>
            <a:normAutofit/>
          </a:bodyPr>
          <a:lstStyle/>
          <a:p>
            <a:r>
              <a:rPr lang="en-GB" dirty="0"/>
              <a:t>How the mighty fall, there are 5 stages …</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58750" y="1815591"/>
            <a:ext cx="2998128" cy="48375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altLang="de-DE" sz="1900" dirty="0">
                <a:latin typeface="+mj-lt"/>
              </a:rPr>
              <a:t>Jim Collins is an American business consultant, and popular lecturer and author. According to Collins, there are five stages of how a company falls.</a:t>
            </a:r>
          </a:p>
          <a:p>
            <a:pPr algn="l">
              <a:lnSpc>
                <a:spcPct val="100000"/>
              </a:lnSpc>
              <a:spcBef>
                <a:spcPts val="600"/>
              </a:spcBef>
            </a:pPr>
            <a:r>
              <a:rPr lang="en-US" altLang="de-DE" sz="1900" b="1" dirty="0">
                <a:solidFill>
                  <a:srgbClr val="E53292"/>
                </a:solidFill>
                <a:latin typeface="+mj-lt"/>
              </a:rPr>
              <a:t>Stage 1:  </a:t>
            </a:r>
            <a:r>
              <a:rPr lang="en-US" altLang="de-DE" sz="1900" dirty="0">
                <a:latin typeface="+mj-lt"/>
              </a:rPr>
              <a:t>Arrogance and regarding success virtually as an entitlement are signs of Stage 1, “Hubris born of success”. In this stage people lose sight of what made them succeed in the first place and start to consider that they can succeed in anything.</a:t>
            </a:r>
            <a:endParaRPr lang="en-GB" altLang="de-DE" sz="1900" dirty="0">
              <a:latin typeface="+mj-lt"/>
            </a:endParaRPr>
          </a:p>
        </p:txBody>
      </p:sp>
      <p:sp>
        <p:nvSpPr>
          <p:cNvPr id="51" name="object 25">
            <a:extLst>
              <a:ext uri="{FF2B5EF4-FFF2-40B4-BE49-F238E27FC236}">
                <a16:creationId xmlns:a16="http://schemas.microsoft.com/office/drawing/2014/main" id="{59263594-F341-40B7-B9FB-183368666F4A}"/>
              </a:ext>
            </a:extLst>
          </p:cNvPr>
          <p:cNvSpPr txBox="1"/>
          <p:nvPr/>
        </p:nvSpPr>
        <p:spPr>
          <a:xfrm>
            <a:off x="3156878" y="1946220"/>
            <a:ext cx="1585218" cy="2991540"/>
          </a:xfrm>
          <a:prstGeom prst="rect">
            <a:avLst/>
          </a:prstGeom>
          <a:solidFill>
            <a:schemeClr val="accent6"/>
          </a:solidFill>
          <a:ln>
            <a:noFill/>
          </a:ln>
        </p:spPr>
        <p:txBody>
          <a:bodyPr vert="horz" wrap="square" lIns="0" tIns="22860" rIns="0" bIns="0" rtlCol="0">
            <a:noAutofit/>
          </a:bodyPr>
          <a:lstStyle/>
          <a:p>
            <a:pPr marL="217804" marR="210185" indent="-635" algn="ctr">
              <a:lnSpc>
                <a:spcPts val="1900"/>
              </a:lnSpc>
              <a:spcBef>
                <a:spcPts val="180"/>
              </a:spcBef>
            </a:pPr>
            <a:r>
              <a:rPr lang="en-GB" b="1" spc="-5" dirty="0">
                <a:solidFill>
                  <a:schemeClr val="bg1"/>
                </a:solidFill>
                <a:latin typeface="+mj-lt"/>
                <a:cs typeface="Arial"/>
              </a:rPr>
              <a:t>Stage </a:t>
            </a:r>
            <a:r>
              <a:rPr lang="en-GB" b="1" dirty="0">
                <a:solidFill>
                  <a:schemeClr val="bg1"/>
                </a:solidFill>
                <a:latin typeface="+mj-lt"/>
                <a:cs typeface="Arial"/>
              </a:rPr>
              <a:t>1:  </a:t>
            </a:r>
            <a:r>
              <a:rPr lang="en-GB" b="1" spc="10" dirty="0">
                <a:solidFill>
                  <a:schemeClr val="bg1"/>
                </a:solidFill>
                <a:latin typeface="+mj-lt"/>
                <a:cs typeface="Arial"/>
              </a:rPr>
              <a:t>Hubris</a:t>
            </a:r>
            <a:r>
              <a:rPr lang="en-GB" b="1" spc="-35" dirty="0">
                <a:solidFill>
                  <a:schemeClr val="bg1"/>
                </a:solidFill>
                <a:latin typeface="+mj-lt"/>
                <a:cs typeface="Arial"/>
              </a:rPr>
              <a:t> </a:t>
            </a:r>
            <a:r>
              <a:rPr lang="en-GB" b="1" spc="20" dirty="0">
                <a:solidFill>
                  <a:schemeClr val="bg1"/>
                </a:solidFill>
                <a:latin typeface="+mj-lt"/>
                <a:cs typeface="Arial"/>
              </a:rPr>
              <a:t>born</a:t>
            </a:r>
            <a:r>
              <a:rPr lang="en-GB" b="1" spc="-35" dirty="0">
                <a:solidFill>
                  <a:schemeClr val="bg1"/>
                </a:solidFill>
                <a:latin typeface="+mj-lt"/>
                <a:cs typeface="Arial"/>
              </a:rPr>
              <a:t> </a:t>
            </a:r>
            <a:r>
              <a:rPr lang="en-GB" b="1" dirty="0">
                <a:solidFill>
                  <a:schemeClr val="bg1"/>
                </a:solidFill>
                <a:latin typeface="+mj-lt"/>
                <a:cs typeface="Arial"/>
              </a:rPr>
              <a:t>of  </a:t>
            </a:r>
            <a:r>
              <a:rPr lang="en-GB" b="1" spc="25" dirty="0">
                <a:solidFill>
                  <a:schemeClr val="bg1"/>
                </a:solidFill>
                <a:latin typeface="+mj-lt"/>
                <a:cs typeface="Arial"/>
              </a:rPr>
              <a:t>success</a:t>
            </a:r>
            <a:endParaRPr lang="en-GB" b="1" dirty="0">
              <a:solidFill>
                <a:schemeClr val="bg1"/>
              </a:solidFill>
              <a:latin typeface="+mj-lt"/>
              <a:cs typeface="Arial"/>
            </a:endParaRPr>
          </a:p>
          <a:p>
            <a:pPr>
              <a:lnSpc>
                <a:spcPct val="100000"/>
              </a:lnSpc>
            </a:pPr>
            <a:endParaRPr lang="en-GB" sz="1600" dirty="0">
              <a:solidFill>
                <a:schemeClr val="bg1"/>
              </a:solidFill>
              <a:latin typeface="+mj-lt"/>
              <a:cs typeface="Arial"/>
            </a:endParaRPr>
          </a:p>
          <a:p>
            <a:pPr marL="12065" marR="5080" algn="ctr">
              <a:lnSpc>
                <a:spcPts val="1600"/>
              </a:lnSpc>
            </a:pPr>
            <a:r>
              <a:rPr lang="en-GB" spc="-30" dirty="0">
                <a:solidFill>
                  <a:schemeClr val="bg1"/>
                </a:solidFill>
                <a:latin typeface="+mj-lt"/>
                <a:cs typeface="Arial"/>
              </a:rPr>
              <a:t>The </a:t>
            </a:r>
            <a:r>
              <a:rPr lang="en-GB" spc="5" dirty="0">
                <a:solidFill>
                  <a:schemeClr val="bg1"/>
                </a:solidFill>
                <a:latin typeface="+mj-lt"/>
                <a:cs typeface="Arial"/>
              </a:rPr>
              <a:t>cultural </a:t>
            </a:r>
            <a:r>
              <a:rPr lang="en-GB" spc="30" dirty="0">
                <a:solidFill>
                  <a:schemeClr val="bg1"/>
                </a:solidFill>
                <a:latin typeface="+mj-lt"/>
                <a:cs typeface="Arial"/>
              </a:rPr>
              <a:t>tipping  </a:t>
            </a:r>
            <a:r>
              <a:rPr lang="en-GB" spc="15" dirty="0">
                <a:solidFill>
                  <a:schemeClr val="bg1"/>
                </a:solidFill>
                <a:latin typeface="+mj-lt"/>
                <a:cs typeface="Arial"/>
              </a:rPr>
              <a:t>point </a:t>
            </a:r>
            <a:r>
              <a:rPr lang="en-GB" spc="-5" dirty="0">
                <a:solidFill>
                  <a:schemeClr val="bg1"/>
                </a:solidFill>
                <a:latin typeface="+mj-lt"/>
                <a:cs typeface="Arial"/>
              </a:rPr>
              <a:t>when</a:t>
            </a:r>
            <a:r>
              <a:rPr lang="en-GB" spc="-45" dirty="0">
                <a:solidFill>
                  <a:schemeClr val="bg1"/>
                </a:solidFill>
                <a:latin typeface="+mj-lt"/>
                <a:cs typeface="Arial"/>
              </a:rPr>
              <a:t> </a:t>
            </a:r>
            <a:r>
              <a:rPr lang="en-GB" spc="15" dirty="0">
                <a:solidFill>
                  <a:schemeClr val="bg1"/>
                </a:solidFill>
                <a:latin typeface="+mj-lt"/>
                <a:cs typeface="Arial"/>
              </a:rPr>
              <a:t>hard</a:t>
            </a:r>
            <a:r>
              <a:rPr lang="en-GB" spc="-15" dirty="0">
                <a:solidFill>
                  <a:schemeClr val="bg1"/>
                </a:solidFill>
                <a:latin typeface="+mj-lt"/>
                <a:cs typeface="Arial"/>
              </a:rPr>
              <a:t> </a:t>
            </a:r>
            <a:r>
              <a:rPr lang="en-GB" spc="-5" dirty="0">
                <a:solidFill>
                  <a:schemeClr val="bg1"/>
                </a:solidFill>
                <a:latin typeface="+mj-lt"/>
                <a:cs typeface="Arial"/>
              </a:rPr>
              <a:t>work  </a:t>
            </a:r>
            <a:r>
              <a:rPr lang="en-GB" spc="25" dirty="0">
                <a:solidFill>
                  <a:schemeClr val="bg1"/>
                </a:solidFill>
                <a:latin typeface="+mj-lt"/>
                <a:cs typeface="Arial"/>
              </a:rPr>
              <a:t>and </a:t>
            </a:r>
            <a:r>
              <a:rPr lang="en-GB" spc="15" dirty="0">
                <a:solidFill>
                  <a:schemeClr val="bg1"/>
                </a:solidFill>
                <a:latin typeface="+mj-lt"/>
                <a:cs typeface="Arial"/>
              </a:rPr>
              <a:t>focus </a:t>
            </a:r>
            <a:r>
              <a:rPr lang="en-GB" dirty="0">
                <a:solidFill>
                  <a:schemeClr val="bg1"/>
                </a:solidFill>
                <a:latin typeface="+mj-lt"/>
                <a:cs typeface="Arial"/>
              </a:rPr>
              <a:t>to </a:t>
            </a:r>
            <a:r>
              <a:rPr lang="en-GB" spc="-5" dirty="0">
                <a:solidFill>
                  <a:schemeClr val="bg1"/>
                </a:solidFill>
                <a:latin typeface="+mj-lt"/>
                <a:cs typeface="Arial"/>
              </a:rPr>
              <a:t>earn</a:t>
            </a:r>
            <a:r>
              <a:rPr lang="en-GB" spc="-114" dirty="0">
                <a:solidFill>
                  <a:schemeClr val="bg1"/>
                </a:solidFill>
                <a:latin typeface="+mj-lt"/>
                <a:cs typeface="Arial"/>
              </a:rPr>
              <a:t> </a:t>
            </a:r>
            <a:r>
              <a:rPr lang="en-GB" dirty="0">
                <a:solidFill>
                  <a:schemeClr val="bg1"/>
                </a:solidFill>
                <a:latin typeface="+mj-lt"/>
                <a:cs typeface="Arial"/>
              </a:rPr>
              <a:t>the  </a:t>
            </a:r>
            <a:r>
              <a:rPr lang="en-GB" spc="5" dirty="0">
                <a:solidFill>
                  <a:schemeClr val="bg1"/>
                </a:solidFill>
                <a:latin typeface="+mj-lt"/>
                <a:cs typeface="Arial"/>
              </a:rPr>
              <a:t>business </a:t>
            </a:r>
            <a:r>
              <a:rPr lang="en-GB" dirty="0">
                <a:solidFill>
                  <a:schemeClr val="bg1"/>
                </a:solidFill>
                <a:latin typeface="+mj-lt"/>
                <a:cs typeface="Arial"/>
              </a:rPr>
              <a:t>turns </a:t>
            </a:r>
            <a:r>
              <a:rPr lang="en-GB" spc="-5" dirty="0">
                <a:solidFill>
                  <a:schemeClr val="bg1"/>
                </a:solidFill>
                <a:latin typeface="+mj-lt"/>
                <a:cs typeface="Arial"/>
              </a:rPr>
              <a:t>into a  sense </a:t>
            </a:r>
            <a:r>
              <a:rPr lang="en-GB" dirty="0">
                <a:solidFill>
                  <a:schemeClr val="bg1"/>
                </a:solidFill>
                <a:latin typeface="+mj-lt"/>
                <a:cs typeface="Arial"/>
              </a:rPr>
              <a:t>of </a:t>
            </a:r>
            <a:r>
              <a:rPr lang="en-GB" spc="-5" dirty="0">
                <a:solidFill>
                  <a:schemeClr val="bg1"/>
                </a:solidFill>
                <a:latin typeface="+mj-lt"/>
                <a:cs typeface="Arial"/>
              </a:rPr>
              <a:t>entitlement  </a:t>
            </a:r>
            <a:r>
              <a:rPr lang="en-GB" dirty="0">
                <a:solidFill>
                  <a:schemeClr val="bg1"/>
                </a:solidFill>
                <a:latin typeface="+mj-lt"/>
                <a:cs typeface="Arial"/>
              </a:rPr>
              <a:t>to future</a:t>
            </a:r>
            <a:r>
              <a:rPr lang="en-GB" spc="-30" dirty="0">
                <a:solidFill>
                  <a:schemeClr val="bg1"/>
                </a:solidFill>
                <a:latin typeface="+mj-lt"/>
                <a:cs typeface="Arial"/>
              </a:rPr>
              <a:t> </a:t>
            </a:r>
            <a:r>
              <a:rPr lang="en-GB" spc="15" dirty="0">
                <a:solidFill>
                  <a:schemeClr val="bg1"/>
                </a:solidFill>
                <a:latin typeface="+mj-lt"/>
                <a:cs typeface="Arial"/>
              </a:rPr>
              <a:t>success.</a:t>
            </a:r>
            <a:endParaRPr lang="en-GB" dirty="0">
              <a:solidFill>
                <a:schemeClr val="bg1"/>
              </a:solidFill>
              <a:latin typeface="+mj-lt"/>
              <a:cs typeface="Arial"/>
            </a:endParaRPr>
          </a:p>
        </p:txBody>
      </p:sp>
      <p:sp>
        <p:nvSpPr>
          <p:cNvPr id="6" name="Freihandform: Form 5">
            <a:extLst>
              <a:ext uri="{FF2B5EF4-FFF2-40B4-BE49-F238E27FC236}">
                <a16:creationId xmlns:a16="http://schemas.microsoft.com/office/drawing/2014/main" id="{B2AE5D6E-295E-42D8-AF5D-6AD2B0F75347}"/>
              </a:ext>
            </a:extLst>
          </p:cNvPr>
          <p:cNvSpPr/>
          <p:nvPr/>
        </p:nvSpPr>
        <p:spPr>
          <a:xfrm>
            <a:off x="3280543" y="2505477"/>
            <a:ext cx="8338726" cy="3518482"/>
          </a:xfrm>
          <a:custGeom>
            <a:avLst/>
            <a:gdLst>
              <a:gd name="connsiteX0" fmla="*/ 0 w 7934960"/>
              <a:gd name="connsiteY0" fmla="*/ 3101783 h 3518482"/>
              <a:gd name="connsiteX1" fmla="*/ 1676400 w 7934960"/>
              <a:gd name="connsiteY1" fmla="*/ 2553143 h 3518482"/>
              <a:gd name="connsiteX2" fmla="*/ 3322320 w 7934960"/>
              <a:gd name="connsiteY2" fmla="*/ 602423 h 3518482"/>
              <a:gd name="connsiteX3" fmla="*/ 3759200 w 7934960"/>
              <a:gd name="connsiteY3" fmla="*/ 267143 h 3518482"/>
              <a:gd name="connsiteX4" fmla="*/ 4602480 w 7934960"/>
              <a:gd name="connsiteY4" fmla="*/ 94423 h 3518482"/>
              <a:gd name="connsiteX5" fmla="*/ 5181600 w 7934960"/>
              <a:gd name="connsiteY5" fmla="*/ 1821623 h 3518482"/>
              <a:gd name="connsiteX6" fmla="*/ 5608320 w 7934960"/>
              <a:gd name="connsiteY6" fmla="*/ 1557463 h 3518482"/>
              <a:gd name="connsiteX7" fmla="*/ 6065520 w 7934960"/>
              <a:gd name="connsiteY7" fmla="*/ 2705543 h 3518482"/>
              <a:gd name="connsiteX8" fmla="*/ 6400800 w 7934960"/>
              <a:gd name="connsiteY8" fmla="*/ 2339783 h 3518482"/>
              <a:gd name="connsiteX9" fmla="*/ 6746240 w 7934960"/>
              <a:gd name="connsiteY9" fmla="*/ 3162743 h 3518482"/>
              <a:gd name="connsiteX10" fmla="*/ 7233920 w 7934960"/>
              <a:gd name="connsiteY10" fmla="*/ 2776663 h 3518482"/>
              <a:gd name="connsiteX11" fmla="*/ 7579360 w 7934960"/>
              <a:gd name="connsiteY11" fmla="*/ 3396423 h 3518482"/>
              <a:gd name="connsiteX12" fmla="*/ 7934960 w 7934960"/>
              <a:gd name="connsiteY12" fmla="*/ 3518343 h 3518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34960" h="3518482">
                <a:moveTo>
                  <a:pt x="0" y="3101783"/>
                </a:moveTo>
                <a:cubicBezTo>
                  <a:pt x="561340" y="3035743"/>
                  <a:pt x="1122680" y="2969703"/>
                  <a:pt x="1676400" y="2553143"/>
                </a:cubicBezTo>
                <a:cubicBezTo>
                  <a:pt x="2230120" y="2136583"/>
                  <a:pt x="2975187" y="983423"/>
                  <a:pt x="3322320" y="602423"/>
                </a:cubicBezTo>
                <a:cubicBezTo>
                  <a:pt x="3669453" y="221423"/>
                  <a:pt x="3545840" y="351810"/>
                  <a:pt x="3759200" y="267143"/>
                </a:cubicBezTo>
                <a:cubicBezTo>
                  <a:pt x="3972560" y="182476"/>
                  <a:pt x="4365413" y="-164657"/>
                  <a:pt x="4602480" y="94423"/>
                </a:cubicBezTo>
                <a:cubicBezTo>
                  <a:pt x="4839547" y="353503"/>
                  <a:pt x="5013960" y="1577783"/>
                  <a:pt x="5181600" y="1821623"/>
                </a:cubicBezTo>
                <a:cubicBezTo>
                  <a:pt x="5349240" y="2065463"/>
                  <a:pt x="5461000" y="1410143"/>
                  <a:pt x="5608320" y="1557463"/>
                </a:cubicBezTo>
                <a:cubicBezTo>
                  <a:pt x="5755640" y="1704783"/>
                  <a:pt x="5933440" y="2575156"/>
                  <a:pt x="6065520" y="2705543"/>
                </a:cubicBezTo>
                <a:cubicBezTo>
                  <a:pt x="6197600" y="2835930"/>
                  <a:pt x="6287347" y="2263583"/>
                  <a:pt x="6400800" y="2339783"/>
                </a:cubicBezTo>
                <a:cubicBezTo>
                  <a:pt x="6514253" y="2415983"/>
                  <a:pt x="6607387" y="3089930"/>
                  <a:pt x="6746240" y="3162743"/>
                </a:cubicBezTo>
                <a:cubicBezTo>
                  <a:pt x="6885093" y="3235556"/>
                  <a:pt x="7095067" y="2737716"/>
                  <a:pt x="7233920" y="2776663"/>
                </a:cubicBezTo>
                <a:cubicBezTo>
                  <a:pt x="7372773" y="2815610"/>
                  <a:pt x="7462520" y="3272810"/>
                  <a:pt x="7579360" y="3396423"/>
                </a:cubicBezTo>
                <a:cubicBezTo>
                  <a:pt x="7696200" y="3520036"/>
                  <a:pt x="7815580" y="3519189"/>
                  <a:pt x="7934960" y="3518343"/>
                </a:cubicBezTo>
              </a:path>
            </a:pathLst>
          </a:cu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87">
            <a:extLst>
              <a:ext uri="{FF2B5EF4-FFF2-40B4-BE49-F238E27FC236}">
                <a16:creationId xmlns:a16="http://schemas.microsoft.com/office/drawing/2014/main" id="{D429BCE2-BE31-471C-B607-7CC1348133CC}"/>
              </a:ext>
            </a:extLst>
          </p:cNvPr>
          <p:cNvSpPr txBox="1"/>
          <p:nvPr/>
        </p:nvSpPr>
        <p:spPr>
          <a:xfrm>
            <a:off x="550278" y="6528494"/>
            <a:ext cx="647028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Jim Collins, “How the Mighty Fall and Why Some Companies Never Give In” and Eli </a:t>
            </a:r>
            <a:r>
              <a:rPr lang="en-GB" sz="1000" dirty="0" err="1">
                <a:latin typeface="+mj-lt"/>
                <a:ea typeface="League Spartan" charset="0"/>
                <a:cs typeface="Poppins" pitchFamily="2" charset="77"/>
              </a:rPr>
              <a:t>Zelkha</a:t>
            </a:r>
            <a:endParaRPr lang="en-GB" sz="1000" dirty="0">
              <a:latin typeface="+mj-lt"/>
              <a:ea typeface="League Spartan" charset="0"/>
              <a:cs typeface="Poppins" pitchFamily="2" charset="77"/>
            </a:endParaRPr>
          </a:p>
        </p:txBody>
      </p:sp>
    </p:spTree>
    <p:extLst>
      <p:ext uri="{BB962C8B-B14F-4D97-AF65-F5344CB8AC3E}">
        <p14:creationId xmlns:p14="http://schemas.microsoft.com/office/powerpoint/2010/main" val="2429597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p:txBody>
          <a:bodyPr>
            <a:normAutofit/>
          </a:bodyPr>
          <a:lstStyle/>
          <a:p>
            <a:r>
              <a:rPr lang="en-GB" dirty="0"/>
              <a:t>How the </a:t>
            </a:r>
            <a:r>
              <a:rPr lang="en-GB"/>
              <a:t>mighty fall</a:t>
            </a:r>
            <a:endParaRPr lang="en-GB" dirty="0"/>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227686" y="1946220"/>
            <a:ext cx="2929192" cy="446819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altLang="de-DE" sz="2000" b="1" dirty="0">
                <a:latin typeface="+mj-lt"/>
              </a:rPr>
              <a:t>Stage 2:</a:t>
            </a:r>
          </a:p>
          <a:p>
            <a:pPr algn="l">
              <a:lnSpc>
                <a:spcPct val="100000"/>
              </a:lnSpc>
              <a:spcBef>
                <a:spcPts val="600"/>
              </a:spcBef>
            </a:pPr>
            <a:r>
              <a:rPr lang="en-US" altLang="de-DE" sz="2000" dirty="0">
                <a:latin typeface="+mj-lt"/>
              </a:rPr>
              <a:t>It’s a short way from Stage 1 to Stage 2, “Undisciplined pursuit of more”, in which companies pursue more growth with undisciplined moves that do not fit into their core business. Either it’s the area the company leaps into or the fast pace of the growth that hinders the company to excel, or even both.</a:t>
            </a:r>
            <a:endParaRPr lang="en-GB" altLang="de-DE" sz="2000" dirty="0">
              <a:latin typeface="+mj-lt"/>
            </a:endParaRPr>
          </a:p>
        </p:txBody>
      </p:sp>
      <p:sp>
        <p:nvSpPr>
          <p:cNvPr id="51" name="object 25">
            <a:extLst>
              <a:ext uri="{FF2B5EF4-FFF2-40B4-BE49-F238E27FC236}">
                <a16:creationId xmlns:a16="http://schemas.microsoft.com/office/drawing/2014/main" id="{59263594-F341-40B7-B9FB-183368666F4A}"/>
              </a:ext>
            </a:extLst>
          </p:cNvPr>
          <p:cNvSpPr txBox="1"/>
          <p:nvPr/>
        </p:nvSpPr>
        <p:spPr>
          <a:xfrm>
            <a:off x="3156878" y="1946220"/>
            <a:ext cx="1585218" cy="2991540"/>
          </a:xfrm>
          <a:prstGeom prst="rect">
            <a:avLst/>
          </a:prstGeom>
          <a:solidFill>
            <a:schemeClr val="accent6">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dirty="0">
                <a:solidFill>
                  <a:schemeClr val="tx2"/>
                </a:solidFill>
                <a:latin typeface="+mj-lt"/>
                <a:cs typeface="Arial"/>
              </a:rPr>
              <a:t>Stage </a:t>
            </a:r>
            <a:r>
              <a:rPr lang="en-GB" sz="1600" b="1" dirty="0">
                <a:solidFill>
                  <a:schemeClr val="tx2"/>
                </a:solidFill>
                <a:latin typeface="+mj-lt"/>
                <a:cs typeface="Arial"/>
              </a:rPr>
              <a:t>1:  </a:t>
            </a:r>
            <a:r>
              <a:rPr lang="en-GB" sz="1600" b="1" spc="10" dirty="0">
                <a:solidFill>
                  <a:schemeClr val="tx2"/>
                </a:solidFill>
                <a:latin typeface="+mj-lt"/>
                <a:cs typeface="Arial"/>
              </a:rPr>
              <a:t>Hubris</a:t>
            </a:r>
            <a:r>
              <a:rPr lang="en-GB" sz="1600" b="1" spc="-35" dirty="0">
                <a:solidFill>
                  <a:schemeClr val="tx2"/>
                </a:solidFill>
                <a:latin typeface="+mj-lt"/>
                <a:cs typeface="Arial"/>
              </a:rPr>
              <a:t> </a:t>
            </a:r>
            <a:r>
              <a:rPr lang="en-GB" sz="1600" b="1" spc="20" dirty="0">
                <a:solidFill>
                  <a:schemeClr val="tx2"/>
                </a:solidFill>
                <a:latin typeface="+mj-lt"/>
                <a:cs typeface="Arial"/>
              </a:rPr>
              <a:t>born</a:t>
            </a:r>
            <a:r>
              <a:rPr lang="en-GB" sz="1600" b="1" spc="-35" dirty="0">
                <a:solidFill>
                  <a:schemeClr val="tx2"/>
                </a:solidFill>
                <a:latin typeface="+mj-lt"/>
                <a:cs typeface="Arial"/>
              </a:rPr>
              <a:t> </a:t>
            </a:r>
            <a:r>
              <a:rPr lang="en-GB" sz="1600" b="1" dirty="0">
                <a:solidFill>
                  <a:schemeClr val="tx2"/>
                </a:solidFill>
                <a:latin typeface="+mj-lt"/>
                <a:cs typeface="Arial"/>
              </a:rPr>
              <a:t>of  </a:t>
            </a:r>
            <a:r>
              <a:rPr lang="en-GB" sz="1600" b="1" spc="25" dirty="0">
                <a:solidFill>
                  <a:schemeClr val="tx2"/>
                </a:solidFill>
                <a:latin typeface="+mj-lt"/>
                <a:cs typeface="Arial"/>
              </a:rPr>
              <a:t>success</a:t>
            </a:r>
            <a:endParaRPr lang="en-GB" sz="1600" b="1" dirty="0">
              <a:solidFill>
                <a:schemeClr val="tx2"/>
              </a:solidFill>
              <a:latin typeface="+mj-lt"/>
              <a:cs typeface="Arial"/>
            </a:endParaRPr>
          </a:p>
          <a:p>
            <a:pPr>
              <a:lnSpc>
                <a:spcPct val="100000"/>
              </a:lnSpc>
            </a:pPr>
            <a:endParaRPr lang="en-GB" sz="1600" dirty="0">
              <a:solidFill>
                <a:schemeClr val="tx2"/>
              </a:solidFill>
              <a:latin typeface="+mj-lt"/>
              <a:cs typeface="Arial"/>
            </a:endParaRPr>
          </a:p>
          <a:p>
            <a:pPr>
              <a:spcBef>
                <a:spcPts val="20"/>
              </a:spcBef>
            </a:pPr>
            <a:endParaRPr lang="en-GB" sz="1400" dirty="0">
              <a:solidFill>
                <a:schemeClr val="tx2"/>
              </a:solidFill>
              <a:latin typeface="+mj-lt"/>
              <a:cs typeface="Arial"/>
            </a:endParaRPr>
          </a:p>
          <a:p>
            <a:pPr marL="12065" marR="5080" algn="ctr">
              <a:lnSpc>
                <a:spcPts val="1600"/>
              </a:lnSpc>
            </a:pPr>
            <a:r>
              <a:rPr lang="en-GB" sz="1400" spc="-30" dirty="0">
                <a:solidFill>
                  <a:schemeClr val="tx2"/>
                </a:solidFill>
                <a:latin typeface="+mj-lt"/>
                <a:cs typeface="Arial"/>
              </a:rPr>
              <a:t>The </a:t>
            </a:r>
            <a:r>
              <a:rPr lang="en-GB" sz="1400" spc="5" dirty="0">
                <a:solidFill>
                  <a:schemeClr val="tx2"/>
                </a:solidFill>
                <a:latin typeface="+mj-lt"/>
                <a:cs typeface="Arial"/>
              </a:rPr>
              <a:t>cultural </a:t>
            </a:r>
            <a:r>
              <a:rPr lang="en-GB" sz="1400" spc="30" dirty="0">
                <a:solidFill>
                  <a:schemeClr val="tx2"/>
                </a:solidFill>
                <a:latin typeface="+mj-lt"/>
                <a:cs typeface="Arial"/>
              </a:rPr>
              <a:t>tipping  </a:t>
            </a:r>
            <a:r>
              <a:rPr lang="en-GB" sz="1400" spc="15" dirty="0">
                <a:solidFill>
                  <a:schemeClr val="tx2"/>
                </a:solidFill>
                <a:latin typeface="+mj-lt"/>
                <a:cs typeface="Arial"/>
              </a:rPr>
              <a:t>point </a:t>
            </a:r>
            <a:r>
              <a:rPr lang="en-GB" sz="1400" spc="-5" dirty="0">
                <a:solidFill>
                  <a:schemeClr val="tx2"/>
                </a:solidFill>
                <a:latin typeface="+mj-lt"/>
                <a:cs typeface="Arial"/>
              </a:rPr>
              <a:t>when</a:t>
            </a:r>
            <a:r>
              <a:rPr lang="en-GB" sz="1400" spc="-45" dirty="0">
                <a:solidFill>
                  <a:schemeClr val="tx2"/>
                </a:solidFill>
                <a:latin typeface="+mj-lt"/>
                <a:cs typeface="Arial"/>
              </a:rPr>
              <a:t> </a:t>
            </a:r>
            <a:r>
              <a:rPr lang="en-GB" sz="1400" spc="15" dirty="0">
                <a:solidFill>
                  <a:schemeClr val="tx2"/>
                </a:solidFill>
                <a:latin typeface="+mj-lt"/>
                <a:cs typeface="Arial"/>
              </a:rPr>
              <a:t>hard</a:t>
            </a:r>
            <a:r>
              <a:rPr lang="en-GB" sz="1400" spc="-15" dirty="0">
                <a:solidFill>
                  <a:schemeClr val="tx2"/>
                </a:solidFill>
                <a:latin typeface="+mj-lt"/>
                <a:cs typeface="Arial"/>
              </a:rPr>
              <a:t> </a:t>
            </a:r>
            <a:r>
              <a:rPr lang="en-GB" sz="1400" spc="-5" dirty="0">
                <a:solidFill>
                  <a:schemeClr val="tx2"/>
                </a:solidFill>
                <a:latin typeface="+mj-lt"/>
                <a:cs typeface="Arial"/>
              </a:rPr>
              <a:t>work  </a:t>
            </a:r>
            <a:r>
              <a:rPr lang="en-GB" sz="1400" spc="25" dirty="0">
                <a:solidFill>
                  <a:schemeClr val="tx2"/>
                </a:solidFill>
                <a:latin typeface="+mj-lt"/>
                <a:cs typeface="Arial"/>
              </a:rPr>
              <a:t>and </a:t>
            </a:r>
            <a:r>
              <a:rPr lang="en-GB" sz="1400" spc="15" dirty="0">
                <a:solidFill>
                  <a:schemeClr val="tx2"/>
                </a:solidFill>
                <a:latin typeface="+mj-lt"/>
                <a:cs typeface="Arial"/>
              </a:rPr>
              <a:t>focus </a:t>
            </a:r>
            <a:r>
              <a:rPr lang="en-GB" sz="1400" dirty="0">
                <a:solidFill>
                  <a:schemeClr val="tx2"/>
                </a:solidFill>
                <a:latin typeface="+mj-lt"/>
                <a:cs typeface="Arial"/>
              </a:rPr>
              <a:t>to </a:t>
            </a:r>
            <a:r>
              <a:rPr lang="en-GB" sz="1400" spc="-5" dirty="0">
                <a:solidFill>
                  <a:schemeClr val="tx2"/>
                </a:solidFill>
                <a:latin typeface="+mj-lt"/>
                <a:cs typeface="Arial"/>
              </a:rPr>
              <a:t>earn</a:t>
            </a:r>
            <a:r>
              <a:rPr lang="en-GB" sz="1400" spc="-114" dirty="0">
                <a:solidFill>
                  <a:schemeClr val="tx2"/>
                </a:solidFill>
                <a:latin typeface="+mj-lt"/>
                <a:cs typeface="Arial"/>
              </a:rPr>
              <a:t> </a:t>
            </a:r>
            <a:r>
              <a:rPr lang="en-GB" sz="1400" dirty="0">
                <a:solidFill>
                  <a:schemeClr val="tx2"/>
                </a:solidFill>
                <a:latin typeface="+mj-lt"/>
                <a:cs typeface="Arial"/>
              </a:rPr>
              <a:t>the  </a:t>
            </a:r>
            <a:r>
              <a:rPr lang="en-GB" sz="1400" spc="5" dirty="0">
                <a:solidFill>
                  <a:schemeClr val="tx2"/>
                </a:solidFill>
                <a:latin typeface="+mj-lt"/>
                <a:cs typeface="Arial"/>
              </a:rPr>
              <a:t>business </a:t>
            </a:r>
            <a:r>
              <a:rPr lang="en-GB" sz="1400" dirty="0">
                <a:solidFill>
                  <a:schemeClr val="tx2"/>
                </a:solidFill>
                <a:latin typeface="+mj-lt"/>
                <a:cs typeface="Arial"/>
              </a:rPr>
              <a:t>turns </a:t>
            </a:r>
            <a:r>
              <a:rPr lang="en-GB" sz="1400" spc="-5" dirty="0">
                <a:solidFill>
                  <a:schemeClr val="tx2"/>
                </a:solidFill>
                <a:latin typeface="+mj-lt"/>
                <a:cs typeface="Arial"/>
              </a:rPr>
              <a:t>into a  sense </a:t>
            </a:r>
            <a:r>
              <a:rPr lang="en-GB" sz="1400" dirty="0">
                <a:solidFill>
                  <a:schemeClr val="tx2"/>
                </a:solidFill>
                <a:latin typeface="+mj-lt"/>
                <a:cs typeface="Arial"/>
              </a:rPr>
              <a:t>of </a:t>
            </a:r>
            <a:r>
              <a:rPr lang="en-GB" sz="1400" spc="-5" dirty="0">
                <a:solidFill>
                  <a:schemeClr val="tx2"/>
                </a:solidFill>
                <a:latin typeface="+mj-lt"/>
                <a:cs typeface="Arial"/>
              </a:rPr>
              <a:t>entitlement  </a:t>
            </a:r>
            <a:r>
              <a:rPr lang="en-GB" sz="1400" dirty="0">
                <a:solidFill>
                  <a:schemeClr val="tx2"/>
                </a:solidFill>
                <a:latin typeface="+mj-lt"/>
                <a:cs typeface="Arial"/>
              </a:rPr>
              <a:t>to future</a:t>
            </a:r>
            <a:r>
              <a:rPr lang="en-GB" sz="1400" spc="-30" dirty="0">
                <a:solidFill>
                  <a:schemeClr val="tx2"/>
                </a:solidFill>
                <a:latin typeface="+mj-lt"/>
                <a:cs typeface="Arial"/>
              </a:rPr>
              <a:t> </a:t>
            </a:r>
            <a:r>
              <a:rPr lang="en-GB" sz="1400" spc="15" dirty="0">
                <a:solidFill>
                  <a:schemeClr val="tx2"/>
                </a:solidFill>
                <a:latin typeface="+mj-lt"/>
                <a:cs typeface="Arial"/>
              </a:rPr>
              <a:t>success.</a:t>
            </a:r>
            <a:endParaRPr lang="en-GB" sz="1400" dirty="0">
              <a:solidFill>
                <a:schemeClr val="tx2"/>
              </a:solidFill>
              <a:latin typeface="+mj-lt"/>
              <a:cs typeface="Arial"/>
            </a:endParaRPr>
          </a:p>
        </p:txBody>
      </p:sp>
      <p:sp>
        <p:nvSpPr>
          <p:cNvPr id="6" name="Freihandform: Form 5">
            <a:extLst>
              <a:ext uri="{FF2B5EF4-FFF2-40B4-BE49-F238E27FC236}">
                <a16:creationId xmlns:a16="http://schemas.microsoft.com/office/drawing/2014/main" id="{B2AE5D6E-295E-42D8-AF5D-6AD2B0F75347}"/>
              </a:ext>
            </a:extLst>
          </p:cNvPr>
          <p:cNvSpPr/>
          <p:nvPr/>
        </p:nvSpPr>
        <p:spPr>
          <a:xfrm>
            <a:off x="3280543" y="2505477"/>
            <a:ext cx="8338726" cy="3518482"/>
          </a:xfrm>
          <a:custGeom>
            <a:avLst/>
            <a:gdLst>
              <a:gd name="connsiteX0" fmla="*/ 0 w 7934960"/>
              <a:gd name="connsiteY0" fmla="*/ 3101783 h 3518482"/>
              <a:gd name="connsiteX1" fmla="*/ 1676400 w 7934960"/>
              <a:gd name="connsiteY1" fmla="*/ 2553143 h 3518482"/>
              <a:gd name="connsiteX2" fmla="*/ 3322320 w 7934960"/>
              <a:gd name="connsiteY2" fmla="*/ 602423 h 3518482"/>
              <a:gd name="connsiteX3" fmla="*/ 3759200 w 7934960"/>
              <a:gd name="connsiteY3" fmla="*/ 267143 h 3518482"/>
              <a:gd name="connsiteX4" fmla="*/ 4602480 w 7934960"/>
              <a:gd name="connsiteY4" fmla="*/ 94423 h 3518482"/>
              <a:gd name="connsiteX5" fmla="*/ 5181600 w 7934960"/>
              <a:gd name="connsiteY5" fmla="*/ 1821623 h 3518482"/>
              <a:gd name="connsiteX6" fmla="*/ 5608320 w 7934960"/>
              <a:gd name="connsiteY6" fmla="*/ 1557463 h 3518482"/>
              <a:gd name="connsiteX7" fmla="*/ 6065520 w 7934960"/>
              <a:gd name="connsiteY7" fmla="*/ 2705543 h 3518482"/>
              <a:gd name="connsiteX8" fmla="*/ 6400800 w 7934960"/>
              <a:gd name="connsiteY8" fmla="*/ 2339783 h 3518482"/>
              <a:gd name="connsiteX9" fmla="*/ 6746240 w 7934960"/>
              <a:gd name="connsiteY9" fmla="*/ 3162743 h 3518482"/>
              <a:gd name="connsiteX10" fmla="*/ 7233920 w 7934960"/>
              <a:gd name="connsiteY10" fmla="*/ 2776663 h 3518482"/>
              <a:gd name="connsiteX11" fmla="*/ 7579360 w 7934960"/>
              <a:gd name="connsiteY11" fmla="*/ 3396423 h 3518482"/>
              <a:gd name="connsiteX12" fmla="*/ 7934960 w 7934960"/>
              <a:gd name="connsiteY12" fmla="*/ 3518343 h 3518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34960" h="3518482">
                <a:moveTo>
                  <a:pt x="0" y="3101783"/>
                </a:moveTo>
                <a:cubicBezTo>
                  <a:pt x="561340" y="3035743"/>
                  <a:pt x="1122680" y="2969703"/>
                  <a:pt x="1676400" y="2553143"/>
                </a:cubicBezTo>
                <a:cubicBezTo>
                  <a:pt x="2230120" y="2136583"/>
                  <a:pt x="2975187" y="983423"/>
                  <a:pt x="3322320" y="602423"/>
                </a:cubicBezTo>
                <a:cubicBezTo>
                  <a:pt x="3669453" y="221423"/>
                  <a:pt x="3545840" y="351810"/>
                  <a:pt x="3759200" y="267143"/>
                </a:cubicBezTo>
                <a:cubicBezTo>
                  <a:pt x="3972560" y="182476"/>
                  <a:pt x="4365413" y="-164657"/>
                  <a:pt x="4602480" y="94423"/>
                </a:cubicBezTo>
                <a:cubicBezTo>
                  <a:pt x="4839547" y="353503"/>
                  <a:pt x="5013960" y="1577783"/>
                  <a:pt x="5181600" y="1821623"/>
                </a:cubicBezTo>
                <a:cubicBezTo>
                  <a:pt x="5349240" y="2065463"/>
                  <a:pt x="5461000" y="1410143"/>
                  <a:pt x="5608320" y="1557463"/>
                </a:cubicBezTo>
                <a:cubicBezTo>
                  <a:pt x="5755640" y="1704783"/>
                  <a:pt x="5933440" y="2575156"/>
                  <a:pt x="6065520" y="2705543"/>
                </a:cubicBezTo>
                <a:cubicBezTo>
                  <a:pt x="6197600" y="2835930"/>
                  <a:pt x="6287347" y="2263583"/>
                  <a:pt x="6400800" y="2339783"/>
                </a:cubicBezTo>
                <a:cubicBezTo>
                  <a:pt x="6514253" y="2415983"/>
                  <a:pt x="6607387" y="3089930"/>
                  <a:pt x="6746240" y="3162743"/>
                </a:cubicBezTo>
                <a:cubicBezTo>
                  <a:pt x="6885093" y="3235556"/>
                  <a:pt x="7095067" y="2737716"/>
                  <a:pt x="7233920" y="2776663"/>
                </a:cubicBezTo>
                <a:cubicBezTo>
                  <a:pt x="7372773" y="2815610"/>
                  <a:pt x="7462520" y="3272810"/>
                  <a:pt x="7579360" y="3396423"/>
                </a:cubicBezTo>
                <a:cubicBezTo>
                  <a:pt x="7696200" y="3520036"/>
                  <a:pt x="7815580" y="3519189"/>
                  <a:pt x="7934960" y="3518343"/>
                </a:cubicBezTo>
              </a:path>
            </a:pathLst>
          </a:cu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bject 25">
            <a:extLst>
              <a:ext uri="{FF2B5EF4-FFF2-40B4-BE49-F238E27FC236}">
                <a16:creationId xmlns:a16="http://schemas.microsoft.com/office/drawing/2014/main" id="{218D54CB-EDD0-4F2D-8FAE-8686B16AB153}"/>
              </a:ext>
            </a:extLst>
          </p:cNvPr>
          <p:cNvSpPr txBox="1"/>
          <p:nvPr/>
        </p:nvSpPr>
        <p:spPr>
          <a:xfrm>
            <a:off x="4927599" y="1946219"/>
            <a:ext cx="1723571" cy="3659924"/>
          </a:xfrm>
          <a:prstGeom prst="rect">
            <a:avLst/>
          </a:prstGeom>
          <a:solidFill>
            <a:schemeClr val="accent6">
              <a:lumMod val="75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b="1" spc="-5" dirty="0">
                <a:solidFill>
                  <a:schemeClr val="bg1"/>
                </a:solidFill>
                <a:latin typeface="+mj-lt"/>
                <a:cs typeface="Arial"/>
              </a:rPr>
              <a:t>Stage 2:  Undisciplined  pursuit of more</a:t>
            </a:r>
          </a:p>
          <a:p>
            <a:pPr>
              <a:spcBef>
                <a:spcPts val="20"/>
              </a:spcBef>
            </a:pPr>
            <a:endParaRPr lang="en-GB" sz="1400" dirty="0">
              <a:solidFill>
                <a:schemeClr val="bg1"/>
              </a:solidFill>
              <a:latin typeface="+mj-lt"/>
              <a:cs typeface="Arial"/>
            </a:endParaRPr>
          </a:p>
          <a:p>
            <a:pPr marL="12065" marR="5080" algn="ctr"/>
            <a:r>
              <a:rPr lang="en-GB" sz="1700" spc="-30" dirty="0">
                <a:solidFill>
                  <a:schemeClr val="bg1"/>
                </a:solidFill>
                <a:latin typeface="+mj-lt"/>
                <a:cs typeface="Arial"/>
              </a:rPr>
              <a:t>Building from  stage one is  people chasing  goals that take  them away from  their core, their  competitive  advantage all in  the name of  growth, or the  grand strategy.</a:t>
            </a:r>
          </a:p>
        </p:txBody>
      </p:sp>
      <p:sp>
        <p:nvSpPr>
          <p:cNvPr id="11" name="TextBox 87">
            <a:extLst>
              <a:ext uri="{FF2B5EF4-FFF2-40B4-BE49-F238E27FC236}">
                <a16:creationId xmlns:a16="http://schemas.microsoft.com/office/drawing/2014/main" id="{A5EBDC74-7CC3-4B77-BA97-819F11D52CDD}"/>
              </a:ext>
            </a:extLst>
          </p:cNvPr>
          <p:cNvSpPr txBox="1"/>
          <p:nvPr/>
        </p:nvSpPr>
        <p:spPr>
          <a:xfrm>
            <a:off x="550278" y="6528494"/>
            <a:ext cx="647028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Jim Collins, “How the Mighty Fall and Why Some Companies Never Give In” and Eli </a:t>
            </a:r>
            <a:r>
              <a:rPr lang="en-GB" sz="1000" dirty="0" err="1">
                <a:latin typeface="+mj-lt"/>
                <a:ea typeface="League Spartan" charset="0"/>
                <a:cs typeface="Poppins" pitchFamily="2" charset="77"/>
              </a:rPr>
              <a:t>Zelkha</a:t>
            </a:r>
            <a:endParaRPr lang="en-GB" sz="1000" dirty="0">
              <a:latin typeface="+mj-lt"/>
              <a:ea typeface="League Spartan" charset="0"/>
              <a:cs typeface="Poppins" pitchFamily="2" charset="77"/>
            </a:endParaRPr>
          </a:p>
        </p:txBody>
      </p:sp>
    </p:spTree>
    <p:extLst>
      <p:ext uri="{BB962C8B-B14F-4D97-AF65-F5344CB8AC3E}">
        <p14:creationId xmlns:p14="http://schemas.microsoft.com/office/powerpoint/2010/main" val="1244528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2086630" y="511344"/>
            <a:ext cx="8852375" cy="697353"/>
          </a:xfrm>
        </p:spPr>
        <p:txBody>
          <a:bodyPr>
            <a:normAutofit/>
          </a:bodyPr>
          <a:lstStyle/>
          <a:p>
            <a:r>
              <a:rPr lang="en-GB" dirty="0"/>
              <a:t>How the </a:t>
            </a:r>
            <a:r>
              <a:rPr lang="en-GB"/>
              <a:t>mighty fall</a:t>
            </a:r>
            <a:endParaRPr lang="en-GB" dirty="0"/>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411983" y="2183194"/>
            <a:ext cx="2544762" cy="385264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altLang="de-DE" sz="2000" b="1" dirty="0">
                <a:latin typeface="+mj-lt"/>
              </a:rPr>
              <a:t>Stage 3:</a:t>
            </a:r>
          </a:p>
          <a:p>
            <a:pPr algn="l">
              <a:lnSpc>
                <a:spcPct val="100000"/>
              </a:lnSpc>
              <a:spcBef>
                <a:spcPts val="600"/>
              </a:spcBef>
            </a:pPr>
            <a:r>
              <a:rPr lang="en-US" altLang="de-DE" sz="2000" dirty="0">
                <a:latin typeface="+mj-lt"/>
              </a:rPr>
              <a:t>In Stage 3, “Denial of risk and peril”, the things look good on the outside, but internal signs of decline are appearing. Companies tend to amplify positive data and discount, or explain away, negative data.</a:t>
            </a:r>
            <a:endParaRPr lang="en-GB" altLang="de-DE" sz="2000" dirty="0">
              <a:latin typeface="+mj-lt"/>
            </a:endParaRPr>
          </a:p>
        </p:txBody>
      </p:sp>
      <p:sp>
        <p:nvSpPr>
          <p:cNvPr id="51" name="object 25">
            <a:extLst>
              <a:ext uri="{FF2B5EF4-FFF2-40B4-BE49-F238E27FC236}">
                <a16:creationId xmlns:a16="http://schemas.microsoft.com/office/drawing/2014/main" id="{59263594-F341-40B7-B9FB-183368666F4A}"/>
              </a:ext>
            </a:extLst>
          </p:cNvPr>
          <p:cNvSpPr txBox="1"/>
          <p:nvPr/>
        </p:nvSpPr>
        <p:spPr>
          <a:xfrm>
            <a:off x="3156878" y="1946220"/>
            <a:ext cx="1585218" cy="2991540"/>
          </a:xfrm>
          <a:prstGeom prst="rect">
            <a:avLst/>
          </a:prstGeom>
          <a:solidFill>
            <a:schemeClr val="accent6">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dirty="0">
                <a:solidFill>
                  <a:schemeClr val="tx2"/>
                </a:solidFill>
                <a:latin typeface="+mj-lt"/>
                <a:cs typeface="Arial"/>
              </a:rPr>
              <a:t>Stage </a:t>
            </a:r>
            <a:r>
              <a:rPr lang="en-GB" sz="1600" b="1" dirty="0">
                <a:solidFill>
                  <a:schemeClr val="tx2"/>
                </a:solidFill>
                <a:latin typeface="+mj-lt"/>
                <a:cs typeface="Arial"/>
              </a:rPr>
              <a:t>1:  </a:t>
            </a:r>
            <a:r>
              <a:rPr lang="en-GB" sz="1600" b="1" spc="10" dirty="0">
                <a:solidFill>
                  <a:schemeClr val="tx2"/>
                </a:solidFill>
                <a:latin typeface="+mj-lt"/>
                <a:cs typeface="Arial"/>
              </a:rPr>
              <a:t>Hubris</a:t>
            </a:r>
            <a:r>
              <a:rPr lang="en-GB" sz="1600" b="1" spc="-35" dirty="0">
                <a:solidFill>
                  <a:schemeClr val="tx2"/>
                </a:solidFill>
                <a:latin typeface="+mj-lt"/>
                <a:cs typeface="Arial"/>
              </a:rPr>
              <a:t> </a:t>
            </a:r>
            <a:r>
              <a:rPr lang="en-GB" sz="1600" b="1" spc="20" dirty="0">
                <a:solidFill>
                  <a:schemeClr val="tx2"/>
                </a:solidFill>
                <a:latin typeface="+mj-lt"/>
                <a:cs typeface="Arial"/>
              </a:rPr>
              <a:t>born</a:t>
            </a:r>
            <a:r>
              <a:rPr lang="en-GB" sz="1600" b="1" spc="-35" dirty="0">
                <a:solidFill>
                  <a:schemeClr val="tx2"/>
                </a:solidFill>
                <a:latin typeface="+mj-lt"/>
                <a:cs typeface="Arial"/>
              </a:rPr>
              <a:t> </a:t>
            </a:r>
            <a:r>
              <a:rPr lang="en-GB" sz="1600" b="1" dirty="0">
                <a:solidFill>
                  <a:schemeClr val="tx2"/>
                </a:solidFill>
                <a:latin typeface="+mj-lt"/>
                <a:cs typeface="Arial"/>
              </a:rPr>
              <a:t>of  </a:t>
            </a:r>
            <a:r>
              <a:rPr lang="en-GB" sz="1600" b="1" spc="25" dirty="0">
                <a:solidFill>
                  <a:schemeClr val="tx2"/>
                </a:solidFill>
                <a:latin typeface="+mj-lt"/>
                <a:cs typeface="Arial"/>
              </a:rPr>
              <a:t>success</a:t>
            </a:r>
            <a:endParaRPr lang="en-GB" sz="1600" b="1" dirty="0">
              <a:solidFill>
                <a:schemeClr val="tx2"/>
              </a:solidFill>
              <a:latin typeface="+mj-lt"/>
              <a:cs typeface="Arial"/>
            </a:endParaRPr>
          </a:p>
          <a:p>
            <a:pPr>
              <a:lnSpc>
                <a:spcPct val="100000"/>
              </a:lnSpc>
            </a:pPr>
            <a:endParaRPr lang="en-GB" sz="1600" dirty="0">
              <a:solidFill>
                <a:schemeClr val="tx2"/>
              </a:solidFill>
              <a:latin typeface="+mj-lt"/>
              <a:cs typeface="Arial"/>
            </a:endParaRPr>
          </a:p>
          <a:p>
            <a:pPr>
              <a:spcBef>
                <a:spcPts val="20"/>
              </a:spcBef>
            </a:pPr>
            <a:endParaRPr lang="en-GB" sz="1400" dirty="0">
              <a:solidFill>
                <a:schemeClr val="tx2"/>
              </a:solidFill>
              <a:latin typeface="+mj-lt"/>
              <a:cs typeface="Arial"/>
            </a:endParaRPr>
          </a:p>
          <a:p>
            <a:pPr marL="12065" marR="5080" algn="ctr">
              <a:lnSpc>
                <a:spcPts val="1600"/>
              </a:lnSpc>
            </a:pPr>
            <a:r>
              <a:rPr lang="en-GB" sz="1400" spc="-30" dirty="0">
                <a:solidFill>
                  <a:schemeClr val="tx2"/>
                </a:solidFill>
                <a:latin typeface="+mj-lt"/>
                <a:cs typeface="Arial"/>
              </a:rPr>
              <a:t>The </a:t>
            </a:r>
            <a:r>
              <a:rPr lang="en-GB" sz="1400" spc="5" dirty="0">
                <a:solidFill>
                  <a:schemeClr val="tx2"/>
                </a:solidFill>
                <a:latin typeface="+mj-lt"/>
                <a:cs typeface="Arial"/>
              </a:rPr>
              <a:t>cultural </a:t>
            </a:r>
            <a:r>
              <a:rPr lang="en-GB" sz="1400" spc="30" dirty="0">
                <a:solidFill>
                  <a:schemeClr val="tx2"/>
                </a:solidFill>
                <a:latin typeface="+mj-lt"/>
                <a:cs typeface="Arial"/>
              </a:rPr>
              <a:t>tipping  </a:t>
            </a:r>
            <a:r>
              <a:rPr lang="en-GB" sz="1400" spc="15" dirty="0">
                <a:solidFill>
                  <a:schemeClr val="tx2"/>
                </a:solidFill>
                <a:latin typeface="+mj-lt"/>
                <a:cs typeface="Arial"/>
              </a:rPr>
              <a:t>point </a:t>
            </a:r>
            <a:r>
              <a:rPr lang="en-GB" sz="1400" spc="-5" dirty="0">
                <a:solidFill>
                  <a:schemeClr val="tx2"/>
                </a:solidFill>
                <a:latin typeface="+mj-lt"/>
                <a:cs typeface="Arial"/>
              </a:rPr>
              <a:t>when</a:t>
            </a:r>
            <a:r>
              <a:rPr lang="en-GB" sz="1400" spc="-45" dirty="0">
                <a:solidFill>
                  <a:schemeClr val="tx2"/>
                </a:solidFill>
                <a:latin typeface="+mj-lt"/>
                <a:cs typeface="Arial"/>
              </a:rPr>
              <a:t> </a:t>
            </a:r>
            <a:r>
              <a:rPr lang="en-GB" sz="1400" spc="15" dirty="0">
                <a:solidFill>
                  <a:schemeClr val="tx2"/>
                </a:solidFill>
                <a:latin typeface="+mj-lt"/>
                <a:cs typeface="Arial"/>
              </a:rPr>
              <a:t>hard</a:t>
            </a:r>
            <a:r>
              <a:rPr lang="en-GB" sz="1400" spc="-15" dirty="0">
                <a:solidFill>
                  <a:schemeClr val="tx2"/>
                </a:solidFill>
                <a:latin typeface="+mj-lt"/>
                <a:cs typeface="Arial"/>
              </a:rPr>
              <a:t> </a:t>
            </a:r>
            <a:r>
              <a:rPr lang="en-GB" sz="1400" spc="-5" dirty="0">
                <a:solidFill>
                  <a:schemeClr val="tx2"/>
                </a:solidFill>
                <a:latin typeface="+mj-lt"/>
                <a:cs typeface="Arial"/>
              </a:rPr>
              <a:t>work  </a:t>
            </a:r>
            <a:r>
              <a:rPr lang="en-GB" sz="1400" spc="25" dirty="0">
                <a:solidFill>
                  <a:schemeClr val="tx2"/>
                </a:solidFill>
                <a:latin typeface="+mj-lt"/>
                <a:cs typeface="Arial"/>
              </a:rPr>
              <a:t>and </a:t>
            </a:r>
            <a:r>
              <a:rPr lang="en-GB" sz="1400" spc="15" dirty="0">
                <a:solidFill>
                  <a:schemeClr val="tx2"/>
                </a:solidFill>
                <a:latin typeface="+mj-lt"/>
                <a:cs typeface="Arial"/>
              </a:rPr>
              <a:t>focus </a:t>
            </a:r>
            <a:r>
              <a:rPr lang="en-GB" sz="1400" dirty="0">
                <a:solidFill>
                  <a:schemeClr val="tx2"/>
                </a:solidFill>
                <a:latin typeface="+mj-lt"/>
                <a:cs typeface="Arial"/>
              </a:rPr>
              <a:t>to </a:t>
            </a:r>
            <a:r>
              <a:rPr lang="en-GB" sz="1400" spc="-5" dirty="0">
                <a:solidFill>
                  <a:schemeClr val="tx2"/>
                </a:solidFill>
                <a:latin typeface="+mj-lt"/>
                <a:cs typeface="Arial"/>
              </a:rPr>
              <a:t>earn</a:t>
            </a:r>
            <a:r>
              <a:rPr lang="en-GB" sz="1400" spc="-114" dirty="0">
                <a:solidFill>
                  <a:schemeClr val="tx2"/>
                </a:solidFill>
                <a:latin typeface="+mj-lt"/>
                <a:cs typeface="Arial"/>
              </a:rPr>
              <a:t> </a:t>
            </a:r>
            <a:r>
              <a:rPr lang="en-GB" sz="1400" dirty="0">
                <a:solidFill>
                  <a:schemeClr val="tx2"/>
                </a:solidFill>
                <a:latin typeface="+mj-lt"/>
                <a:cs typeface="Arial"/>
              </a:rPr>
              <a:t>the  </a:t>
            </a:r>
            <a:r>
              <a:rPr lang="en-GB" sz="1400" spc="5" dirty="0">
                <a:solidFill>
                  <a:schemeClr val="tx2"/>
                </a:solidFill>
                <a:latin typeface="+mj-lt"/>
                <a:cs typeface="Arial"/>
              </a:rPr>
              <a:t>business </a:t>
            </a:r>
            <a:r>
              <a:rPr lang="en-GB" sz="1400" dirty="0">
                <a:solidFill>
                  <a:schemeClr val="tx2"/>
                </a:solidFill>
                <a:latin typeface="+mj-lt"/>
                <a:cs typeface="Arial"/>
              </a:rPr>
              <a:t>turns </a:t>
            </a:r>
            <a:r>
              <a:rPr lang="en-GB" sz="1400" spc="-5" dirty="0">
                <a:solidFill>
                  <a:schemeClr val="tx2"/>
                </a:solidFill>
                <a:latin typeface="+mj-lt"/>
                <a:cs typeface="Arial"/>
              </a:rPr>
              <a:t>into a  sense </a:t>
            </a:r>
            <a:r>
              <a:rPr lang="en-GB" sz="1400" dirty="0">
                <a:solidFill>
                  <a:schemeClr val="tx2"/>
                </a:solidFill>
                <a:latin typeface="+mj-lt"/>
                <a:cs typeface="Arial"/>
              </a:rPr>
              <a:t>of </a:t>
            </a:r>
            <a:r>
              <a:rPr lang="en-GB" sz="1400" spc="-5" dirty="0">
                <a:solidFill>
                  <a:schemeClr val="tx2"/>
                </a:solidFill>
                <a:latin typeface="+mj-lt"/>
                <a:cs typeface="Arial"/>
              </a:rPr>
              <a:t>entitlement  </a:t>
            </a:r>
            <a:r>
              <a:rPr lang="en-GB" sz="1400" dirty="0">
                <a:solidFill>
                  <a:schemeClr val="tx2"/>
                </a:solidFill>
                <a:latin typeface="+mj-lt"/>
                <a:cs typeface="Arial"/>
              </a:rPr>
              <a:t>to future</a:t>
            </a:r>
            <a:r>
              <a:rPr lang="en-GB" sz="1400" spc="-30" dirty="0">
                <a:solidFill>
                  <a:schemeClr val="tx2"/>
                </a:solidFill>
                <a:latin typeface="+mj-lt"/>
                <a:cs typeface="Arial"/>
              </a:rPr>
              <a:t> </a:t>
            </a:r>
            <a:r>
              <a:rPr lang="en-GB" sz="1400" spc="15" dirty="0">
                <a:solidFill>
                  <a:schemeClr val="tx2"/>
                </a:solidFill>
                <a:latin typeface="+mj-lt"/>
                <a:cs typeface="Arial"/>
              </a:rPr>
              <a:t>success.</a:t>
            </a:r>
            <a:endParaRPr lang="en-GB" sz="1400" dirty="0">
              <a:solidFill>
                <a:schemeClr val="tx2"/>
              </a:solidFill>
              <a:latin typeface="+mj-lt"/>
              <a:cs typeface="Arial"/>
            </a:endParaRPr>
          </a:p>
        </p:txBody>
      </p:sp>
      <p:sp>
        <p:nvSpPr>
          <p:cNvPr id="6" name="Freihandform: Form 5">
            <a:extLst>
              <a:ext uri="{FF2B5EF4-FFF2-40B4-BE49-F238E27FC236}">
                <a16:creationId xmlns:a16="http://schemas.microsoft.com/office/drawing/2014/main" id="{B2AE5D6E-295E-42D8-AF5D-6AD2B0F75347}"/>
              </a:ext>
            </a:extLst>
          </p:cNvPr>
          <p:cNvSpPr/>
          <p:nvPr/>
        </p:nvSpPr>
        <p:spPr>
          <a:xfrm>
            <a:off x="3280543" y="2505477"/>
            <a:ext cx="8338726" cy="3518482"/>
          </a:xfrm>
          <a:custGeom>
            <a:avLst/>
            <a:gdLst>
              <a:gd name="connsiteX0" fmla="*/ 0 w 7934960"/>
              <a:gd name="connsiteY0" fmla="*/ 3101783 h 3518482"/>
              <a:gd name="connsiteX1" fmla="*/ 1676400 w 7934960"/>
              <a:gd name="connsiteY1" fmla="*/ 2553143 h 3518482"/>
              <a:gd name="connsiteX2" fmla="*/ 3322320 w 7934960"/>
              <a:gd name="connsiteY2" fmla="*/ 602423 h 3518482"/>
              <a:gd name="connsiteX3" fmla="*/ 3759200 w 7934960"/>
              <a:gd name="connsiteY3" fmla="*/ 267143 h 3518482"/>
              <a:gd name="connsiteX4" fmla="*/ 4602480 w 7934960"/>
              <a:gd name="connsiteY4" fmla="*/ 94423 h 3518482"/>
              <a:gd name="connsiteX5" fmla="*/ 5181600 w 7934960"/>
              <a:gd name="connsiteY5" fmla="*/ 1821623 h 3518482"/>
              <a:gd name="connsiteX6" fmla="*/ 5608320 w 7934960"/>
              <a:gd name="connsiteY6" fmla="*/ 1557463 h 3518482"/>
              <a:gd name="connsiteX7" fmla="*/ 6065520 w 7934960"/>
              <a:gd name="connsiteY7" fmla="*/ 2705543 h 3518482"/>
              <a:gd name="connsiteX8" fmla="*/ 6400800 w 7934960"/>
              <a:gd name="connsiteY8" fmla="*/ 2339783 h 3518482"/>
              <a:gd name="connsiteX9" fmla="*/ 6746240 w 7934960"/>
              <a:gd name="connsiteY9" fmla="*/ 3162743 h 3518482"/>
              <a:gd name="connsiteX10" fmla="*/ 7233920 w 7934960"/>
              <a:gd name="connsiteY10" fmla="*/ 2776663 h 3518482"/>
              <a:gd name="connsiteX11" fmla="*/ 7579360 w 7934960"/>
              <a:gd name="connsiteY11" fmla="*/ 3396423 h 3518482"/>
              <a:gd name="connsiteX12" fmla="*/ 7934960 w 7934960"/>
              <a:gd name="connsiteY12" fmla="*/ 3518343 h 3518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34960" h="3518482">
                <a:moveTo>
                  <a:pt x="0" y="3101783"/>
                </a:moveTo>
                <a:cubicBezTo>
                  <a:pt x="561340" y="3035743"/>
                  <a:pt x="1122680" y="2969703"/>
                  <a:pt x="1676400" y="2553143"/>
                </a:cubicBezTo>
                <a:cubicBezTo>
                  <a:pt x="2230120" y="2136583"/>
                  <a:pt x="2975187" y="983423"/>
                  <a:pt x="3322320" y="602423"/>
                </a:cubicBezTo>
                <a:cubicBezTo>
                  <a:pt x="3669453" y="221423"/>
                  <a:pt x="3545840" y="351810"/>
                  <a:pt x="3759200" y="267143"/>
                </a:cubicBezTo>
                <a:cubicBezTo>
                  <a:pt x="3972560" y="182476"/>
                  <a:pt x="4365413" y="-164657"/>
                  <a:pt x="4602480" y="94423"/>
                </a:cubicBezTo>
                <a:cubicBezTo>
                  <a:pt x="4839547" y="353503"/>
                  <a:pt x="5013960" y="1577783"/>
                  <a:pt x="5181600" y="1821623"/>
                </a:cubicBezTo>
                <a:cubicBezTo>
                  <a:pt x="5349240" y="2065463"/>
                  <a:pt x="5461000" y="1410143"/>
                  <a:pt x="5608320" y="1557463"/>
                </a:cubicBezTo>
                <a:cubicBezTo>
                  <a:pt x="5755640" y="1704783"/>
                  <a:pt x="5933440" y="2575156"/>
                  <a:pt x="6065520" y="2705543"/>
                </a:cubicBezTo>
                <a:cubicBezTo>
                  <a:pt x="6197600" y="2835930"/>
                  <a:pt x="6287347" y="2263583"/>
                  <a:pt x="6400800" y="2339783"/>
                </a:cubicBezTo>
                <a:cubicBezTo>
                  <a:pt x="6514253" y="2415983"/>
                  <a:pt x="6607387" y="3089930"/>
                  <a:pt x="6746240" y="3162743"/>
                </a:cubicBezTo>
                <a:cubicBezTo>
                  <a:pt x="6885093" y="3235556"/>
                  <a:pt x="7095067" y="2737716"/>
                  <a:pt x="7233920" y="2776663"/>
                </a:cubicBezTo>
                <a:cubicBezTo>
                  <a:pt x="7372773" y="2815610"/>
                  <a:pt x="7462520" y="3272810"/>
                  <a:pt x="7579360" y="3396423"/>
                </a:cubicBezTo>
                <a:cubicBezTo>
                  <a:pt x="7696200" y="3520036"/>
                  <a:pt x="7815580" y="3519189"/>
                  <a:pt x="7934960" y="3518343"/>
                </a:cubicBezTo>
              </a:path>
            </a:pathLst>
          </a:cu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bject 25">
            <a:extLst>
              <a:ext uri="{FF2B5EF4-FFF2-40B4-BE49-F238E27FC236}">
                <a16:creationId xmlns:a16="http://schemas.microsoft.com/office/drawing/2014/main" id="{218D54CB-EDD0-4F2D-8FAE-8686B16AB153}"/>
              </a:ext>
            </a:extLst>
          </p:cNvPr>
          <p:cNvSpPr txBox="1"/>
          <p:nvPr/>
        </p:nvSpPr>
        <p:spPr>
          <a:xfrm>
            <a:off x="4927600" y="1946220"/>
            <a:ext cx="1585218" cy="2991540"/>
          </a:xfrm>
          <a:prstGeom prst="rect">
            <a:avLst/>
          </a:prstGeom>
          <a:solidFill>
            <a:schemeClr val="accent6">
              <a:lumMod val="75000"/>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a:solidFill>
                  <a:schemeClr val="tx2"/>
                </a:solidFill>
                <a:latin typeface="+mj-lt"/>
                <a:cs typeface="Arial"/>
              </a:rPr>
              <a:t>Stage 2:  Undisciplined  pursuit of more</a:t>
            </a:r>
          </a:p>
          <a:p>
            <a:pPr>
              <a:spcBef>
                <a:spcPts val="20"/>
              </a:spcBef>
            </a:pPr>
            <a:endParaRPr lang="en-GB" sz="1400" dirty="0">
              <a:solidFill>
                <a:schemeClr val="tx2"/>
              </a:solidFill>
              <a:latin typeface="+mj-lt"/>
              <a:cs typeface="Arial"/>
            </a:endParaRPr>
          </a:p>
          <a:p>
            <a:pPr marL="12065" marR="5080" algn="ctr">
              <a:lnSpc>
                <a:spcPts val="1600"/>
              </a:lnSpc>
            </a:pPr>
            <a:r>
              <a:rPr lang="en-GB" sz="1400" spc="-30">
                <a:solidFill>
                  <a:schemeClr val="tx2"/>
                </a:solidFill>
                <a:latin typeface="+mj-lt"/>
                <a:cs typeface="Arial"/>
              </a:rPr>
              <a:t>Building from  stage one is  people chasing  goals that take  them away from  their core, their  competitive  advantage all in  the name of  growth, or the  grand strategy.</a:t>
            </a:r>
            <a:endParaRPr lang="en-GB" sz="1400" spc="-30" dirty="0">
              <a:solidFill>
                <a:schemeClr val="tx2"/>
              </a:solidFill>
              <a:latin typeface="+mj-lt"/>
              <a:cs typeface="Arial"/>
            </a:endParaRPr>
          </a:p>
        </p:txBody>
      </p:sp>
      <p:sp>
        <p:nvSpPr>
          <p:cNvPr id="11" name="object 25">
            <a:extLst>
              <a:ext uri="{FF2B5EF4-FFF2-40B4-BE49-F238E27FC236}">
                <a16:creationId xmlns:a16="http://schemas.microsoft.com/office/drawing/2014/main" id="{0D6015C8-25E3-4B49-B49D-F30F6FD512CE}"/>
              </a:ext>
            </a:extLst>
          </p:cNvPr>
          <p:cNvSpPr txBox="1"/>
          <p:nvPr/>
        </p:nvSpPr>
        <p:spPr>
          <a:xfrm>
            <a:off x="6698322" y="1946220"/>
            <a:ext cx="1585218" cy="3779666"/>
          </a:xfrm>
          <a:prstGeom prst="rect">
            <a:avLst/>
          </a:prstGeom>
          <a:solidFill>
            <a:schemeClr val="tx2"/>
          </a:solidFill>
          <a:ln>
            <a:noFill/>
          </a:ln>
        </p:spPr>
        <p:txBody>
          <a:bodyPr vert="horz" wrap="square" lIns="0" tIns="22860" rIns="0" bIns="0" rtlCol="0">
            <a:noAutofit/>
          </a:bodyPr>
          <a:lstStyle/>
          <a:p>
            <a:pPr marL="217804" marR="210185" indent="-635" algn="ctr">
              <a:spcBef>
                <a:spcPts val="180"/>
              </a:spcBef>
            </a:pPr>
            <a:r>
              <a:rPr lang="en-GB" sz="2400" b="1" spc="-5" dirty="0">
                <a:solidFill>
                  <a:schemeClr val="bg1"/>
                </a:solidFill>
                <a:latin typeface="+mj-lt"/>
                <a:cs typeface="Arial"/>
              </a:rPr>
              <a:t>Stage 3:  Denial of risk</a:t>
            </a:r>
          </a:p>
          <a:p>
            <a:pPr marL="217804" marR="210185" indent="-635" algn="ctr">
              <a:spcBef>
                <a:spcPts val="180"/>
              </a:spcBef>
            </a:pPr>
            <a:r>
              <a:rPr lang="en-GB" sz="2400" b="1" spc="-5" dirty="0">
                <a:solidFill>
                  <a:schemeClr val="bg1"/>
                </a:solidFill>
                <a:latin typeface="+mj-lt"/>
                <a:cs typeface="Arial"/>
              </a:rPr>
              <a:t>and peril</a:t>
            </a:r>
          </a:p>
          <a:p>
            <a:endParaRPr lang="en-GB" sz="2400" dirty="0">
              <a:solidFill>
                <a:schemeClr val="bg1"/>
              </a:solidFill>
              <a:latin typeface="+mj-lt"/>
              <a:cs typeface="Arial"/>
            </a:endParaRPr>
          </a:p>
          <a:p>
            <a:pPr marL="12065" marR="5080" algn="ctr"/>
            <a:r>
              <a:rPr lang="en-GB" sz="2000" spc="-30" dirty="0">
                <a:solidFill>
                  <a:schemeClr val="bg1"/>
                </a:solidFill>
                <a:latin typeface="+mj-lt"/>
                <a:cs typeface="Arial"/>
              </a:rPr>
              <a:t>Chasing things  that are not part  of your core, fail  to see the  problems.</a:t>
            </a:r>
          </a:p>
        </p:txBody>
      </p:sp>
      <p:sp>
        <p:nvSpPr>
          <p:cNvPr id="22" name="TextBox 87">
            <a:extLst>
              <a:ext uri="{FF2B5EF4-FFF2-40B4-BE49-F238E27FC236}">
                <a16:creationId xmlns:a16="http://schemas.microsoft.com/office/drawing/2014/main" id="{0B853FD0-7751-4E2F-8AC3-130F2902EBC7}"/>
              </a:ext>
            </a:extLst>
          </p:cNvPr>
          <p:cNvSpPr txBox="1"/>
          <p:nvPr/>
        </p:nvSpPr>
        <p:spPr>
          <a:xfrm>
            <a:off x="550278" y="6528494"/>
            <a:ext cx="647028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Jim Collins, “How the Mighty Fall and Why Some Companies Never Give In” and Eli </a:t>
            </a:r>
            <a:r>
              <a:rPr lang="en-GB" sz="1000" dirty="0" err="1">
                <a:latin typeface="+mj-lt"/>
                <a:ea typeface="League Spartan" charset="0"/>
                <a:cs typeface="Poppins" pitchFamily="2" charset="77"/>
              </a:rPr>
              <a:t>Zelkha</a:t>
            </a:r>
            <a:endParaRPr lang="en-GB" sz="1000" dirty="0">
              <a:latin typeface="+mj-lt"/>
              <a:ea typeface="League Spartan" charset="0"/>
              <a:cs typeface="Poppins" pitchFamily="2" charset="77"/>
            </a:endParaRPr>
          </a:p>
        </p:txBody>
      </p:sp>
    </p:spTree>
    <p:extLst>
      <p:ext uri="{BB962C8B-B14F-4D97-AF65-F5344CB8AC3E}">
        <p14:creationId xmlns:p14="http://schemas.microsoft.com/office/powerpoint/2010/main" val="4118224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p:txBody>
          <a:bodyPr>
            <a:normAutofit/>
          </a:bodyPr>
          <a:lstStyle/>
          <a:p>
            <a:r>
              <a:rPr lang="en-GB" dirty="0"/>
              <a:t>How the </a:t>
            </a:r>
            <a:r>
              <a:rPr lang="en-GB"/>
              <a:t>mighty fall</a:t>
            </a:r>
            <a:endParaRPr lang="en-GB" dirty="0"/>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364774" y="1815478"/>
            <a:ext cx="2606600" cy="446819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altLang="de-DE" sz="2000" b="1" dirty="0">
                <a:latin typeface="+mj-lt"/>
              </a:rPr>
              <a:t>Stage 4:</a:t>
            </a:r>
          </a:p>
          <a:p>
            <a:pPr algn="l">
              <a:lnSpc>
                <a:spcPct val="100000"/>
              </a:lnSpc>
              <a:spcBef>
                <a:spcPts val="600"/>
              </a:spcBef>
            </a:pPr>
            <a:r>
              <a:rPr lang="en-US" altLang="de-DE" sz="2000" dirty="0">
                <a:latin typeface="+mj-lt"/>
              </a:rPr>
              <a:t>Denial may lead to Stage 4, “Grasping for salvation”, in which the decline becomes visible to all. It’s instinctive to do everything the leaders can think of to reverse decline in this stage. But the key is not to do everything at a frantic pace but think what not to do with a focused approach.</a:t>
            </a:r>
            <a:endParaRPr lang="en-GB" altLang="de-DE" sz="2000" dirty="0">
              <a:latin typeface="+mj-lt"/>
            </a:endParaRPr>
          </a:p>
        </p:txBody>
      </p:sp>
      <p:sp>
        <p:nvSpPr>
          <p:cNvPr id="51" name="object 25">
            <a:extLst>
              <a:ext uri="{FF2B5EF4-FFF2-40B4-BE49-F238E27FC236}">
                <a16:creationId xmlns:a16="http://schemas.microsoft.com/office/drawing/2014/main" id="{59263594-F341-40B7-B9FB-183368666F4A}"/>
              </a:ext>
            </a:extLst>
          </p:cNvPr>
          <p:cNvSpPr txBox="1"/>
          <p:nvPr/>
        </p:nvSpPr>
        <p:spPr>
          <a:xfrm>
            <a:off x="3156878" y="1946220"/>
            <a:ext cx="1585218" cy="2991540"/>
          </a:xfrm>
          <a:prstGeom prst="rect">
            <a:avLst/>
          </a:prstGeom>
          <a:solidFill>
            <a:schemeClr val="accent6">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dirty="0">
                <a:solidFill>
                  <a:schemeClr val="tx2"/>
                </a:solidFill>
                <a:latin typeface="+mj-lt"/>
                <a:cs typeface="Arial"/>
              </a:rPr>
              <a:t>Stage </a:t>
            </a:r>
            <a:r>
              <a:rPr lang="en-GB" sz="1600" b="1" dirty="0">
                <a:solidFill>
                  <a:schemeClr val="tx2"/>
                </a:solidFill>
                <a:latin typeface="+mj-lt"/>
                <a:cs typeface="Arial"/>
              </a:rPr>
              <a:t>1:  </a:t>
            </a:r>
            <a:r>
              <a:rPr lang="en-GB" sz="1600" b="1" spc="10" dirty="0">
                <a:solidFill>
                  <a:schemeClr val="tx2"/>
                </a:solidFill>
                <a:latin typeface="+mj-lt"/>
                <a:cs typeface="Arial"/>
              </a:rPr>
              <a:t>Hubris</a:t>
            </a:r>
            <a:r>
              <a:rPr lang="en-GB" sz="1600" b="1" spc="-35" dirty="0">
                <a:solidFill>
                  <a:schemeClr val="tx2"/>
                </a:solidFill>
                <a:latin typeface="+mj-lt"/>
                <a:cs typeface="Arial"/>
              </a:rPr>
              <a:t> </a:t>
            </a:r>
            <a:r>
              <a:rPr lang="en-GB" sz="1600" b="1" spc="20" dirty="0">
                <a:solidFill>
                  <a:schemeClr val="tx2"/>
                </a:solidFill>
                <a:latin typeface="+mj-lt"/>
                <a:cs typeface="Arial"/>
              </a:rPr>
              <a:t>born</a:t>
            </a:r>
            <a:r>
              <a:rPr lang="en-GB" sz="1600" b="1" spc="-35" dirty="0">
                <a:solidFill>
                  <a:schemeClr val="tx2"/>
                </a:solidFill>
                <a:latin typeface="+mj-lt"/>
                <a:cs typeface="Arial"/>
              </a:rPr>
              <a:t> </a:t>
            </a:r>
            <a:r>
              <a:rPr lang="en-GB" sz="1600" b="1" dirty="0">
                <a:solidFill>
                  <a:schemeClr val="tx2"/>
                </a:solidFill>
                <a:latin typeface="+mj-lt"/>
                <a:cs typeface="Arial"/>
              </a:rPr>
              <a:t>of  </a:t>
            </a:r>
            <a:r>
              <a:rPr lang="en-GB" sz="1600" b="1" spc="25" dirty="0">
                <a:solidFill>
                  <a:schemeClr val="tx2"/>
                </a:solidFill>
                <a:latin typeface="+mj-lt"/>
                <a:cs typeface="Arial"/>
              </a:rPr>
              <a:t>success</a:t>
            </a:r>
            <a:endParaRPr lang="en-GB" sz="1600" b="1" dirty="0">
              <a:solidFill>
                <a:schemeClr val="tx2"/>
              </a:solidFill>
              <a:latin typeface="+mj-lt"/>
              <a:cs typeface="Arial"/>
            </a:endParaRPr>
          </a:p>
          <a:p>
            <a:pPr>
              <a:lnSpc>
                <a:spcPct val="100000"/>
              </a:lnSpc>
            </a:pPr>
            <a:endParaRPr lang="en-GB" sz="1600" dirty="0">
              <a:solidFill>
                <a:schemeClr val="tx2"/>
              </a:solidFill>
              <a:latin typeface="+mj-lt"/>
              <a:cs typeface="Arial"/>
            </a:endParaRPr>
          </a:p>
          <a:p>
            <a:pPr>
              <a:spcBef>
                <a:spcPts val="20"/>
              </a:spcBef>
            </a:pPr>
            <a:endParaRPr lang="en-GB" sz="1400" dirty="0">
              <a:solidFill>
                <a:schemeClr val="tx2"/>
              </a:solidFill>
              <a:latin typeface="+mj-lt"/>
              <a:cs typeface="Arial"/>
            </a:endParaRPr>
          </a:p>
          <a:p>
            <a:pPr marL="12065" marR="5080" algn="ctr">
              <a:lnSpc>
                <a:spcPts val="1600"/>
              </a:lnSpc>
            </a:pPr>
            <a:r>
              <a:rPr lang="en-GB" sz="1400" spc="-30" dirty="0">
                <a:solidFill>
                  <a:schemeClr val="tx2"/>
                </a:solidFill>
                <a:latin typeface="+mj-lt"/>
                <a:cs typeface="Arial"/>
              </a:rPr>
              <a:t>The </a:t>
            </a:r>
            <a:r>
              <a:rPr lang="en-GB" sz="1400" spc="5" dirty="0">
                <a:solidFill>
                  <a:schemeClr val="tx2"/>
                </a:solidFill>
                <a:latin typeface="+mj-lt"/>
                <a:cs typeface="Arial"/>
              </a:rPr>
              <a:t>cultural </a:t>
            </a:r>
            <a:r>
              <a:rPr lang="en-GB" sz="1400" spc="30" dirty="0">
                <a:solidFill>
                  <a:schemeClr val="tx2"/>
                </a:solidFill>
                <a:latin typeface="+mj-lt"/>
                <a:cs typeface="Arial"/>
              </a:rPr>
              <a:t>tipping  </a:t>
            </a:r>
            <a:r>
              <a:rPr lang="en-GB" sz="1400" spc="15" dirty="0">
                <a:solidFill>
                  <a:schemeClr val="tx2"/>
                </a:solidFill>
                <a:latin typeface="+mj-lt"/>
                <a:cs typeface="Arial"/>
              </a:rPr>
              <a:t>point </a:t>
            </a:r>
            <a:r>
              <a:rPr lang="en-GB" sz="1400" spc="-5" dirty="0">
                <a:solidFill>
                  <a:schemeClr val="tx2"/>
                </a:solidFill>
                <a:latin typeface="+mj-lt"/>
                <a:cs typeface="Arial"/>
              </a:rPr>
              <a:t>when</a:t>
            </a:r>
            <a:r>
              <a:rPr lang="en-GB" sz="1400" spc="-45" dirty="0">
                <a:solidFill>
                  <a:schemeClr val="tx2"/>
                </a:solidFill>
                <a:latin typeface="+mj-lt"/>
                <a:cs typeface="Arial"/>
              </a:rPr>
              <a:t> </a:t>
            </a:r>
            <a:r>
              <a:rPr lang="en-GB" sz="1400" spc="15" dirty="0">
                <a:solidFill>
                  <a:schemeClr val="tx2"/>
                </a:solidFill>
                <a:latin typeface="+mj-lt"/>
                <a:cs typeface="Arial"/>
              </a:rPr>
              <a:t>hard</a:t>
            </a:r>
            <a:r>
              <a:rPr lang="en-GB" sz="1400" spc="-15" dirty="0">
                <a:solidFill>
                  <a:schemeClr val="tx2"/>
                </a:solidFill>
                <a:latin typeface="+mj-lt"/>
                <a:cs typeface="Arial"/>
              </a:rPr>
              <a:t> </a:t>
            </a:r>
            <a:r>
              <a:rPr lang="en-GB" sz="1400" spc="-5" dirty="0">
                <a:solidFill>
                  <a:schemeClr val="tx2"/>
                </a:solidFill>
                <a:latin typeface="+mj-lt"/>
                <a:cs typeface="Arial"/>
              </a:rPr>
              <a:t>work  </a:t>
            </a:r>
            <a:r>
              <a:rPr lang="en-GB" sz="1400" spc="25" dirty="0">
                <a:solidFill>
                  <a:schemeClr val="tx2"/>
                </a:solidFill>
                <a:latin typeface="+mj-lt"/>
                <a:cs typeface="Arial"/>
              </a:rPr>
              <a:t>and </a:t>
            </a:r>
            <a:r>
              <a:rPr lang="en-GB" sz="1400" spc="15" dirty="0">
                <a:solidFill>
                  <a:schemeClr val="tx2"/>
                </a:solidFill>
                <a:latin typeface="+mj-lt"/>
                <a:cs typeface="Arial"/>
              </a:rPr>
              <a:t>focus </a:t>
            </a:r>
            <a:r>
              <a:rPr lang="en-GB" sz="1400" dirty="0">
                <a:solidFill>
                  <a:schemeClr val="tx2"/>
                </a:solidFill>
                <a:latin typeface="+mj-lt"/>
                <a:cs typeface="Arial"/>
              </a:rPr>
              <a:t>to </a:t>
            </a:r>
            <a:r>
              <a:rPr lang="en-GB" sz="1400" spc="-5" dirty="0">
                <a:solidFill>
                  <a:schemeClr val="tx2"/>
                </a:solidFill>
                <a:latin typeface="+mj-lt"/>
                <a:cs typeface="Arial"/>
              </a:rPr>
              <a:t>earn</a:t>
            </a:r>
            <a:r>
              <a:rPr lang="en-GB" sz="1400" spc="-114" dirty="0">
                <a:solidFill>
                  <a:schemeClr val="tx2"/>
                </a:solidFill>
                <a:latin typeface="+mj-lt"/>
                <a:cs typeface="Arial"/>
              </a:rPr>
              <a:t> </a:t>
            </a:r>
            <a:r>
              <a:rPr lang="en-GB" sz="1400" dirty="0">
                <a:solidFill>
                  <a:schemeClr val="tx2"/>
                </a:solidFill>
                <a:latin typeface="+mj-lt"/>
                <a:cs typeface="Arial"/>
              </a:rPr>
              <a:t>the  </a:t>
            </a:r>
            <a:r>
              <a:rPr lang="en-GB" sz="1400" spc="5" dirty="0">
                <a:solidFill>
                  <a:schemeClr val="tx2"/>
                </a:solidFill>
                <a:latin typeface="+mj-lt"/>
                <a:cs typeface="Arial"/>
              </a:rPr>
              <a:t>business </a:t>
            </a:r>
            <a:r>
              <a:rPr lang="en-GB" sz="1400" dirty="0">
                <a:solidFill>
                  <a:schemeClr val="tx2"/>
                </a:solidFill>
                <a:latin typeface="+mj-lt"/>
                <a:cs typeface="Arial"/>
              </a:rPr>
              <a:t>turns </a:t>
            </a:r>
            <a:r>
              <a:rPr lang="en-GB" sz="1400" spc="-5" dirty="0">
                <a:solidFill>
                  <a:schemeClr val="tx2"/>
                </a:solidFill>
                <a:latin typeface="+mj-lt"/>
                <a:cs typeface="Arial"/>
              </a:rPr>
              <a:t>into a  sense </a:t>
            </a:r>
            <a:r>
              <a:rPr lang="en-GB" sz="1400" dirty="0">
                <a:solidFill>
                  <a:schemeClr val="tx2"/>
                </a:solidFill>
                <a:latin typeface="+mj-lt"/>
                <a:cs typeface="Arial"/>
              </a:rPr>
              <a:t>of </a:t>
            </a:r>
            <a:r>
              <a:rPr lang="en-GB" sz="1400" spc="-5" dirty="0">
                <a:solidFill>
                  <a:schemeClr val="tx2"/>
                </a:solidFill>
                <a:latin typeface="+mj-lt"/>
                <a:cs typeface="Arial"/>
              </a:rPr>
              <a:t>entitlement  </a:t>
            </a:r>
            <a:r>
              <a:rPr lang="en-GB" sz="1400" dirty="0">
                <a:solidFill>
                  <a:schemeClr val="tx2"/>
                </a:solidFill>
                <a:latin typeface="+mj-lt"/>
                <a:cs typeface="Arial"/>
              </a:rPr>
              <a:t>to future</a:t>
            </a:r>
            <a:r>
              <a:rPr lang="en-GB" sz="1400" spc="-30" dirty="0">
                <a:solidFill>
                  <a:schemeClr val="tx2"/>
                </a:solidFill>
                <a:latin typeface="+mj-lt"/>
                <a:cs typeface="Arial"/>
              </a:rPr>
              <a:t> </a:t>
            </a:r>
            <a:r>
              <a:rPr lang="en-GB" sz="1400" spc="15" dirty="0">
                <a:solidFill>
                  <a:schemeClr val="tx2"/>
                </a:solidFill>
                <a:latin typeface="+mj-lt"/>
                <a:cs typeface="Arial"/>
              </a:rPr>
              <a:t>success.</a:t>
            </a:r>
            <a:endParaRPr lang="en-GB" sz="1400" dirty="0">
              <a:solidFill>
                <a:schemeClr val="tx2"/>
              </a:solidFill>
              <a:latin typeface="+mj-lt"/>
              <a:cs typeface="Arial"/>
            </a:endParaRPr>
          </a:p>
        </p:txBody>
      </p:sp>
      <p:sp>
        <p:nvSpPr>
          <p:cNvPr id="6" name="Freihandform: Form 5">
            <a:extLst>
              <a:ext uri="{FF2B5EF4-FFF2-40B4-BE49-F238E27FC236}">
                <a16:creationId xmlns:a16="http://schemas.microsoft.com/office/drawing/2014/main" id="{B2AE5D6E-295E-42D8-AF5D-6AD2B0F75347}"/>
              </a:ext>
            </a:extLst>
          </p:cNvPr>
          <p:cNvSpPr/>
          <p:nvPr/>
        </p:nvSpPr>
        <p:spPr>
          <a:xfrm>
            <a:off x="3280543" y="2505477"/>
            <a:ext cx="8338726" cy="3518482"/>
          </a:xfrm>
          <a:custGeom>
            <a:avLst/>
            <a:gdLst>
              <a:gd name="connsiteX0" fmla="*/ 0 w 7934960"/>
              <a:gd name="connsiteY0" fmla="*/ 3101783 h 3518482"/>
              <a:gd name="connsiteX1" fmla="*/ 1676400 w 7934960"/>
              <a:gd name="connsiteY1" fmla="*/ 2553143 h 3518482"/>
              <a:gd name="connsiteX2" fmla="*/ 3322320 w 7934960"/>
              <a:gd name="connsiteY2" fmla="*/ 602423 h 3518482"/>
              <a:gd name="connsiteX3" fmla="*/ 3759200 w 7934960"/>
              <a:gd name="connsiteY3" fmla="*/ 267143 h 3518482"/>
              <a:gd name="connsiteX4" fmla="*/ 4602480 w 7934960"/>
              <a:gd name="connsiteY4" fmla="*/ 94423 h 3518482"/>
              <a:gd name="connsiteX5" fmla="*/ 5181600 w 7934960"/>
              <a:gd name="connsiteY5" fmla="*/ 1821623 h 3518482"/>
              <a:gd name="connsiteX6" fmla="*/ 5608320 w 7934960"/>
              <a:gd name="connsiteY6" fmla="*/ 1557463 h 3518482"/>
              <a:gd name="connsiteX7" fmla="*/ 6065520 w 7934960"/>
              <a:gd name="connsiteY7" fmla="*/ 2705543 h 3518482"/>
              <a:gd name="connsiteX8" fmla="*/ 6400800 w 7934960"/>
              <a:gd name="connsiteY8" fmla="*/ 2339783 h 3518482"/>
              <a:gd name="connsiteX9" fmla="*/ 6746240 w 7934960"/>
              <a:gd name="connsiteY9" fmla="*/ 3162743 h 3518482"/>
              <a:gd name="connsiteX10" fmla="*/ 7233920 w 7934960"/>
              <a:gd name="connsiteY10" fmla="*/ 2776663 h 3518482"/>
              <a:gd name="connsiteX11" fmla="*/ 7579360 w 7934960"/>
              <a:gd name="connsiteY11" fmla="*/ 3396423 h 3518482"/>
              <a:gd name="connsiteX12" fmla="*/ 7934960 w 7934960"/>
              <a:gd name="connsiteY12" fmla="*/ 3518343 h 3518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34960" h="3518482">
                <a:moveTo>
                  <a:pt x="0" y="3101783"/>
                </a:moveTo>
                <a:cubicBezTo>
                  <a:pt x="561340" y="3035743"/>
                  <a:pt x="1122680" y="2969703"/>
                  <a:pt x="1676400" y="2553143"/>
                </a:cubicBezTo>
                <a:cubicBezTo>
                  <a:pt x="2230120" y="2136583"/>
                  <a:pt x="2975187" y="983423"/>
                  <a:pt x="3322320" y="602423"/>
                </a:cubicBezTo>
                <a:cubicBezTo>
                  <a:pt x="3669453" y="221423"/>
                  <a:pt x="3545840" y="351810"/>
                  <a:pt x="3759200" y="267143"/>
                </a:cubicBezTo>
                <a:cubicBezTo>
                  <a:pt x="3972560" y="182476"/>
                  <a:pt x="4365413" y="-164657"/>
                  <a:pt x="4602480" y="94423"/>
                </a:cubicBezTo>
                <a:cubicBezTo>
                  <a:pt x="4839547" y="353503"/>
                  <a:pt x="5013960" y="1577783"/>
                  <a:pt x="5181600" y="1821623"/>
                </a:cubicBezTo>
                <a:cubicBezTo>
                  <a:pt x="5349240" y="2065463"/>
                  <a:pt x="5461000" y="1410143"/>
                  <a:pt x="5608320" y="1557463"/>
                </a:cubicBezTo>
                <a:cubicBezTo>
                  <a:pt x="5755640" y="1704783"/>
                  <a:pt x="5933440" y="2575156"/>
                  <a:pt x="6065520" y="2705543"/>
                </a:cubicBezTo>
                <a:cubicBezTo>
                  <a:pt x="6197600" y="2835930"/>
                  <a:pt x="6287347" y="2263583"/>
                  <a:pt x="6400800" y="2339783"/>
                </a:cubicBezTo>
                <a:cubicBezTo>
                  <a:pt x="6514253" y="2415983"/>
                  <a:pt x="6607387" y="3089930"/>
                  <a:pt x="6746240" y="3162743"/>
                </a:cubicBezTo>
                <a:cubicBezTo>
                  <a:pt x="6885093" y="3235556"/>
                  <a:pt x="7095067" y="2737716"/>
                  <a:pt x="7233920" y="2776663"/>
                </a:cubicBezTo>
                <a:cubicBezTo>
                  <a:pt x="7372773" y="2815610"/>
                  <a:pt x="7462520" y="3272810"/>
                  <a:pt x="7579360" y="3396423"/>
                </a:cubicBezTo>
                <a:cubicBezTo>
                  <a:pt x="7696200" y="3520036"/>
                  <a:pt x="7815580" y="3519189"/>
                  <a:pt x="7934960" y="3518343"/>
                </a:cubicBezTo>
              </a:path>
            </a:pathLst>
          </a:cu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bject 25">
            <a:extLst>
              <a:ext uri="{FF2B5EF4-FFF2-40B4-BE49-F238E27FC236}">
                <a16:creationId xmlns:a16="http://schemas.microsoft.com/office/drawing/2014/main" id="{218D54CB-EDD0-4F2D-8FAE-8686B16AB153}"/>
              </a:ext>
            </a:extLst>
          </p:cNvPr>
          <p:cNvSpPr txBox="1"/>
          <p:nvPr/>
        </p:nvSpPr>
        <p:spPr>
          <a:xfrm>
            <a:off x="4927600" y="1946220"/>
            <a:ext cx="1585218" cy="2991540"/>
          </a:xfrm>
          <a:prstGeom prst="rect">
            <a:avLst/>
          </a:prstGeom>
          <a:solidFill>
            <a:schemeClr val="accent6">
              <a:lumMod val="75000"/>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a:solidFill>
                  <a:schemeClr val="tx2"/>
                </a:solidFill>
                <a:latin typeface="+mj-lt"/>
                <a:cs typeface="Arial"/>
              </a:rPr>
              <a:t>Stage 2:  Undisciplined  pursuit of more</a:t>
            </a:r>
          </a:p>
          <a:p>
            <a:pPr>
              <a:spcBef>
                <a:spcPts val="20"/>
              </a:spcBef>
            </a:pPr>
            <a:endParaRPr lang="en-GB" sz="1400" dirty="0">
              <a:solidFill>
                <a:schemeClr val="tx2"/>
              </a:solidFill>
              <a:latin typeface="+mj-lt"/>
              <a:cs typeface="Arial"/>
            </a:endParaRPr>
          </a:p>
          <a:p>
            <a:pPr marL="12065" marR="5080" algn="ctr">
              <a:lnSpc>
                <a:spcPts val="1600"/>
              </a:lnSpc>
            </a:pPr>
            <a:r>
              <a:rPr lang="en-GB" sz="1400" spc="-30">
                <a:solidFill>
                  <a:schemeClr val="tx2"/>
                </a:solidFill>
                <a:latin typeface="+mj-lt"/>
                <a:cs typeface="Arial"/>
              </a:rPr>
              <a:t>Building from  stage one is  people chasing  goals that take  them away from  their core, their  competitive  advantage all in  the name of  growth, or the  grand strategy.</a:t>
            </a:r>
            <a:endParaRPr lang="en-GB" sz="1400" spc="-30" dirty="0">
              <a:solidFill>
                <a:schemeClr val="tx2"/>
              </a:solidFill>
              <a:latin typeface="+mj-lt"/>
              <a:cs typeface="Arial"/>
            </a:endParaRPr>
          </a:p>
        </p:txBody>
      </p:sp>
      <p:sp>
        <p:nvSpPr>
          <p:cNvPr id="11" name="object 25">
            <a:extLst>
              <a:ext uri="{FF2B5EF4-FFF2-40B4-BE49-F238E27FC236}">
                <a16:creationId xmlns:a16="http://schemas.microsoft.com/office/drawing/2014/main" id="{0D6015C8-25E3-4B49-B49D-F30F6FD512CE}"/>
              </a:ext>
            </a:extLst>
          </p:cNvPr>
          <p:cNvSpPr txBox="1"/>
          <p:nvPr/>
        </p:nvSpPr>
        <p:spPr>
          <a:xfrm>
            <a:off x="6698322" y="1946220"/>
            <a:ext cx="1585218" cy="2991540"/>
          </a:xfrm>
          <a:prstGeom prst="rect">
            <a:avLst/>
          </a:prstGeom>
          <a:solidFill>
            <a:schemeClr val="tx2">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a:solidFill>
                  <a:schemeClr val="tx2"/>
                </a:solidFill>
                <a:latin typeface="+mj-lt"/>
                <a:cs typeface="Arial"/>
              </a:rPr>
              <a:t>Stage 3:  Denial of risk</a:t>
            </a:r>
          </a:p>
          <a:p>
            <a:pPr marL="217804" marR="210185" indent="-635" algn="ctr">
              <a:lnSpc>
                <a:spcPts val="1900"/>
              </a:lnSpc>
              <a:spcBef>
                <a:spcPts val="180"/>
              </a:spcBef>
            </a:pPr>
            <a:endParaRPr lang="en-GB" sz="1600" b="1" spc="-5">
              <a:solidFill>
                <a:schemeClr val="tx2"/>
              </a:solidFill>
              <a:latin typeface="+mj-lt"/>
              <a:cs typeface="Arial"/>
            </a:endParaRPr>
          </a:p>
          <a:p>
            <a:pPr>
              <a:lnSpc>
                <a:spcPct val="100000"/>
              </a:lnSpc>
            </a:pPr>
            <a:endParaRPr lang="en-GB" sz="1600" dirty="0">
              <a:solidFill>
                <a:schemeClr val="tx2"/>
              </a:solidFill>
              <a:latin typeface="+mj-lt"/>
              <a:cs typeface="Arial"/>
            </a:endParaRPr>
          </a:p>
          <a:p>
            <a:pPr>
              <a:spcBef>
                <a:spcPts val="20"/>
              </a:spcBef>
            </a:pPr>
            <a:endParaRPr lang="en-GB" sz="1400" dirty="0">
              <a:solidFill>
                <a:schemeClr val="tx2"/>
              </a:solidFill>
              <a:latin typeface="+mj-lt"/>
              <a:cs typeface="Arial"/>
            </a:endParaRPr>
          </a:p>
          <a:p>
            <a:pPr marL="12065" marR="5080" algn="ctr">
              <a:lnSpc>
                <a:spcPts val="1600"/>
              </a:lnSpc>
            </a:pPr>
            <a:r>
              <a:rPr lang="en-GB" sz="1400" spc="-30">
                <a:solidFill>
                  <a:schemeClr val="tx2"/>
                </a:solidFill>
                <a:latin typeface="+mj-lt"/>
                <a:cs typeface="Arial"/>
              </a:rPr>
              <a:t>Chasing things  that are not part  of your core, fail  to see the  problems.</a:t>
            </a:r>
            <a:endParaRPr lang="en-GB" sz="1400" spc="-30" dirty="0">
              <a:solidFill>
                <a:schemeClr val="tx2"/>
              </a:solidFill>
              <a:latin typeface="+mj-lt"/>
              <a:cs typeface="Arial"/>
            </a:endParaRPr>
          </a:p>
        </p:txBody>
      </p:sp>
      <p:sp>
        <p:nvSpPr>
          <p:cNvPr id="14" name="object 25">
            <a:extLst>
              <a:ext uri="{FF2B5EF4-FFF2-40B4-BE49-F238E27FC236}">
                <a16:creationId xmlns:a16="http://schemas.microsoft.com/office/drawing/2014/main" id="{A0B3E0BD-55F5-44C6-8525-77853E200DC8}"/>
              </a:ext>
            </a:extLst>
          </p:cNvPr>
          <p:cNvSpPr txBox="1"/>
          <p:nvPr/>
        </p:nvSpPr>
        <p:spPr>
          <a:xfrm>
            <a:off x="8469044" y="1946220"/>
            <a:ext cx="1585218" cy="3627266"/>
          </a:xfrm>
          <a:prstGeom prst="rect">
            <a:avLst/>
          </a:prstGeom>
          <a:solidFill>
            <a:schemeClr val="accent2"/>
          </a:solidFill>
          <a:ln>
            <a:noFill/>
          </a:ln>
        </p:spPr>
        <p:txBody>
          <a:bodyPr vert="horz" wrap="square" lIns="0" tIns="22860" rIns="0" bIns="0" rtlCol="0">
            <a:noAutofit/>
          </a:bodyPr>
          <a:lstStyle/>
          <a:p>
            <a:pPr marL="217804" marR="210185" indent="-635" algn="ctr">
              <a:lnSpc>
                <a:spcPts val="1900"/>
              </a:lnSpc>
              <a:spcBef>
                <a:spcPts val="180"/>
              </a:spcBef>
            </a:pPr>
            <a:r>
              <a:rPr lang="en-GB" sz="2400" b="1" spc="-5" dirty="0">
                <a:solidFill>
                  <a:schemeClr val="bg1"/>
                </a:solidFill>
                <a:latin typeface="+mj-lt"/>
                <a:cs typeface="Arial"/>
              </a:rPr>
              <a:t>Stage 4:  Grasping for  salvation</a:t>
            </a:r>
          </a:p>
          <a:p>
            <a:pPr>
              <a:lnSpc>
                <a:spcPct val="100000"/>
              </a:lnSpc>
            </a:pPr>
            <a:endParaRPr lang="en-GB" sz="2400" dirty="0">
              <a:solidFill>
                <a:schemeClr val="bg1"/>
              </a:solidFill>
              <a:latin typeface="+mj-lt"/>
              <a:cs typeface="Arial"/>
            </a:endParaRPr>
          </a:p>
          <a:p>
            <a:pPr>
              <a:spcBef>
                <a:spcPts val="20"/>
              </a:spcBef>
            </a:pPr>
            <a:endParaRPr lang="en-GB" sz="2000" dirty="0">
              <a:solidFill>
                <a:schemeClr val="bg1"/>
              </a:solidFill>
              <a:latin typeface="+mj-lt"/>
              <a:cs typeface="Arial"/>
            </a:endParaRPr>
          </a:p>
          <a:p>
            <a:pPr marL="12065" marR="5080" algn="ctr">
              <a:lnSpc>
                <a:spcPts val="1600"/>
              </a:lnSpc>
            </a:pPr>
            <a:r>
              <a:rPr lang="en-GB" sz="2000" spc="-30" dirty="0">
                <a:solidFill>
                  <a:schemeClr val="bg1"/>
                </a:solidFill>
                <a:latin typeface="+mj-lt"/>
                <a:cs typeface="Arial"/>
              </a:rPr>
              <a:t>The silver bullet,  abandoning the  flywheel and chase  things outside the  core.</a:t>
            </a:r>
          </a:p>
        </p:txBody>
      </p:sp>
      <p:sp>
        <p:nvSpPr>
          <p:cNvPr id="12" name="TextBox 87">
            <a:extLst>
              <a:ext uri="{FF2B5EF4-FFF2-40B4-BE49-F238E27FC236}">
                <a16:creationId xmlns:a16="http://schemas.microsoft.com/office/drawing/2014/main" id="{9199FCE4-EC51-4D85-92F8-2D9660C90FBB}"/>
              </a:ext>
            </a:extLst>
          </p:cNvPr>
          <p:cNvSpPr txBox="1"/>
          <p:nvPr/>
        </p:nvSpPr>
        <p:spPr>
          <a:xfrm>
            <a:off x="550278" y="6528494"/>
            <a:ext cx="647028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Jim Collins, “How the Mighty Fall and Why Some Companies Never Give In” and Eli </a:t>
            </a:r>
            <a:r>
              <a:rPr lang="en-GB" sz="1000" dirty="0" err="1">
                <a:latin typeface="+mj-lt"/>
                <a:ea typeface="League Spartan" charset="0"/>
                <a:cs typeface="Poppins" pitchFamily="2" charset="77"/>
              </a:rPr>
              <a:t>Zelkha</a:t>
            </a:r>
            <a:endParaRPr lang="en-GB" sz="1000" dirty="0">
              <a:latin typeface="+mj-lt"/>
              <a:ea typeface="League Spartan" charset="0"/>
              <a:cs typeface="Poppins" pitchFamily="2" charset="77"/>
            </a:endParaRPr>
          </a:p>
        </p:txBody>
      </p:sp>
    </p:spTree>
    <p:extLst>
      <p:ext uri="{BB962C8B-B14F-4D97-AF65-F5344CB8AC3E}">
        <p14:creationId xmlns:p14="http://schemas.microsoft.com/office/powerpoint/2010/main" val="2433039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2272134" y="485364"/>
            <a:ext cx="8852375" cy="697353"/>
          </a:xfrm>
        </p:spPr>
        <p:txBody>
          <a:bodyPr>
            <a:normAutofit/>
          </a:bodyPr>
          <a:lstStyle/>
          <a:p>
            <a:r>
              <a:rPr lang="en-GB" dirty="0"/>
              <a:t>How the mighty fall</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71934" y="1712640"/>
            <a:ext cx="2538610" cy="360641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altLang="de-DE" b="1" dirty="0">
                <a:latin typeface="+mj-lt"/>
              </a:rPr>
              <a:t>Stage 5:</a:t>
            </a:r>
          </a:p>
          <a:p>
            <a:pPr algn="l">
              <a:lnSpc>
                <a:spcPct val="100000"/>
              </a:lnSpc>
              <a:spcBef>
                <a:spcPts val="600"/>
              </a:spcBef>
            </a:pPr>
            <a:r>
              <a:rPr lang="en-US" altLang="de-DE" sz="2000" dirty="0">
                <a:latin typeface="+mj-lt"/>
              </a:rPr>
              <a:t>Stage five is “Capitulation to irrelevance or death”. In this stage all the repeated unsuccessful attempts have drained both the company’s finances and leaders. There’s no turning back from this stage.</a:t>
            </a:r>
            <a:endParaRPr lang="en-GB" altLang="de-DE" sz="2000" dirty="0">
              <a:latin typeface="+mj-lt"/>
            </a:endParaRPr>
          </a:p>
        </p:txBody>
      </p:sp>
      <p:sp>
        <p:nvSpPr>
          <p:cNvPr id="51" name="object 25">
            <a:extLst>
              <a:ext uri="{FF2B5EF4-FFF2-40B4-BE49-F238E27FC236}">
                <a16:creationId xmlns:a16="http://schemas.microsoft.com/office/drawing/2014/main" id="{59263594-F341-40B7-B9FB-183368666F4A}"/>
              </a:ext>
            </a:extLst>
          </p:cNvPr>
          <p:cNvSpPr txBox="1"/>
          <p:nvPr/>
        </p:nvSpPr>
        <p:spPr>
          <a:xfrm>
            <a:off x="3156878" y="1946220"/>
            <a:ext cx="1585218" cy="2991540"/>
          </a:xfrm>
          <a:prstGeom prst="rect">
            <a:avLst/>
          </a:prstGeom>
          <a:solidFill>
            <a:schemeClr val="accent6">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dirty="0">
                <a:solidFill>
                  <a:schemeClr val="tx2"/>
                </a:solidFill>
                <a:latin typeface="+mj-lt"/>
                <a:cs typeface="Arial"/>
              </a:rPr>
              <a:t>Stage </a:t>
            </a:r>
            <a:r>
              <a:rPr lang="en-GB" sz="1600" b="1" dirty="0">
                <a:solidFill>
                  <a:schemeClr val="tx2"/>
                </a:solidFill>
                <a:latin typeface="+mj-lt"/>
                <a:cs typeface="Arial"/>
              </a:rPr>
              <a:t>1:  </a:t>
            </a:r>
            <a:r>
              <a:rPr lang="en-GB" sz="1600" b="1" spc="10" dirty="0">
                <a:solidFill>
                  <a:schemeClr val="tx2"/>
                </a:solidFill>
                <a:latin typeface="+mj-lt"/>
                <a:cs typeface="Arial"/>
              </a:rPr>
              <a:t>Hubris</a:t>
            </a:r>
            <a:r>
              <a:rPr lang="en-GB" sz="1600" b="1" spc="-35" dirty="0">
                <a:solidFill>
                  <a:schemeClr val="tx2"/>
                </a:solidFill>
                <a:latin typeface="+mj-lt"/>
                <a:cs typeface="Arial"/>
              </a:rPr>
              <a:t> </a:t>
            </a:r>
            <a:r>
              <a:rPr lang="en-GB" sz="1600" b="1" spc="20" dirty="0">
                <a:solidFill>
                  <a:schemeClr val="tx2"/>
                </a:solidFill>
                <a:latin typeface="+mj-lt"/>
                <a:cs typeface="Arial"/>
              </a:rPr>
              <a:t>born</a:t>
            </a:r>
            <a:r>
              <a:rPr lang="en-GB" sz="1600" b="1" spc="-35" dirty="0">
                <a:solidFill>
                  <a:schemeClr val="tx2"/>
                </a:solidFill>
                <a:latin typeface="+mj-lt"/>
                <a:cs typeface="Arial"/>
              </a:rPr>
              <a:t> </a:t>
            </a:r>
            <a:r>
              <a:rPr lang="en-GB" sz="1600" b="1" dirty="0">
                <a:solidFill>
                  <a:schemeClr val="tx2"/>
                </a:solidFill>
                <a:latin typeface="+mj-lt"/>
                <a:cs typeface="Arial"/>
              </a:rPr>
              <a:t>of  </a:t>
            </a:r>
            <a:r>
              <a:rPr lang="en-GB" sz="1600" b="1" spc="25" dirty="0">
                <a:solidFill>
                  <a:schemeClr val="tx2"/>
                </a:solidFill>
                <a:latin typeface="+mj-lt"/>
                <a:cs typeface="Arial"/>
              </a:rPr>
              <a:t>success</a:t>
            </a:r>
            <a:endParaRPr lang="en-GB" sz="1600" b="1" dirty="0">
              <a:solidFill>
                <a:schemeClr val="tx2"/>
              </a:solidFill>
              <a:latin typeface="+mj-lt"/>
              <a:cs typeface="Arial"/>
            </a:endParaRPr>
          </a:p>
          <a:p>
            <a:pPr>
              <a:lnSpc>
                <a:spcPct val="100000"/>
              </a:lnSpc>
            </a:pPr>
            <a:endParaRPr lang="en-GB" sz="1600" dirty="0">
              <a:solidFill>
                <a:schemeClr val="tx2"/>
              </a:solidFill>
              <a:latin typeface="+mj-lt"/>
              <a:cs typeface="Arial"/>
            </a:endParaRPr>
          </a:p>
          <a:p>
            <a:pPr>
              <a:spcBef>
                <a:spcPts val="20"/>
              </a:spcBef>
            </a:pPr>
            <a:endParaRPr lang="en-GB" sz="1400" dirty="0">
              <a:solidFill>
                <a:schemeClr val="tx2"/>
              </a:solidFill>
              <a:latin typeface="+mj-lt"/>
              <a:cs typeface="Arial"/>
            </a:endParaRPr>
          </a:p>
          <a:p>
            <a:pPr marL="12065" marR="5080" algn="ctr">
              <a:lnSpc>
                <a:spcPts val="1600"/>
              </a:lnSpc>
            </a:pPr>
            <a:r>
              <a:rPr lang="en-GB" sz="1400" spc="-30" dirty="0">
                <a:solidFill>
                  <a:schemeClr val="tx2"/>
                </a:solidFill>
                <a:latin typeface="+mj-lt"/>
                <a:cs typeface="Arial"/>
              </a:rPr>
              <a:t>The </a:t>
            </a:r>
            <a:r>
              <a:rPr lang="en-GB" sz="1400" spc="5" dirty="0">
                <a:solidFill>
                  <a:schemeClr val="tx2"/>
                </a:solidFill>
                <a:latin typeface="+mj-lt"/>
                <a:cs typeface="Arial"/>
              </a:rPr>
              <a:t>cultural </a:t>
            </a:r>
            <a:r>
              <a:rPr lang="en-GB" sz="1400" spc="30" dirty="0">
                <a:solidFill>
                  <a:schemeClr val="tx2"/>
                </a:solidFill>
                <a:latin typeface="+mj-lt"/>
                <a:cs typeface="Arial"/>
              </a:rPr>
              <a:t>tipping  </a:t>
            </a:r>
            <a:r>
              <a:rPr lang="en-GB" sz="1400" spc="15" dirty="0">
                <a:solidFill>
                  <a:schemeClr val="tx2"/>
                </a:solidFill>
                <a:latin typeface="+mj-lt"/>
                <a:cs typeface="Arial"/>
              </a:rPr>
              <a:t>point </a:t>
            </a:r>
            <a:r>
              <a:rPr lang="en-GB" sz="1400" spc="-5" dirty="0">
                <a:solidFill>
                  <a:schemeClr val="tx2"/>
                </a:solidFill>
                <a:latin typeface="+mj-lt"/>
                <a:cs typeface="Arial"/>
              </a:rPr>
              <a:t>when</a:t>
            </a:r>
            <a:r>
              <a:rPr lang="en-GB" sz="1400" spc="-45" dirty="0">
                <a:solidFill>
                  <a:schemeClr val="tx2"/>
                </a:solidFill>
                <a:latin typeface="+mj-lt"/>
                <a:cs typeface="Arial"/>
              </a:rPr>
              <a:t> </a:t>
            </a:r>
            <a:r>
              <a:rPr lang="en-GB" sz="1400" spc="15" dirty="0">
                <a:solidFill>
                  <a:schemeClr val="tx2"/>
                </a:solidFill>
                <a:latin typeface="+mj-lt"/>
                <a:cs typeface="Arial"/>
              </a:rPr>
              <a:t>hard</a:t>
            </a:r>
            <a:r>
              <a:rPr lang="en-GB" sz="1400" spc="-15" dirty="0">
                <a:solidFill>
                  <a:schemeClr val="tx2"/>
                </a:solidFill>
                <a:latin typeface="+mj-lt"/>
                <a:cs typeface="Arial"/>
              </a:rPr>
              <a:t> </a:t>
            </a:r>
            <a:r>
              <a:rPr lang="en-GB" sz="1400" spc="-5" dirty="0">
                <a:solidFill>
                  <a:schemeClr val="tx2"/>
                </a:solidFill>
                <a:latin typeface="+mj-lt"/>
                <a:cs typeface="Arial"/>
              </a:rPr>
              <a:t>work  </a:t>
            </a:r>
            <a:r>
              <a:rPr lang="en-GB" sz="1400" spc="25" dirty="0">
                <a:solidFill>
                  <a:schemeClr val="tx2"/>
                </a:solidFill>
                <a:latin typeface="+mj-lt"/>
                <a:cs typeface="Arial"/>
              </a:rPr>
              <a:t>and </a:t>
            </a:r>
            <a:r>
              <a:rPr lang="en-GB" sz="1400" spc="15" dirty="0">
                <a:solidFill>
                  <a:schemeClr val="tx2"/>
                </a:solidFill>
                <a:latin typeface="+mj-lt"/>
                <a:cs typeface="Arial"/>
              </a:rPr>
              <a:t>focus </a:t>
            </a:r>
            <a:r>
              <a:rPr lang="en-GB" sz="1400" dirty="0">
                <a:solidFill>
                  <a:schemeClr val="tx2"/>
                </a:solidFill>
                <a:latin typeface="+mj-lt"/>
                <a:cs typeface="Arial"/>
              </a:rPr>
              <a:t>to </a:t>
            </a:r>
            <a:r>
              <a:rPr lang="en-GB" sz="1400" spc="-5" dirty="0">
                <a:solidFill>
                  <a:schemeClr val="tx2"/>
                </a:solidFill>
                <a:latin typeface="+mj-lt"/>
                <a:cs typeface="Arial"/>
              </a:rPr>
              <a:t>earn</a:t>
            </a:r>
            <a:r>
              <a:rPr lang="en-GB" sz="1400" spc="-114" dirty="0">
                <a:solidFill>
                  <a:schemeClr val="tx2"/>
                </a:solidFill>
                <a:latin typeface="+mj-lt"/>
                <a:cs typeface="Arial"/>
              </a:rPr>
              <a:t> </a:t>
            </a:r>
            <a:r>
              <a:rPr lang="en-GB" sz="1400" dirty="0">
                <a:solidFill>
                  <a:schemeClr val="tx2"/>
                </a:solidFill>
                <a:latin typeface="+mj-lt"/>
                <a:cs typeface="Arial"/>
              </a:rPr>
              <a:t>the  </a:t>
            </a:r>
            <a:r>
              <a:rPr lang="en-GB" sz="1400" spc="5" dirty="0">
                <a:solidFill>
                  <a:schemeClr val="tx2"/>
                </a:solidFill>
                <a:latin typeface="+mj-lt"/>
                <a:cs typeface="Arial"/>
              </a:rPr>
              <a:t>business </a:t>
            </a:r>
            <a:r>
              <a:rPr lang="en-GB" sz="1400" dirty="0">
                <a:solidFill>
                  <a:schemeClr val="tx2"/>
                </a:solidFill>
                <a:latin typeface="+mj-lt"/>
                <a:cs typeface="Arial"/>
              </a:rPr>
              <a:t>turns </a:t>
            </a:r>
            <a:r>
              <a:rPr lang="en-GB" sz="1400" spc="-5" dirty="0">
                <a:solidFill>
                  <a:schemeClr val="tx2"/>
                </a:solidFill>
                <a:latin typeface="+mj-lt"/>
                <a:cs typeface="Arial"/>
              </a:rPr>
              <a:t>into a  sense </a:t>
            </a:r>
            <a:r>
              <a:rPr lang="en-GB" sz="1400" dirty="0">
                <a:solidFill>
                  <a:schemeClr val="tx2"/>
                </a:solidFill>
                <a:latin typeface="+mj-lt"/>
                <a:cs typeface="Arial"/>
              </a:rPr>
              <a:t>of </a:t>
            </a:r>
            <a:r>
              <a:rPr lang="en-GB" sz="1400" spc="-5" dirty="0">
                <a:solidFill>
                  <a:schemeClr val="tx2"/>
                </a:solidFill>
                <a:latin typeface="+mj-lt"/>
                <a:cs typeface="Arial"/>
              </a:rPr>
              <a:t>entitlement  </a:t>
            </a:r>
            <a:r>
              <a:rPr lang="en-GB" sz="1400" dirty="0">
                <a:solidFill>
                  <a:schemeClr val="tx2"/>
                </a:solidFill>
                <a:latin typeface="+mj-lt"/>
                <a:cs typeface="Arial"/>
              </a:rPr>
              <a:t>to future</a:t>
            </a:r>
            <a:r>
              <a:rPr lang="en-GB" sz="1400" spc="-30" dirty="0">
                <a:solidFill>
                  <a:schemeClr val="tx2"/>
                </a:solidFill>
                <a:latin typeface="+mj-lt"/>
                <a:cs typeface="Arial"/>
              </a:rPr>
              <a:t> </a:t>
            </a:r>
            <a:r>
              <a:rPr lang="en-GB" sz="1400" spc="15" dirty="0">
                <a:solidFill>
                  <a:schemeClr val="tx2"/>
                </a:solidFill>
                <a:latin typeface="+mj-lt"/>
                <a:cs typeface="Arial"/>
              </a:rPr>
              <a:t>success.</a:t>
            </a:r>
            <a:endParaRPr lang="en-GB" sz="1400" dirty="0">
              <a:solidFill>
                <a:schemeClr val="tx2"/>
              </a:solidFill>
              <a:latin typeface="+mj-lt"/>
              <a:cs typeface="Arial"/>
            </a:endParaRPr>
          </a:p>
        </p:txBody>
      </p:sp>
      <p:sp>
        <p:nvSpPr>
          <p:cNvPr id="6" name="Freihandform: Form 5">
            <a:extLst>
              <a:ext uri="{FF2B5EF4-FFF2-40B4-BE49-F238E27FC236}">
                <a16:creationId xmlns:a16="http://schemas.microsoft.com/office/drawing/2014/main" id="{B2AE5D6E-295E-42D8-AF5D-6AD2B0F75347}"/>
              </a:ext>
            </a:extLst>
          </p:cNvPr>
          <p:cNvSpPr/>
          <p:nvPr/>
        </p:nvSpPr>
        <p:spPr>
          <a:xfrm>
            <a:off x="3280543" y="2505477"/>
            <a:ext cx="8338726" cy="3518482"/>
          </a:xfrm>
          <a:custGeom>
            <a:avLst/>
            <a:gdLst>
              <a:gd name="connsiteX0" fmla="*/ 0 w 7934960"/>
              <a:gd name="connsiteY0" fmla="*/ 3101783 h 3518482"/>
              <a:gd name="connsiteX1" fmla="*/ 1676400 w 7934960"/>
              <a:gd name="connsiteY1" fmla="*/ 2553143 h 3518482"/>
              <a:gd name="connsiteX2" fmla="*/ 3322320 w 7934960"/>
              <a:gd name="connsiteY2" fmla="*/ 602423 h 3518482"/>
              <a:gd name="connsiteX3" fmla="*/ 3759200 w 7934960"/>
              <a:gd name="connsiteY3" fmla="*/ 267143 h 3518482"/>
              <a:gd name="connsiteX4" fmla="*/ 4602480 w 7934960"/>
              <a:gd name="connsiteY4" fmla="*/ 94423 h 3518482"/>
              <a:gd name="connsiteX5" fmla="*/ 5181600 w 7934960"/>
              <a:gd name="connsiteY5" fmla="*/ 1821623 h 3518482"/>
              <a:gd name="connsiteX6" fmla="*/ 5608320 w 7934960"/>
              <a:gd name="connsiteY6" fmla="*/ 1557463 h 3518482"/>
              <a:gd name="connsiteX7" fmla="*/ 6065520 w 7934960"/>
              <a:gd name="connsiteY7" fmla="*/ 2705543 h 3518482"/>
              <a:gd name="connsiteX8" fmla="*/ 6400800 w 7934960"/>
              <a:gd name="connsiteY8" fmla="*/ 2339783 h 3518482"/>
              <a:gd name="connsiteX9" fmla="*/ 6746240 w 7934960"/>
              <a:gd name="connsiteY9" fmla="*/ 3162743 h 3518482"/>
              <a:gd name="connsiteX10" fmla="*/ 7233920 w 7934960"/>
              <a:gd name="connsiteY10" fmla="*/ 2776663 h 3518482"/>
              <a:gd name="connsiteX11" fmla="*/ 7579360 w 7934960"/>
              <a:gd name="connsiteY11" fmla="*/ 3396423 h 3518482"/>
              <a:gd name="connsiteX12" fmla="*/ 7934960 w 7934960"/>
              <a:gd name="connsiteY12" fmla="*/ 3518343 h 3518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34960" h="3518482">
                <a:moveTo>
                  <a:pt x="0" y="3101783"/>
                </a:moveTo>
                <a:cubicBezTo>
                  <a:pt x="561340" y="3035743"/>
                  <a:pt x="1122680" y="2969703"/>
                  <a:pt x="1676400" y="2553143"/>
                </a:cubicBezTo>
                <a:cubicBezTo>
                  <a:pt x="2230120" y="2136583"/>
                  <a:pt x="2975187" y="983423"/>
                  <a:pt x="3322320" y="602423"/>
                </a:cubicBezTo>
                <a:cubicBezTo>
                  <a:pt x="3669453" y="221423"/>
                  <a:pt x="3545840" y="351810"/>
                  <a:pt x="3759200" y="267143"/>
                </a:cubicBezTo>
                <a:cubicBezTo>
                  <a:pt x="3972560" y="182476"/>
                  <a:pt x="4365413" y="-164657"/>
                  <a:pt x="4602480" y="94423"/>
                </a:cubicBezTo>
                <a:cubicBezTo>
                  <a:pt x="4839547" y="353503"/>
                  <a:pt x="5013960" y="1577783"/>
                  <a:pt x="5181600" y="1821623"/>
                </a:cubicBezTo>
                <a:cubicBezTo>
                  <a:pt x="5349240" y="2065463"/>
                  <a:pt x="5461000" y="1410143"/>
                  <a:pt x="5608320" y="1557463"/>
                </a:cubicBezTo>
                <a:cubicBezTo>
                  <a:pt x="5755640" y="1704783"/>
                  <a:pt x="5933440" y="2575156"/>
                  <a:pt x="6065520" y="2705543"/>
                </a:cubicBezTo>
                <a:cubicBezTo>
                  <a:pt x="6197600" y="2835930"/>
                  <a:pt x="6287347" y="2263583"/>
                  <a:pt x="6400800" y="2339783"/>
                </a:cubicBezTo>
                <a:cubicBezTo>
                  <a:pt x="6514253" y="2415983"/>
                  <a:pt x="6607387" y="3089930"/>
                  <a:pt x="6746240" y="3162743"/>
                </a:cubicBezTo>
                <a:cubicBezTo>
                  <a:pt x="6885093" y="3235556"/>
                  <a:pt x="7095067" y="2737716"/>
                  <a:pt x="7233920" y="2776663"/>
                </a:cubicBezTo>
                <a:cubicBezTo>
                  <a:pt x="7372773" y="2815610"/>
                  <a:pt x="7462520" y="3272810"/>
                  <a:pt x="7579360" y="3396423"/>
                </a:cubicBezTo>
                <a:cubicBezTo>
                  <a:pt x="7696200" y="3520036"/>
                  <a:pt x="7815580" y="3519189"/>
                  <a:pt x="7934960" y="3518343"/>
                </a:cubicBezTo>
              </a:path>
            </a:pathLst>
          </a:cu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bject 25">
            <a:extLst>
              <a:ext uri="{FF2B5EF4-FFF2-40B4-BE49-F238E27FC236}">
                <a16:creationId xmlns:a16="http://schemas.microsoft.com/office/drawing/2014/main" id="{218D54CB-EDD0-4F2D-8FAE-8686B16AB153}"/>
              </a:ext>
            </a:extLst>
          </p:cNvPr>
          <p:cNvSpPr txBox="1"/>
          <p:nvPr/>
        </p:nvSpPr>
        <p:spPr>
          <a:xfrm>
            <a:off x="4927600" y="1946220"/>
            <a:ext cx="1585218" cy="2991540"/>
          </a:xfrm>
          <a:prstGeom prst="rect">
            <a:avLst/>
          </a:prstGeom>
          <a:solidFill>
            <a:schemeClr val="accent6">
              <a:lumMod val="75000"/>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a:solidFill>
                  <a:schemeClr val="tx2"/>
                </a:solidFill>
                <a:latin typeface="+mj-lt"/>
                <a:cs typeface="Arial"/>
              </a:rPr>
              <a:t>Stage 2:  Undisciplined  pursuit of more</a:t>
            </a:r>
          </a:p>
          <a:p>
            <a:pPr>
              <a:spcBef>
                <a:spcPts val="20"/>
              </a:spcBef>
            </a:pPr>
            <a:endParaRPr lang="en-GB" sz="1400" dirty="0">
              <a:solidFill>
                <a:schemeClr val="tx2"/>
              </a:solidFill>
              <a:latin typeface="+mj-lt"/>
              <a:cs typeface="Arial"/>
            </a:endParaRPr>
          </a:p>
          <a:p>
            <a:pPr marL="12065" marR="5080" algn="ctr">
              <a:lnSpc>
                <a:spcPts val="1600"/>
              </a:lnSpc>
            </a:pPr>
            <a:r>
              <a:rPr lang="en-GB" sz="1400" spc="-30">
                <a:solidFill>
                  <a:schemeClr val="tx2"/>
                </a:solidFill>
                <a:latin typeface="+mj-lt"/>
                <a:cs typeface="Arial"/>
              </a:rPr>
              <a:t>Building from  stage one is  people chasing  goals that take  them away from  their core, their  competitive  advantage all in  the name of  growth, or the  grand strategy.</a:t>
            </a:r>
            <a:endParaRPr lang="en-GB" sz="1400" spc="-30" dirty="0">
              <a:solidFill>
                <a:schemeClr val="tx2"/>
              </a:solidFill>
              <a:latin typeface="+mj-lt"/>
              <a:cs typeface="Arial"/>
            </a:endParaRPr>
          </a:p>
        </p:txBody>
      </p:sp>
      <p:sp>
        <p:nvSpPr>
          <p:cNvPr id="11" name="object 25">
            <a:extLst>
              <a:ext uri="{FF2B5EF4-FFF2-40B4-BE49-F238E27FC236}">
                <a16:creationId xmlns:a16="http://schemas.microsoft.com/office/drawing/2014/main" id="{0D6015C8-25E3-4B49-B49D-F30F6FD512CE}"/>
              </a:ext>
            </a:extLst>
          </p:cNvPr>
          <p:cNvSpPr txBox="1"/>
          <p:nvPr/>
        </p:nvSpPr>
        <p:spPr>
          <a:xfrm>
            <a:off x="6698322" y="1946220"/>
            <a:ext cx="1585218" cy="2991540"/>
          </a:xfrm>
          <a:prstGeom prst="rect">
            <a:avLst/>
          </a:prstGeom>
          <a:solidFill>
            <a:schemeClr val="tx2">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a:solidFill>
                  <a:schemeClr val="tx2"/>
                </a:solidFill>
                <a:latin typeface="+mj-lt"/>
                <a:cs typeface="Arial"/>
              </a:rPr>
              <a:t>Stage 3:  Denial of risk</a:t>
            </a:r>
          </a:p>
          <a:p>
            <a:pPr marL="217804" marR="210185" indent="-635" algn="ctr">
              <a:lnSpc>
                <a:spcPts val="1900"/>
              </a:lnSpc>
              <a:spcBef>
                <a:spcPts val="180"/>
              </a:spcBef>
            </a:pPr>
            <a:endParaRPr lang="en-GB" sz="1600" b="1" spc="-5">
              <a:solidFill>
                <a:schemeClr val="tx2"/>
              </a:solidFill>
              <a:latin typeface="+mj-lt"/>
              <a:cs typeface="Arial"/>
            </a:endParaRPr>
          </a:p>
          <a:p>
            <a:pPr>
              <a:lnSpc>
                <a:spcPct val="100000"/>
              </a:lnSpc>
            </a:pPr>
            <a:endParaRPr lang="en-GB" sz="1600" dirty="0">
              <a:solidFill>
                <a:schemeClr val="tx2"/>
              </a:solidFill>
              <a:latin typeface="+mj-lt"/>
              <a:cs typeface="Arial"/>
            </a:endParaRPr>
          </a:p>
          <a:p>
            <a:pPr>
              <a:spcBef>
                <a:spcPts val="20"/>
              </a:spcBef>
            </a:pPr>
            <a:endParaRPr lang="en-GB" sz="1400" dirty="0">
              <a:solidFill>
                <a:schemeClr val="tx2"/>
              </a:solidFill>
              <a:latin typeface="+mj-lt"/>
              <a:cs typeface="Arial"/>
            </a:endParaRPr>
          </a:p>
          <a:p>
            <a:pPr marL="12065" marR="5080" algn="ctr">
              <a:lnSpc>
                <a:spcPts val="1600"/>
              </a:lnSpc>
            </a:pPr>
            <a:r>
              <a:rPr lang="en-GB" sz="1400" spc="-30">
                <a:solidFill>
                  <a:schemeClr val="tx2"/>
                </a:solidFill>
                <a:latin typeface="+mj-lt"/>
                <a:cs typeface="Arial"/>
              </a:rPr>
              <a:t>Chasing things  that are not part  of your core, fail  to see the  problems.</a:t>
            </a:r>
            <a:endParaRPr lang="en-GB" sz="1400" spc="-30" dirty="0">
              <a:solidFill>
                <a:schemeClr val="tx2"/>
              </a:solidFill>
              <a:latin typeface="+mj-lt"/>
              <a:cs typeface="Arial"/>
            </a:endParaRPr>
          </a:p>
        </p:txBody>
      </p:sp>
      <p:sp>
        <p:nvSpPr>
          <p:cNvPr id="14" name="object 25">
            <a:extLst>
              <a:ext uri="{FF2B5EF4-FFF2-40B4-BE49-F238E27FC236}">
                <a16:creationId xmlns:a16="http://schemas.microsoft.com/office/drawing/2014/main" id="{A0B3E0BD-55F5-44C6-8525-77853E200DC8}"/>
              </a:ext>
            </a:extLst>
          </p:cNvPr>
          <p:cNvSpPr txBox="1"/>
          <p:nvPr/>
        </p:nvSpPr>
        <p:spPr>
          <a:xfrm>
            <a:off x="8469044" y="1946220"/>
            <a:ext cx="1585218" cy="2991540"/>
          </a:xfrm>
          <a:prstGeom prst="rect">
            <a:avLst/>
          </a:prstGeom>
          <a:solidFill>
            <a:schemeClr val="accent2">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a:solidFill>
                  <a:schemeClr val="tx2"/>
                </a:solidFill>
                <a:latin typeface="+mj-lt"/>
                <a:cs typeface="Arial"/>
              </a:rPr>
              <a:t>Stage 4:  Grasping for  salvation</a:t>
            </a:r>
          </a:p>
          <a:p>
            <a:pPr>
              <a:lnSpc>
                <a:spcPct val="100000"/>
              </a:lnSpc>
            </a:pPr>
            <a:endParaRPr lang="en-GB" sz="1600" dirty="0">
              <a:solidFill>
                <a:schemeClr val="tx2"/>
              </a:solidFill>
              <a:latin typeface="+mj-lt"/>
              <a:cs typeface="Arial"/>
            </a:endParaRPr>
          </a:p>
          <a:p>
            <a:pPr>
              <a:spcBef>
                <a:spcPts val="20"/>
              </a:spcBef>
            </a:pPr>
            <a:endParaRPr lang="en-GB" sz="1400" dirty="0">
              <a:solidFill>
                <a:schemeClr val="tx2"/>
              </a:solidFill>
              <a:latin typeface="+mj-lt"/>
              <a:cs typeface="Arial"/>
            </a:endParaRPr>
          </a:p>
          <a:p>
            <a:pPr marL="12065" marR="5080" algn="ctr">
              <a:lnSpc>
                <a:spcPts val="1600"/>
              </a:lnSpc>
            </a:pPr>
            <a:r>
              <a:rPr lang="en-GB" sz="1400" spc="-30">
                <a:solidFill>
                  <a:schemeClr val="tx2"/>
                </a:solidFill>
                <a:latin typeface="+mj-lt"/>
                <a:cs typeface="Arial"/>
              </a:rPr>
              <a:t>The silver bullet,  abandoning the  flywheel and chase  things outside the  core.</a:t>
            </a:r>
            <a:endParaRPr lang="en-GB" sz="1400" spc="-30" dirty="0">
              <a:solidFill>
                <a:schemeClr val="tx2"/>
              </a:solidFill>
              <a:latin typeface="+mj-lt"/>
              <a:cs typeface="Arial"/>
            </a:endParaRPr>
          </a:p>
        </p:txBody>
      </p:sp>
      <p:sp>
        <p:nvSpPr>
          <p:cNvPr id="15" name="object 25">
            <a:extLst>
              <a:ext uri="{FF2B5EF4-FFF2-40B4-BE49-F238E27FC236}">
                <a16:creationId xmlns:a16="http://schemas.microsoft.com/office/drawing/2014/main" id="{630D3B3F-353C-4EA1-B3A1-CB6B792D89F4}"/>
              </a:ext>
            </a:extLst>
          </p:cNvPr>
          <p:cNvSpPr txBox="1"/>
          <p:nvPr/>
        </p:nvSpPr>
        <p:spPr>
          <a:xfrm>
            <a:off x="10239766" y="1946219"/>
            <a:ext cx="1585218" cy="3518481"/>
          </a:xfrm>
          <a:prstGeom prst="rect">
            <a:avLst/>
          </a:prstGeom>
          <a:solidFill>
            <a:schemeClr val="accent2">
              <a:lumMod val="75000"/>
            </a:schemeClr>
          </a:solidFill>
          <a:ln>
            <a:noFill/>
          </a:ln>
        </p:spPr>
        <p:txBody>
          <a:bodyPr vert="horz" wrap="square" lIns="0" tIns="22860" rIns="0" bIns="0" rtlCol="0">
            <a:noAutofit/>
          </a:bodyPr>
          <a:lstStyle/>
          <a:p>
            <a:pPr marL="217804" marR="210185" indent="-635" algn="ctr">
              <a:spcBef>
                <a:spcPts val="180"/>
              </a:spcBef>
            </a:pPr>
            <a:r>
              <a:rPr lang="en-GB" sz="2000" b="1" spc="-5" dirty="0">
                <a:solidFill>
                  <a:schemeClr val="bg1"/>
                </a:solidFill>
                <a:latin typeface="+mj-lt"/>
                <a:cs typeface="Arial"/>
              </a:rPr>
              <a:t>Stage 5:  Capitulation to Irrelevance or  Death</a:t>
            </a:r>
          </a:p>
          <a:p>
            <a:pPr>
              <a:spcBef>
                <a:spcPts val="20"/>
              </a:spcBef>
            </a:pPr>
            <a:endParaRPr lang="en-GB" dirty="0">
              <a:solidFill>
                <a:schemeClr val="bg1"/>
              </a:solidFill>
              <a:latin typeface="+mj-lt"/>
              <a:cs typeface="Arial"/>
            </a:endParaRPr>
          </a:p>
          <a:p>
            <a:pPr marL="12065" marR="5080" algn="ctr"/>
            <a:r>
              <a:rPr lang="en-GB" spc="-30" dirty="0">
                <a:solidFill>
                  <a:schemeClr val="bg1"/>
                </a:solidFill>
                <a:latin typeface="+mj-lt"/>
                <a:cs typeface="Arial"/>
              </a:rPr>
              <a:t>Accumulated  setbacks, eroded financial  strength,  abandon hope</a:t>
            </a:r>
          </a:p>
        </p:txBody>
      </p:sp>
      <p:sp>
        <p:nvSpPr>
          <p:cNvPr id="13" name="TextBox 87">
            <a:extLst>
              <a:ext uri="{FF2B5EF4-FFF2-40B4-BE49-F238E27FC236}">
                <a16:creationId xmlns:a16="http://schemas.microsoft.com/office/drawing/2014/main" id="{66E2211D-5405-41E3-81C7-174F8AEE2F4E}"/>
              </a:ext>
            </a:extLst>
          </p:cNvPr>
          <p:cNvSpPr txBox="1"/>
          <p:nvPr/>
        </p:nvSpPr>
        <p:spPr>
          <a:xfrm>
            <a:off x="550278" y="6528494"/>
            <a:ext cx="647028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Jim Collins, “How the Mighty Fall and Why Some Companies Never Give In” and Eli </a:t>
            </a:r>
            <a:r>
              <a:rPr lang="en-GB" sz="1000" dirty="0" err="1">
                <a:latin typeface="+mj-lt"/>
                <a:ea typeface="League Spartan" charset="0"/>
                <a:cs typeface="Poppins" pitchFamily="2" charset="77"/>
              </a:rPr>
              <a:t>Zelkha</a:t>
            </a:r>
            <a:endParaRPr lang="en-GB" sz="1000" dirty="0">
              <a:latin typeface="+mj-lt"/>
              <a:ea typeface="League Spartan" charset="0"/>
              <a:cs typeface="Poppins" pitchFamily="2" charset="77"/>
            </a:endParaRPr>
          </a:p>
        </p:txBody>
      </p:sp>
    </p:spTree>
    <p:extLst>
      <p:ext uri="{BB962C8B-B14F-4D97-AF65-F5344CB8AC3E}">
        <p14:creationId xmlns:p14="http://schemas.microsoft.com/office/powerpoint/2010/main" val="3925657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a:extLst>
              <a:ext uri="{FF2B5EF4-FFF2-40B4-BE49-F238E27FC236}">
                <a16:creationId xmlns:a16="http://schemas.microsoft.com/office/drawing/2014/main" id="{73A0BCD2-4AB2-48B5-8A6B-05BF0AFDA0D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GB" sz="1400" dirty="0">
              <a:sym typeface="+mn-lt"/>
            </a:endParaRPr>
          </a:p>
        </p:txBody>
      </p:sp>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889382" y="761944"/>
            <a:ext cx="8852375" cy="697353"/>
          </a:xfrm>
        </p:spPr>
        <p:txBody>
          <a:bodyPr>
            <a:normAutofit/>
          </a:bodyPr>
          <a:lstStyle/>
          <a:p>
            <a:r>
              <a:rPr lang="en-GB" dirty="0"/>
              <a:t>How the mighty fall</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27948" y="1696908"/>
            <a:ext cx="2843426" cy="46836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altLang="de-DE" sz="2000" dirty="0">
                <a:latin typeface="+mj-lt"/>
              </a:rPr>
              <a:t> </a:t>
            </a:r>
            <a:r>
              <a:rPr lang="en-US" altLang="de-DE" sz="2100" dirty="0">
                <a:latin typeface="+mj-lt"/>
              </a:rPr>
              <a:t>It is possible to come back from stage four - </a:t>
            </a:r>
            <a:r>
              <a:rPr lang="en-US" altLang="de-DE" sz="2100" b="1" dirty="0">
                <a:latin typeface="+mj-lt"/>
              </a:rPr>
              <a:t>but you would rather avoid the stages, particularly the latter ones. </a:t>
            </a:r>
          </a:p>
          <a:p>
            <a:pPr algn="l">
              <a:lnSpc>
                <a:spcPct val="100000"/>
              </a:lnSpc>
              <a:spcBef>
                <a:spcPts val="600"/>
              </a:spcBef>
            </a:pPr>
            <a:r>
              <a:rPr lang="en-US" altLang="de-DE" sz="2100" dirty="0">
                <a:latin typeface="+mj-lt"/>
              </a:rPr>
              <a:t>The knowledge of the five stages serves as a diagnostic toolkit. You just might recognize your company is in an early stage and be able to fix the problem before you get to stage four.</a:t>
            </a:r>
            <a:endParaRPr lang="en-GB" altLang="de-DE" sz="2100" dirty="0">
              <a:latin typeface="+mj-lt"/>
            </a:endParaRPr>
          </a:p>
        </p:txBody>
      </p:sp>
      <p:sp>
        <p:nvSpPr>
          <p:cNvPr id="51" name="object 25">
            <a:extLst>
              <a:ext uri="{FF2B5EF4-FFF2-40B4-BE49-F238E27FC236}">
                <a16:creationId xmlns:a16="http://schemas.microsoft.com/office/drawing/2014/main" id="{59263594-F341-40B7-B9FB-183368666F4A}"/>
              </a:ext>
            </a:extLst>
          </p:cNvPr>
          <p:cNvSpPr txBox="1"/>
          <p:nvPr/>
        </p:nvSpPr>
        <p:spPr>
          <a:xfrm>
            <a:off x="3156878" y="1946220"/>
            <a:ext cx="1585218" cy="2991540"/>
          </a:xfrm>
          <a:prstGeom prst="rect">
            <a:avLst/>
          </a:prstGeom>
          <a:solidFill>
            <a:schemeClr val="accent6">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dirty="0">
                <a:solidFill>
                  <a:schemeClr val="tx2"/>
                </a:solidFill>
                <a:latin typeface="+mj-lt"/>
                <a:cs typeface="Arial"/>
              </a:rPr>
              <a:t>Stage </a:t>
            </a:r>
            <a:r>
              <a:rPr lang="en-GB" sz="1600" b="1" dirty="0">
                <a:solidFill>
                  <a:schemeClr val="tx2"/>
                </a:solidFill>
                <a:latin typeface="+mj-lt"/>
                <a:cs typeface="Arial"/>
              </a:rPr>
              <a:t>1:  </a:t>
            </a:r>
            <a:r>
              <a:rPr lang="en-GB" sz="1600" b="1" spc="10" dirty="0">
                <a:solidFill>
                  <a:schemeClr val="tx2"/>
                </a:solidFill>
                <a:latin typeface="+mj-lt"/>
                <a:cs typeface="Arial"/>
              </a:rPr>
              <a:t>Hubris</a:t>
            </a:r>
            <a:r>
              <a:rPr lang="en-GB" sz="1600" b="1" spc="-35" dirty="0">
                <a:solidFill>
                  <a:schemeClr val="tx2"/>
                </a:solidFill>
                <a:latin typeface="+mj-lt"/>
                <a:cs typeface="Arial"/>
              </a:rPr>
              <a:t> </a:t>
            </a:r>
            <a:r>
              <a:rPr lang="en-GB" sz="1600" b="1" spc="20" dirty="0">
                <a:solidFill>
                  <a:schemeClr val="tx2"/>
                </a:solidFill>
                <a:latin typeface="+mj-lt"/>
                <a:cs typeface="Arial"/>
              </a:rPr>
              <a:t>born</a:t>
            </a:r>
            <a:r>
              <a:rPr lang="en-GB" sz="1600" b="1" spc="-35" dirty="0">
                <a:solidFill>
                  <a:schemeClr val="tx2"/>
                </a:solidFill>
                <a:latin typeface="+mj-lt"/>
                <a:cs typeface="Arial"/>
              </a:rPr>
              <a:t> </a:t>
            </a:r>
            <a:r>
              <a:rPr lang="en-GB" sz="1600" b="1" dirty="0">
                <a:solidFill>
                  <a:schemeClr val="tx2"/>
                </a:solidFill>
                <a:latin typeface="+mj-lt"/>
                <a:cs typeface="Arial"/>
              </a:rPr>
              <a:t>of  </a:t>
            </a:r>
            <a:r>
              <a:rPr lang="en-GB" sz="1600" b="1" spc="25" dirty="0">
                <a:solidFill>
                  <a:schemeClr val="tx2"/>
                </a:solidFill>
                <a:latin typeface="+mj-lt"/>
                <a:cs typeface="Arial"/>
              </a:rPr>
              <a:t>success</a:t>
            </a:r>
            <a:endParaRPr lang="en-GB" sz="1600" b="1" dirty="0">
              <a:solidFill>
                <a:schemeClr val="tx2"/>
              </a:solidFill>
              <a:latin typeface="+mj-lt"/>
              <a:cs typeface="Arial"/>
            </a:endParaRPr>
          </a:p>
          <a:p>
            <a:pPr>
              <a:lnSpc>
                <a:spcPct val="100000"/>
              </a:lnSpc>
            </a:pPr>
            <a:endParaRPr lang="en-GB" sz="1600" dirty="0">
              <a:solidFill>
                <a:schemeClr val="tx2"/>
              </a:solidFill>
              <a:latin typeface="+mj-lt"/>
              <a:cs typeface="Arial"/>
            </a:endParaRPr>
          </a:p>
          <a:p>
            <a:pPr>
              <a:spcBef>
                <a:spcPts val="20"/>
              </a:spcBef>
            </a:pPr>
            <a:endParaRPr lang="en-GB" sz="1400" dirty="0">
              <a:solidFill>
                <a:schemeClr val="tx2"/>
              </a:solidFill>
              <a:latin typeface="+mj-lt"/>
              <a:cs typeface="Arial"/>
            </a:endParaRPr>
          </a:p>
          <a:p>
            <a:pPr marL="12065" marR="5080" algn="ctr">
              <a:lnSpc>
                <a:spcPts val="1600"/>
              </a:lnSpc>
            </a:pPr>
            <a:r>
              <a:rPr lang="en-GB" sz="1400" spc="-30" dirty="0">
                <a:solidFill>
                  <a:schemeClr val="tx2"/>
                </a:solidFill>
                <a:latin typeface="+mj-lt"/>
                <a:cs typeface="Arial"/>
              </a:rPr>
              <a:t>The </a:t>
            </a:r>
            <a:r>
              <a:rPr lang="en-GB" sz="1400" spc="5" dirty="0">
                <a:solidFill>
                  <a:schemeClr val="tx2"/>
                </a:solidFill>
                <a:latin typeface="+mj-lt"/>
                <a:cs typeface="Arial"/>
              </a:rPr>
              <a:t>cultural </a:t>
            </a:r>
            <a:r>
              <a:rPr lang="en-GB" sz="1400" spc="30" dirty="0">
                <a:solidFill>
                  <a:schemeClr val="tx2"/>
                </a:solidFill>
                <a:latin typeface="+mj-lt"/>
                <a:cs typeface="Arial"/>
              </a:rPr>
              <a:t>tipping  </a:t>
            </a:r>
            <a:r>
              <a:rPr lang="en-GB" sz="1400" spc="15" dirty="0">
                <a:solidFill>
                  <a:schemeClr val="tx2"/>
                </a:solidFill>
                <a:latin typeface="+mj-lt"/>
                <a:cs typeface="Arial"/>
              </a:rPr>
              <a:t>point </a:t>
            </a:r>
            <a:r>
              <a:rPr lang="en-GB" sz="1400" spc="-5" dirty="0">
                <a:solidFill>
                  <a:schemeClr val="tx2"/>
                </a:solidFill>
                <a:latin typeface="+mj-lt"/>
                <a:cs typeface="Arial"/>
              </a:rPr>
              <a:t>when</a:t>
            </a:r>
            <a:r>
              <a:rPr lang="en-GB" sz="1400" spc="-45" dirty="0">
                <a:solidFill>
                  <a:schemeClr val="tx2"/>
                </a:solidFill>
                <a:latin typeface="+mj-lt"/>
                <a:cs typeface="Arial"/>
              </a:rPr>
              <a:t> </a:t>
            </a:r>
            <a:r>
              <a:rPr lang="en-GB" sz="1400" spc="15" dirty="0">
                <a:solidFill>
                  <a:schemeClr val="tx2"/>
                </a:solidFill>
                <a:latin typeface="+mj-lt"/>
                <a:cs typeface="Arial"/>
              </a:rPr>
              <a:t>hard</a:t>
            </a:r>
            <a:r>
              <a:rPr lang="en-GB" sz="1400" spc="-15" dirty="0">
                <a:solidFill>
                  <a:schemeClr val="tx2"/>
                </a:solidFill>
                <a:latin typeface="+mj-lt"/>
                <a:cs typeface="Arial"/>
              </a:rPr>
              <a:t> </a:t>
            </a:r>
            <a:r>
              <a:rPr lang="en-GB" sz="1400" spc="-5" dirty="0">
                <a:solidFill>
                  <a:schemeClr val="tx2"/>
                </a:solidFill>
                <a:latin typeface="+mj-lt"/>
                <a:cs typeface="Arial"/>
              </a:rPr>
              <a:t>work  </a:t>
            </a:r>
            <a:r>
              <a:rPr lang="en-GB" sz="1400" spc="25" dirty="0">
                <a:solidFill>
                  <a:schemeClr val="tx2"/>
                </a:solidFill>
                <a:latin typeface="+mj-lt"/>
                <a:cs typeface="Arial"/>
              </a:rPr>
              <a:t>and </a:t>
            </a:r>
            <a:r>
              <a:rPr lang="en-GB" sz="1400" spc="15" dirty="0">
                <a:solidFill>
                  <a:schemeClr val="tx2"/>
                </a:solidFill>
                <a:latin typeface="+mj-lt"/>
                <a:cs typeface="Arial"/>
              </a:rPr>
              <a:t>focus </a:t>
            </a:r>
            <a:r>
              <a:rPr lang="en-GB" sz="1400" dirty="0">
                <a:solidFill>
                  <a:schemeClr val="tx2"/>
                </a:solidFill>
                <a:latin typeface="+mj-lt"/>
                <a:cs typeface="Arial"/>
              </a:rPr>
              <a:t>to </a:t>
            </a:r>
            <a:r>
              <a:rPr lang="en-GB" sz="1400" spc="-5" dirty="0">
                <a:solidFill>
                  <a:schemeClr val="tx2"/>
                </a:solidFill>
                <a:latin typeface="+mj-lt"/>
                <a:cs typeface="Arial"/>
              </a:rPr>
              <a:t>earn</a:t>
            </a:r>
            <a:r>
              <a:rPr lang="en-GB" sz="1400" spc="-114" dirty="0">
                <a:solidFill>
                  <a:schemeClr val="tx2"/>
                </a:solidFill>
                <a:latin typeface="+mj-lt"/>
                <a:cs typeface="Arial"/>
              </a:rPr>
              <a:t> </a:t>
            </a:r>
            <a:r>
              <a:rPr lang="en-GB" sz="1400" dirty="0">
                <a:solidFill>
                  <a:schemeClr val="tx2"/>
                </a:solidFill>
                <a:latin typeface="+mj-lt"/>
                <a:cs typeface="Arial"/>
              </a:rPr>
              <a:t>the  </a:t>
            </a:r>
            <a:r>
              <a:rPr lang="en-GB" sz="1400" spc="5" dirty="0">
                <a:solidFill>
                  <a:schemeClr val="tx2"/>
                </a:solidFill>
                <a:latin typeface="+mj-lt"/>
                <a:cs typeface="Arial"/>
              </a:rPr>
              <a:t>business </a:t>
            </a:r>
            <a:r>
              <a:rPr lang="en-GB" sz="1400" dirty="0">
                <a:solidFill>
                  <a:schemeClr val="tx2"/>
                </a:solidFill>
                <a:latin typeface="+mj-lt"/>
                <a:cs typeface="Arial"/>
              </a:rPr>
              <a:t>turns </a:t>
            </a:r>
            <a:r>
              <a:rPr lang="en-GB" sz="1400" spc="-5" dirty="0">
                <a:solidFill>
                  <a:schemeClr val="tx2"/>
                </a:solidFill>
                <a:latin typeface="+mj-lt"/>
                <a:cs typeface="Arial"/>
              </a:rPr>
              <a:t>into a  sense </a:t>
            </a:r>
            <a:r>
              <a:rPr lang="en-GB" sz="1400" dirty="0">
                <a:solidFill>
                  <a:schemeClr val="tx2"/>
                </a:solidFill>
                <a:latin typeface="+mj-lt"/>
                <a:cs typeface="Arial"/>
              </a:rPr>
              <a:t>of </a:t>
            </a:r>
            <a:r>
              <a:rPr lang="en-GB" sz="1400" spc="-5" dirty="0">
                <a:solidFill>
                  <a:schemeClr val="tx2"/>
                </a:solidFill>
                <a:latin typeface="+mj-lt"/>
                <a:cs typeface="Arial"/>
              </a:rPr>
              <a:t>entitlement  </a:t>
            </a:r>
            <a:r>
              <a:rPr lang="en-GB" sz="1400" dirty="0">
                <a:solidFill>
                  <a:schemeClr val="tx2"/>
                </a:solidFill>
                <a:latin typeface="+mj-lt"/>
                <a:cs typeface="Arial"/>
              </a:rPr>
              <a:t>to future</a:t>
            </a:r>
            <a:r>
              <a:rPr lang="en-GB" sz="1400" spc="-30" dirty="0">
                <a:solidFill>
                  <a:schemeClr val="tx2"/>
                </a:solidFill>
                <a:latin typeface="+mj-lt"/>
                <a:cs typeface="Arial"/>
              </a:rPr>
              <a:t> </a:t>
            </a:r>
            <a:r>
              <a:rPr lang="en-GB" sz="1400" spc="15" dirty="0">
                <a:solidFill>
                  <a:schemeClr val="tx2"/>
                </a:solidFill>
                <a:latin typeface="+mj-lt"/>
                <a:cs typeface="Arial"/>
              </a:rPr>
              <a:t>success.</a:t>
            </a:r>
            <a:endParaRPr lang="en-GB" sz="1400" dirty="0">
              <a:solidFill>
                <a:schemeClr val="tx2"/>
              </a:solidFill>
              <a:latin typeface="+mj-lt"/>
              <a:cs typeface="Arial"/>
            </a:endParaRPr>
          </a:p>
        </p:txBody>
      </p:sp>
      <p:sp>
        <p:nvSpPr>
          <p:cNvPr id="6" name="Freihandform: Form 5">
            <a:extLst>
              <a:ext uri="{FF2B5EF4-FFF2-40B4-BE49-F238E27FC236}">
                <a16:creationId xmlns:a16="http://schemas.microsoft.com/office/drawing/2014/main" id="{B2AE5D6E-295E-42D8-AF5D-6AD2B0F75347}"/>
              </a:ext>
            </a:extLst>
          </p:cNvPr>
          <p:cNvSpPr/>
          <p:nvPr/>
        </p:nvSpPr>
        <p:spPr>
          <a:xfrm>
            <a:off x="3280543" y="2505477"/>
            <a:ext cx="8338726" cy="3518482"/>
          </a:xfrm>
          <a:custGeom>
            <a:avLst/>
            <a:gdLst>
              <a:gd name="connsiteX0" fmla="*/ 0 w 7934960"/>
              <a:gd name="connsiteY0" fmla="*/ 3101783 h 3518482"/>
              <a:gd name="connsiteX1" fmla="*/ 1676400 w 7934960"/>
              <a:gd name="connsiteY1" fmla="*/ 2553143 h 3518482"/>
              <a:gd name="connsiteX2" fmla="*/ 3322320 w 7934960"/>
              <a:gd name="connsiteY2" fmla="*/ 602423 h 3518482"/>
              <a:gd name="connsiteX3" fmla="*/ 3759200 w 7934960"/>
              <a:gd name="connsiteY3" fmla="*/ 267143 h 3518482"/>
              <a:gd name="connsiteX4" fmla="*/ 4602480 w 7934960"/>
              <a:gd name="connsiteY4" fmla="*/ 94423 h 3518482"/>
              <a:gd name="connsiteX5" fmla="*/ 5181600 w 7934960"/>
              <a:gd name="connsiteY5" fmla="*/ 1821623 h 3518482"/>
              <a:gd name="connsiteX6" fmla="*/ 5608320 w 7934960"/>
              <a:gd name="connsiteY6" fmla="*/ 1557463 h 3518482"/>
              <a:gd name="connsiteX7" fmla="*/ 6065520 w 7934960"/>
              <a:gd name="connsiteY7" fmla="*/ 2705543 h 3518482"/>
              <a:gd name="connsiteX8" fmla="*/ 6400800 w 7934960"/>
              <a:gd name="connsiteY8" fmla="*/ 2339783 h 3518482"/>
              <a:gd name="connsiteX9" fmla="*/ 6746240 w 7934960"/>
              <a:gd name="connsiteY9" fmla="*/ 3162743 h 3518482"/>
              <a:gd name="connsiteX10" fmla="*/ 7233920 w 7934960"/>
              <a:gd name="connsiteY10" fmla="*/ 2776663 h 3518482"/>
              <a:gd name="connsiteX11" fmla="*/ 7579360 w 7934960"/>
              <a:gd name="connsiteY11" fmla="*/ 3396423 h 3518482"/>
              <a:gd name="connsiteX12" fmla="*/ 7934960 w 7934960"/>
              <a:gd name="connsiteY12" fmla="*/ 3518343 h 3518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34960" h="3518482">
                <a:moveTo>
                  <a:pt x="0" y="3101783"/>
                </a:moveTo>
                <a:cubicBezTo>
                  <a:pt x="561340" y="3035743"/>
                  <a:pt x="1122680" y="2969703"/>
                  <a:pt x="1676400" y="2553143"/>
                </a:cubicBezTo>
                <a:cubicBezTo>
                  <a:pt x="2230120" y="2136583"/>
                  <a:pt x="2975187" y="983423"/>
                  <a:pt x="3322320" y="602423"/>
                </a:cubicBezTo>
                <a:cubicBezTo>
                  <a:pt x="3669453" y="221423"/>
                  <a:pt x="3545840" y="351810"/>
                  <a:pt x="3759200" y="267143"/>
                </a:cubicBezTo>
                <a:cubicBezTo>
                  <a:pt x="3972560" y="182476"/>
                  <a:pt x="4365413" y="-164657"/>
                  <a:pt x="4602480" y="94423"/>
                </a:cubicBezTo>
                <a:cubicBezTo>
                  <a:pt x="4839547" y="353503"/>
                  <a:pt x="5013960" y="1577783"/>
                  <a:pt x="5181600" y="1821623"/>
                </a:cubicBezTo>
                <a:cubicBezTo>
                  <a:pt x="5349240" y="2065463"/>
                  <a:pt x="5461000" y="1410143"/>
                  <a:pt x="5608320" y="1557463"/>
                </a:cubicBezTo>
                <a:cubicBezTo>
                  <a:pt x="5755640" y="1704783"/>
                  <a:pt x="5933440" y="2575156"/>
                  <a:pt x="6065520" y="2705543"/>
                </a:cubicBezTo>
                <a:cubicBezTo>
                  <a:pt x="6197600" y="2835930"/>
                  <a:pt x="6287347" y="2263583"/>
                  <a:pt x="6400800" y="2339783"/>
                </a:cubicBezTo>
                <a:cubicBezTo>
                  <a:pt x="6514253" y="2415983"/>
                  <a:pt x="6607387" y="3089930"/>
                  <a:pt x="6746240" y="3162743"/>
                </a:cubicBezTo>
                <a:cubicBezTo>
                  <a:pt x="6885093" y="3235556"/>
                  <a:pt x="7095067" y="2737716"/>
                  <a:pt x="7233920" y="2776663"/>
                </a:cubicBezTo>
                <a:cubicBezTo>
                  <a:pt x="7372773" y="2815610"/>
                  <a:pt x="7462520" y="3272810"/>
                  <a:pt x="7579360" y="3396423"/>
                </a:cubicBezTo>
                <a:cubicBezTo>
                  <a:pt x="7696200" y="3520036"/>
                  <a:pt x="7815580" y="3519189"/>
                  <a:pt x="7934960" y="3518343"/>
                </a:cubicBezTo>
              </a:path>
            </a:pathLst>
          </a:cu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bject 25">
            <a:extLst>
              <a:ext uri="{FF2B5EF4-FFF2-40B4-BE49-F238E27FC236}">
                <a16:creationId xmlns:a16="http://schemas.microsoft.com/office/drawing/2014/main" id="{218D54CB-EDD0-4F2D-8FAE-8686B16AB153}"/>
              </a:ext>
            </a:extLst>
          </p:cNvPr>
          <p:cNvSpPr txBox="1"/>
          <p:nvPr/>
        </p:nvSpPr>
        <p:spPr>
          <a:xfrm>
            <a:off x="4927600" y="1946220"/>
            <a:ext cx="1585218" cy="2991540"/>
          </a:xfrm>
          <a:prstGeom prst="rect">
            <a:avLst/>
          </a:prstGeom>
          <a:solidFill>
            <a:schemeClr val="accent6">
              <a:lumMod val="75000"/>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a:solidFill>
                  <a:schemeClr val="tx2"/>
                </a:solidFill>
                <a:latin typeface="+mj-lt"/>
                <a:cs typeface="Arial"/>
              </a:rPr>
              <a:t>Stage 2:  Undisciplined  pursuit of more</a:t>
            </a:r>
          </a:p>
          <a:p>
            <a:pPr>
              <a:spcBef>
                <a:spcPts val="20"/>
              </a:spcBef>
            </a:pPr>
            <a:endParaRPr lang="en-GB" sz="1400" dirty="0">
              <a:solidFill>
                <a:schemeClr val="tx2"/>
              </a:solidFill>
              <a:latin typeface="+mj-lt"/>
              <a:cs typeface="Arial"/>
            </a:endParaRPr>
          </a:p>
          <a:p>
            <a:pPr marL="12065" marR="5080" algn="ctr">
              <a:lnSpc>
                <a:spcPts val="1600"/>
              </a:lnSpc>
            </a:pPr>
            <a:r>
              <a:rPr lang="en-GB" sz="1400" spc="-30">
                <a:solidFill>
                  <a:schemeClr val="tx2"/>
                </a:solidFill>
                <a:latin typeface="+mj-lt"/>
                <a:cs typeface="Arial"/>
              </a:rPr>
              <a:t>Building from  stage one is  people chasing  goals that take  them away from  their core, their  competitive  advantage all in  the name of  growth, or the  grand strategy.</a:t>
            </a:r>
            <a:endParaRPr lang="en-GB" sz="1400" spc="-30" dirty="0">
              <a:solidFill>
                <a:schemeClr val="tx2"/>
              </a:solidFill>
              <a:latin typeface="+mj-lt"/>
              <a:cs typeface="Arial"/>
            </a:endParaRPr>
          </a:p>
        </p:txBody>
      </p:sp>
      <p:sp>
        <p:nvSpPr>
          <p:cNvPr id="11" name="object 25">
            <a:extLst>
              <a:ext uri="{FF2B5EF4-FFF2-40B4-BE49-F238E27FC236}">
                <a16:creationId xmlns:a16="http://schemas.microsoft.com/office/drawing/2014/main" id="{0D6015C8-25E3-4B49-B49D-F30F6FD512CE}"/>
              </a:ext>
            </a:extLst>
          </p:cNvPr>
          <p:cNvSpPr txBox="1"/>
          <p:nvPr/>
        </p:nvSpPr>
        <p:spPr>
          <a:xfrm>
            <a:off x="6698322" y="1946220"/>
            <a:ext cx="1585218" cy="2991540"/>
          </a:xfrm>
          <a:prstGeom prst="rect">
            <a:avLst/>
          </a:prstGeom>
          <a:solidFill>
            <a:schemeClr val="tx2">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a:solidFill>
                  <a:schemeClr val="tx2"/>
                </a:solidFill>
                <a:latin typeface="+mj-lt"/>
                <a:cs typeface="Arial"/>
              </a:rPr>
              <a:t>Stage 3:  Denial of risk</a:t>
            </a:r>
          </a:p>
          <a:p>
            <a:pPr marL="217804" marR="210185" indent="-635" algn="ctr">
              <a:lnSpc>
                <a:spcPts val="1900"/>
              </a:lnSpc>
              <a:spcBef>
                <a:spcPts val="180"/>
              </a:spcBef>
            </a:pPr>
            <a:endParaRPr lang="en-GB" sz="1600" b="1" spc="-5">
              <a:solidFill>
                <a:schemeClr val="tx2"/>
              </a:solidFill>
              <a:latin typeface="+mj-lt"/>
              <a:cs typeface="Arial"/>
            </a:endParaRPr>
          </a:p>
          <a:p>
            <a:pPr>
              <a:lnSpc>
                <a:spcPct val="100000"/>
              </a:lnSpc>
            </a:pPr>
            <a:endParaRPr lang="en-GB" sz="1600" dirty="0">
              <a:solidFill>
                <a:schemeClr val="tx2"/>
              </a:solidFill>
              <a:latin typeface="+mj-lt"/>
              <a:cs typeface="Arial"/>
            </a:endParaRPr>
          </a:p>
          <a:p>
            <a:pPr>
              <a:spcBef>
                <a:spcPts val="20"/>
              </a:spcBef>
            </a:pPr>
            <a:endParaRPr lang="en-GB" sz="1400" dirty="0">
              <a:solidFill>
                <a:schemeClr val="tx2"/>
              </a:solidFill>
              <a:latin typeface="+mj-lt"/>
              <a:cs typeface="Arial"/>
            </a:endParaRPr>
          </a:p>
          <a:p>
            <a:pPr marL="12065" marR="5080" algn="ctr">
              <a:lnSpc>
                <a:spcPts val="1600"/>
              </a:lnSpc>
            </a:pPr>
            <a:r>
              <a:rPr lang="en-GB" sz="1400" spc="-30">
                <a:solidFill>
                  <a:schemeClr val="tx2"/>
                </a:solidFill>
                <a:latin typeface="+mj-lt"/>
                <a:cs typeface="Arial"/>
              </a:rPr>
              <a:t>Chasing things  that are not part  of your core, fail  to see the  problems.</a:t>
            </a:r>
            <a:endParaRPr lang="en-GB" sz="1400" spc="-30" dirty="0">
              <a:solidFill>
                <a:schemeClr val="tx2"/>
              </a:solidFill>
              <a:latin typeface="+mj-lt"/>
              <a:cs typeface="Arial"/>
            </a:endParaRPr>
          </a:p>
        </p:txBody>
      </p:sp>
      <p:sp>
        <p:nvSpPr>
          <p:cNvPr id="14" name="object 25">
            <a:extLst>
              <a:ext uri="{FF2B5EF4-FFF2-40B4-BE49-F238E27FC236}">
                <a16:creationId xmlns:a16="http://schemas.microsoft.com/office/drawing/2014/main" id="{A0B3E0BD-55F5-44C6-8525-77853E200DC8}"/>
              </a:ext>
            </a:extLst>
          </p:cNvPr>
          <p:cNvSpPr txBox="1"/>
          <p:nvPr/>
        </p:nvSpPr>
        <p:spPr>
          <a:xfrm>
            <a:off x="8469044" y="1946220"/>
            <a:ext cx="1585218" cy="2991540"/>
          </a:xfrm>
          <a:prstGeom prst="rect">
            <a:avLst/>
          </a:prstGeom>
          <a:solidFill>
            <a:schemeClr val="accent2">
              <a:alpha val="30000"/>
            </a:schemeClr>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a:solidFill>
                  <a:schemeClr val="tx2"/>
                </a:solidFill>
                <a:latin typeface="+mj-lt"/>
                <a:cs typeface="Arial"/>
              </a:rPr>
              <a:t>Stage 4:  Grasping for  salvation</a:t>
            </a:r>
          </a:p>
          <a:p>
            <a:pPr>
              <a:lnSpc>
                <a:spcPct val="100000"/>
              </a:lnSpc>
            </a:pPr>
            <a:endParaRPr lang="en-GB" sz="1600" dirty="0">
              <a:solidFill>
                <a:schemeClr val="tx2"/>
              </a:solidFill>
              <a:latin typeface="+mj-lt"/>
              <a:cs typeface="Arial"/>
            </a:endParaRPr>
          </a:p>
          <a:p>
            <a:pPr>
              <a:spcBef>
                <a:spcPts val="20"/>
              </a:spcBef>
            </a:pPr>
            <a:endParaRPr lang="en-GB" sz="1400" dirty="0">
              <a:solidFill>
                <a:schemeClr val="tx2"/>
              </a:solidFill>
              <a:latin typeface="+mj-lt"/>
              <a:cs typeface="Arial"/>
            </a:endParaRPr>
          </a:p>
          <a:p>
            <a:pPr marL="12065" marR="5080" algn="ctr">
              <a:lnSpc>
                <a:spcPts val="1600"/>
              </a:lnSpc>
            </a:pPr>
            <a:r>
              <a:rPr lang="en-GB" sz="1400" spc="-30">
                <a:solidFill>
                  <a:schemeClr val="tx2"/>
                </a:solidFill>
                <a:latin typeface="+mj-lt"/>
                <a:cs typeface="Arial"/>
              </a:rPr>
              <a:t>The silver bullet,  abandoning the  flywheel and chase  things outside the  core.</a:t>
            </a:r>
            <a:endParaRPr lang="en-GB" sz="1400" spc="-30" dirty="0">
              <a:solidFill>
                <a:schemeClr val="tx2"/>
              </a:solidFill>
              <a:latin typeface="+mj-lt"/>
              <a:cs typeface="Arial"/>
            </a:endParaRPr>
          </a:p>
        </p:txBody>
      </p:sp>
      <p:sp>
        <p:nvSpPr>
          <p:cNvPr id="15" name="object 25">
            <a:extLst>
              <a:ext uri="{FF2B5EF4-FFF2-40B4-BE49-F238E27FC236}">
                <a16:creationId xmlns:a16="http://schemas.microsoft.com/office/drawing/2014/main" id="{630D3B3F-353C-4EA1-B3A1-CB6B792D89F4}"/>
              </a:ext>
            </a:extLst>
          </p:cNvPr>
          <p:cNvSpPr txBox="1"/>
          <p:nvPr/>
        </p:nvSpPr>
        <p:spPr>
          <a:xfrm>
            <a:off x="10239766" y="1946220"/>
            <a:ext cx="1585218" cy="2991540"/>
          </a:xfrm>
          <a:prstGeom prst="rect">
            <a:avLst/>
          </a:prstGeom>
          <a:solidFill>
            <a:schemeClr val="accent6"/>
          </a:solidFill>
          <a:ln>
            <a:noFill/>
          </a:ln>
        </p:spPr>
        <p:txBody>
          <a:bodyPr vert="horz" wrap="square" lIns="0" tIns="22860" rIns="0" bIns="0" rtlCol="0">
            <a:noAutofit/>
          </a:bodyPr>
          <a:lstStyle/>
          <a:p>
            <a:pPr marL="217804" marR="210185" indent="-635" algn="ctr">
              <a:lnSpc>
                <a:spcPts val="1900"/>
              </a:lnSpc>
              <a:spcBef>
                <a:spcPts val="180"/>
              </a:spcBef>
            </a:pPr>
            <a:r>
              <a:rPr lang="en-GB" sz="1600" b="1" spc="-5">
                <a:solidFill>
                  <a:schemeClr val="bg1"/>
                </a:solidFill>
                <a:latin typeface="+mj-lt"/>
                <a:cs typeface="Arial"/>
              </a:rPr>
              <a:t>Stage 5:  Recovery and  renewal</a:t>
            </a:r>
          </a:p>
          <a:p>
            <a:pPr marL="217804" marR="210185" indent="-635" algn="ctr">
              <a:lnSpc>
                <a:spcPts val="1900"/>
              </a:lnSpc>
              <a:spcBef>
                <a:spcPts val="180"/>
              </a:spcBef>
            </a:pPr>
            <a:endParaRPr lang="en-GB" sz="1600" b="1" spc="-5">
              <a:solidFill>
                <a:schemeClr val="bg1"/>
              </a:solidFill>
              <a:latin typeface="+mj-lt"/>
              <a:cs typeface="Arial"/>
            </a:endParaRPr>
          </a:p>
          <a:p>
            <a:pPr>
              <a:spcBef>
                <a:spcPts val="20"/>
              </a:spcBef>
            </a:pPr>
            <a:endParaRPr lang="en-GB" sz="1400" dirty="0">
              <a:solidFill>
                <a:schemeClr val="bg1"/>
              </a:solidFill>
              <a:latin typeface="+mj-lt"/>
              <a:cs typeface="Arial"/>
            </a:endParaRPr>
          </a:p>
        </p:txBody>
      </p:sp>
      <p:sp>
        <p:nvSpPr>
          <p:cNvPr id="21" name="TextBox 87">
            <a:extLst>
              <a:ext uri="{FF2B5EF4-FFF2-40B4-BE49-F238E27FC236}">
                <a16:creationId xmlns:a16="http://schemas.microsoft.com/office/drawing/2014/main" id="{EA3A2207-6DCC-4FEE-970F-12A218EF8A3A}"/>
              </a:ext>
            </a:extLst>
          </p:cNvPr>
          <p:cNvSpPr txBox="1"/>
          <p:nvPr/>
        </p:nvSpPr>
        <p:spPr>
          <a:xfrm>
            <a:off x="550278" y="6528494"/>
            <a:ext cx="6470282" cy="246221"/>
          </a:xfrm>
          <a:prstGeom prst="rect">
            <a:avLst/>
          </a:prstGeom>
          <a:noFill/>
        </p:spPr>
        <p:txBody>
          <a:bodyPr wrap="square" rtlCol="0" anchor="b" anchorCtr="0">
            <a:spAutoFit/>
          </a:bodyPr>
          <a:lstStyle/>
          <a:p>
            <a:r>
              <a:rPr lang="en-GB" sz="1000" dirty="0">
                <a:latin typeface="+mj-lt"/>
                <a:ea typeface="League Spartan" charset="0"/>
                <a:cs typeface="Poppins" pitchFamily="2" charset="77"/>
              </a:rPr>
              <a:t>Source: Adapted from Jim Collins, “How the Mighty Fall and Why Some Companies Never Give In” and Eli </a:t>
            </a:r>
            <a:r>
              <a:rPr lang="en-GB" sz="1000" dirty="0" err="1">
                <a:latin typeface="+mj-lt"/>
                <a:ea typeface="League Spartan" charset="0"/>
                <a:cs typeface="Poppins" pitchFamily="2" charset="77"/>
              </a:rPr>
              <a:t>Zelkha</a:t>
            </a:r>
            <a:endParaRPr lang="en-GB" sz="1000" dirty="0">
              <a:latin typeface="+mj-lt"/>
              <a:ea typeface="League Spartan" charset="0"/>
              <a:cs typeface="Poppins" pitchFamily="2" charset="77"/>
            </a:endParaRPr>
          </a:p>
        </p:txBody>
      </p:sp>
      <p:sp>
        <p:nvSpPr>
          <p:cNvPr id="7" name="Rechteck 6">
            <a:extLst>
              <a:ext uri="{FF2B5EF4-FFF2-40B4-BE49-F238E27FC236}">
                <a16:creationId xmlns:a16="http://schemas.microsoft.com/office/drawing/2014/main" id="{3993E674-5585-4A17-96AC-434C9E29F07E}"/>
              </a:ext>
            </a:extLst>
          </p:cNvPr>
          <p:cNvSpPr/>
          <p:nvPr/>
        </p:nvSpPr>
        <p:spPr>
          <a:xfrm>
            <a:off x="10139422" y="5171440"/>
            <a:ext cx="1685562" cy="1056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Freihandform: Form 4">
            <a:extLst>
              <a:ext uri="{FF2B5EF4-FFF2-40B4-BE49-F238E27FC236}">
                <a16:creationId xmlns:a16="http://schemas.microsoft.com/office/drawing/2014/main" id="{48F0A160-D9CA-46D5-A2B9-1788280BDD5E}"/>
              </a:ext>
            </a:extLst>
          </p:cNvPr>
          <p:cNvSpPr/>
          <p:nvPr/>
        </p:nvSpPr>
        <p:spPr>
          <a:xfrm>
            <a:off x="10149582" y="3860800"/>
            <a:ext cx="1585218" cy="1490705"/>
          </a:xfrm>
          <a:custGeom>
            <a:avLst/>
            <a:gdLst>
              <a:gd name="connsiteX0" fmla="*/ 0 w 1554480"/>
              <a:gd name="connsiteY0" fmla="*/ 1300480 h 1490705"/>
              <a:gd name="connsiteX1" fmla="*/ 304800 w 1554480"/>
              <a:gd name="connsiteY1" fmla="*/ 1381760 h 1490705"/>
              <a:gd name="connsiteX2" fmla="*/ 1554480 w 1554480"/>
              <a:gd name="connsiteY2" fmla="*/ 0 h 1490705"/>
            </a:gdLst>
            <a:ahLst/>
            <a:cxnLst>
              <a:cxn ang="0">
                <a:pos x="connsiteX0" y="connsiteY0"/>
              </a:cxn>
              <a:cxn ang="0">
                <a:pos x="connsiteX1" y="connsiteY1"/>
              </a:cxn>
              <a:cxn ang="0">
                <a:pos x="connsiteX2" y="connsiteY2"/>
              </a:cxn>
            </a:cxnLst>
            <a:rect l="l" t="t" r="r" b="b"/>
            <a:pathLst>
              <a:path w="1554480" h="1490705">
                <a:moveTo>
                  <a:pt x="0" y="1300480"/>
                </a:moveTo>
                <a:cubicBezTo>
                  <a:pt x="22860" y="1449493"/>
                  <a:pt x="45720" y="1598507"/>
                  <a:pt x="304800" y="1381760"/>
                </a:cubicBezTo>
                <a:cubicBezTo>
                  <a:pt x="563880" y="1165013"/>
                  <a:pt x="1059180" y="582506"/>
                  <a:pt x="1554480" y="0"/>
                </a:cubicBezTo>
              </a:path>
            </a:pathLst>
          </a:cu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8974244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C345hw7WGLU4NcmBel61a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1072</Words>
  <Application>Microsoft Office PowerPoint</Application>
  <PresentationFormat>Widescreen</PresentationFormat>
  <Paragraphs>105</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Calibri</vt:lpstr>
      <vt:lpstr>Calibri Light</vt:lpstr>
      <vt:lpstr>Office Theme</vt:lpstr>
      <vt:lpstr>think-cell Folie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canic</cp:lastModifiedBy>
  <cp:revision>1</cp:revision>
  <dcterms:created xsi:type="dcterms:W3CDTF">2021-06-10T15:32:22Z</dcterms:created>
  <dcterms:modified xsi:type="dcterms:W3CDTF">2021-06-10T15:32:42Z</dcterms:modified>
</cp:coreProperties>
</file>