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245" r:id="rId2"/>
    <p:sldId id="4246" r:id="rId3"/>
    <p:sldId id="4247" r:id="rId4"/>
    <p:sldId id="4248" r:id="rId5"/>
    <p:sldId id="4249" r:id="rId6"/>
    <p:sldId id="4250" r:id="rId7"/>
    <p:sldId id="4251" r:id="rId8"/>
    <p:sldId id="425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DA1CB-2B57-4C31-AA8A-BD191773FEAE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3A7C6-E296-4AC2-AE6F-5A8E0AA11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574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2572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057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836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591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357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72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063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849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5A36D-EE30-48E5-9B8F-67533FF3C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E774E9-E872-4AEA-8794-3FAC6B1B35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A1ADB-2653-446A-AA0B-7570D4FCB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ADD4E-A428-41AC-A7AD-EADE005C4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4B408-BB2E-4C70-836B-9239D9629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07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360EC-AC98-4462-9CA4-09A7A8D52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28844C-5D08-4493-9BF1-CAAEB7BE1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ABD67-BEFB-4642-BF58-B744E40A4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34C25-C69A-4CB9-9696-221197E58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89904-DC0B-4605-B862-A9DD4D7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228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620DD0-85E3-46EA-836E-669EE7EBCA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436569-6D26-4C0C-B77D-767FC92BD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54F4F-DF51-4B29-998B-A056587B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FF746-25D5-4F6C-BB16-9B0F0797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67BEC-2749-4361-8AD9-7D409E58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57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:a16="http://schemas.microsoft.com/office/drawing/2014/main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:a16="http://schemas.microsoft.com/office/drawing/2014/main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76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37E1F-8159-4854-A806-063A64C90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06650-1691-4020-B4CB-8179E8C46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93648-2C10-47B5-9C2C-45C61FFA6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68535-1E0C-4859-8BD1-E0C866E9E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ABBE9-5908-46F6-B20B-686087754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1D01D-506C-4184-8687-E291B22B3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EAA58-F377-476D-89CE-DF83F50D2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44F54-708A-49F8-BEB7-75EBC29D7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285BD-5B07-4308-B1D0-6B5BDA31E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582AC-4164-4B8D-8960-FE6250EAA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14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E384A-FD47-4D34-9F0A-A25F9A83E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5113D-785D-413F-9DDC-BA05BC1898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76BD24-7124-46A2-96DD-3A9F943AB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E5882-63AA-4FEC-9FE9-32BA97655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E7F4B-0D63-4930-86B8-BB048397E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A72E60-F141-43EE-BAB7-C6A20A309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34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34565-4C91-49D2-9DEB-0AF51A6F1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CC94C-999B-4ACD-BDD6-6F60699F4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CD6BB8-F5FB-44F7-832A-EAF18A68A9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72330F-A718-4AA0-BD16-9B6790EAAC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247730-6032-4710-9474-30457080C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3401F5-A70C-4969-85F1-8935B03DC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02BF58-EBD1-45BB-93D8-4F4D3EB81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D5E708-29BB-4832-B4F9-A68A63B97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5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32890-3996-4409-9280-2E2ED4F7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28E7ED-D275-4830-B4F4-9628326BA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F1210A-938B-42F7-82BD-EE08E38EF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512135-94FD-4356-9D20-98B0A280F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40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6BDF90-85FF-4BCF-A5ED-A983B2936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D5E372-6E03-4280-901D-0E58F9226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DC4A85-E220-4534-B179-BC6359D21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03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944A4-F669-4370-B5F7-EBE9033DB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C61BB-E233-40BA-84CC-05D7306EC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88EC26-EB93-4FEC-BD56-E4368C546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E22A3-B8B0-456E-ABCF-1B8F14790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EB7D8-C1E7-4143-9FBF-6937FA2AC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9CBC5E-529F-496E-8CCB-524C4B070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63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91C3-5F86-4573-8A2E-EF41CD6AB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887288-C309-4C81-8311-F8D6273190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C30481-0894-40AB-BBB6-E085FDAFA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4C1B6-9349-4AAC-A7C5-ACC363D22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E426-D437-432A-9584-88961E70A470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892394-D730-446E-A3E5-CAE954DA7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A4353-B1B4-498B-BE3C-840DF4B9F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DB39-CB24-412D-9E14-7869CA4E0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37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CD10D7-8BF7-4BC8-A263-1649F0D08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C3170-22C1-4FA1-800C-38D9B4D18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4458D-BE7F-4167-BF46-B07F9A4217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BE426-D437-432A-9584-88961E70A470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52594-6422-4B67-9B62-577E1F2A60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2485F-E7B3-484A-BA85-29A53C650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7DB39-CB24-412D-9E14-7869CA4E0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92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61005" y="657933"/>
            <a:ext cx="8852375" cy="697353"/>
          </a:xfrm>
        </p:spPr>
        <p:txBody>
          <a:bodyPr>
            <a:normAutofit fontScale="92500"/>
          </a:bodyPr>
          <a:lstStyle/>
          <a:p>
            <a:r>
              <a:rPr lang="en-GB" dirty="0"/>
              <a:t>How to identify risks:  6  Step Root-Cause-Analysis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7" y="2142491"/>
            <a:ext cx="2845109" cy="3129365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The literature describes different approaches to Root Cause Analysis. Regardless of the concrete process definition and design of the analysis, these 6 central components should be included. </a:t>
            </a:r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73635"/>
            <a:ext cx="1609030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06. Evaluation</a:t>
            </a:r>
          </a:p>
        </p:txBody>
      </p:sp>
      <p:sp>
        <p:nvSpPr>
          <p:cNvPr id="94" name="TextBox 49">
            <a:extLst>
              <a:ext uri="{FF2B5EF4-FFF2-40B4-BE49-F238E27FC236}">
                <a16:creationId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3095621"/>
            <a:ext cx="2402645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04. Determine Causes</a:t>
            </a:r>
          </a:p>
        </p:txBody>
      </p:sp>
      <p:sp>
        <p:nvSpPr>
          <p:cNvPr id="96" name="TextBox 51">
            <a:extLst>
              <a:ext uri="{FF2B5EF4-FFF2-40B4-BE49-F238E27FC236}">
                <a16:creationId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415232" y="3734897"/>
            <a:ext cx="165372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02. Definitions</a:t>
            </a:r>
          </a:p>
        </p:txBody>
      </p:sp>
      <p:sp>
        <p:nvSpPr>
          <p:cNvPr id="98" name="TextBox 53">
            <a:extLst>
              <a:ext uri="{FF2B5EF4-FFF2-40B4-BE49-F238E27FC236}">
                <a16:creationId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443191" y="4149637"/>
            <a:ext cx="110087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01. Team</a:t>
            </a:r>
          </a:p>
        </p:txBody>
      </p:sp>
      <p:sp>
        <p:nvSpPr>
          <p:cNvPr id="100" name="TextBox 55">
            <a:extLst>
              <a:ext uri="{FF2B5EF4-FFF2-40B4-BE49-F238E27FC236}">
                <a16:creationId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4184212" y="3374886"/>
            <a:ext cx="189045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03. Data Analysis</a:t>
            </a:r>
          </a:p>
        </p:txBody>
      </p:sp>
      <p:sp>
        <p:nvSpPr>
          <p:cNvPr id="102" name="TextBox 57">
            <a:extLst>
              <a:ext uri="{FF2B5EF4-FFF2-40B4-BE49-F238E27FC236}">
                <a16:creationId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752517" y="2777238"/>
            <a:ext cx="286161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05. Improvement Planning</a:t>
            </a:r>
          </a:p>
        </p:txBody>
      </p:sp>
    </p:spTree>
    <p:extLst>
      <p:ext uri="{BB962C8B-B14F-4D97-AF65-F5344CB8AC3E}">
        <p14:creationId xmlns:p14="http://schemas.microsoft.com/office/powerpoint/2010/main" val="486076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11153" y="560145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/>
              <a:t>Step 1 Root-Cause-Analysis, your Team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32530" y="1917688"/>
            <a:ext cx="4107561" cy="494524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The success of a Root-Cause Analysis is first of all a matter of Teamwork and project management: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Set up a management plan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Select the right team members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Clarify the duties of each team member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Clarify communication  procedures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Set the timeframe,  resources and budgets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84652"/>
            <a:ext cx="1609030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06. Evaluation</a:t>
            </a:r>
          </a:p>
        </p:txBody>
      </p:sp>
      <p:sp>
        <p:nvSpPr>
          <p:cNvPr id="94" name="TextBox 49">
            <a:extLst>
              <a:ext uri="{FF2B5EF4-FFF2-40B4-BE49-F238E27FC236}">
                <a16:creationId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3106638"/>
            <a:ext cx="2402645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04. Determine Causes</a:t>
            </a:r>
          </a:p>
        </p:txBody>
      </p:sp>
      <p:sp>
        <p:nvSpPr>
          <p:cNvPr id="96" name="TextBox 51">
            <a:extLst>
              <a:ext uri="{FF2B5EF4-FFF2-40B4-BE49-F238E27FC236}">
                <a16:creationId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415232" y="3745914"/>
            <a:ext cx="165372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02. Definitions</a:t>
            </a:r>
          </a:p>
        </p:txBody>
      </p:sp>
      <p:sp>
        <p:nvSpPr>
          <p:cNvPr id="98" name="TextBox 53">
            <a:extLst>
              <a:ext uri="{FF2B5EF4-FFF2-40B4-BE49-F238E27FC236}">
                <a16:creationId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443191" y="4149637"/>
            <a:ext cx="110087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01. Team</a:t>
            </a:r>
          </a:p>
        </p:txBody>
      </p:sp>
      <p:sp>
        <p:nvSpPr>
          <p:cNvPr id="100" name="TextBox 55">
            <a:extLst>
              <a:ext uri="{FF2B5EF4-FFF2-40B4-BE49-F238E27FC236}">
                <a16:creationId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4184212" y="3363869"/>
            <a:ext cx="189045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03. Data Analysis</a:t>
            </a:r>
          </a:p>
        </p:txBody>
      </p:sp>
      <p:sp>
        <p:nvSpPr>
          <p:cNvPr id="102" name="TextBox 57">
            <a:extLst>
              <a:ext uri="{FF2B5EF4-FFF2-40B4-BE49-F238E27FC236}">
                <a16:creationId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752517" y="2788253"/>
            <a:ext cx="286161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05. Improvement Planning</a:t>
            </a:r>
          </a:p>
        </p:txBody>
      </p:sp>
    </p:spTree>
    <p:extLst>
      <p:ext uri="{BB962C8B-B14F-4D97-AF65-F5344CB8AC3E}">
        <p14:creationId xmlns:p14="http://schemas.microsoft.com/office/powerpoint/2010/main" val="3085615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2678" y="561580"/>
            <a:ext cx="8852375" cy="697353"/>
          </a:xfrm>
        </p:spPr>
        <p:txBody>
          <a:bodyPr>
            <a:normAutofit fontScale="92500"/>
          </a:bodyPr>
          <a:lstStyle/>
          <a:p>
            <a:r>
              <a:rPr lang="en-GB" dirty="0"/>
              <a:t>Step 2 Root-Cause-Analysis, Defining the Problem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76547" y="2155927"/>
            <a:ext cx="3887456" cy="403730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After setting up the Team and Management Plan for the Root-Cause-Analysis, you need to define the problem: What do you see happening and what are the specific symptoms?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State the problem clearly 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Make sure everybody in  the team has the same problem understanding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84652"/>
            <a:ext cx="1609030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06. Evaluation</a:t>
            </a:r>
          </a:p>
        </p:txBody>
      </p:sp>
      <p:sp>
        <p:nvSpPr>
          <p:cNvPr id="94" name="TextBox 49">
            <a:extLst>
              <a:ext uri="{FF2B5EF4-FFF2-40B4-BE49-F238E27FC236}">
                <a16:creationId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3106638"/>
            <a:ext cx="2402645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04. Determine Causes</a:t>
            </a:r>
          </a:p>
        </p:txBody>
      </p:sp>
      <p:sp>
        <p:nvSpPr>
          <p:cNvPr id="96" name="TextBox 51">
            <a:extLst>
              <a:ext uri="{FF2B5EF4-FFF2-40B4-BE49-F238E27FC236}">
                <a16:creationId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372667" y="3805942"/>
            <a:ext cx="1504625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02. Defining the problem</a:t>
            </a:r>
          </a:p>
        </p:txBody>
      </p:sp>
      <p:sp>
        <p:nvSpPr>
          <p:cNvPr id="98" name="TextBox 53">
            <a:extLst>
              <a:ext uri="{FF2B5EF4-FFF2-40B4-BE49-F238E27FC236}">
                <a16:creationId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443191" y="4138620"/>
            <a:ext cx="110087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01. Team</a:t>
            </a:r>
          </a:p>
        </p:txBody>
      </p:sp>
      <p:sp>
        <p:nvSpPr>
          <p:cNvPr id="100" name="TextBox 55">
            <a:extLst>
              <a:ext uri="{FF2B5EF4-FFF2-40B4-BE49-F238E27FC236}">
                <a16:creationId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4184212" y="3363869"/>
            <a:ext cx="189045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03. Data Analysis</a:t>
            </a:r>
          </a:p>
        </p:txBody>
      </p:sp>
      <p:sp>
        <p:nvSpPr>
          <p:cNvPr id="102" name="TextBox 57">
            <a:extLst>
              <a:ext uri="{FF2B5EF4-FFF2-40B4-BE49-F238E27FC236}">
                <a16:creationId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752517" y="2788253"/>
            <a:ext cx="286161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05. Improvement Planning</a:t>
            </a:r>
          </a:p>
        </p:txBody>
      </p:sp>
    </p:spTree>
    <p:extLst>
      <p:ext uri="{BB962C8B-B14F-4D97-AF65-F5344CB8AC3E}">
        <p14:creationId xmlns:p14="http://schemas.microsoft.com/office/powerpoint/2010/main" val="464269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2678" y="441485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/>
              <a:t>Step 3 Root-Cause-Analysis, Data Analysis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34645" y="1847839"/>
            <a:ext cx="3818139" cy="508374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You need to </a:t>
            </a:r>
            <a:r>
              <a:rPr lang="en-GB" sz="21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analyze</a:t>
            </a: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a situation fully before you can move on to look at factors that contributed to the problem. To maximize the effectiveness of your RCA, get together everyone – experts and front line staff – who understands the situation. People who are most familiar with the problem can help lead you to a better understanding of the issues.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You can use the </a:t>
            </a:r>
            <a:r>
              <a:rPr lang="en-GB" sz="2100" b="1" dirty="0">
                <a:solidFill>
                  <a:srgbClr val="ED7D3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CATWOE Methodology </a:t>
            </a: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 this step (see next slide)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1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84652"/>
            <a:ext cx="1609030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06. Evaluation</a:t>
            </a:r>
          </a:p>
        </p:txBody>
      </p:sp>
      <p:sp>
        <p:nvSpPr>
          <p:cNvPr id="94" name="TextBox 49">
            <a:extLst>
              <a:ext uri="{FF2B5EF4-FFF2-40B4-BE49-F238E27FC236}">
                <a16:creationId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3106638"/>
            <a:ext cx="2402645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04. Determine Causes</a:t>
            </a:r>
          </a:p>
        </p:txBody>
      </p:sp>
      <p:sp>
        <p:nvSpPr>
          <p:cNvPr id="96" name="TextBox 51">
            <a:extLst>
              <a:ext uri="{FF2B5EF4-FFF2-40B4-BE49-F238E27FC236}">
                <a16:creationId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415232" y="3745914"/>
            <a:ext cx="165372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02. Definitions</a:t>
            </a:r>
          </a:p>
        </p:txBody>
      </p:sp>
      <p:sp>
        <p:nvSpPr>
          <p:cNvPr id="98" name="TextBox 53">
            <a:extLst>
              <a:ext uri="{FF2B5EF4-FFF2-40B4-BE49-F238E27FC236}">
                <a16:creationId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443191" y="4138620"/>
            <a:ext cx="110087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01. Team</a:t>
            </a:r>
          </a:p>
        </p:txBody>
      </p:sp>
      <p:sp>
        <p:nvSpPr>
          <p:cNvPr id="100" name="TextBox 55">
            <a:extLst>
              <a:ext uri="{FF2B5EF4-FFF2-40B4-BE49-F238E27FC236}">
                <a16:creationId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4184212" y="3374886"/>
            <a:ext cx="189045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03. Data Analysis</a:t>
            </a:r>
          </a:p>
        </p:txBody>
      </p:sp>
      <p:sp>
        <p:nvSpPr>
          <p:cNvPr id="102" name="TextBox 57">
            <a:extLst>
              <a:ext uri="{FF2B5EF4-FFF2-40B4-BE49-F238E27FC236}">
                <a16:creationId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752517" y="2777235"/>
            <a:ext cx="286161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05. Improvement Planning</a:t>
            </a:r>
          </a:p>
        </p:txBody>
      </p:sp>
    </p:spTree>
    <p:extLst>
      <p:ext uri="{BB962C8B-B14F-4D97-AF65-F5344CB8AC3E}">
        <p14:creationId xmlns:p14="http://schemas.microsoft.com/office/powerpoint/2010/main" val="778608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to identify risks: CATWOE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258617" y="2215597"/>
            <a:ext cx="3470463" cy="3283253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CATWOE is a very simple checklist / guideline to define a problem.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What do you do when you're faced with a really big business problem?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Suppose, for example, that your staff retention is low and you don't know why.</a:t>
            </a:r>
          </a:p>
        </p:txBody>
      </p:sp>
      <p:sp>
        <p:nvSpPr>
          <p:cNvPr id="33" name="Parallelogram 1">
            <a:extLst>
              <a:ext uri="{FF2B5EF4-FFF2-40B4-BE49-F238E27FC236}">
                <a16:creationId xmlns:a16="http://schemas.microsoft.com/office/drawing/2014/main" id="{023AEB07-601E-4877-B4F3-785394EA61C3}"/>
              </a:ext>
            </a:extLst>
          </p:cNvPr>
          <p:cNvSpPr/>
          <p:nvPr/>
        </p:nvSpPr>
        <p:spPr>
          <a:xfrm>
            <a:off x="4002193" y="2141382"/>
            <a:ext cx="1134616" cy="1062204"/>
          </a:xfrm>
          <a:prstGeom prst="parallelogram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4" name="Parallelogram 2">
            <a:extLst>
              <a:ext uri="{FF2B5EF4-FFF2-40B4-BE49-F238E27FC236}">
                <a16:creationId xmlns:a16="http://schemas.microsoft.com/office/drawing/2014/main" id="{CC38E1DB-88DA-40D4-8528-8ED219277D07}"/>
              </a:ext>
            </a:extLst>
          </p:cNvPr>
          <p:cNvSpPr/>
          <p:nvPr/>
        </p:nvSpPr>
        <p:spPr>
          <a:xfrm>
            <a:off x="4901825" y="2141382"/>
            <a:ext cx="2907262" cy="1085546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5" name="Parallelogram 5">
            <a:extLst>
              <a:ext uri="{FF2B5EF4-FFF2-40B4-BE49-F238E27FC236}">
                <a16:creationId xmlns:a16="http://schemas.microsoft.com/office/drawing/2014/main" id="{B8D5E15F-D7A0-4E8A-8D58-6390E87D9316}"/>
              </a:ext>
            </a:extLst>
          </p:cNvPr>
          <p:cNvSpPr/>
          <p:nvPr/>
        </p:nvSpPr>
        <p:spPr>
          <a:xfrm>
            <a:off x="8003736" y="2141382"/>
            <a:ext cx="1134616" cy="1062204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6" name="Parallelogram 6">
            <a:extLst>
              <a:ext uri="{FF2B5EF4-FFF2-40B4-BE49-F238E27FC236}">
                <a16:creationId xmlns:a16="http://schemas.microsoft.com/office/drawing/2014/main" id="{3388423C-03B8-422A-8457-7591CD86BF12}"/>
              </a:ext>
            </a:extLst>
          </p:cNvPr>
          <p:cNvSpPr/>
          <p:nvPr/>
        </p:nvSpPr>
        <p:spPr>
          <a:xfrm>
            <a:off x="8903367" y="2141382"/>
            <a:ext cx="2787890" cy="1034720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7" name="Parallelogram 8">
            <a:extLst>
              <a:ext uri="{FF2B5EF4-FFF2-40B4-BE49-F238E27FC236}">
                <a16:creationId xmlns:a16="http://schemas.microsoft.com/office/drawing/2014/main" id="{258FF970-66C3-478D-A21B-54DDA5C00EF5}"/>
              </a:ext>
            </a:extLst>
          </p:cNvPr>
          <p:cNvSpPr/>
          <p:nvPr/>
        </p:nvSpPr>
        <p:spPr>
          <a:xfrm>
            <a:off x="3807892" y="3440147"/>
            <a:ext cx="1134616" cy="1085545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8" name="Parallelogram 9">
            <a:extLst>
              <a:ext uri="{FF2B5EF4-FFF2-40B4-BE49-F238E27FC236}">
                <a16:creationId xmlns:a16="http://schemas.microsoft.com/office/drawing/2014/main" id="{33246315-050F-43D7-99E6-AD94FC042070}"/>
              </a:ext>
            </a:extLst>
          </p:cNvPr>
          <p:cNvSpPr/>
          <p:nvPr/>
        </p:nvSpPr>
        <p:spPr>
          <a:xfrm>
            <a:off x="4642369" y="3433033"/>
            <a:ext cx="2907262" cy="1085546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39" name="Parallelogram 11">
            <a:extLst>
              <a:ext uri="{FF2B5EF4-FFF2-40B4-BE49-F238E27FC236}">
                <a16:creationId xmlns:a16="http://schemas.microsoft.com/office/drawing/2014/main" id="{6B38F7D6-5877-4579-A185-7D16C7AA7222}"/>
              </a:ext>
            </a:extLst>
          </p:cNvPr>
          <p:cNvSpPr/>
          <p:nvPr/>
        </p:nvSpPr>
        <p:spPr>
          <a:xfrm>
            <a:off x="7686522" y="3509008"/>
            <a:ext cx="1134616" cy="1085548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0" name="Parallelogram 12">
            <a:extLst>
              <a:ext uri="{FF2B5EF4-FFF2-40B4-BE49-F238E27FC236}">
                <a16:creationId xmlns:a16="http://schemas.microsoft.com/office/drawing/2014/main" id="{49C8853F-8484-4B6C-BDBB-BE9EF9ECD94C}"/>
              </a:ext>
            </a:extLst>
          </p:cNvPr>
          <p:cNvSpPr/>
          <p:nvPr/>
        </p:nvSpPr>
        <p:spPr>
          <a:xfrm>
            <a:off x="8530506" y="3516364"/>
            <a:ext cx="2852337" cy="1085547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1" name="Parallelogram 14">
            <a:extLst>
              <a:ext uri="{FF2B5EF4-FFF2-40B4-BE49-F238E27FC236}">
                <a16:creationId xmlns:a16="http://schemas.microsoft.com/office/drawing/2014/main" id="{5B81A690-7558-4DDB-91A0-E6FAA845C672}"/>
              </a:ext>
            </a:extLst>
          </p:cNvPr>
          <p:cNvSpPr/>
          <p:nvPr/>
        </p:nvSpPr>
        <p:spPr>
          <a:xfrm>
            <a:off x="3434885" y="4874464"/>
            <a:ext cx="1134616" cy="1131402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2" name="Parallelogram 15">
            <a:extLst>
              <a:ext uri="{FF2B5EF4-FFF2-40B4-BE49-F238E27FC236}">
                <a16:creationId xmlns:a16="http://schemas.microsoft.com/office/drawing/2014/main" id="{904C7E82-1826-4FA1-99DA-2C7F2EAB81E4}"/>
              </a:ext>
            </a:extLst>
          </p:cNvPr>
          <p:cNvSpPr/>
          <p:nvPr/>
        </p:nvSpPr>
        <p:spPr>
          <a:xfrm>
            <a:off x="4313995" y="4853294"/>
            <a:ext cx="2849320" cy="1085544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3" name="Parallelogram 17">
            <a:extLst>
              <a:ext uri="{FF2B5EF4-FFF2-40B4-BE49-F238E27FC236}">
                <a16:creationId xmlns:a16="http://schemas.microsoft.com/office/drawing/2014/main" id="{F724863E-92AE-4276-AC83-FFF1819C9D0A}"/>
              </a:ext>
            </a:extLst>
          </p:cNvPr>
          <p:cNvSpPr/>
          <p:nvPr/>
        </p:nvSpPr>
        <p:spPr>
          <a:xfrm>
            <a:off x="7345291" y="4788609"/>
            <a:ext cx="1134616" cy="1131402"/>
          </a:xfrm>
          <a:prstGeom prst="parallelogram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4" name="Parallelogram 18">
            <a:extLst>
              <a:ext uri="{FF2B5EF4-FFF2-40B4-BE49-F238E27FC236}">
                <a16:creationId xmlns:a16="http://schemas.microsoft.com/office/drawing/2014/main" id="{6452C7EA-32EE-45D1-AFCF-DA9B43F741A4}"/>
              </a:ext>
            </a:extLst>
          </p:cNvPr>
          <p:cNvSpPr/>
          <p:nvPr/>
        </p:nvSpPr>
        <p:spPr>
          <a:xfrm>
            <a:off x="8154710" y="4808115"/>
            <a:ext cx="3046689" cy="1131403"/>
          </a:xfrm>
          <a:prstGeom prst="parallelogram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28CC1EC7-7E08-4511-B9B5-EA961542B0F7}"/>
              </a:ext>
            </a:extLst>
          </p:cNvPr>
          <p:cNvSpPr txBox="1">
            <a:spLocks/>
          </p:cNvSpPr>
          <p:nvPr/>
        </p:nvSpPr>
        <p:spPr>
          <a:xfrm>
            <a:off x="5138696" y="2337759"/>
            <a:ext cx="2331761" cy="773297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Who are they and how does the issue affect them?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7FBA1E47-36FC-498A-9880-F8C3AF5AB18E}"/>
              </a:ext>
            </a:extLst>
          </p:cNvPr>
          <p:cNvSpPr txBox="1">
            <a:spLocks/>
          </p:cNvSpPr>
          <p:nvPr/>
        </p:nvSpPr>
        <p:spPr>
          <a:xfrm>
            <a:off x="9134898" y="2412443"/>
            <a:ext cx="2434173" cy="773297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What is the big picture?</a:t>
            </a:r>
            <a:b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And what are the wider impacts of the issue?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11240CC8-70AB-43A9-8780-8630D98B5727}"/>
              </a:ext>
            </a:extLst>
          </p:cNvPr>
          <p:cNvSpPr txBox="1">
            <a:spLocks/>
          </p:cNvSpPr>
          <p:nvPr/>
        </p:nvSpPr>
        <p:spPr>
          <a:xfrm>
            <a:off x="4478108" y="5124719"/>
            <a:ext cx="2180212" cy="773297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What processes or systems are involved in the issue?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A805D03A-8D31-407A-9341-4886B0940F84}"/>
              </a:ext>
            </a:extLst>
          </p:cNvPr>
          <p:cNvSpPr txBox="1">
            <a:spLocks/>
          </p:cNvSpPr>
          <p:nvPr/>
        </p:nvSpPr>
        <p:spPr>
          <a:xfrm>
            <a:off x="8355110" y="5102948"/>
            <a:ext cx="2701144" cy="773297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What are the constraints and limitations that will impact the solution and its success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FC92B80-E322-492E-A503-2BEC0A442E60}"/>
              </a:ext>
            </a:extLst>
          </p:cNvPr>
          <p:cNvSpPr txBox="1">
            <a:spLocks/>
          </p:cNvSpPr>
          <p:nvPr/>
        </p:nvSpPr>
        <p:spPr>
          <a:xfrm>
            <a:off x="4827543" y="3779337"/>
            <a:ext cx="2597859" cy="773297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Who is involved in the issue </a:t>
            </a:r>
            <a:b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and who will be involved</a:t>
            </a:r>
            <a:b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 implementing solutions?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A8D31553-AB28-4805-85B4-3D68A31A7121}"/>
              </a:ext>
            </a:extLst>
          </p:cNvPr>
          <p:cNvSpPr txBox="1">
            <a:spLocks/>
          </p:cNvSpPr>
          <p:nvPr/>
        </p:nvSpPr>
        <p:spPr>
          <a:xfrm>
            <a:off x="8821138" y="3772485"/>
            <a:ext cx="2466387" cy="773297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1600" dirty="0">
                <a:solidFill>
                  <a:schemeClr val="tx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Who owns the process                      or situation you are investigating?</a:t>
            </a:r>
          </a:p>
        </p:txBody>
      </p:sp>
      <p:sp>
        <p:nvSpPr>
          <p:cNvPr id="57" name="TextBox 33">
            <a:extLst>
              <a:ext uri="{FF2B5EF4-FFF2-40B4-BE49-F238E27FC236}">
                <a16:creationId xmlns:a16="http://schemas.microsoft.com/office/drawing/2014/main" id="{4C27C34E-3711-4C82-98E0-91BD04761520}"/>
              </a:ext>
            </a:extLst>
          </p:cNvPr>
          <p:cNvSpPr txBox="1"/>
          <p:nvPr/>
        </p:nvSpPr>
        <p:spPr>
          <a:xfrm>
            <a:off x="4599671" y="4816224"/>
            <a:ext cx="2180212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Transformation Process</a:t>
            </a:r>
          </a:p>
        </p:txBody>
      </p:sp>
      <p:sp>
        <p:nvSpPr>
          <p:cNvPr id="58" name="TextBox 34">
            <a:extLst>
              <a:ext uri="{FF2B5EF4-FFF2-40B4-BE49-F238E27FC236}">
                <a16:creationId xmlns:a16="http://schemas.microsoft.com/office/drawing/2014/main" id="{118D695A-F4D9-48C7-B848-B2DB17E03624}"/>
              </a:ext>
            </a:extLst>
          </p:cNvPr>
          <p:cNvSpPr txBox="1"/>
          <p:nvPr/>
        </p:nvSpPr>
        <p:spPr>
          <a:xfrm>
            <a:off x="5107087" y="2094411"/>
            <a:ext cx="1005916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Customer</a:t>
            </a:r>
          </a:p>
        </p:txBody>
      </p:sp>
      <p:sp>
        <p:nvSpPr>
          <p:cNvPr id="59" name="TextBox 35">
            <a:extLst>
              <a:ext uri="{FF2B5EF4-FFF2-40B4-BE49-F238E27FC236}">
                <a16:creationId xmlns:a16="http://schemas.microsoft.com/office/drawing/2014/main" id="{21282498-1D83-4A34-8FD8-E2FFE81F1107}"/>
              </a:ext>
            </a:extLst>
          </p:cNvPr>
          <p:cNvSpPr txBox="1"/>
          <p:nvPr/>
        </p:nvSpPr>
        <p:spPr>
          <a:xfrm>
            <a:off x="8456933" y="4764394"/>
            <a:ext cx="2436501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>
                <a:solidFill>
                  <a:srgbClr val="70AD47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Environmental Constraints</a:t>
            </a:r>
          </a:p>
        </p:txBody>
      </p:sp>
      <p:sp>
        <p:nvSpPr>
          <p:cNvPr id="60" name="TextBox 36">
            <a:extLst>
              <a:ext uri="{FF2B5EF4-FFF2-40B4-BE49-F238E27FC236}">
                <a16:creationId xmlns:a16="http://schemas.microsoft.com/office/drawing/2014/main" id="{903A4883-E309-4AD7-8AA9-0D96A994BFFB}"/>
              </a:ext>
            </a:extLst>
          </p:cNvPr>
          <p:cNvSpPr txBox="1"/>
          <p:nvPr/>
        </p:nvSpPr>
        <p:spPr>
          <a:xfrm>
            <a:off x="9134898" y="2130497"/>
            <a:ext cx="117910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>
                <a:solidFill>
                  <a:srgbClr val="ED7D3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World View</a:t>
            </a:r>
          </a:p>
        </p:txBody>
      </p:sp>
      <p:sp>
        <p:nvSpPr>
          <p:cNvPr id="61" name="TextBox 37">
            <a:extLst>
              <a:ext uri="{FF2B5EF4-FFF2-40B4-BE49-F238E27FC236}">
                <a16:creationId xmlns:a16="http://schemas.microsoft.com/office/drawing/2014/main" id="{FF3B6E79-0142-4F6A-88CB-D08130B3C651}"/>
              </a:ext>
            </a:extLst>
          </p:cNvPr>
          <p:cNvSpPr txBox="1"/>
          <p:nvPr/>
        </p:nvSpPr>
        <p:spPr>
          <a:xfrm>
            <a:off x="4967043" y="3433931"/>
            <a:ext cx="72840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Actors</a:t>
            </a:r>
          </a:p>
        </p:txBody>
      </p:sp>
      <p:sp>
        <p:nvSpPr>
          <p:cNvPr id="62" name="TextBox 38">
            <a:extLst>
              <a:ext uri="{FF2B5EF4-FFF2-40B4-BE49-F238E27FC236}">
                <a16:creationId xmlns:a16="http://schemas.microsoft.com/office/drawing/2014/main" id="{7B809E66-0CF9-4B10-9E6C-19DC00B239E9}"/>
              </a:ext>
            </a:extLst>
          </p:cNvPr>
          <p:cNvSpPr txBox="1"/>
          <p:nvPr/>
        </p:nvSpPr>
        <p:spPr>
          <a:xfrm>
            <a:off x="8841283" y="3468484"/>
            <a:ext cx="763351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>
                <a:solidFill>
                  <a:srgbClr val="24547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Owner</a:t>
            </a:r>
          </a:p>
        </p:txBody>
      </p:sp>
      <p:sp>
        <p:nvSpPr>
          <p:cNvPr id="63" name="TextBox 34">
            <a:extLst>
              <a:ext uri="{FF2B5EF4-FFF2-40B4-BE49-F238E27FC236}">
                <a16:creationId xmlns:a16="http://schemas.microsoft.com/office/drawing/2014/main" id="{5E193A30-A7E6-4E65-815C-CA9958FF8F53}"/>
              </a:ext>
            </a:extLst>
          </p:cNvPr>
          <p:cNvSpPr txBox="1"/>
          <p:nvPr/>
        </p:nvSpPr>
        <p:spPr>
          <a:xfrm>
            <a:off x="4294702" y="2244488"/>
            <a:ext cx="45557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</a:t>
            </a:r>
          </a:p>
        </p:txBody>
      </p:sp>
      <p:sp>
        <p:nvSpPr>
          <p:cNvPr id="64" name="TextBox 34">
            <a:extLst>
              <a:ext uri="{FF2B5EF4-FFF2-40B4-BE49-F238E27FC236}">
                <a16:creationId xmlns:a16="http://schemas.microsoft.com/office/drawing/2014/main" id="{53D08255-214B-450A-8ED9-D7882F754155}"/>
              </a:ext>
            </a:extLst>
          </p:cNvPr>
          <p:cNvSpPr txBox="1"/>
          <p:nvPr/>
        </p:nvSpPr>
        <p:spPr>
          <a:xfrm>
            <a:off x="4073090" y="3628976"/>
            <a:ext cx="495649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</a:t>
            </a:r>
          </a:p>
        </p:txBody>
      </p:sp>
      <p:sp>
        <p:nvSpPr>
          <p:cNvPr id="65" name="TextBox 34">
            <a:extLst>
              <a:ext uri="{FF2B5EF4-FFF2-40B4-BE49-F238E27FC236}">
                <a16:creationId xmlns:a16="http://schemas.microsoft.com/office/drawing/2014/main" id="{A5D61C60-45A5-4541-8D60-1FB2C969C310}"/>
              </a:ext>
            </a:extLst>
          </p:cNvPr>
          <p:cNvSpPr txBox="1"/>
          <p:nvPr/>
        </p:nvSpPr>
        <p:spPr>
          <a:xfrm>
            <a:off x="3762136" y="4985501"/>
            <a:ext cx="437940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</a:t>
            </a:r>
          </a:p>
        </p:txBody>
      </p:sp>
      <p:sp>
        <p:nvSpPr>
          <p:cNvPr id="66" name="TextBox 34">
            <a:extLst>
              <a:ext uri="{FF2B5EF4-FFF2-40B4-BE49-F238E27FC236}">
                <a16:creationId xmlns:a16="http://schemas.microsoft.com/office/drawing/2014/main" id="{AE03B651-10A7-45DA-AE22-7C34AF716FBE}"/>
              </a:ext>
            </a:extLst>
          </p:cNvPr>
          <p:cNvSpPr txBox="1"/>
          <p:nvPr/>
        </p:nvSpPr>
        <p:spPr>
          <a:xfrm>
            <a:off x="8253830" y="2241919"/>
            <a:ext cx="649537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W</a:t>
            </a:r>
          </a:p>
        </p:txBody>
      </p:sp>
      <p:sp>
        <p:nvSpPr>
          <p:cNvPr id="67" name="TextBox 34">
            <a:extLst>
              <a:ext uri="{FF2B5EF4-FFF2-40B4-BE49-F238E27FC236}">
                <a16:creationId xmlns:a16="http://schemas.microsoft.com/office/drawing/2014/main" id="{C8EC9757-454C-45CC-8CFF-7621E7D78D57}"/>
              </a:ext>
            </a:extLst>
          </p:cNvPr>
          <p:cNvSpPr txBox="1"/>
          <p:nvPr/>
        </p:nvSpPr>
        <p:spPr>
          <a:xfrm>
            <a:off x="7998445" y="3628976"/>
            <a:ext cx="530915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O</a:t>
            </a:r>
          </a:p>
        </p:txBody>
      </p:sp>
      <p:sp>
        <p:nvSpPr>
          <p:cNvPr id="91" name="TextBox 34">
            <a:extLst>
              <a:ext uri="{FF2B5EF4-FFF2-40B4-BE49-F238E27FC236}">
                <a16:creationId xmlns:a16="http://schemas.microsoft.com/office/drawing/2014/main" id="{F80CA0FF-E4E5-4BB0-A463-9FFF80A45305}"/>
              </a:ext>
            </a:extLst>
          </p:cNvPr>
          <p:cNvSpPr txBox="1"/>
          <p:nvPr/>
        </p:nvSpPr>
        <p:spPr>
          <a:xfrm>
            <a:off x="7650474" y="4955443"/>
            <a:ext cx="43473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61166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2678" y="697931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/>
              <a:t>Step 4 Root-Cause-Analysis, Determine Causes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23046" y="1840144"/>
            <a:ext cx="4006296" cy="5329967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Use a strategic approach  to determine root  cause(s)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Indicators that you have  found Root Cause: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Agreement on a root cause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Cause is logical, makes sense, and  provides clarity to the  problem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Cause is something you can influence and control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If cause is resolved, there is realistic hope that the problem can be reduced or  prevented in the  future.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Tools that help you to identify Root Causes are the 5 Whys, Pareto Analysis, Affinity Diagram or the Fishbone Diagram explained later in this module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18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84652"/>
            <a:ext cx="1609030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06. Evaluation</a:t>
            </a:r>
          </a:p>
        </p:txBody>
      </p:sp>
      <p:sp>
        <p:nvSpPr>
          <p:cNvPr id="94" name="TextBox 49">
            <a:extLst>
              <a:ext uri="{FF2B5EF4-FFF2-40B4-BE49-F238E27FC236}">
                <a16:creationId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3106638"/>
            <a:ext cx="2402645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04. Determine Causes</a:t>
            </a:r>
          </a:p>
        </p:txBody>
      </p:sp>
      <p:sp>
        <p:nvSpPr>
          <p:cNvPr id="96" name="TextBox 51">
            <a:extLst>
              <a:ext uri="{FF2B5EF4-FFF2-40B4-BE49-F238E27FC236}">
                <a16:creationId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415232" y="3745914"/>
            <a:ext cx="165372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02. Definitions</a:t>
            </a:r>
          </a:p>
        </p:txBody>
      </p:sp>
      <p:sp>
        <p:nvSpPr>
          <p:cNvPr id="98" name="TextBox 53">
            <a:extLst>
              <a:ext uri="{FF2B5EF4-FFF2-40B4-BE49-F238E27FC236}">
                <a16:creationId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443191" y="4138620"/>
            <a:ext cx="110087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01. Team</a:t>
            </a:r>
          </a:p>
        </p:txBody>
      </p:sp>
      <p:sp>
        <p:nvSpPr>
          <p:cNvPr id="100" name="TextBox 55">
            <a:extLst>
              <a:ext uri="{FF2B5EF4-FFF2-40B4-BE49-F238E27FC236}">
                <a16:creationId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4184212" y="3374886"/>
            <a:ext cx="189045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03. Data Analysis</a:t>
            </a:r>
          </a:p>
        </p:txBody>
      </p:sp>
      <p:sp>
        <p:nvSpPr>
          <p:cNvPr id="102" name="TextBox 57">
            <a:extLst>
              <a:ext uri="{FF2B5EF4-FFF2-40B4-BE49-F238E27FC236}">
                <a16:creationId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752517" y="2788252"/>
            <a:ext cx="286161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05. Improvement Planning</a:t>
            </a:r>
          </a:p>
        </p:txBody>
      </p:sp>
    </p:spTree>
    <p:extLst>
      <p:ext uri="{BB962C8B-B14F-4D97-AF65-F5344CB8AC3E}">
        <p14:creationId xmlns:p14="http://schemas.microsoft.com/office/powerpoint/2010/main" val="3311341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73353" y="687379"/>
            <a:ext cx="9192618" cy="821673"/>
          </a:xfrm>
        </p:spPr>
        <p:txBody>
          <a:bodyPr>
            <a:normAutofit fontScale="92500"/>
          </a:bodyPr>
          <a:lstStyle/>
          <a:p>
            <a:r>
              <a:rPr lang="en-GB" dirty="0"/>
              <a:t>Step 5 Root-Cause-Analysis, Improvement Planning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7382" y="1988668"/>
            <a:ext cx="4422907" cy="4699025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The improvement plan  should include: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Logical link between root cause and improvement activities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Evidence-based  practices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Short- and long-term outcomes, timelines and  action steps for  improvement activities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Personnel (and partners)  identified to develop, implement, monitor, and  evaluate the  improvement activity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n-GB" sz="21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Collect Data to evaluate  outcomes of  improvement activities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18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73635"/>
            <a:ext cx="1609030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06. Evaluation</a:t>
            </a:r>
          </a:p>
        </p:txBody>
      </p:sp>
      <p:sp>
        <p:nvSpPr>
          <p:cNvPr id="94" name="TextBox 49">
            <a:extLst>
              <a:ext uri="{FF2B5EF4-FFF2-40B4-BE49-F238E27FC236}">
                <a16:creationId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3106638"/>
            <a:ext cx="2402645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04. Determine Causes</a:t>
            </a:r>
          </a:p>
        </p:txBody>
      </p:sp>
      <p:sp>
        <p:nvSpPr>
          <p:cNvPr id="96" name="TextBox 51">
            <a:extLst>
              <a:ext uri="{FF2B5EF4-FFF2-40B4-BE49-F238E27FC236}">
                <a16:creationId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415232" y="3745914"/>
            <a:ext cx="165372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02. Definitions</a:t>
            </a:r>
          </a:p>
        </p:txBody>
      </p:sp>
      <p:sp>
        <p:nvSpPr>
          <p:cNvPr id="98" name="TextBox 53">
            <a:extLst>
              <a:ext uri="{FF2B5EF4-FFF2-40B4-BE49-F238E27FC236}">
                <a16:creationId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443191" y="4138620"/>
            <a:ext cx="110087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01. Team</a:t>
            </a:r>
          </a:p>
        </p:txBody>
      </p:sp>
      <p:sp>
        <p:nvSpPr>
          <p:cNvPr id="100" name="TextBox 55">
            <a:extLst>
              <a:ext uri="{FF2B5EF4-FFF2-40B4-BE49-F238E27FC236}">
                <a16:creationId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4184212" y="3351225"/>
            <a:ext cx="189045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03. Data Analysis</a:t>
            </a:r>
          </a:p>
        </p:txBody>
      </p:sp>
      <p:sp>
        <p:nvSpPr>
          <p:cNvPr id="102" name="TextBox 57">
            <a:extLst>
              <a:ext uri="{FF2B5EF4-FFF2-40B4-BE49-F238E27FC236}">
                <a16:creationId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752517" y="2764380"/>
            <a:ext cx="286161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05. Improvement Planning</a:t>
            </a:r>
          </a:p>
        </p:txBody>
      </p:sp>
    </p:spTree>
    <p:extLst>
      <p:ext uri="{BB962C8B-B14F-4D97-AF65-F5344CB8AC3E}">
        <p14:creationId xmlns:p14="http://schemas.microsoft.com/office/powerpoint/2010/main" val="3736105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290868" y="2142759"/>
            <a:ext cx="3175504" cy="3206309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Systematic Evaluation allows you to determine  whether the planned activities are effectively  carried out as planned to  which extend you are  achieving short-term and  long-term outcomes.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BD570C19-C14C-4625-9AE4-BE3853D0F8DD}"/>
              </a:ext>
            </a:extLst>
          </p:cNvPr>
          <p:cNvSpPr>
            <a:spLocks/>
          </p:cNvSpPr>
          <p:nvPr/>
        </p:nvSpPr>
        <p:spPr bwMode="auto">
          <a:xfrm>
            <a:off x="6423495" y="3434042"/>
            <a:ext cx="3320033" cy="1801133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69" name="Freeform 6">
            <a:extLst>
              <a:ext uri="{FF2B5EF4-FFF2-40B4-BE49-F238E27FC236}">
                <a16:creationId xmlns:a16="http://schemas.microsoft.com/office/drawing/2014/main" id="{56C93D2E-27DA-466B-B165-DA09A7937F79}"/>
              </a:ext>
            </a:extLst>
          </p:cNvPr>
          <p:cNvSpPr>
            <a:spLocks/>
          </p:cNvSpPr>
          <p:nvPr/>
        </p:nvSpPr>
        <p:spPr bwMode="auto">
          <a:xfrm>
            <a:off x="8083511" y="4335956"/>
            <a:ext cx="1660018" cy="1383206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1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C1320645-D783-4A1D-B19B-42F781BBC131}"/>
              </a:ext>
            </a:extLst>
          </p:cNvPr>
          <p:cNvSpPr>
            <a:spLocks/>
          </p:cNvSpPr>
          <p:nvPr/>
        </p:nvSpPr>
        <p:spPr bwMode="auto">
          <a:xfrm>
            <a:off x="6423494" y="4335956"/>
            <a:ext cx="1660018" cy="1383206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1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6EFB2D75-A345-4B2C-90C8-D7E2B235A934}"/>
              </a:ext>
            </a:extLst>
          </p:cNvPr>
          <p:cNvSpPr>
            <a:spLocks/>
          </p:cNvSpPr>
          <p:nvPr/>
        </p:nvSpPr>
        <p:spPr bwMode="auto">
          <a:xfrm>
            <a:off x="6703805" y="3180691"/>
            <a:ext cx="2759413" cy="1496994"/>
          </a:xfrm>
          <a:custGeom>
            <a:avLst/>
            <a:gdLst>
              <a:gd name="T0" fmla="*/ 1401 w 2802"/>
              <a:gd name="T1" fmla="*/ 0 h 1336"/>
              <a:gd name="T2" fmla="*/ 2802 w 2802"/>
              <a:gd name="T3" fmla="*/ 669 h 1336"/>
              <a:gd name="T4" fmla="*/ 1401 w 2802"/>
              <a:gd name="T5" fmla="*/ 1336 h 1336"/>
              <a:gd name="T6" fmla="*/ 0 w 2802"/>
              <a:gd name="T7" fmla="*/ 669 h 1336"/>
              <a:gd name="T8" fmla="*/ 1401 w 2802"/>
              <a:gd name="T9" fmla="*/ 0 h 1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2" h="1336">
                <a:moveTo>
                  <a:pt x="1401" y="0"/>
                </a:moveTo>
                <a:lnTo>
                  <a:pt x="2802" y="669"/>
                </a:lnTo>
                <a:lnTo>
                  <a:pt x="1401" y="1336"/>
                </a:lnTo>
                <a:lnTo>
                  <a:pt x="0" y="669"/>
                </a:lnTo>
                <a:lnTo>
                  <a:pt x="1401" y="0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2" name="Freeform 6">
            <a:extLst>
              <a:ext uri="{FF2B5EF4-FFF2-40B4-BE49-F238E27FC236}">
                <a16:creationId xmlns:a16="http://schemas.microsoft.com/office/drawing/2014/main" id="{4D98A4EF-B473-47BA-9381-2D8CAF134B03}"/>
              </a:ext>
            </a:extLst>
          </p:cNvPr>
          <p:cNvSpPr>
            <a:spLocks/>
          </p:cNvSpPr>
          <p:nvPr/>
        </p:nvSpPr>
        <p:spPr bwMode="auto">
          <a:xfrm>
            <a:off x="8083512" y="3930309"/>
            <a:ext cx="1379707" cy="1149638"/>
          </a:xfrm>
          <a:custGeom>
            <a:avLst/>
            <a:gdLst>
              <a:gd name="T0" fmla="*/ 0 w 1401"/>
              <a:gd name="T1" fmla="*/ 1026 h 1026"/>
              <a:gd name="T2" fmla="*/ 1401 w 1401"/>
              <a:gd name="T3" fmla="*/ 357 h 1026"/>
              <a:gd name="T4" fmla="*/ 1401 w 1401"/>
              <a:gd name="T5" fmla="*/ 0 h 1026"/>
              <a:gd name="T6" fmla="*/ 0 w 1401"/>
              <a:gd name="T7" fmla="*/ 667 h 1026"/>
              <a:gd name="T8" fmla="*/ 0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0" y="1026"/>
                </a:moveTo>
                <a:lnTo>
                  <a:pt x="1401" y="357"/>
                </a:lnTo>
                <a:lnTo>
                  <a:pt x="1401" y="0"/>
                </a:lnTo>
                <a:lnTo>
                  <a:pt x="0" y="667"/>
                </a:lnTo>
                <a:lnTo>
                  <a:pt x="0" y="1026"/>
                </a:lnTo>
                <a:close/>
              </a:path>
            </a:pathLst>
          </a:custGeom>
          <a:solidFill>
            <a:schemeClr val="accent2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3" name="Freeform 7">
            <a:extLst>
              <a:ext uri="{FF2B5EF4-FFF2-40B4-BE49-F238E27FC236}">
                <a16:creationId xmlns:a16="http://schemas.microsoft.com/office/drawing/2014/main" id="{88FA3384-B961-4711-A319-571413E0BE3D}"/>
              </a:ext>
            </a:extLst>
          </p:cNvPr>
          <p:cNvSpPr>
            <a:spLocks/>
          </p:cNvSpPr>
          <p:nvPr/>
        </p:nvSpPr>
        <p:spPr bwMode="auto">
          <a:xfrm>
            <a:off x="6703805" y="3930309"/>
            <a:ext cx="1379707" cy="1149638"/>
          </a:xfrm>
          <a:custGeom>
            <a:avLst/>
            <a:gdLst>
              <a:gd name="T0" fmla="*/ 1401 w 1401"/>
              <a:gd name="T1" fmla="*/ 1026 h 1026"/>
              <a:gd name="T2" fmla="*/ 0 w 1401"/>
              <a:gd name="T3" fmla="*/ 357 h 1026"/>
              <a:gd name="T4" fmla="*/ 0 w 1401"/>
              <a:gd name="T5" fmla="*/ 0 h 1026"/>
              <a:gd name="T6" fmla="*/ 1401 w 1401"/>
              <a:gd name="T7" fmla="*/ 667 h 1026"/>
              <a:gd name="T8" fmla="*/ 1401 w 1401"/>
              <a:gd name="T9" fmla="*/ 1026 h 1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1" h="1026">
                <a:moveTo>
                  <a:pt x="1401" y="1026"/>
                </a:moveTo>
                <a:lnTo>
                  <a:pt x="0" y="357"/>
                </a:lnTo>
                <a:lnTo>
                  <a:pt x="0" y="0"/>
                </a:lnTo>
                <a:lnTo>
                  <a:pt x="1401" y="667"/>
                </a:lnTo>
                <a:lnTo>
                  <a:pt x="1401" y="1026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4" name="Freeform 19">
            <a:extLst>
              <a:ext uri="{FF2B5EF4-FFF2-40B4-BE49-F238E27FC236}">
                <a16:creationId xmlns:a16="http://schemas.microsoft.com/office/drawing/2014/main" id="{6F31A220-A2ED-4981-8AEF-31BA0FECCFAE}"/>
              </a:ext>
            </a:extLst>
          </p:cNvPr>
          <p:cNvSpPr>
            <a:spLocks/>
          </p:cNvSpPr>
          <p:nvPr/>
        </p:nvSpPr>
        <p:spPr bwMode="auto">
          <a:xfrm>
            <a:off x="6969210" y="2964435"/>
            <a:ext cx="2228605" cy="1210145"/>
          </a:xfrm>
          <a:custGeom>
            <a:avLst/>
            <a:gdLst>
              <a:gd name="T0" fmla="*/ 1130 w 2263"/>
              <a:gd name="T1" fmla="*/ 0 h 1080"/>
              <a:gd name="T2" fmla="*/ 2263 w 2263"/>
              <a:gd name="T3" fmla="*/ 540 h 1080"/>
              <a:gd name="T4" fmla="*/ 1130 w 2263"/>
              <a:gd name="T5" fmla="*/ 1080 h 1080"/>
              <a:gd name="T6" fmla="*/ 0 w 2263"/>
              <a:gd name="T7" fmla="*/ 540 h 1080"/>
              <a:gd name="T8" fmla="*/ 1130 w 2263"/>
              <a:gd name="T9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3" h="1080">
                <a:moveTo>
                  <a:pt x="1130" y="0"/>
                </a:moveTo>
                <a:lnTo>
                  <a:pt x="2263" y="540"/>
                </a:lnTo>
                <a:lnTo>
                  <a:pt x="1130" y="1080"/>
                </a:lnTo>
                <a:lnTo>
                  <a:pt x="0" y="540"/>
                </a:lnTo>
                <a:lnTo>
                  <a:pt x="1130" y="0"/>
                </a:ln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5" name="Freeform 20">
            <a:extLst>
              <a:ext uri="{FF2B5EF4-FFF2-40B4-BE49-F238E27FC236}">
                <a16:creationId xmlns:a16="http://schemas.microsoft.com/office/drawing/2014/main" id="{E8195B65-A3FD-452F-9EDC-C31D2B7B2822}"/>
              </a:ext>
            </a:extLst>
          </p:cNvPr>
          <p:cNvSpPr>
            <a:spLocks/>
          </p:cNvSpPr>
          <p:nvPr/>
        </p:nvSpPr>
        <p:spPr bwMode="auto">
          <a:xfrm>
            <a:off x="8082035" y="3569507"/>
            <a:ext cx="1115780" cy="1003973"/>
          </a:xfrm>
          <a:custGeom>
            <a:avLst/>
            <a:gdLst>
              <a:gd name="T0" fmla="*/ 0 w 1133"/>
              <a:gd name="T1" fmla="*/ 896 h 896"/>
              <a:gd name="T2" fmla="*/ 1133 w 1133"/>
              <a:gd name="T3" fmla="*/ 357 h 896"/>
              <a:gd name="T4" fmla="*/ 1133 w 1133"/>
              <a:gd name="T5" fmla="*/ 0 h 896"/>
              <a:gd name="T6" fmla="*/ 0 w 1133"/>
              <a:gd name="T7" fmla="*/ 542 h 896"/>
              <a:gd name="T8" fmla="*/ 0 w 1133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3" h="896">
                <a:moveTo>
                  <a:pt x="0" y="896"/>
                </a:moveTo>
                <a:lnTo>
                  <a:pt x="1133" y="357"/>
                </a:lnTo>
                <a:lnTo>
                  <a:pt x="1133" y="0"/>
                </a:lnTo>
                <a:lnTo>
                  <a:pt x="0" y="542"/>
                </a:lnTo>
                <a:lnTo>
                  <a:pt x="0" y="896"/>
                </a:lnTo>
                <a:close/>
              </a:path>
            </a:pathLst>
          </a:custGeom>
          <a:solidFill>
            <a:schemeClr val="accent3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6" name="Freeform 21">
            <a:extLst>
              <a:ext uri="{FF2B5EF4-FFF2-40B4-BE49-F238E27FC236}">
                <a16:creationId xmlns:a16="http://schemas.microsoft.com/office/drawing/2014/main" id="{8C176A2E-139C-4C69-AFA7-6400A384FD09}"/>
              </a:ext>
            </a:extLst>
          </p:cNvPr>
          <p:cNvSpPr>
            <a:spLocks/>
          </p:cNvSpPr>
          <p:nvPr/>
        </p:nvSpPr>
        <p:spPr bwMode="auto">
          <a:xfrm>
            <a:off x="6969210" y="3569507"/>
            <a:ext cx="1112825" cy="1003973"/>
          </a:xfrm>
          <a:custGeom>
            <a:avLst/>
            <a:gdLst>
              <a:gd name="T0" fmla="*/ 1130 w 1130"/>
              <a:gd name="T1" fmla="*/ 896 h 896"/>
              <a:gd name="T2" fmla="*/ 0 w 1130"/>
              <a:gd name="T3" fmla="*/ 357 h 896"/>
              <a:gd name="T4" fmla="*/ 0 w 1130"/>
              <a:gd name="T5" fmla="*/ 0 h 896"/>
              <a:gd name="T6" fmla="*/ 1130 w 1130"/>
              <a:gd name="T7" fmla="*/ 542 h 896"/>
              <a:gd name="T8" fmla="*/ 1130 w 1130"/>
              <a:gd name="T9" fmla="*/ 896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896">
                <a:moveTo>
                  <a:pt x="1130" y="896"/>
                </a:moveTo>
                <a:lnTo>
                  <a:pt x="0" y="357"/>
                </a:lnTo>
                <a:lnTo>
                  <a:pt x="0" y="0"/>
                </a:lnTo>
                <a:lnTo>
                  <a:pt x="1130" y="542"/>
                </a:lnTo>
                <a:lnTo>
                  <a:pt x="1130" y="896"/>
                </a:lnTo>
                <a:close/>
              </a:path>
            </a:pathLst>
          </a:custGeom>
          <a:solidFill>
            <a:schemeClr val="accent3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7" name="Freeform 11">
            <a:extLst>
              <a:ext uri="{FF2B5EF4-FFF2-40B4-BE49-F238E27FC236}">
                <a16:creationId xmlns:a16="http://schemas.microsoft.com/office/drawing/2014/main" id="{6C26DD2D-C79A-443D-BC16-588678337B3C}"/>
              </a:ext>
            </a:extLst>
          </p:cNvPr>
          <p:cNvSpPr>
            <a:spLocks/>
          </p:cNvSpPr>
          <p:nvPr/>
        </p:nvSpPr>
        <p:spPr bwMode="auto">
          <a:xfrm>
            <a:off x="7295670" y="2869191"/>
            <a:ext cx="1575682" cy="856066"/>
          </a:xfrm>
          <a:custGeom>
            <a:avLst/>
            <a:gdLst>
              <a:gd name="T0" fmla="*/ 799 w 1600"/>
              <a:gd name="T1" fmla="*/ 0 h 764"/>
              <a:gd name="T2" fmla="*/ 1600 w 1600"/>
              <a:gd name="T3" fmla="*/ 382 h 764"/>
              <a:gd name="T4" fmla="*/ 799 w 1600"/>
              <a:gd name="T5" fmla="*/ 764 h 764"/>
              <a:gd name="T6" fmla="*/ 0 w 1600"/>
              <a:gd name="T7" fmla="*/ 382 h 764"/>
              <a:gd name="T8" fmla="*/ 799 w 1600"/>
              <a:gd name="T9" fmla="*/ 0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0" h="764">
                <a:moveTo>
                  <a:pt x="799" y="0"/>
                </a:moveTo>
                <a:lnTo>
                  <a:pt x="1600" y="382"/>
                </a:lnTo>
                <a:lnTo>
                  <a:pt x="799" y="764"/>
                </a:lnTo>
                <a:lnTo>
                  <a:pt x="0" y="382"/>
                </a:lnTo>
                <a:lnTo>
                  <a:pt x="799" y="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8" name="Freeform 12">
            <a:extLst>
              <a:ext uri="{FF2B5EF4-FFF2-40B4-BE49-F238E27FC236}">
                <a16:creationId xmlns:a16="http://schemas.microsoft.com/office/drawing/2014/main" id="{9487D13C-0A3B-411A-A55E-FC1C830EE103}"/>
              </a:ext>
            </a:extLst>
          </p:cNvPr>
          <p:cNvSpPr>
            <a:spLocks/>
          </p:cNvSpPr>
          <p:nvPr/>
        </p:nvSpPr>
        <p:spPr bwMode="auto">
          <a:xfrm>
            <a:off x="8082527" y="3297224"/>
            <a:ext cx="788826" cy="773149"/>
          </a:xfrm>
          <a:custGeom>
            <a:avLst/>
            <a:gdLst>
              <a:gd name="T0" fmla="*/ 0 w 801"/>
              <a:gd name="T1" fmla="*/ 690 h 690"/>
              <a:gd name="T2" fmla="*/ 801 w 801"/>
              <a:gd name="T3" fmla="*/ 308 h 690"/>
              <a:gd name="T4" fmla="*/ 801 w 801"/>
              <a:gd name="T5" fmla="*/ 0 h 690"/>
              <a:gd name="T6" fmla="*/ 0 w 801"/>
              <a:gd name="T7" fmla="*/ 382 h 690"/>
              <a:gd name="T8" fmla="*/ 0 w 80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1" h="690">
                <a:moveTo>
                  <a:pt x="0" y="690"/>
                </a:moveTo>
                <a:lnTo>
                  <a:pt x="801" y="308"/>
                </a:lnTo>
                <a:lnTo>
                  <a:pt x="801" y="0"/>
                </a:lnTo>
                <a:lnTo>
                  <a:pt x="0" y="382"/>
                </a:lnTo>
                <a:lnTo>
                  <a:pt x="0" y="690"/>
                </a:lnTo>
                <a:close/>
              </a:path>
            </a:pathLst>
          </a:custGeom>
          <a:solidFill>
            <a:schemeClr val="accent4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79" name="Freeform 13">
            <a:extLst>
              <a:ext uri="{FF2B5EF4-FFF2-40B4-BE49-F238E27FC236}">
                <a16:creationId xmlns:a16="http://schemas.microsoft.com/office/drawing/2014/main" id="{0020CAAE-1F9F-48B3-8F4D-4D88E02221FB}"/>
              </a:ext>
            </a:extLst>
          </p:cNvPr>
          <p:cNvSpPr>
            <a:spLocks/>
          </p:cNvSpPr>
          <p:nvPr/>
        </p:nvSpPr>
        <p:spPr bwMode="auto">
          <a:xfrm>
            <a:off x="7295671" y="3297224"/>
            <a:ext cx="786857" cy="773149"/>
          </a:xfrm>
          <a:custGeom>
            <a:avLst/>
            <a:gdLst>
              <a:gd name="T0" fmla="*/ 799 w 799"/>
              <a:gd name="T1" fmla="*/ 690 h 690"/>
              <a:gd name="T2" fmla="*/ 0 w 799"/>
              <a:gd name="T3" fmla="*/ 308 h 690"/>
              <a:gd name="T4" fmla="*/ 0 w 799"/>
              <a:gd name="T5" fmla="*/ 0 h 690"/>
              <a:gd name="T6" fmla="*/ 799 w 799"/>
              <a:gd name="T7" fmla="*/ 382 h 690"/>
              <a:gd name="T8" fmla="*/ 799 w 799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9" h="690">
                <a:moveTo>
                  <a:pt x="799" y="690"/>
                </a:moveTo>
                <a:lnTo>
                  <a:pt x="0" y="308"/>
                </a:lnTo>
                <a:lnTo>
                  <a:pt x="0" y="0"/>
                </a:lnTo>
                <a:lnTo>
                  <a:pt x="799" y="382"/>
                </a:lnTo>
                <a:lnTo>
                  <a:pt x="799" y="690"/>
                </a:lnTo>
                <a:close/>
              </a:path>
            </a:pathLst>
          </a:custGeom>
          <a:solidFill>
            <a:schemeClr val="accent4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0" name="Freeform 14">
            <a:extLst>
              <a:ext uri="{FF2B5EF4-FFF2-40B4-BE49-F238E27FC236}">
                <a16:creationId xmlns:a16="http://schemas.microsoft.com/office/drawing/2014/main" id="{1B5334C1-3DFD-44A6-95DF-6C65A6E49D4A}"/>
              </a:ext>
            </a:extLst>
          </p:cNvPr>
          <p:cNvSpPr>
            <a:spLocks/>
          </p:cNvSpPr>
          <p:nvPr/>
        </p:nvSpPr>
        <p:spPr bwMode="auto">
          <a:xfrm>
            <a:off x="7527099" y="2671982"/>
            <a:ext cx="1112825" cy="603952"/>
          </a:xfrm>
          <a:custGeom>
            <a:avLst/>
            <a:gdLst>
              <a:gd name="T0" fmla="*/ 565 w 1130"/>
              <a:gd name="T1" fmla="*/ 0 h 539"/>
              <a:gd name="T2" fmla="*/ 1130 w 1130"/>
              <a:gd name="T3" fmla="*/ 271 h 539"/>
              <a:gd name="T4" fmla="*/ 565 w 1130"/>
              <a:gd name="T5" fmla="*/ 539 h 539"/>
              <a:gd name="T6" fmla="*/ 0 w 1130"/>
              <a:gd name="T7" fmla="*/ 271 h 539"/>
              <a:gd name="T8" fmla="*/ 565 w 1130"/>
              <a:gd name="T9" fmla="*/ 0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0" h="539">
                <a:moveTo>
                  <a:pt x="565" y="0"/>
                </a:moveTo>
                <a:lnTo>
                  <a:pt x="1130" y="271"/>
                </a:lnTo>
                <a:lnTo>
                  <a:pt x="565" y="539"/>
                </a:lnTo>
                <a:lnTo>
                  <a:pt x="0" y="271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1" name="Freeform 15">
            <a:extLst>
              <a:ext uri="{FF2B5EF4-FFF2-40B4-BE49-F238E27FC236}">
                <a16:creationId xmlns:a16="http://schemas.microsoft.com/office/drawing/2014/main" id="{B8C7D73F-BFCB-40F0-B65B-D3A2BDA8630C}"/>
              </a:ext>
            </a:extLst>
          </p:cNvPr>
          <p:cNvSpPr>
            <a:spLocks/>
          </p:cNvSpPr>
          <p:nvPr/>
        </p:nvSpPr>
        <p:spPr bwMode="auto">
          <a:xfrm>
            <a:off x="8083513" y="2975639"/>
            <a:ext cx="556413" cy="629724"/>
          </a:xfrm>
          <a:custGeom>
            <a:avLst/>
            <a:gdLst>
              <a:gd name="T0" fmla="*/ 0 w 565"/>
              <a:gd name="T1" fmla="*/ 562 h 562"/>
              <a:gd name="T2" fmla="*/ 565 w 565"/>
              <a:gd name="T3" fmla="*/ 294 h 562"/>
              <a:gd name="T4" fmla="*/ 565 w 565"/>
              <a:gd name="T5" fmla="*/ 0 h 562"/>
              <a:gd name="T6" fmla="*/ 0 w 565"/>
              <a:gd name="T7" fmla="*/ 268 h 562"/>
              <a:gd name="T8" fmla="*/ 0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0" y="562"/>
                </a:moveTo>
                <a:lnTo>
                  <a:pt x="565" y="294"/>
                </a:lnTo>
                <a:lnTo>
                  <a:pt x="565" y="0"/>
                </a:lnTo>
                <a:lnTo>
                  <a:pt x="0" y="268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5">
              <a:lumMod val="50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12607660-9D68-4F74-A7FF-F5A02ED7C650}"/>
              </a:ext>
            </a:extLst>
          </p:cNvPr>
          <p:cNvSpPr>
            <a:spLocks/>
          </p:cNvSpPr>
          <p:nvPr/>
        </p:nvSpPr>
        <p:spPr bwMode="auto">
          <a:xfrm>
            <a:off x="7527099" y="2975639"/>
            <a:ext cx="556413" cy="629724"/>
          </a:xfrm>
          <a:custGeom>
            <a:avLst/>
            <a:gdLst>
              <a:gd name="T0" fmla="*/ 565 w 565"/>
              <a:gd name="T1" fmla="*/ 562 h 562"/>
              <a:gd name="T2" fmla="*/ 0 w 565"/>
              <a:gd name="T3" fmla="*/ 294 h 562"/>
              <a:gd name="T4" fmla="*/ 0 w 565"/>
              <a:gd name="T5" fmla="*/ 0 h 562"/>
              <a:gd name="T6" fmla="*/ 565 w 565"/>
              <a:gd name="T7" fmla="*/ 268 h 562"/>
              <a:gd name="T8" fmla="*/ 565 w 565"/>
              <a:gd name="T9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562">
                <a:moveTo>
                  <a:pt x="565" y="562"/>
                </a:moveTo>
                <a:lnTo>
                  <a:pt x="0" y="294"/>
                </a:lnTo>
                <a:lnTo>
                  <a:pt x="0" y="0"/>
                </a:lnTo>
                <a:lnTo>
                  <a:pt x="565" y="268"/>
                </a:lnTo>
                <a:lnTo>
                  <a:pt x="565" y="562"/>
                </a:lnTo>
                <a:close/>
              </a:path>
            </a:pathLst>
          </a:custGeom>
          <a:solidFill>
            <a:schemeClr val="accent5">
              <a:lumMod val="75000"/>
              <a:alpha val="3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3" name="Freeform 17">
            <a:extLst>
              <a:ext uri="{FF2B5EF4-FFF2-40B4-BE49-F238E27FC236}">
                <a16:creationId xmlns:a16="http://schemas.microsoft.com/office/drawing/2014/main" id="{F4AD5132-60D4-432E-AB39-5F008EBC667D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896170" cy="705917"/>
          </a:xfrm>
          <a:custGeom>
            <a:avLst/>
            <a:gdLst>
              <a:gd name="T0" fmla="*/ 454 w 910"/>
              <a:gd name="T1" fmla="*/ 0 h 630"/>
              <a:gd name="T2" fmla="*/ 910 w 910"/>
              <a:gd name="T3" fmla="*/ 413 h 630"/>
              <a:gd name="T4" fmla="*/ 454 w 910"/>
              <a:gd name="T5" fmla="*/ 630 h 630"/>
              <a:gd name="T6" fmla="*/ 0 w 910"/>
              <a:gd name="T7" fmla="*/ 413 h 630"/>
              <a:gd name="T8" fmla="*/ 454 w 910"/>
              <a:gd name="T9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0" h="630">
                <a:moveTo>
                  <a:pt x="454" y="0"/>
                </a:moveTo>
                <a:lnTo>
                  <a:pt x="910" y="413"/>
                </a:ln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sp>
        <p:nvSpPr>
          <p:cNvPr id="84" name="Freeform 18">
            <a:extLst>
              <a:ext uri="{FF2B5EF4-FFF2-40B4-BE49-F238E27FC236}">
                <a16:creationId xmlns:a16="http://schemas.microsoft.com/office/drawing/2014/main" id="{53DEEB98-E633-4181-9F65-12BCD3E42135}"/>
              </a:ext>
            </a:extLst>
          </p:cNvPr>
          <p:cNvSpPr>
            <a:spLocks/>
          </p:cNvSpPr>
          <p:nvPr/>
        </p:nvSpPr>
        <p:spPr bwMode="auto">
          <a:xfrm>
            <a:off x="7635427" y="2481497"/>
            <a:ext cx="447100" cy="705917"/>
          </a:xfrm>
          <a:custGeom>
            <a:avLst/>
            <a:gdLst>
              <a:gd name="T0" fmla="*/ 454 w 454"/>
              <a:gd name="T1" fmla="*/ 0 h 630"/>
              <a:gd name="T2" fmla="*/ 454 w 454"/>
              <a:gd name="T3" fmla="*/ 630 h 630"/>
              <a:gd name="T4" fmla="*/ 0 w 454"/>
              <a:gd name="T5" fmla="*/ 413 h 630"/>
              <a:gd name="T6" fmla="*/ 454 w 454"/>
              <a:gd name="T7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4" h="630">
                <a:moveTo>
                  <a:pt x="454" y="0"/>
                </a:moveTo>
                <a:lnTo>
                  <a:pt x="454" y="630"/>
                </a:lnTo>
                <a:lnTo>
                  <a:pt x="0" y="413"/>
                </a:lnTo>
                <a:lnTo>
                  <a:pt x="454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4000" dirty="0">
              <a:latin typeface="+mj-lt"/>
            </a:endParaRPr>
          </a:p>
        </p:txBody>
      </p:sp>
      <p:cxnSp>
        <p:nvCxnSpPr>
          <p:cNvPr id="85" name="Straight Arrow Connector 28">
            <a:extLst>
              <a:ext uri="{FF2B5EF4-FFF2-40B4-BE49-F238E27FC236}">
                <a16:creationId xmlns:a16="http://schemas.microsoft.com/office/drawing/2014/main" id="{F7331955-03E9-426C-95C1-C73F8C153614}"/>
              </a:ext>
            </a:extLst>
          </p:cNvPr>
          <p:cNvCxnSpPr>
            <a:cxnSpLocks/>
          </p:cNvCxnSpPr>
          <p:nvPr/>
        </p:nvCxnSpPr>
        <p:spPr>
          <a:xfrm>
            <a:off x="8084481" y="248233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29">
            <a:extLst>
              <a:ext uri="{FF2B5EF4-FFF2-40B4-BE49-F238E27FC236}">
                <a16:creationId xmlns:a16="http://schemas.microsoft.com/office/drawing/2014/main" id="{2F37ADB5-0FBC-4E67-BEBD-FF8E12FE9EAA}"/>
              </a:ext>
            </a:extLst>
          </p:cNvPr>
          <p:cNvCxnSpPr>
            <a:cxnSpLocks/>
          </p:cNvCxnSpPr>
          <p:nvPr/>
        </p:nvCxnSpPr>
        <p:spPr>
          <a:xfrm>
            <a:off x="8860135" y="3307789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30">
            <a:extLst>
              <a:ext uri="{FF2B5EF4-FFF2-40B4-BE49-F238E27FC236}">
                <a16:creationId xmlns:a16="http://schemas.microsoft.com/office/drawing/2014/main" id="{CE592C9B-8C3A-4A81-B516-D66C675FECB2}"/>
              </a:ext>
            </a:extLst>
          </p:cNvPr>
          <p:cNvCxnSpPr>
            <a:cxnSpLocks/>
          </p:cNvCxnSpPr>
          <p:nvPr/>
        </p:nvCxnSpPr>
        <p:spPr>
          <a:xfrm>
            <a:off x="9455907" y="3943165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31">
            <a:extLst>
              <a:ext uri="{FF2B5EF4-FFF2-40B4-BE49-F238E27FC236}">
                <a16:creationId xmlns:a16="http://schemas.microsoft.com/office/drawing/2014/main" id="{7D844583-3B27-4D30-BB10-80A742B099F4}"/>
              </a:ext>
            </a:extLst>
          </p:cNvPr>
          <p:cNvCxnSpPr>
            <a:cxnSpLocks/>
          </p:cNvCxnSpPr>
          <p:nvPr/>
        </p:nvCxnSpPr>
        <p:spPr>
          <a:xfrm rot="10800000">
            <a:off x="5570805" y="4338180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32">
            <a:extLst>
              <a:ext uri="{FF2B5EF4-FFF2-40B4-BE49-F238E27FC236}">
                <a16:creationId xmlns:a16="http://schemas.microsoft.com/office/drawing/2014/main" id="{09584BA3-642D-4328-A811-7179FCBB4822}"/>
              </a:ext>
            </a:extLst>
          </p:cNvPr>
          <p:cNvCxnSpPr>
            <a:cxnSpLocks/>
          </p:cNvCxnSpPr>
          <p:nvPr/>
        </p:nvCxnSpPr>
        <p:spPr>
          <a:xfrm rot="10800000">
            <a:off x="6119373" y="3573602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id="{AD132FDE-85F4-43BE-832D-0CADA4F3980D}"/>
              </a:ext>
            </a:extLst>
          </p:cNvPr>
          <p:cNvCxnSpPr>
            <a:cxnSpLocks/>
          </p:cNvCxnSpPr>
          <p:nvPr/>
        </p:nvCxnSpPr>
        <p:spPr>
          <a:xfrm rot="10800000">
            <a:off x="6664169" y="2989181"/>
            <a:ext cx="85747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47">
            <a:extLst>
              <a:ext uri="{FF2B5EF4-FFF2-40B4-BE49-F238E27FC236}">
                <a16:creationId xmlns:a16="http://schemas.microsoft.com/office/drawing/2014/main" id="{25B41076-1DE2-4AA6-8B57-3E822148A060}"/>
              </a:ext>
            </a:extLst>
          </p:cNvPr>
          <p:cNvSpPr txBox="1"/>
          <p:nvPr/>
        </p:nvSpPr>
        <p:spPr>
          <a:xfrm>
            <a:off x="9036023" y="2273635"/>
            <a:ext cx="1609030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06. Evaluation</a:t>
            </a:r>
          </a:p>
        </p:txBody>
      </p:sp>
      <p:sp>
        <p:nvSpPr>
          <p:cNvPr id="94" name="TextBox 49">
            <a:extLst>
              <a:ext uri="{FF2B5EF4-FFF2-40B4-BE49-F238E27FC236}">
                <a16:creationId xmlns:a16="http://schemas.microsoft.com/office/drawing/2014/main" id="{F53CC3FD-0B57-46E4-804C-A5271A92E7D4}"/>
              </a:ext>
            </a:extLst>
          </p:cNvPr>
          <p:cNvSpPr txBox="1"/>
          <p:nvPr/>
        </p:nvSpPr>
        <p:spPr>
          <a:xfrm>
            <a:off x="9799869" y="3106638"/>
            <a:ext cx="2402645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04. Determine Causes</a:t>
            </a:r>
          </a:p>
        </p:txBody>
      </p:sp>
      <p:sp>
        <p:nvSpPr>
          <p:cNvPr id="96" name="TextBox 51">
            <a:extLst>
              <a:ext uri="{FF2B5EF4-FFF2-40B4-BE49-F238E27FC236}">
                <a16:creationId xmlns:a16="http://schemas.microsoft.com/office/drawing/2014/main" id="{8B26284A-343A-4264-9482-F82BDD5C5277}"/>
              </a:ext>
            </a:extLst>
          </p:cNvPr>
          <p:cNvSpPr txBox="1"/>
          <p:nvPr/>
        </p:nvSpPr>
        <p:spPr>
          <a:xfrm>
            <a:off x="10415232" y="3745914"/>
            <a:ext cx="165372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02. Definitions</a:t>
            </a:r>
          </a:p>
        </p:txBody>
      </p:sp>
      <p:sp>
        <p:nvSpPr>
          <p:cNvPr id="98" name="TextBox 53">
            <a:extLst>
              <a:ext uri="{FF2B5EF4-FFF2-40B4-BE49-F238E27FC236}">
                <a16:creationId xmlns:a16="http://schemas.microsoft.com/office/drawing/2014/main" id="{E707E67E-E7DA-4EB4-9DAD-4B3EE6E8164F}"/>
              </a:ext>
            </a:extLst>
          </p:cNvPr>
          <p:cNvSpPr txBox="1"/>
          <p:nvPr/>
        </p:nvSpPr>
        <p:spPr>
          <a:xfrm>
            <a:off x="4443191" y="4138620"/>
            <a:ext cx="110087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01. Team</a:t>
            </a:r>
          </a:p>
        </p:txBody>
      </p:sp>
      <p:sp>
        <p:nvSpPr>
          <p:cNvPr id="100" name="TextBox 55">
            <a:extLst>
              <a:ext uri="{FF2B5EF4-FFF2-40B4-BE49-F238E27FC236}">
                <a16:creationId xmlns:a16="http://schemas.microsoft.com/office/drawing/2014/main" id="{4F639777-5613-4529-AF4F-D95245289EB1}"/>
              </a:ext>
            </a:extLst>
          </p:cNvPr>
          <p:cNvSpPr txBox="1"/>
          <p:nvPr/>
        </p:nvSpPr>
        <p:spPr>
          <a:xfrm>
            <a:off x="4184212" y="3351225"/>
            <a:ext cx="189045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03. Data Analysis</a:t>
            </a:r>
          </a:p>
        </p:txBody>
      </p:sp>
      <p:sp>
        <p:nvSpPr>
          <p:cNvPr id="102" name="TextBox 57">
            <a:extLst>
              <a:ext uri="{FF2B5EF4-FFF2-40B4-BE49-F238E27FC236}">
                <a16:creationId xmlns:a16="http://schemas.microsoft.com/office/drawing/2014/main" id="{213A4969-F376-479C-B76C-391B6DA8F14D}"/>
              </a:ext>
            </a:extLst>
          </p:cNvPr>
          <p:cNvSpPr txBox="1"/>
          <p:nvPr/>
        </p:nvSpPr>
        <p:spPr>
          <a:xfrm>
            <a:off x="3752517" y="2764380"/>
            <a:ext cx="2861617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2000" b="1" dirty="0">
                <a:solidFill>
                  <a:schemeClr val="tx2">
                    <a:alpha val="30000"/>
                  </a:schemeClr>
                </a:solidFill>
                <a:latin typeface="+mj-lt"/>
                <a:ea typeface="League Spartan" charset="0"/>
                <a:cs typeface="Poppins" pitchFamily="2" charset="77"/>
              </a:rPr>
              <a:t>05. Improvement Planning</a:t>
            </a:r>
          </a:p>
        </p:txBody>
      </p:sp>
      <p:sp>
        <p:nvSpPr>
          <p:cNvPr id="35" name="Textplatzhalter 1">
            <a:extLst>
              <a:ext uri="{FF2B5EF4-FFF2-40B4-BE49-F238E27FC236}">
                <a16:creationId xmlns:a16="http://schemas.microsoft.com/office/drawing/2014/main" id="{D4324926-0B58-4954-AAAB-213ED4CB9905}"/>
              </a:ext>
            </a:extLst>
          </p:cNvPr>
          <p:cNvSpPr txBox="1">
            <a:spLocks/>
          </p:cNvSpPr>
          <p:nvPr/>
        </p:nvSpPr>
        <p:spPr>
          <a:xfrm>
            <a:off x="1403232" y="518987"/>
            <a:ext cx="9192618" cy="821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Step 6 Root-Cause-Analysis, Evaluation </a:t>
            </a:r>
          </a:p>
        </p:txBody>
      </p:sp>
    </p:spTree>
    <p:extLst>
      <p:ext uri="{BB962C8B-B14F-4D97-AF65-F5344CB8AC3E}">
        <p14:creationId xmlns:p14="http://schemas.microsoft.com/office/powerpoint/2010/main" val="4290642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719</Words>
  <Application>Microsoft Office PowerPoint</Application>
  <PresentationFormat>Widescreen</PresentationFormat>
  <Paragraphs>105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Lato Light</vt:lpstr>
      <vt:lpstr>Poppins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canic</cp:lastModifiedBy>
  <cp:revision>1</cp:revision>
  <dcterms:created xsi:type="dcterms:W3CDTF">2021-06-09T15:26:18Z</dcterms:created>
  <dcterms:modified xsi:type="dcterms:W3CDTF">2021-06-09T15:26:48Z</dcterms:modified>
</cp:coreProperties>
</file>