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1" r:id="rId2"/>
    <p:sldId id="332" r:id="rId3"/>
    <p:sldId id="333" r:id="rId4"/>
    <p:sldId id="334" r:id="rId5"/>
    <p:sldId id="33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4DA6A-81D7-4E27-ADC6-E0C7BAE3AC96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295C-E3F1-42F0-98C3-46A3BBD6C5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84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761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85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641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189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85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FDAC8-595F-4077-A019-4EE484B6C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A84C2D-2077-4704-AB5E-83375DFF0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84609-FF31-4DAD-8930-EF94B5B83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0D4DF-1DBA-4070-A3D2-F6A6A185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BD07A-318F-47B5-BAA7-AEEAD7EA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10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9BAA-242C-4898-AEF2-94BD6419A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55DA2-3CEA-4D6E-A4A6-3F4C4EC91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9CF7F-C707-4FA2-A98B-5D119DC68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67A13-C830-4CF0-8B71-DA0AD078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34D68-D608-492C-8253-7C85E23A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5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F47D31-B432-4F4B-BF75-67E4C056D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FAEE4-8FC6-481D-BAF7-6CDE8B64C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B5531-DEDD-425F-A568-786D9EA55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F7BC6-A016-47FA-BC34-F9BCC57B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ED390-A5FD-4EB2-9329-EBF41417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371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4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2E6E9-85B0-45AF-9E96-FE6E4A76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5B3AE-F38C-4C2D-BCF7-83094CD1F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75074-942E-4E86-B51A-6AA8F8FD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56858-1D6B-46F1-A167-7A3912083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0A954-284A-4573-8F87-EC3E53C3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9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32749-822B-4FC4-BA1C-414F175D0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7F876-02DA-4D5E-9B18-D21A8BDA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54A1D-A9D5-40C5-94A6-61733E12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4E8CA-DE5B-4642-9765-782EBFB57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F74BF-7BC6-4363-8286-5D1110A91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1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29395-F445-41DC-B24D-2A1D2D6B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69E2-7B27-44E1-B153-D8A7E0583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93B45-1ADB-45A0-B0CA-C7B975EDF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E0667-EE07-4BB0-911D-ED00C97C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99472-E9BE-4969-A6A5-499FF407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24494-CC74-4225-BA67-C72CEED6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51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270CF-8D5A-4C56-B92E-D476BE47E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BCE20-C762-4E02-B3DB-C20DDD29D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7FFD2-8400-4D3D-BEE0-8AA5E2C7B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5BC43D-E22A-48B0-9471-6B7C451CF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3D612-BF58-4E30-85D3-AD3E2F083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DAC2E-BEC7-46CC-97A1-50B596D67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4C74B3-0CE3-4BFD-A839-89CA924A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98C1A3-F8D0-4B8D-817C-3701201DA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61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FA55-C20D-4CF2-A9FC-B5FD2FF9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71173F-2482-48C6-9DDF-AB894D03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B88317-96E5-405B-A520-B93DB783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C29ED1-C7DD-4956-B3EF-AD953137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07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FC0FCD-68FF-4129-816C-14EBE5CFE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43C819-E88C-49E7-A61E-177975EF6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26098-9CB9-4A1A-9900-A5968C71E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54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45A27-98DB-472F-B31C-5E3F9440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29091-1B1C-47E5-8178-90A5D5EF7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0B9323-5369-41E8-8FA3-1BC425553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42FEE-A13A-4FE9-9F46-D21C0164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84168-C5BA-4333-943E-37F39084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8404C-0407-4FF8-BF55-678F24207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2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D5748-B2C4-4505-AB3F-C7B7DED8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F9094E-CFB5-4BEB-8A20-9D0D43074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B6152-A636-4F9E-91F8-831035717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8366C-0855-4939-A223-EE99259B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D6EC7-4F6D-4664-821B-E2DACB2B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C04F3-FABF-409C-B1F9-1007ACB15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6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8180D9-A500-49B2-9437-4652D3073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23ED9-F523-4EA6-86EB-73942EB94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63A09-CF8D-4AB4-8AA2-F530A541B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2A17E-CCFD-41A7-ACA4-E57EADCAE884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32913-1501-46CA-B3EE-80145CC8E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EFA3C-2E6B-4F26-AE0A-BF4F330A7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D48A-0DBC-418B-A09D-50F2A32D1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39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92472" y="604981"/>
            <a:ext cx="8852375" cy="697353"/>
          </a:xfrm>
        </p:spPr>
        <p:txBody>
          <a:bodyPr>
            <a:normAutofit fontScale="85000" lnSpcReduction="10000"/>
          </a:bodyPr>
          <a:lstStyle/>
          <a:p>
            <a:r>
              <a:rPr lang="en-GB" sz="3200" dirty="0"/>
              <a:t>The Role of the Mission Statement in Restructuring </a:t>
            </a:r>
            <a:r>
              <a:rPr lang="en-GB" sz="3200"/>
              <a:t>Concepts:</a:t>
            </a:r>
            <a:endParaRPr lang="en-GB" sz="3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520436" cy="3806473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 general description of the company and the new mission statement form </a:t>
            </a:r>
            <a:b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basis </a:t>
            </a:r>
            <a:b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of the restructuring concept. </a:t>
            </a:r>
            <a:b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following basic elements should </a:t>
            </a:r>
            <a:b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 included:</a:t>
            </a: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3D655CBB-E809-4EE7-A175-CBFD4507899E}"/>
              </a:ext>
            </a:extLst>
          </p:cNvPr>
          <p:cNvSpPr txBox="1">
            <a:spLocks/>
          </p:cNvSpPr>
          <p:nvPr/>
        </p:nvSpPr>
        <p:spPr>
          <a:xfrm>
            <a:off x="3372214" y="2655316"/>
            <a:ext cx="2366104" cy="3912618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the main business areas of the company with</a:t>
            </a:r>
            <a:endParaRPr lang="en-US" sz="3200" dirty="0">
              <a:solidFill>
                <a:srgbClr val="245473"/>
              </a:solidFill>
            </a:endParaRPr>
          </a:p>
          <a:p>
            <a:pPr marL="356870" lvl="1" indent="-1778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their product/ market combinations</a:t>
            </a:r>
          </a:p>
          <a:p>
            <a:pPr marL="356870" lvl="1" indent="-1778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the corresponding turnover/cost structure</a:t>
            </a: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the processes and systems required for this</a:t>
            </a:r>
          </a:p>
        </p:txBody>
      </p:sp>
      <p:sp>
        <p:nvSpPr>
          <p:cNvPr id="125" name="Subtitle 2">
            <a:extLst>
              <a:ext uri="{FF2B5EF4-FFF2-40B4-BE49-F238E27FC236}">
                <a16:creationId xmlns:a16="http://schemas.microsoft.com/office/drawing/2014/main" id="{262C86DE-342F-4BDE-8FD0-9AD6359F3184}"/>
              </a:ext>
            </a:extLst>
          </p:cNvPr>
          <p:cNvSpPr txBox="1">
            <a:spLocks/>
          </p:cNvSpPr>
          <p:nvPr/>
        </p:nvSpPr>
        <p:spPr>
          <a:xfrm>
            <a:off x="8801829" y="2655157"/>
            <a:ext cx="3128914" cy="3746418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the long-term objectives and basic strategies of the Company</a:t>
            </a:r>
            <a:endParaRPr lang="en-US" sz="2800" dirty="0">
              <a:solidFill>
                <a:srgbClr val="245473"/>
              </a:solidFill>
            </a:endParaRP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the desired competitive position, the desired competitive advantages for the customer</a:t>
            </a: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the common values, basic rules and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behaviors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which, in their entirety, form the core of the corporate culture and shape the internal cooperation and the external appearance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D0D4522-7BF4-40F1-BA5E-B6AB2221ABE3}"/>
              </a:ext>
            </a:extLst>
          </p:cNvPr>
          <p:cNvGrpSpPr>
            <a:grpSpLocks noChangeAspect="1"/>
          </p:cNvGrpSpPr>
          <p:nvPr/>
        </p:nvGrpSpPr>
        <p:grpSpPr>
          <a:xfrm>
            <a:off x="5835151" y="3249163"/>
            <a:ext cx="2809130" cy="2487270"/>
            <a:chOff x="5175184" y="2365771"/>
            <a:chExt cx="3626644" cy="3211117"/>
          </a:xfrm>
        </p:grpSpPr>
        <p:sp>
          <p:nvSpPr>
            <p:cNvPr id="122" name="Freeform 2">
              <a:extLst>
                <a:ext uri="{FF2B5EF4-FFF2-40B4-BE49-F238E27FC236}">
                  <a16:creationId xmlns:a16="http://schemas.microsoft.com/office/drawing/2014/main" id="{BC62CAB1-435C-4059-961E-6BB10117A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731" y="2365771"/>
              <a:ext cx="3442097" cy="2126457"/>
            </a:xfrm>
            <a:custGeom>
              <a:avLst/>
              <a:gdLst>
                <a:gd name="T0" fmla="*/ 4117 w 4961"/>
                <a:gd name="T1" fmla="*/ 2584 h 3065"/>
                <a:gd name="T2" fmla="*/ 2794 w 4961"/>
                <a:gd name="T3" fmla="*/ 2938 h 3065"/>
                <a:gd name="T4" fmla="*/ 594 w 4961"/>
                <a:gd name="T5" fmla="*/ 995 h 3065"/>
                <a:gd name="T6" fmla="*/ 419 w 4961"/>
                <a:gd name="T7" fmla="*/ 1529 h 3065"/>
                <a:gd name="T8" fmla="*/ 0 w 4961"/>
                <a:gd name="T9" fmla="*/ 1115 h 3065"/>
                <a:gd name="T10" fmla="*/ 273 w 4961"/>
                <a:gd name="T11" fmla="*/ 281 h 3065"/>
                <a:gd name="T12" fmla="*/ 1104 w 4961"/>
                <a:gd name="T13" fmla="*/ 0 h 3065"/>
                <a:gd name="T14" fmla="*/ 1523 w 4961"/>
                <a:gd name="T15" fmla="*/ 415 h 3065"/>
                <a:gd name="T16" fmla="*/ 988 w 4961"/>
                <a:gd name="T17" fmla="*/ 596 h 3065"/>
                <a:gd name="T18" fmla="*/ 2654 w 4961"/>
                <a:gd name="T19" fmla="*/ 2210 h 3065"/>
                <a:gd name="T20" fmla="*/ 3148 w 4961"/>
                <a:gd name="T21" fmla="*/ 2377 h 3065"/>
                <a:gd name="T22" fmla="*/ 3910 w 4961"/>
                <a:gd name="T23" fmla="*/ 1615 h 3065"/>
                <a:gd name="T24" fmla="*/ 3148 w 4961"/>
                <a:gd name="T25" fmla="*/ 853 h 3065"/>
                <a:gd name="T26" fmla="*/ 2386 w 4961"/>
                <a:gd name="T27" fmla="*/ 1602 h 3065"/>
                <a:gd name="T28" fmla="*/ 1861 w 4961"/>
                <a:gd name="T29" fmla="*/ 1142 h 3065"/>
                <a:gd name="T30" fmla="*/ 3148 w 4961"/>
                <a:gd name="T31" fmla="*/ 245 h 3065"/>
                <a:gd name="T32" fmla="*/ 4117 w 4961"/>
                <a:gd name="T33" fmla="*/ 2584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61" h="3065">
                  <a:moveTo>
                    <a:pt x="4117" y="2584"/>
                  </a:moveTo>
                  <a:cubicBezTo>
                    <a:pt x="3769" y="2931"/>
                    <a:pt x="3266" y="3065"/>
                    <a:pt x="2794" y="2938"/>
                  </a:cubicBezTo>
                  <a:cubicBezTo>
                    <a:pt x="2318" y="2811"/>
                    <a:pt x="1067" y="1477"/>
                    <a:pt x="594" y="995"/>
                  </a:cubicBezTo>
                  <a:cubicBezTo>
                    <a:pt x="419" y="1529"/>
                    <a:pt x="419" y="1529"/>
                    <a:pt x="419" y="1529"/>
                  </a:cubicBezTo>
                  <a:cubicBezTo>
                    <a:pt x="0" y="1115"/>
                    <a:pt x="0" y="1115"/>
                    <a:pt x="0" y="1115"/>
                  </a:cubicBezTo>
                  <a:cubicBezTo>
                    <a:pt x="273" y="281"/>
                    <a:pt x="273" y="281"/>
                    <a:pt x="273" y="281"/>
                  </a:cubicBezTo>
                  <a:cubicBezTo>
                    <a:pt x="1104" y="0"/>
                    <a:pt x="1104" y="0"/>
                    <a:pt x="1104" y="0"/>
                  </a:cubicBezTo>
                  <a:cubicBezTo>
                    <a:pt x="1523" y="415"/>
                    <a:pt x="1523" y="415"/>
                    <a:pt x="1523" y="415"/>
                  </a:cubicBezTo>
                  <a:cubicBezTo>
                    <a:pt x="988" y="596"/>
                    <a:pt x="988" y="596"/>
                    <a:pt x="988" y="596"/>
                  </a:cubicBezTo>
                  <a:cubicBezTo>
                    <a:pt x="2654" y="2210"/>
                    <a:pt x="2654" y="2210"/>
                    <a:pt x="2654" y="2210"/>
                  </a:cubicBezTo>
                  <a:cubicBezTo>
                    <a:pt x="2771" y="2314"/>
                    <a:pt x="2926" y="2377"/>
                    <a:pt x="3148" y="2377"/>
                  </a:cubicBezTo>
                  <a:cubicBezTo>
                    <a:pt x="3502" y="2377"/>
                    <a:pt x="3910" y="2036"/>
                    <a:pt x="3910" y="1615"/>
                  </a:cubicBezTo>
                  <a:cubicBezTo>
                    <a:pt x="3910" y="1194"/>
                    <a:pt x="3569" y="853"/>
                    <a:pt x="3148" y="853"/>
                  </a:cubicBezTo>
                  <a:cubicBezTo>
                    <a:pt x="2731" y="853"/>
                    <a:pt x="2393" y="1187"/>
                    <a:pt x="2386" y="1602"/>
                  </a:cubicBezTo>
                  <a:cubicBezTo>
                    <a:pt x="1861" y="1142"/>
                    <a:pt x="1861" y="1142"/>
                    <a:pt x="1861" y="1142"/>
                  </a:cubicBezTo>
                  <a:cubicBezTo>
                    <a:pt x="2058" y="607"/>
                    <a:pt x="2570" y="245"/>
                    <a:pt x="3148" y="245"/>
                  </a:cubicBezTo>
                  <a:cubicBezTo>
                    <a:pt x="4389" y="245"/>
                    <a:pt x="4961" y="1739"/>
                    <a:pt x="4117" y="2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700" dirty="0">
                <a:latin typeface="Lato Light" panose="020F0502020204030203" pitchFamily="34" charset="0"/>
              </a:endParaRPr>
            </a:p>
          </p:txBody>
        </p:sp>
        <p:sp>
          <p:nvSpPr>
            <p:cNvPr id="124" name="Freeform 3">
              <a:extLst>
                <a:ext uri="{FF2B5EF4-FFF2-40B4-BE49-F238E27FC236}">
                  <a16:creationId xmlns:a16="http://schemas.microsoft.com/office/drawing/2014/main" id="{7764EC5B-9185-4F3C-8C02-A22E01B40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184" y="3450431"/>
              <a:ext cx="3442097" cy="2126457"/>
            </a:xfrm>
            <a:custGeom>
              <a:avLst/>
              <a:gdLst>
                <a:gd name="T0" fmla="*/ 845 w 4962"/>
                <a:gd name="T1" fmla="*/ 481 h 3065"/>
                <a:gd name="T2" fmla="*/ 2168 w 4962"/>
                <a:gd name="T3" fmla="*/ 126 h 3065"/>
                <a:gd name="T4" fmla="*/ 4368 w 4962"/>
                <a:gd name="T5" fmla="*/ 2070 h 3065"/>
                <a:gd name="T6" fmla="*/ 4542 w 4962"/>
                <a:gd name="T7" fmla="*/ 1535 h 3065"/>
                <a:gd name="T8" fmla="*/ 4962 w 4962"/>
                <a:gd name="T9" fmla="*/ 1950 h 3065"/>
                <a:gd name="T10" fmla="*/ 4689 w 4962"/>
                <a:gd name="T11" fmla="*/ 2783 h 3065"/>
                <a:gd name="T12" fmla="*/ 3858 w 4962"/>
                <a:gd name="T13" fmla="*/ 3065 h 3065"/>
                <a:gd name="T14" fmla="*/ 3439 w 4962"/>
                <a:gd name="T15" fmla="*/ 2650 h 3065"/>
                <a:gd name="T16" fmla="*/ 3974 w 4962"/>
                <a:gd name="T17" fmla="*/ 2469 h 3065"/>
                <a:gd name="T18" fmla="*/ 2307 w 4962"/>
                <a:gd name="T19" fmla="*/ 855 h 3065"/>
                <a:gd name="T20" fmla="*/ 1814 w 4962"/>
                <a:gd name="T21" fmla="*/ 688 h 3065"/>
                <a:gd name="T22" fmla="*/ 1052 w 4962"/>
                <a:gd name="T23" fmla="*/ 1450 h 3065"/>
                <a:gd name="T24" fmla="*/ 1814 w 4962"/>
                <a:gd name="T25" fmla="*/ 2212 h 3065"/>
                <a:gd name="T26" fmla="*/ 2576 w 4962"/>
                <a:gd name="T27" fmla="*/ 1462 h 3065"/>
                <a:gd name="T28" fmla="*/ 3100 w 4962"/>
                <a:gd name="T29" fmla="*/ 1922 h 3065"/>
                <a:gd name="T30" fmla="*/ 1814 w 4962"/>
                <a:gd name="T31" fmla="*/ 2820 h 3065"/>
                <a:gd name="T32" fmla="*/ 845 w 4962"/>
                <a:gd name="T33" fmla="*/ 481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62" h="3065">
                  <a:moveTo>
                    <a:pt x="845" y="481"/>
                  </a:moveTo>
                  <a:cubicBezTo>
                    <a:pt x="1192" y="133"/>
                    <a:pt x="1696" y="0"/>
                    <a:pt x="2168" y="126"/>
                  </a:cubicBezTo>
                  <a:cubicBezTo>
                    <a:pt x="2644" y="254"/>
                    <a:pt x="3895" y="1588"/>
                    <a:pt x="4368" y="2070"/>
                  </a:cubicBezTo>
                  <a:cubicBezTo>
                    <a:pt x="4542" y="1535"/>
                    <a:pt x="4542" y="1535"/>
                    <a:pt x="4542" y="1535"/>
                  </a:cubicBezTo>
                  <a:cubicBezTo>
                    <a:pt x="4962" y="1950"/>
                    <a:pt x="4962" y="1950"/>
                    <a:pt x="4962" y="1950"/>
                  </a:cubicBezTo>
                  <a:cubicBezTo>
                    <a:pt x="4689" y="2783"/>
                    <a:pt x="4689" y="2783"/>
                    <a:pt x="4689" y="2783"/>
                  </a:cubicBezTo>
                  <a:cubicBezTo>
                    <a:pt x="3858" y="3065"/>
                    <a:pt x="3858" y="3065"/>
                    <a:pt x="3858" y="3065"/>
                  </a:cubicBezTo>
                  <a:cubicBezTo>
                    <a:pt x="3439" y="2650"/>
                    <a:pt x="3439" y="2650"/>
                    <a:pt x="3439" y="2650"/>
                  </a:cubicBezTo>
                  <a:cubicBezTo>
                    <a:pt x="3974" y="2469"/>
                    <a:pt x="3974" y="2469"/>
                    <a:pt x="3974" y="2469"/>
                  </a:cubicBezTo>
                  <a:cubicBezTo>
                    <a:pt x="2307" y="855"/>
                    <a:pt x="2307" y="855"/>
                    <a:pt x="2307" y="855"/>
                  </a:cubicBezTo>
                  <a:cubicBezTo>
                    <a:pt x="2191" y="750"/>
                    <a:pt x="2035" y="688"/>
                    <a:pt x="1814" y="688"/>
                  </a:cubicBezTo>
                  <a:cubicBezTo>
                    <a:pt x="1459" y="688"/>
                    <a:pt x="1052" y="1029"/>
                    <a:pt x="1052" y="1450"/>
                  </a:cubicBezTo>
                  <a:cubicBezTo>
                    <a:pt x="1052" y="1871"/>
                    <a:pt x="1393" y="2212"/>
                    <a:pt x="1814" y="2212"/>
                  </a:cubicBezTo>
                  <a:cubicBezTo>
                    <a:pt x="2230" y="2212"/>
                    <a:pt x="2569" y="1877"/>
                    <a:pt x="2576" y="1462"/>
                  </a:cubicBezTo>
                  <a:cubicBezTo>
                    <a:pt x="3100" y="1922"/>
                    <a:pt x="3100" y="1922"/>
                    <a:pt x="3100" y="1922"/>
                  </a:cubicBezTo>
                  <a:cubicBezTo>
                    <a:pt x="2904" y="2458"/>
                    <a:pt x="2392" y="2820"/>
                    <a:pt x="1814" y="2820"/>
                  </a:cubicBezTo>
                  <a:cubicBezTo>
                    <a:pt x="573" y="2820"/>
                    <a:pt x="0" y="1325"/>
                    <a:pt x="845" y="48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700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128" name="TextBox 18">
            <a:extLst>
              <a:ext uri="{FF2B5EF4-FFF2-40B4-BE49-F238E27FC236}">
                <a16:creationId xmlns:a16="http://schemas.microsoft.com/office/drawing/2014/main" id="{BB11CE60-292A-4FF1-8DC3-1B06FC17E4E7}"/>
              </a:ext>
            </a:extLst>
          </p:cNvPr>
          <p:cNvSpPr txBox="1"/>
          <p:nvPr/>
        </p:nvSpPr>
        <p:spPr>
          <a:xfrm>
            <a:off x="7959757" y="1881136"/>
            <a:ext cx="3884397" cy="707886"/>
          </a:xfrm>
          <a:prstGeom prst="rect">
            <a:avLst/>
          </a:prstGeom>
          <a:noFill/>
        </p:spPr>
        <p:txBody>
          <a:bodyPr wrap="none" lIns="91440" tIns="45720" rIns="91440" bIns="45720" rtlCol="0" anchor="ctr" anchorCtr="0">
            <a:spAutoFit/>
          </a:bodyPr>
          <a:lstStyle/>
          <a:p>
            <a:pPr lvl="0"/>
            <a:r>
              <a:rPr lang="en-GB" sz="2000" b="1" spc="113" dirty="0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For the mission statement</a:t>
            </a:r>
            <a:br>
              <a:rPr lang="en-GB" sz="2000" b="1" spc="113" dirty="0"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spc="113" dirty="0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additional information is added:</a:t>
            </a:r>
          </a:p>
        </p:txBody>
      </p:sp>
      <p:sp>
        <p:nvSpPr>
          <p:cNvPr id="129" name="TextBox 20">
            <a:extLst>
              <a:ext uri="{FF2B5EF4-FFF2-40B4-BE49-F238E27FC236}">
                <a16:creationId xmlns:a16="http://schemas.microsoft.com/office/drawing/2014/main" id="{F7A12BFB-4CBB-42C0-AF3D-8C6DECC14714}"/>
              </a:ext>
            </a:extLst>
          </p:cNvPr>
          <p:cNvSpPr txBox="1"/>
          <p:nvPr/>
        </p:nvSpPr>
        <p:spPr>
          <a:xfrm>
            <a:off x="3325096" y="1975139"/>
            <a:ext cx="4242765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ctr" anchorCtr="0">
            <a:spAutoFit/>
          </a:bodyPr>
          <a:lstStyle/>
          <a:p>
            <a:pPr lvl="0"/>
            <a:r>
              <a:rPr lang="en-GB" b="1" spc="113" dirty="0">
                <a:solidFill>
                  <a:schemeClr val="accent2"/>
                </a:solidFill>
                <a:latin typeface="+mj-lt"/>
                <a:ea typeface="League Spartan" charset="0"/>
                <a:cs typeface="Poppins" pitchFamily="2" charset="77"/>
              </a:rPr>
              <a:t>As key data for the description of </a:t>
            </a:r>
            <a:br>
              <a:rPr lang="en-GB" b="1" spc="113" dirty="0">
                <a:latin typeface="+mj-lt"/>
                <a:ea typeface="League Spartan" charset="0"/>
                <a:cs typeface="Poppins" pitchFamily="2" charset="77"/>
              </a:rPr>
            </a:br>
            <a:r>
              <a:rPr lang="en-GB" b="1" spc="113" dirty="0">
                <a:solidFill>
                  <a:schemeClr val="accent2"/>
                </a:solidFill>
                <a:latin typeface="+mj-lt"/>
                <a:ea typeface="League Spartan" charset="0"/>
                <a:cs typeface="Poppins" pitchFamily="2" charset="77"/>
              </a:rPr>
              <a:t>the business model can be considered:</a:t>
            </a:r>
          </a:p>
        </p:txBody>
      </p:sp>
    </p:spTree>
    <p:extLst>
      <p:ext uri="{BB962C8B-B14F-4D97-AF65-F5344CB8AC3E}">
        <p14:creationId xmlns:p14="http://schemas.microsoft.com/office/powerpoint/2010/main" val="278820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77314" y="788610"/>
            <a:ext cx="8852375" cy="69735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Content of Restructuring Concepts: Mission Statement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9729" y="1817090"/>
            <a:ext cx="4701690" cy="5329967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aim is to achieve a sustainable average return on sales and equity ratio in line with industry standards, whereby a "black zero" is not sufficient.</a:t>
            </a:r>
            <a:endParaRPr lang="en-US" sz="3200" dirty="0">
              <a:solidFill>
                <a:srgbClr val="245473"/>
              </a:solidFill>
            </a:endParaRP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mission statement outlines an attractive company for equity and debt capital providers in the future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Also serves to identify suitable remedial measures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Contributes to the orientation of the various company divisions and to the coordination of the persons responsible for action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Has an integrating and motivating effect through the positive image of the future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8A35022-020A-48C5-BE00-CDE4BA786E94}"/>
              </a:ext>
            </a:extLst>
          </p:cNvPr>
          <p:cNvGrpSpPr>
            <a:grpSpLocks noChangeAspect="1"/>
          </p:cNvGrpSpPr>
          <p:nvPr/>
        </p:nvGrpSpPr>
        <p:grpSpPr>
          <a:xfrm>
            <a:off x="5884397" y="2183889"/>
            <a:ext cx="3880222" cy="3941556"/>
            <a:chOff x="5276112" y="2173806"/>
            <a:chExt cx="3650714" cy="3687762"/>
          </a:xfrm>
        </p:grpSpPr>
        <p:sp>
          <p:nvSpPr>
            <p:cNvPr id="11" name="Freeform 53">
              <a:extLst>
                <a:ext uri="{FF2B5EF4-FFF2-40B4-BE49-F238E27FC236}">
                  <a16:creationId xmlns:a16="http://schemas.microsoft.com/office/drawing/2014/main" id="{741D24DD-AF06-497C-9A06-9F5592A4D2F5}"/>
                </a:ext>
              </a:extLst>
            </p:cNvPr>
            <p:cNvSpPr/>
            <p:nvPr/>
          </p:nvSpPr>
          <p:spPr>
            <a:xfrm>
              <a:off x="6810038" y="2284228"/>
              <a:ext cx="1917320" cy="1486415"/>
            </a:xfrm>
            <a:custGeom>
              <a:avLst/>
              <a:gdLst>
                <a:gd name="connsiteX0" fmla="*/ 1068123 w 5111523"/>
                <a:gd name="connsiteY0" fmla="*/ 0 h 3962742"/>
                <a:gd name="connsiteX1" fmla="*/ 4598550 w 5111523"/>
                <a:gd name="connsiteY1" fmla="*/ 1664939 h 3962742"/>
                <a:gd name="connsiteX2" fmla="*/ 4670437 w 5111523"/>
                <a:gd name="connsiteY2" fmla="*/ 1756416 h 3962742"/>
                <a:gd name="connsiteX3" fmla="*/ 5111523 w 5111523"/>
                <a:gd name="connsiteY3" fmla="*/ 1436197 h 3962742"/>
                <a:gd name="connsiteX4" fmla="*/ 4424950 w 5111523"/>
                <a:gd name="connsiteY4" fmla="*/ 3962742 h 3962742"/>
                <a:gd name="connsiteX5" fmla="*/ 1809996 w 5111523"/>
                <a:gd name="connsiteY5" fmla="*/ 3833035 h 3962742"/>
                <a:gd name="connsiteX6" fmla="*/ 2294796 w 5111523"/>
                <a:gd name="connsiteY6" fmla="*/ 3481081 h 3962742"/>
                <a:gd name="connsiteX7" fmla="*/ 2231672 w 5111523"/>
                <a:gd name="connsiteY7" fmla="*/ 3411626 h 3962742"/>
                <a:gd name="connsiteX8" fmla="*/ 1068123 w 5111523"/>
                <a:gd name="connsiteY8" fmla="*/ 2929668 h 3962742"/>
                <a:gd name="connsiteX9" fmla="*/ 899880 w 5111523"/>
                <a:gd name="connsiteY9" fmla="*/ 2938164 h 3962742"/>
                <a:gd name="connsiteX10" fmla="*/ 859090 w 5111523"/>
                <a:gd name="connsiteY10" fmla="*/ 2944389 h 3962742"/>
                <a:gd name="connsiteX11" fmla="*/ 1546598 w 5111523"/>
                <a:gd name="connsiteY11" fmla="*/ 1140048 h 3962742"/>
                <a:gd name="connsiteX12" fmla="*/ 0 w 5111523"/>
                <a:gd name="connsiteY12" fmla="*/ 127160 h 3962742"/>
                <a:gd name="connsiteX13" fmla="*/ 202033 w 5111523"/>
                <a:gd name="connsiteY13" fmla="*/ 81864 h 3962742"/>
                <a:gd name="connsiteX14" fmla="*/ 1068123 w 5111523"/>
                <a:gd name="connsiteY14" fmla="*/ 0 h 3962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111523" h="3962742">
                  <a:moveTo>
                    <a:pt x="1068123" y="0"/>
                  </a:moveTo>
                  <a:cubicBezTo>
                    <a:pt x="2489447" y="0"/>
                    <a:pt x="3759396" y="648119"/>
                    <a:pt x="4598550" y="1664939"/>
                  </a:cubicBezTo>
                  <a:lnTo>
                    <a:pt x="4670437" y="1756416"/>
                  </a:lnTo>
                  <a:lnTo>
                    <a:pt x="5111523" y="1436197"/>
                  </a:lnTo>
                  <a:lnTo>
                    <a:pt x="4424950" y="3962742"/>
                  </a:lnTo>
                  <a:lnTo>
                    <a:pt x="1809996" y="3833035"/>
                  </a:lnTo>
                  <a:lnTo>
                    <a:pt x="2294796" y="3481081"/>
                  </a:lnTo>
                  <a:lnTo>
                    <a:pt x="2231672" y="3411626"/>
                  </a:lnTo>
                  <a:cubicBezTo>
                    <a:pt x="1933894" y="3113848"/>
                    <a:pt x="1522517" y="2929668"/>
                    <a:pt x="1068123" y="2929668"/>
                  </a:cubicBezTo>
                  <a:cubicBezTo>
                    <a:pt x="1011324" y="2929668"/>
                    <a:pt x="955197" y="2932546"/>
                    <a:pt x="899880" y="2938164"/>
                  </a:cubicBezTo>
                  <a:lnTo>
                    <a:pt x="859090" y="2944389"/>
                  </a:lnTo>
                  <a:lnTo>
                    <a:pt x="1546598" y="1140048"/>
                  </a:lnTo>
                  <a:lnTo>
                    <a:pt x="0" y="127160"/>
                  </a:lnTo>
                  <a:lnTo>
                    <a:pt x="202033" y="81864"/>
                  </a:lnTo>
                  <a:cubicBezTo>
                    <a:pt x="482475" y="28130"/>
                    <a:pt x="772014" y="0"/>
                    <a:pt x="106812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" name="Freeform 52">
              <a:extLst>
                <a:ext uri="{FF2B5EF4-FFF2-40B4-BE49-F238E27FC236}">
                  <a16:creationId xmlns:a16="http://schemas.microsoft.com/office/drawing/2014/main" id="{D3ECA16D-9FD4-493A-BDA4-8389C8FC007C}"/>
                </a:ext>
              </a:extLst>
            </p:cNvPr>
            <p:cNvSpPr/>
            <p:nvPr/>
          </p:nvSpPr>
          <p:spPr>
            <a:xfrm>
              <a:off x="5500613" y="2173806"/>
              <a:ext cx="1889551" cy="1712944"/>
            </a:xfrm>
            <a:custGeom>
              <a:avLst/>
              <a:gdLst>
                <a:gd name="connsiteX0" fmla="*/ 2847233 w 5037490"/>
                <a:gd name="connsiteY0" fmla="*/ 0 h 4566661"/>
                <a:gd name="connsiteX1" fmla="*/ 5037490 w 5037490"/>
                <a:gd name="connsiteY1" fmla="*/ 1434429 h 4566661"/>
                <a:gd name="connsiteX2" fmla="*/ 4105269 w 5037490"/>
                <a:gd name="connsiteY2" fmla="*/ 3881012 h 4566661"/>
                <a:gd name="connsiteX3" fmla="*/ 3932563 w 5037490"/>
                <a:gd name="connsiteY3" fmla="*/ 3348218 h 4566661"/>
                <a:gd name="connsiteX4" fmla="*/ 3918510 w 5037490"/>
                <a:gd name="connsiteY4" fmla="*/ 3353361 h 4566661"/>
                <a:gd name="connsiteX5" fmla="*/ 2960359 w 5037490"/>
                <a:gd name="connsiteY5" fmla="*/ 4478083 h 4566661"/>
                <a:gd name="connsiteX6" fmla="*/ 2941952 w 5037490"/>
                <a:gd name="connsiteY6" fmla="*/ 4566661 h 4566661"/>
                <a:gd name="connsiteX7" fmla="*/ 1441393 w 5037490"/>
                <a:gd name="connsiteY7" fmla="*/ 3359382 h 4566661"/>
                <a:gd name="connsiteX8" fmla="*/ 0 w 5037490"/>
                <a:gd name="connsiteY8" fmla="*/ 4519059 h 4566661"/>
                <a:gd name="connsiteX9" fmla="*/ 20598 w 5037490"/>
                <a:gd name="connsiteY9" fmla="*/ 4286846 h 4566661"/>
                <a:gd name="connsiteX10" fmla="*/ 2985917 w 5037490"/>
                <a:gd name="connsiteY10" fmla="*/ 572001 h 4566661"/>
                <a:gd name="connsiteX11" fmla="*/ 3028029 w 5037490"/>
                <a:gd name="connsiteY11" fmla="*/ 557752 h 4566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37490" h="4566661">
                  <a:moveTo>
                    <a:pt x="2847233" y="0"/>
                  </a:moveTo>
                  <a:lnTo>
                    <a:pt x="5037490" y="1434429"/>
                  </a:lnTo>
                  <a:lnTo>
                    <a:pt x="4105269" y="3881012"/>
                  </a:lnTo>
                  <a:lnTo>
                    <a:pt x="3932563" y="3348218"/>
                  </a:lnTo>
                  <a:lnTo>
                    <a:pt x="3918510" y="3353361"/>
                  </a:lnTo>
                  <a:cubicBezTo>
                    <a:pt x="3444802" y="3553723"/>
                    <a:pt x="3084445" y="3969604"/>
                    <a:pt x="2960359" y="4478083"/>
                  </a:cubicBezTo>
                  <a:lnTo>
                    <a:pt x="2941952" y="4566661"/>
                  </a:lnTo>
                  <a:lnTo>
                    <a:pt x="1441393" y="3359382"/>
                  </a:lnTo>
                  <a:lnTo>
                    <a:pt x="0" y="4519059"/>
                  </a:lnTo>
                  <a:lnTo>
                    <a:pt x="20598" y="4286846"/>
                  </a:lnTo>
                  <a:cubicBezTo>
                    <a:pt x="238902" y="2569490"/>
                    <a:pt x="1409254" y="1149295"/>
                    <a:pt x="2985917" y="572001"/>
                  </a:cubicBezTo>
                  <a:lnTo>
                    <a:pt x="3028029" y="55775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" name="Freeform 54">
              <a:extLst>
                <a:ext uri="{FF2B5EF4-FFF2-40B4-BE49-F238E27FC236}">
                  <a16:creationId xmlns:a16="http://schemas.microsoft.com/office/drawing/2014/main" id="{2F3FC650-4D6E-448E-862E-1D4F79F18B7A}"/>
                </a:ext>
              </a:extLst>
            </p:cNvPr>
            <p:cNvSpPr/>
            <p:nvPr/>
          </p:nvSpPr>
          <p:spPr>
            <a:xfrm>
              <a:off x="7560077" y="3079258"/>
              <a:ext cx="1366749" cy="2057570"/>
            </a:xfrm>
            <a:custGeom>
              <a:avLst/>
              <a:gdLst>
                <a:gd name="connsiteX0" fmla="*/ 2926251 w 3643716"/>
                <a:gd name="connsiteY0" fmla="*/ 0 h 5485425"/>
                <a:gd name="connsiteX1" fmla="*/ 3037558 w 3643716"/>
                <a:gd name="connsiteY1" fmla="*/ 178321 h 5485425"/>
                <a:gd name="connsiteX2" fmla="*/ 3643716 w 3643716"/>
                <a:gd name="connsiteY2" fmla="*/ 2455646 h 5485425"/>
                <a:gd name="connsiteX3" fmla="*/ 2862348 w 3643716"/>
                <a:gd name="connsiteY3" fmla="*/ 5013670 h 5485425"/>
                <a:gd name="connsiteX4" fmla="*/ 2851281 w 3643716"/>
                <a:gd name="connsiteY4" fmla="*/ 5029233 h 5485425"/>
                <a:gd name="connsiteX5" fmla="*/ 3301276 w 3643716"/>
                <a:gd name="connsiteY5" fmla="*/ 5355992 h 5485425"/>
                <a:gd name="connsiteX6" fmla="*/ 686308 w 3643716"/>
                <a:gd name="connsiteY6" fmla="*/ 5485425 h 5485425"/>
                <a:gd name="connsiteX7" fmla="*/ 0 w 3643716"/>
                <a:gd name="connsiteY7" fmla="*/ 2958809 h 5485425"/>
                <a:gd name="connsiteX8" fmla="*/ 476197 w 3643716"/>
                <a:gd name="connsiteY8" fmla="*/ 3304594 h 5485425"/>
                <a:gd name="connsiteX9" fmla="*/ 515444 w 3643716"/>
                <a:gd name="connsiteY9" fmla="*/ 3239992 h 5485425"/>
                <a:gd name="connsiteX10" fmla="*/ 714048 w 3643716"/>
                <a:gd name="connsiteY10" fmla="*/ 2455646 h 5485425"/>
                <a:gd name="connsiteX11" fmla="*/ 599910 w 3643716"/>
                <a:gd name="connsiteY11" fmla="*/ 1852281 h 5485425"/>
                <a:gd name="connsiteX12" fmla="*/ 552317 w 3643716"/>
                <a:gd name="connsiteY12" fmla="*/ 1750306 h 5485425"/>
                <a:gd name="connsiteX13" fmla="*/ 2425369 w 3643716"/>
                <a:gd name="connsiteY13" fmla="*/ 1843213 h 548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643716" h="5485425">
                  <a:moveTo>
                    <a:pt x="2926251" y="0"/>
                  </a:moveTo>
                  <a:lnTo>
                    <a:pt x="3037558" y="178321"/>
                  </a:lnTo>
                  <a:cubicBezTo>
                    <a:pt x="3423175" y="848945"/>
                    <a:pt x="3643716" y="1626541"/>
                    <a:pt x="3643716" y="2455646"/>
                  </a:cubicBezTo>
                  <a:cubicBezTo>
                    <a:pt x="3643716" y="3403196"/>
                    <a:pt x="3355663" y="4283467"/>
                    <a:pt x="2862348" y="5013670"/>
                  </a:cubicBezTo>
                  <a:lnTo>
                    <a:pt x="2851281" y="5029233"/>
                  </a:lnTo>
                  <a:lnTo>
                    <a:pt x="3301276" y="5355992"/>
                  </a:lnTo>
                  <a:lnTo>
                    <a:pt x="686308" y="5485425"/>
                  </a:lnTo>
                  <a:lnTo>
                    <a:pt x="0" y="2958809"/>
                  </a:lnTo>
                  <a:lnTo>
                    <a:pt x="476197" y="3304594"/>
                  </a:lnTo>
                  <a:lnTo>
                    <a:pt x="515444" y="3239992"/>
                  </a:lnTo>
                  <a:cubicBezTo>
                    <a:pt x="642103" y="3006835"/>
                    <a:pt x="714048" y="2739642"/>
                    <a:pt x="714048" y="2455646"/>
                  </a:cubicBezTo>
                  <a:cubicBezTo>
                    <a:pt x="714048" y="2242649"/>
                    <a:pt x="673579" y="2039104"/>
                    <a:pt x="599910" y="1852281"/>
                  </a:cubicBezTo>
                  <a:lnTo>
                    <a:pt x="552317" y="1750306"/>
                  </a:lnTo>
                  <a:lnTo>
                    <a:pt x="2425369" y="18432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" name="Freeform 56">
              <a:extLst>
                <a:ext uri="{FF2B5EF4-FFF2-40B4-BE49-F238E27FC236}">
                  <a16:creationId xmlns:a16="http://schemas.microsoft.com/office/drawing/2014/main" id="{F2635004-C131-4824-9B41-E1C9319D504E}"/>
                </a:ext>
              </a:extLst>
            </p:cNvPr>
            <p:cNvSpPr/>
            <p:nvPr/>
          </p:nvSpPr>
          <p:spPr>
            <a:xfrm>
              <a:off x="5276112" y="3433902"/>
              <a:ext cx="1654421" cy="2159336"/>
            </a:xfrm>
            <a:custGeom>
              <a:avLst/>
              <a:gdLst>
                <a:gd name="connsiteX0" fmla="*/ 2039909 w 4410641"/>
                <a:gd name="connsiteY0" fmla="*/ 0 h 5756729"/>
                <a:gd name="connsiteX1" fmla="*/ 4079818 w 4410641"/>
                <a:gd name="connsiteY1" fmla="*/ 1641214 h 5756729"/>
                <a:gd name="connsiteX2" fmla="*/ 3518641 w 4410641"/>
                <a:gd name="connsiteY2" fmla="*/ 1641214 h 5756729"/>
                <a:gd name="connsiteX3" fmla="*/ 3520520 w 4410641"/>
                <a:gd name="connsiteY3" fmla="*/ 1678416 h 5756729"/>
                <a:gd name="connsiteX4" fmla="*/ 4321306 w 4410641"/>
                <a:gd name="connsiteY4" fmla="*/ 2927662 h 5756729"/>
                <a:gd name="connsiteX5" fmla="*/ 4410641 w 4410641"/>
                <a:gd name="connsiteY5" fmla="*/ 2972715 h 5756729"/>
                <a:gd name="connsiteX6" fmla="*/ 2801332 w 4410641"/>
                <a:gd name="connsiteY6" fmla="*/ 4024712 h 5756729"/>
                <a:gd name="connsiteX7" fmla="*/ 3459590 w 4410641"/>
                <a:gd name="connsiteY7" fmla="*/ 5756729 h 5756729"/>
                <a:gd name="connsiteX8" fmla="*/ 3274680 w 4410641"/>
                <a:gd name="connsiteY8" fmla="*/ 5681192 h 5756729"/>
                <a:gd name="connsiteX9" fmla="*/ 588309 w 4410641"/>
                <a:gd name="connsiteY9" fmla="*/ 1745611 h 5756729"/>
                <a:gd name="connsiteX10" fmla="*/ 585670 w 4410641"/>
                <a:gd name="connsiteY10" fmla="*/ 1641214 h 5756729"/>
                <a:gd name="connsiteX11" fmla="*/ 0 w 4410641"/>
                <a:gd name="connsiteY11" fmla="*/ 1641214 h 5756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10641" h="5756729">
                  <a:moveTo>
                    <a:pt x="2039909" y="0"/>
                  </a:moveTo>
                  <a:lnTo>
                    <a:pt x="4079818" y="1641214"/>
                  </a:lnTo>
                  <a:lnTo>
                    <a:pt x="3518641" y="1641214"/>
                  </a:lnTo>
                  <a:lnTo>
                    <a:pt x="3520520" y="1678416"/>
                  </a:lnTo>
                  <a:cubicBezTo>
                    <a:pt x="3574591" y="2210844"/>
                    <a:pt x="3882493" y="2668232"/>
                    <a:pt x="4321306" y="2927662"/>
                  </a:cubicBezTo>
                  <a:lnTo>
                    <a:pt x="4410641" y="2972715"/>
                  </a:lnTo>
                  <a:lnTo>
                    <a:pt x="2801332" y="4024712"/>
                  </a:lnTo>
                  <a:lnTo>
                    <a:pt x="3459590" y="5756729"/>
                  </a:lnTo>
                  <a:lnTo>
                    <a:pt x="3274680" y="5681192"/>
                  </a:lnTo>
                  <a:cubicBezTo>
                    <a:pt x="1754617" y="4993937"/>
                    <a:pt x="677248" y="3500164"/>
                    <a:pt x="588309" y="1745611"/>
                  </a:cubicBezTo>
                  <a:lnTo>
                    <a:pt x="585670" y="1641214"/>
                  </a:lnTo>
                  <a:lnTo>
                    <a:pt x="0" y="164121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" name="Freeform 55">
              <a:extLst>
                <a:ext uri="{FF2B5EF4-FFF2-40B4-BE49-F238E27FC236}">
                  <a16:creationId xmlns:a16="http://schemas.microsoft.com/office/drawing/2014/main" id="{8B758FB9-3221-444B-9E81-CB655B7E27BB}"/>
                </a:ext>
              </a:extLst>
            </p:cNvPr>
            <p:cNvSpPr/>
            <p:nvPr/>
          </p:nvSpPr>
          <p:spPr>
            <a:xfrm>
              <a:off x="6326884" y="4406212"/>
              <a:ext cx="2199563" cy="1455356"/>
            </a:xfrm>
            <a:custGeom>
              <a:avLst/>
              <a:gdLst>
                <a:gd name="connsiteX0" fmla="*/ 2191480 w 5863974"/>
                <a:gd name="connsiteY0" fmla="*/ 0 h 3879938"/>
                <a:gd name="connsiteX1" fmla="*/ 2019567 w 5863974"/>
                <a:gd name="connsiteY1" fmla="*/ 528810 h 3879938"/>
                <a:gd name="connsiteX2" fmla="*/ 2024573 w 5863974"/>
                <a:gd name="connsiteY2" fmla="*/ 530097 h 3879938"/>
                <a:gd name="connsiteX3" fmla="*/ 2356200 w 5863974"/>
                <a:gd name="connsiteY3" fmla="*/ 563528 h 3879938"/>
                <a:gd name="connsiteX4" fmla="*/ 3402895 w 5863974"/>
                <a:gd name="connsiteY4" fmla="*/ 187774 h 3879938"/>
                <a:gd name="connsiteX5" fmla="*/ 3477476 w 5863974"/>
                <a:gd name="connsiteY5" fmla="*/ 119991 h 3879938"/>
                <a:gd name="connsiteX6" fmla="*/ 3973966 w 5863974"/>
                <a:gd name="connsiteY6" fmla="*/ 1947801 h 3879938"/>
                <a:gd name="connsiteX7" fmla="*/ 5863974 w 5863974"/>
                <a:gd name="connsiteY7" fmla="*/ 1854251 h 3879938"/>
                <a:gd name="connsiteX8" fmla="*/ 5724305 w 5863974"/>
                <a:gd name="connsiteY8" fmla="*/ 2014522 h 3879938"/>
                <a:gd name="connsiteX9" fmla="*/ 2356200 w 5863974"/>
                <a:gd name="connsiteY9" fmla="*/ 3493196 h 3879938"/>
                <a:gd name="connsiteX10" fmla="*/ 1212793 w 5863974"/>
                <a:gd name="connsiteY10" fmla="*/ 3349157 h 3879938"/>
                <a:gd name="connsiteX11" fmla="*/ 1111993 w 5863974"/>
                <a:gd name="connsiteY11" fmla="*/ 3320533 h 3879938"/>
                <a:gd name="connsiteX12" fmla="*/ 930133 w 5863974"/>
                <a:gd name="connsiteY12" fmla="*/ 3879938 h 3879938"/>
                <a:gd name="connsiteX13" fmla="*/ 0 w 5863974"/>
                <a:gd name="connsiteY13" fmla="*/ 1432559 h 3879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863974" h="3879938">
                  <a:moveTo>
                    <a:pt x="2191480" y="0"/>
                  </a:moveTo>
                  <a:lnTo>
                    <a:pt x="2019567" y="528810"/>
                  </a:lnTo>
                  <a:lnTo>
                    <a:pt x="2024573" y="530097"/>
                  </a:lnTo>
                  <a:cubicBezTo>
                    <a:pt x="2131692" y="552017"/>
                    <a:pt x="2242601" y="563528"/>
                    <a:pt x="2356200" y="563528"/>
                  </a:cubicBezTo>
                  <a:cubicBezTo>
                    <a:pt x="2753795" y="563528"/>
                    <a:pt x="3118455" y="422515"/>
                    <a:pt x="3402895" y="187774"/>
                  </a:cubicBezTo>
                  <a:lnTo>
                    <a:pt x="3477476" y="119991"/>
                  </a:lnTo>
                  <a:lnTo>
                    <a:pt x="3973966" y="1947801"/>
                  </a:lnTo>
                  <a:lnTo>
                    <a:pt x="5863974" y="1854251"/>
                  </a:lnTo>
                  <a:lnTo>
                    <a:pt x="5724305" y="2014522"/>
                  </a:lnTo>
                  <a:cubicBezTo>
                    <a:pt x="4888138" y="2923560"/>
                    <a:pt x="3688691" y="3493196"/>
                    <a:pt x="2356200" y="3493196"/>
                  </a:cubicBezTo>
                  <a:cubicBezTo>
                    <a:pt x="1961388" y="3493196"/>
                    <a:pt x="1578256" y="3443187"/>
                    <a:pt x="1212793" y="3349157"/>
                  </a:cubicBezTo>
                  <a:lnTo>
                    <a:pt x="1111993" y="3320533"/>
                  </a:lnTo>
                  <a:lnTo>
                    <a:pt x="930133" y="3879938"/>
                  </a:lnTo>
                  <a:lnTo>
                    <a:pt x="0" y="14325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16" name="TextBox 67">
            <a:extLst>
              <a:ext uri="{FF2B5EF4-FFF2-40B4-BE49-F238E27FC236}">
                <a16:creationId xmlns:a16="http://schemas.microsoft.com/office/drawing/2014/main" id="{8B76932D-C135-4443-BF1A-006126A5E79F}"/>
              </a:ext>
            </a:extLst>
          </p:cNvPr>
          <p:cNvSpPr txBox="1"/>
          <p:nvPr/>
        </p:nvSpPr>
        <p:spPr>
          <a:xfrm>
            <a:off x="9350365" y="1903656"/>
            <a:ext cx="2490447" cy="101566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Key business areas 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(product/market combinations)</a:t>
            </a:r>
          </a:p>
        </p:txBody>
      </p:sp>
      <p:sp>
        <p:nvSpPr>
          <p:cNvPr id="18" name="TextBox 71">
            <a:extLst>
              <a:ext uri="{FF2B5EF4-FFF2-40B4-BE49-F238E27FC236}">
                <a16:creationId xmlns:a16="http://schemas.microsoft.com/office/drawing/2014/main" id="{14640D88-9435-4FAD-80EC-3DCEB5597EF8}"/>
              </a:ext>
            </a:extLst>
          </p:cNvPr>
          <p:cNvSpPr txBox="1"/>
          <p:nvPr/>
        </p:nvSpPr>
        <p:spPr>
          <a:xfrm>
            <a:off x="9797324" y="3511312"/>
            <a:ext cx="2726112" cy="132343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Aspired competitive position/ - 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advantages for customers</a:t>
            </a:r>
          </a:p>
        </p:txBody>
      </p:sp>
      <p:sp>
        <p:nvSpPr>
          <p:cNvPr id="20" name="TextBox 74">
            <a:extLst>
              <a:ext uri="{FF2B5EF4-FFF2-40B4-BE49-F238E27FC236}">
                <a16:creationId xmlns:a16="http://schemas.microsoft.com/office/drawing/2014/main" id="{FAB51C40-F94A-46DE-8632-4C99C0B8BA1F}"/>
              </a:ext>
            </a:extLst>
          </p:cNvPr>
          <p:cNvSpPr txBox="1"/>
          <p:nvPr/>
        </p:nvSpPr>
        <p:spPr>
          <a:xfrm>
            <a:off x="9653194" y="5229221"/>
            <a:ext cx="2136803" cy="70788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Required resources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and skills</a:t>
            </a:r>
          </a:p>
        </p:txBody>
      </p:sp>
      <p:sp>
        <p:nvSpPr>
          <p:cNvPr id="22" name="TextBox 77">
            <a:extLst>
              <a:ext uri="{FF2B5EF4-FFF2-40B4-BE49-F238E27FC236}">
                <a16:creationId xmlns:a16="http://schemas.microsoft.com/office/drawing/2014/main" id="{2AF7CB74-E67E-4A0E-B2B1-C0DDF5128C78}"/>
              </a:ext>
            </a:extLst>
          </p:cNvPr>
          <p:cNvSpPr txBox="1"/>
          <p:nvPr/>
        </p:nvSpPr>
        <p:spPr>
          <a:xfrm>
            <a:off x="4681223" y="2160070"/>
            <a:ext cx="1790555" cy="10156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Long-term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 objectives and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 basic strategies</a:t>
            </a:r>
          </a:p>
        </p:txBody>
      </p:sp>
      <p:sp>
        <p:nvSpPr>
          <p:cNvPr id="24" name="TextBox 80">
            <a:extLst>
              <a:ext uri="{FF2B5EF4-FFF2-40B4-BE49-F238E27FC236}">
                <a16:creationId xmlns:a16="http://schemas.microsoft.com/office/drawing/2014/main" id="{BCAB0464-046C-44C2-9B02-A34F24F88794}"/>
              </a:ext>
            </a:extLst>
          </p:cNvPr>
          <p:cNvSpPr txBox="1"/>
          <p:nvPr/>
        </p:nvSpPr>
        <p:spPr>
          <a:xfrm>
            <a:off x="4520717" y="5176929"/>
            <a:ext cx="2008341" cy="132343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Corporate culture 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(values, basic rules and 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behaviour)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AAAF5E9-9D28-408A-8433-C6C1F2DDB694}"/>
              </a:ext>
            </a:extLst>
          </p:cNvPr>
          <p:cNvSpPr/>
          <p:nvPr/>
        </p:nvSpPr>
        <p:spPr>
          <a:xfrm>
            <a:off x="7304616" y="3813908"/>
            <a:ext cx="1218539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600" b="1">
                <a:solidFill>
                  <a:schemeClr val="tx2"/>
                </a:solidFill>
                <a:latin typeface="+mj-lt"/>
              </a:rPr>
              <a:t>Key features </a:t>
            </a:r>
            <a:br>
              <a:rPr lang="en-GB" sz="1600" b="1">
                <a:solidFill>
                  <a:schemeClr val="tx2"/>
                </a:solidFill>
                <a:latin typeface="+mj-lt"/>
              </a:rPr>
            </a:br>
            <a:r>
              <a:rPr lang="en-GB" sz="1600" b="1">
                <a:solidFill>
                  <a:schemeClr val="tx2"/>
                </a:solidFill>
                <a:latin typeface="+mj-lt"/>
              </a:rPr>
              <a:t>of  business </a:t>
            </a:r>
            <a:br>
              <a:rPr lang="en-GB" sz="1600" b="1">
                <a:solidFill>
                  <a:schemeClr val="tx2"/>
                </a:solidFill>
                <a:latin typeface="+mj-lt"/>
              </a:rPr>
            </a:br>
            <a:r>
              <a:rPr lang="en-GB" sz="1600" b="1">
                <a:solidFill>
                  <a:schemeClr val="tx2"/>
                </a:solidFill>
                <a:latin typeface="+mj-lt"/>
              </a:rPr>
              <a:t>model</a:t>
            </a:r>
            <a:endParaRPr lang="en-GB" sz="16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625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7470" y="642742"/>
            <a:ext cx="8852375" cy="69735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Content of Restructuring Concepts: Mission Statement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868566" cy="3467919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mission statement indicates the goal of the company's development.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It defines the structures and potentials under aspects of effectiveness and coherence, which include the following points:</a:t>
            </a:r>
            <a:endParaRPr lang="en-US" dirty="0">
              <a:solidFill>
                <a:srgbClr val="245473"/>
              </a:solidFill>
            </a:endParaRPr>
          </a:p>
        </p:txBody>
      </p:sp>
      <p:sp>
        <p:nvSpPr>
          <p:cNvPr id="17" name="Freeform 39">
            <a:extLst>
              <a:ext uri="{FF2B5EF4-FFF2-40B4-BE49-F238E27FC236}">
                <a16:creationId xmlns:a16="http://schemas.microsoft.com/office/drawing/2014/main" id="{ECEB0251-5E77-4893-BE63-82157A629DCB}"/>
              </a:ext>
            </a:extLst>
          </p:cNvPr>
          <p:cNvSpPr>
            <a:spLocks/>
          </p:cNvSpPr>
          <p:nvPr/>
        </p:nvSpPr>
        <p:spPr bwMode="auto">
          <a:xfrm>
            <a:off x="4037771" y="2005700"/>
            <a:ext cx="3592824" cy="1295151"/>
          </a:xfrm>
          <a:custGeom>
            <a:avLst/>
            <a:gdLst>
              <a:gd name="T0" fmla="*/ 199 w 3065"/>
              <a:gd name="T1" fmla="*/ 0 h 892"/>
              <a:gd name="T2" fmla="*/ 185 w 3065"/>
              <a:gd name="T3" fmla="*/ 0 h 892"/>
              <a:gd name="T4" fmla="*/ 0 w 3065"/>
              <a:gd name="T5" fmla="*/ 101 h 892"/>
              <a:gd name="T6" fmla="*/ 0 w 3065"/>
              <a:gd name="T7" fmla="*/ 232 h 892"/>
              <a:gd name="T8" fmla="*/ 144 w 3065"/>
              <a:gd name="T9" fmla="*/ 154 h 892"/>
              <a:gd name="T10" fmla="*/ 144 w 3065"/>
              <a:gd name="T11" fmla="*/ 778 h 892"/>
              <a:gd name="T12" fmla="*/ 5 w 3065"/>
              <a:gd name="T13" fmla="*/ 778 h 892"/>
              <a:gd name="T14" fmla="*/ 5 w 3065"/>
              <a:gd name="T15" fmla="*/ 892 h 892"/>
              <a:gd name="T16" fmla="*/ 199 w 3065"/>
              <a:gd name="T17" fmla="*/ 892 h 892"/>
              <a:gd name="T18" fmla="*/ 421 w 3065"/>
              <a:gd name="T19" fmla="*/ 892 h 892"/>
              <a:gd name="T20" fmla="*/ 3065 w 3065"/>
              <a:gd name="T21" fmla="*/ 892 h 892"/>
              <a:gd name="T22" fmla="*/ 3065 w 3065"/>
              <a:gd name="T23" fmla="*/ 0 h 892"/>
              <a:gd name="T24" fmla="*/ 300 w 3065"/>
              <a:gd name="T25" fmla="*/ 0 h 892"/>
              <a:gd name="T26" fmla="*/ 199 w 3065"/>
              <a:gd name="T27" fmla="*/ 0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65" h="892">
                <a:moveTo>
                  <a:pt x="199" y="0"/>
                </a:moveTo>
                <a:lnTo>
                  <a:pt x="185" y="0"/>
                </a:lnTo>
                <a:lnTo>
                  <a:pt x="0" y="101"/>
                </a:lnTo>
                <a:lnTo>
                  <a:pt x="0" y="232"/>
                </a:lnTo>
                <a:lnTo>
                  <a:pt x="144" y="154"/>
                </a:lnTo>
                <a:lnTo>
                  <a:pt x="144" y="778"/>
                </a:lnTo>
                <a:lnTo>
                  <a:pt x="5" y="778"/>
                </a:lnTo>
                <a:lnTo>
                  <a:pt x="5" y="892"/>
                </a:lnTo>
                <a:lnTo>
                  <a:pt x="199" y="892"/>
                </a:lnTo>
                <a:lnTo>
                  <a:pt x="421" y="892"/>
                </a:lnTo>
                <a:lnTo>
                  <a:pt x="3065" y="892"/>
                </a:lnTo>
                <a:lnTo>
                  <a:pt x="3065" y="0"/>
                </a:lnTo>
                <a:lnTo>
                  <a:pt x="300" y="0"/>
                </a:lnTo>
                <a:lnTo>
                  <a:pt x="19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D4C0B170-39E1-45CD-B11E-1BDE66F82314}"/>
              </a:ext>
            </a:extLst>
          </p:cNvPr>
          <p:cNvSpPr>
            <a:spLocks/>
          </p:cNvSpPr>
          <p:nvPr/>
        </p:nvSpPr>
        <p:spPr bwMode="auto">
          <a:xfrm>
            <a:off x="4426592" y="2128147"/>
            <a:ext cx="331601" cy="1164455"/>
          </a:xfrm>
          <a:custGeom>
            <a:avLst/>
            <a:gdLst>
              <a:gd name="T0" fmla="*/ 202 w 202"/>
              <a:gd name="T1" fmla="*/ 576 h 576"/>
              <a:gd name="T2" fmla="*/ 0 w 202"/>
              <a:gd name="T3" fmla="*/ 0 h 576"/>
              <a:gd name="T4" fmla="*/ 0 w 202"/>
              <a:gd name="T5" fmla="*/ 500 h 576"/>
              <a:gd name="T6" fmla="*/ 79 w 202"/>
              <a:gd name="T7" fmla="*/ 500 h 576"/>
              <a:gd name="T8" fmla="*/ 79 w 202"/>
              <a:gd name="T9" fmla="*/ 576 h 576"/>
              <a:gd name="T10" fmla="*/ 202 w 202"/>
              <a:gd name="T11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2" h="576">
                <a:moveTo>
                  <a:pt x="202" y="576"/>
                </a:moveTo>
                <a:lnTo>
                  <a:pt x="0" y="0"/>
                </a:lnTo>
                <a:lnTo>
                  <a:pt x="0" y="500"/>
                </a:lnTo>
                <a:lnTo>
                  <a:pt x="79" y="500"/>
                </a:lnTo>
                <a:lnTo>
                  <a:pt x="79" y="576"/>
                </a:lnTo>
                <a:lnTo>
                  <a:pt x="202" y="57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1" name="Freeform 37">
            <a:extLst>
              <a:ext uri="{FF2B5EF4-FFF2-40B4-BE49-F238E27FC236}">
                <a16:creationId xmlns:a16="http://schemas.microsoft.com/office/drawing/2014/main" id="{372084C7-436F-49A0-B770-CD49E24481DA}"/>
              </a:ext>
            </a:extLst>
          </p:cNvPr>
          <p:cNvSpPr>
            <a:spLocks/>
          </p:cNvSpPr>
          <p:nvPr/>
        </p:nvSpPr>
        <p:spPr bwMode="auto">
          <a:xfrm>
            <a:off x="7994012" y="1999004"/>
            <a:ext cx="3759275" cy="1297029"/>
          </a:xfrm>
          <a:custGeom>
            <a:avLst/>
            <a:gdLst>
              <a:gd name="T0" fmla="*/ 176 w 1850"/>
              <a:gd name="T1" fmla="*/ 0 h 523"/>
              <a:gd name="T2" fmla="*/ 105 w 1850"/>
              <a:gd name="T3" fmla="*/ 13 h 523"/>
              <a:gd name="T4" fmla="*/ 48 w 1850"/>
              <a:gd name="T5" fmla="*/ 50 h 523"/>
              <a:gd name="T6" fmla="*/ 13 w 1850"/>
              <a:gd name="T7" fmla="*/ 104 h 523"/>
              <a:gd name="T8" fmla="*/ 0 w 1850"/>
              <a:gd name="T9" fmla="*/ 169 h 523"/>
              <a:gd name="T10" fmla="*/ 103 w 1850"/>
              <a:gd name="T11" fmla="*/ 169 h 523"/>
              <a:gd name="T12" fmla="*/ 108 w 1850"/>
              <a:gd name="T13" fmla="*/ 134 h 523"/>
              <a:gd name="T14" fmla="*/ 122 w 1850"/>
              <a:gd name="T15" fmla="*/ 107 h 523"/>
              <a:gd name="T16" fmla="*/ 146 w 1850"/>
              <a:gd name="T17" fmla="*/ 89 h 523"/>
              <a:gd name="T18" fmla="*/ 178 w 1850"/>
              <a:gd name="T19" fmla="*/ 82 h 523"/>
              <a:gd name="T20" fmla="*/ 227 w 1850"/>
              <a:gd name="T21" fmla="*/ 102 h 523"/>
              <a:gd name="T22" fmla="*/ 245 w 1850"/>
              <a:gd name="T23" fmla="*/ 156 h 523"/>
              <a:gd name="T24" fmla="*/ 241 w 1850"/>
              <a:gd name="T25" fmla="*/ 180 h 523"/>
              <a:gd name="T26" fmla="*/ 230 w 1850"/>
              <a:gd name="T27" fmla="*/ 206 h 523"/>
              <a:gd name="T28" fmla="*/ 209 w 1850"/>
              <a:gd name="T29" fmla="*/ 237 h 523"/>
              <a:gd name="T30" fmla="*/ 177 w 1850"/>
              <a:gd name="T31" fmla="*/ 275 h 523"/>
              <a:gd name="T32" fmla="*/ 10 w 1850"/>
              <a:gd name="T33" fmla="*/ 453 h 523"/>
              <a:gd name="T34" fmla="*/ 10 w 1850"/>
              <a:gd name="T35" fmla="*/ 523 h 523"/>
              <a:gd name="T36" fmla="*/ 134 w 1850"/>
              <a:gd name="T37" fmla="*/ 523 h 523"/>
              <a:gd name="T38" fmla="*/ 356 w 1850"/>
              <a:gd name="T39" fmla="*/ 523 h 523"/>
              <a:gd name="T40" fmla="*/ 364 w 1850"/>
              <a:gd name="T41" fmla="*/ 523 h 523"/>
              <a:gd name="T42" fmla="*/ 1850 w 1850"/>
              <a:gd name="T43" fmla="*/ 523 h 523"/>
              <a:gd name="T44" fmla="*/ 1850 w 1850"/>
              <a:gd name="T45" fmla="*/ 0 h 523"/>
              <a:gd name="T46" fmla="*/ 171 w 1850"/>
              <a:gd name="T47" fmla="*/ 0 h 523"/>
              <a:gd name="T48" fmla="*/ 176 w 1850"/>
              <a:gd name="T49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50" h="523">
                <a:moveTo>
                  <a:pt x="176" y="0"/>
                </a:moveTo>
                <a:cubicBezTo>
                  <a:pt x="150" y="0"/>
                  <a:pt x="126" y="5"/>
                  <a:pt x="105" y="13"/>
                </a:cubicBezTo>
                <a:cubicBezTo>
                  <a:pt x="83" y="22"/>
                  <a:pt x="64" y="34"/>
                  <a:pt x="48" y="50"/>
                </a:cubicBezTo>
                <a:cubicBezTo>
                  <a:pt x="33" y="65"/>
                  <a:pt x="21" y="83"/>
                  <a:pt x="13" y="104"/>
                </a:cubicBezTo>
                <a:cubicBezTo>
                  <a:pt x="4" y="124"/>
                  <a:pt x="0" y="146"/>
                  <a:pt x="0" y="169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57"/>
                  <a:pt x="105" y="145"/>
                  <a:pt x="108" y="134"/>
                </a:cubicBezTo>
                <a:cubicBezTo>
                  <a:pt x="111" y="124"/>
                  <a:pt x="116" y="115"/>
                  <a:pt x="122" y="107"/>
                </a:cubicBezTo>
                <a:cubicBezTo>
                  <a:pt x="129" y="99"/>
                  <a:pt x="136" y="93"/>
                  <a:pt x="146" y="89"/>
                </a:cubicBezTo>
                <a:cubicBezTo>
                  <a:pt x="155" y="85"/>
                  <a:pt x="166" y="82"/>
                  <a:pt x="178" y="82"/>
                </a:cubicBezTo>
                <a:cubicBezTo>
                  <a:pt x="199" y="82"/>
                  <a:pt x="216" y="89"/>
                  <a:pt x="227" y="102"/>
                </a:cubicBezTo>
                <a:cubicBezTo>
                  <a:pt x="239" y="115"/>
                  <a:pt x="245" y="133"/>
                  <a:pt x="245" y="156"/>
                </a:cubicBezTo>
                <a:cubicBezTo>
                  <a:pt x="245" y="164"/>
                  <a:pt x="244" y="172"/>
                  <a:pt x="241" y="180"/>
                </a:cubicBezTo>
                <a:cubicBezTo>
                  <a:pt x="239" y="188"/>
                  <a:pt x="235" y="197"/>
                  <a:pt x="230" y="206"/>
                </a:cubicBezTo>
                <a:cubicBezTo>
                  <a:pt x="225" y="216"/>
                  <a:pt x="218" y="226"/>
                  <a:pt x="209" y="237"/>
                </a:cubicBezTo>
                <a:cubicBezTo>
                  <a:pt x="200" y="249"/>
                  <a:pt x="190" y="261"/>
                  <a:pt x="177" y="275"/>
                </a:cubicBezTo>
                <a:cubicBezTo>
                  <a:pt x="10" y="453"/>
                  <a:pt x="10" y="453"/>
                  <a:pt x="10" y="453"/>
                </a:cubicBezTo>
                <a:cubicBezTo>
                  <a:pt x="10" y="523"/>
                  <a:pt x="10" y="523"/>
                  <a:pt x="10" y="523"/>
                </a:cubicBezTo>
                <a:cubicBezTo>
                  <a:pt x="134" y="523"/>
                  <a:pt x="134" y="523"/>
                  <a:pt x="134" y="523"/>
                </a:cubicBezTo>
                <a:cubicBezTo>
                  <a:pt x="356" y="523"/>
                  <a:pt x="356" y="523"/>
                  <a:pt x="356" y="523"/>
                </a:cubicBezTo>
                <a:cubicBezTo>
                  <a:pt x="364" y="523"/>
                  <a:pt x="364" y="523"/>
                  <a:pt x="364" y="523"/>
                </a:cubicBezTo>
                <a:cubicBezTo>
                  <a:pt x="1850" y="523"/>
                  <a:pt x="1850" y="523"/>
                  <a:pt x="1850" y="523"/>
                </a:cubicBezTo>
                <a:cubicBezTo>
                  <a:pt x="1850" y="0"/>
                  <a:pt x="1850" y="0"/>
                  <a:pt x="1850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3" y="0"/>
                  <a:pt x="175" y="0"/>
                  <a:pt x="1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3" name="Freeform 15">
            <a:extLst>
              <a:ext uri="{FF2B5EF4-FFF2-40B4-BE49-F238E27FC236}">
                <a16:creationId xmlns:a16="http://schemas.microsoft.com/office/drawing/2014/main" id="{80407A1B-3379-4379-ADAA-B83C4A6B5122}"/>
              </a:ext>
            </a:extLst>
          </p:cNvPr>
          <p:cNvSpPr>
            <a:spLocks/>
          </p:cNvSpPr>
          <p:nvPr/>
        </p:nvSpPr>
        <p:spPr bwMode="auto">
          <a:xfrm>
            <a:off x="8305546" y="2340416"/>
            <a:ext cx="641861" cy="946118"/>
          </a:xfrm>
          <a:custGeom>
            <a:avLst/>
            <a:gdLst>
              <a:gd name="T0" fmla="*/ 228 w 228"/>
              <a:gd name="T1" fmla="*/ 274 h 274"/>
              <a:gd name="T2" fmla="*/ 131 w 228"/>
              <a:gd name="T3" fmla="*/ 0 h 274"/>
              <a:gd name="T4" fmla="*/ 134 w 228"/>
              <a:gd name="T5" fmla="*/ 29 h 274"/>
              <a:gd name="T6" fmla="*/ 129 w 228"/>
              <a:gd name="T7" fmla="*/ 62 h 274"/>
              <a:gd name="T8" fmla="*/ 114 w 228"/>
              <a:gd name="T9" fmla="*/ 93 h 274"/>
              <a:gd name="T10" fmla="*/ 90 w 228"/>
              <a:gd name="T11" fmla="*/ 125 h 274"/>
              <a:gd name="T12" fmla="*/ 60 w 228"/>
              <a:gd name="T13" fmla="*/ 158 h 274"/>
              <a:gd name="T14" fmla="*/ 0 w 228"/>
              <a:gd name="T15" fmla="*/ 220 h 274"/>
              <a:gd name="T16" fmla="*/ 145 w 228"/>
              <a:gd name="T17" fmla="*/ 220 h 274"/>
              <a:gd name="T18" fmla="*/ 145 w 228"/>
              <a:gd name="T19" fmla="*/ 274 h 274"/>
              <a:gd name="T20" fmla="*/ 228 w 228"/>
              <a:gd name="T21" fmla="*/ 274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8" h="274">
                <a:moveTo>
                  <a:pt x="228" y="274"/>
                </a:moveTo>
                <a:cubicBezTo>
                  <a:pt x="156" y="70"/>
                  <a:pt x="136" y="15"/>
                  <a:pt x="131" y="0"/>
                </a:cubicBezTo>
                <a:cubicBezTo>
                  <a:pt x="133" y="9"/>
                  <a:pt x="134" y="19"/>
                  <a:pt x="134" y="29"/>
                </a:cubicBezTo>
                <a:cubicBezTo>
                  <a:pt x="134" y="40"/>
                  <a:pt x="133" y="51"/>
                  <a:pt x="129" y="62"/>
                </a:cubicBezTo>
                <a:cubicBezTo>
                  <a:pt x="126" y="72"/>
                  <a:pt x="121" y="83"/>
                  <a:pt x="114" y="93"/>
                </a:cubicBezTo>
                <a:cubicBezTo>
                  <a:pt x="107" y="103"/>
                  <a:pt x="100" y="114"/>
                  <a:pt x="90" y="125"/>
                </a:cubicBezTo>
                <a:cubicBezTo>
                  <a:pt x="81" y="135"/>
                  <a:pt x="71" y="147"/>
                  <a:pt x="60" y="158"/>
                </a:cubicBezTo>
                <a:cubicBezTo>
                  <a:pt x="0" y="220"/>
                  <a:pt x="0" y="220"/>
                  <a:pt x="0" y="220"/>
                </a:cubicBezTo>
                <a:cubicBezTo>
                  <a:pt x="145" y="220"/>
                  <a:pt x="145" y="220"/>
                  <a:pt x="145" y="220"/>
                </a:cubicBezTo>
                <a:cubicBezTo>
                  <a:pt x="145" y="274"/>
                  <a:pt x="145" y="274"/>
                  <a:pt x="145" y="274"/>
                </a:cubicBezTo>
                <a:cubicBezTo>
                  <a:pt x="228" y="274"/>
                  <a:pt x="228" y="274"/>
                  <a:pt x="228" y="27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5" name="Freeform 35">
            <a:extLst>
              <a:ext uri="{FF2B5EF4-FFF2-40B4-BE49-F238E27FC236}">
                <a16:creationId xmlns:a16="http://schemas.microsoft.com/office/drawing/2014/main" id="{570D8E36-E49E-43CE-8EED-26E340F60E24}"/>
              </a:ext>
            </a:extLst>
          </p:cNvPr>
          <p:cNvSpPr>
            <a:spLocks/>
          </p:cNvSpPr>
          <p:nvPr/>
        </p:nvSpPr>
        <p:spPr bwMode="auto">
          <a:xfrm>
            <a:off x="3957435" y="3484239"/>
            <a:ext cx="3672446" cy="1251002"/>
          </a:xfrm>
          <a:custGeom>
            <a:avLst/>
            <a:gdLst>
              <a:gd name="T0" fmla="*/ 170 w 1845"/>
              <a:gd name="T1" fmla="*/ 0 h 523"/>
              <a:gd name="T2" fmla="*/ 108 w 1845"/>
              <a:gd name="T3" fmla="*/ 10 h 523"/>
              <a:gd name="T4" fmla="*/ 55 w 1845"/>
              <a:gd name="T5" fmla="*/ 38 h 523"/>
              <a:gd name="T6" fmla="*/ 20 w 1845"/>
              <a:gd name="T7" fmla="*/ 82 h 523"/>
              <a:gd name="T8" fmla="*/ 7 w 1845"/>
              <a:gd name="T9" fmla="*/ 139 h 523"/>
              <a:gd name="T10" fmla="*/ 108 w 1845"/>
              <a:gd name="T11" fmla="*/ 139 h 523"/>
              <a:gd name="T12" fmla="*/ 113 w 1845"/>
              <a:gd name="T13" fmla="*/ 115 h 523"/>
              <a:gd name="T14" fmla="*/ 128 w 1845"/>
              <a:gd name="T15" fmla="*/ 97 h 523"/>
              <a:gd name="T16" fmla="*/ 150 w 1845"/>
              <a:gd name="T17" fmla="*/ 86 h 523"/>
              <a:gd name="T18" fmla="*/ 176 w 1845"/>
              <a:gd name="T19" fmla="*/ 82 h 523"/>
              <a:gd name="T20" fmla="*/ 206 w 1845"/>
              <a:gd name="T21" fmla="*/ 87 h 523"/>
              <a:gd name="T22" fmla="*/ 228 w 1845"/>
              <a:gd name="T23" fmla="*/ 100 h 523"/>
              <a:gd name="T24" fmla="*/ 241 w 1845"/>
              <a:gd name="T25" fmla="*/ 121 h 523"/>
              <a:gd name="T26" fmla="*/ 245 w 1845"/>
              <a:gd name="T27" fmla="*/ 147 h 523"/>
              <a:gd name="T28" fmla="*/ 226 w 1845"/>
              <a:gd name="T29" fmla="*/ 198 h 523"/>
              <a:gd name="T30" fmla="*/ 169 w 1845"/>
              <a:gd name="T31" fmla="*/ 217 h 523"/>
              <a:gd name="T32" fmla="*/ 115 w 1845"/>
              <a:gd name="T33" fmla="*/ 217 h 523"/>
              <a:gd name="T34" fmla="*/ 115 w 1845"/>
              <a:gd name="T35" fmla="*/ 296 h 523"/>
              <a:gd name="T36" fmla="*/ 169 w 1845"/>
              <a:gd name="T37" fmla="*/ 296 h 523"/>
              <a:gd name="T38" fmla="*/ 204 w 1845"/>
              <a:gd name="T39" fmla="*/ 300 h 523"/>
              <a:gd name="T40" fmla="*/ 230 w 1845"/>
              <a:gd name="T41" fmla="*/ 314 h 523"/>
              <a:gd name="T42" fmla="*/ 247 w 1845"/>
              <a:gd name="T43" fmla="*/ 337 h 523"/>
              <a:gd name="T44" fmla="*/ 253 w 1845"/>
              <a:gd name="T45" fmla="*/ 372 h 523"/>
              <a:gd name="T46" fmla="*/ 248 w 1845"/>
              <a:gd name="T47" fmla="*/ 401 h 523"/>
              <a:gd name="T48" fmla="*/ 232 w 1845"/>
              <a:gd name="T49" fmla="*/ 423 h 523"/>
              <a:gd name="T50" fmla="*/ 208 w 1845"/>
              <a:gd name="T51" fmla="*/ 437 h 523"/>
              <a:gd name="T52" fmla="*/ 176 w 1845"/>
              <a:gd name="T53" fmla="*/ 442 h 523"/>
              <a:gd name="T54" fmla="*/ 146 w 1845"/>
              <a:gd name="T55" fmla="*/ 437 h 523"/>
              <a:gd name="T56" fmla="*/ 123 w 1845"/>
              <a:gd name="T57" fmla="*/ 423 h 523"/>
              <a:gd name="T58" fmla="*/ 107 w 1845"/>
              <a:gd name="T59" fmla="*/ 403 h 523"/>
              <a:gd name="T60" fmla="*/ 101 w 1845"/>
              <a:gd name="T61" fmla="*/ 377 h 523"/>
              <a:gd name="T62" fmla="*/ 0 w 1845"/>
              <a:gd name="T63" fmla="*/ 377 h 523"/>
              <a:gd name="T64" fmla="*/ 15 w 1845"/>
              <a:gd name="T65" fmla="*/ 442 h 523"/>
              <a:gd name="T66" fmla="*/ 54 w 1845"/>
              <a:gd name="T67" fmla="*/ 488 h 523"/>
              <a:gd name="T68" fmla="*/ 110 w 1845"/>
              <a:gd name="T69" fmla="*/ 514 h 523"/>
              <a:gd name="T70" fmla="*/ 170 w 1845"/>
              <a:gd name="T71" fmla="*/ 523 h 523"/>
              <a:gd name="T72" fmla="*/ 170 w 1845"/>
              <a:gd name="T73" fmla="*/ 523 h 523"/>
              <a:gd name="T74" fmla="*/ 1845 w 1845"/>
              <a:gd name="T75" fmla="*/ 523 h 523"/>
              <a:gd name="T76" fmla="*/ 1845 w 1845"/>
              <a:gd name="T77" fmla="*/ 0 h 523"/>
              <a:gd name="T78" fmla="*/ 170 w 1845"/>
              <a:gd name="T79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845" h="523">
                <a:moveTo>
                  <a:pt x="170" y="0"/>
                </a:moveTo>
                <a:cubicBezTo>
                  <a:pt x="148" y="1"/>
                  <a:pt x="128" y="4"/>
                  <a:pt x="108" y="10"/>
                </a:cubicBezTo>
                <a:cubicBezTo>
                  <a:pt x="88" y="17"/>
                  <a:pt x="71" y="26"/>
                  <a:pt x="55" y="38"/>
                </a:cubicBezTo>
                <a:cubicBezTo>
                  <a:pt x="40" y="50"/>
                  <a:pt x="29" y="65"/>
                  <a:pt x="20" y="82"/>
                </a:cubicBezTo>
                <a:cubicBezTo>
                  <a:pt x="11" y="99"/>
                  <a:pt x="7" y="118"/>
                  <a:pt x="7" y="139"/>
                </a:cubicBezTo>
                <a:cubicBezTo>
                  <a:pt x="108" y="139"/>
                  <a:pt x="108" y="139"/>
                  <a:pt x="108" y="139"/>
                </a:cubicBezTo>
                <a:cubicBezTo>
                  <a:pt x="108" y="130"/>
                  <a:pt x="110" y="122"/>
                  <a:pt x="113" y="115"/>
                </a:cubicBezTo>
                <a:cubicBezTo>
                  <a:pt x="117" y="108"/>
                  <a:pt x="122" y="102"/>
                  <a:pt x="128" y="97"/>
                </a:cubicBezTo>
                <a:cubicBezTo>
                  <a:pt x="134" y="92"/>
                  <a:pt x="141" y="88"/>
                  <a:pt x="150" y="86"/>
                </a:cubicBezTo>
                <a:cubicBezTo>
                  <a:pt x="158" y="83"/>
                  <a:pt x="167" y="82"/>
                  <a:pt x="176" y="82"/>
                </a:cubicBezTo>
                <a:cubicBezTo>
                  <a:pt x="188" y="82"/>
                  <a:pt x="198" y="83"/>
                  <a:pt x="206" y="87"/>
                </a:cubicBezTo>
                <a:cubicBezTo>
                  <a:pt x="215" y="90"/>
                  <a:pt x="222" y="94"/>
                  <a:pt x="228" y="100"/>
                </a:cubicBezTo>
                <a:cubicBezTo>
                  <a:pt x="234" y="106"/>
                  <a:pt x="238" y="113"/>
                  <a:pt x="241" y="121"/>
                </a:cubicBezTo>
                <a:cubicBezTo>
                  <a:pt x="243" y="129"/>
                  <a:pt x="245" y="137"/>
                  <a:pt x="245" y="147"/>
                </a:cubicBezTo>
                <a:cubicBezTo>
                  <a:pt x="245" y="168"/>
                  <a:pt x="239" y="185"/>
                  <a:pt x="226" y="198"/>
                </a:cubicBezTo>
                <a:cubicBezTo>
                  <a:pt x="214" y="211"/>
                  <a:pt x="195" y="217"/>
                  <a:pt x="169" y="217"/>
                </a:cubicBezTo>
                <a:cubicBezTo>
                  <a:pt x="115" y="217"/>
                  <a:pt x="115" y="217"/>
                  <a:pt x="115" y="217"/>
                </a:cubicBezTo>
                <a:cubicBezTo>
                  <a:pt x="115" y="296"/>
                  <a:pt x="115" y="296"/>
                  <a:pt x="115" y="296"/>
                </a:cubicBezTo>
                <a:cubicBezTo>
                  <a:pt x="169" y="296"/>
                  <a:pt x="169" y="296"/>
                  <a:pt x="169" y="296"/>
                </a:cubicBezTo>
                <a:cubicBezTo>
                  <a:pt x="182" y="296"/>
                  <a:pt x="194" y="297"/>
                  <a:pt x="204" y="300"/>
                </a:cubicBezTo>
                <a:cubicBezTo>
                  <a:pt x="214" y="303"/>
                  <a:pt x="223" y="308"/>
                  <a:pt x="230" y="314"/>
                </a:cubicBezTo>
                <a:cubicBezTo>
                  <a:pt x="238" y="320"/>
                  <a:pt x="243" y="328"/>
                  <a:pt x="247" y="337"/>
                </a:cubicBezTo>
                <a:cubicBezTo>
                  <a:pt x="251" y="347"/>
                  <a:pt x="253" y="359"/>
                  <a:pt x="253" y="372"/>
                </a:cubicBezTo>
                <a:cubicBezTo>
                  <a:pt x="253" y="383"/>
                  <a:pt x="251" y="392"/>
                  <a:pt x="248" y="401"/>
                </a:cubicBezTo>
                <a:cubicBezTo>
                  <a:pt x="244" y="409"/>
                  <a:pt x="239" y="417"/>
                  <a:pt x="232" y="423"/>
                </a:cubicBezTo>
                <a:cubicBezTo>
                  <a:pt x="226" y="429"/>
                  <a:pt x="218" y="434"/>
                  <a:pt x="208" y="437"/>
                </a:cubicBezTo>
                <a:cubicBezTo>
                  <a:pt x="199" y="440"/>
                  <a:pt x="188" y="442"/>
                  <a:pt x="176" y="442"/>
                </a:cubicBezTo>
                <a:cubicBezTo>
                  <a:pt x="165" y="442"/>
                  <a:pt x="155" y="440"/>
                  <a:pt x="146" y="437"/>
                </a:cubicBezTo>
                <a:cubicBezTo>
                  <a:pt x="137" y="434"/>
                  <a:pt x="129" y="429"/>
                  <a:pt x="123" y="423"/>
                </a:cubicBezTo>
                <a:cubicBezTo>
                  <a:pt x="116" y="418"/>
                  <a:pt x="111" y="411"/>
                  <a:pt x="107" y="403"/>
                </a:cubicBezTo>
                <a:cubicBezTo>
                  <a:pt x="103" y="395"/>
                  <a:pt x="101" y="386"/>
                  <a:pt x="101" y="377"/>
                </a:cubicBezTo>
                <a:cubicBezTo>
                  <a:pt x="0" y="377"/>
                  <a:pt x="0" y="377"/>
                  <a:pt x="0" y="377"/>
                </a:cubicBezTo>
                <a:cubicBezTo>
                  <a:pt x="0" y="402"/>
                  <a:pt x="5" y="424"/>
                  <a:pt x="15" y="442"/>
                </a:cubicBezTo>
                <a:cubicBezTo>
                  <a:pt x="25" y="460"/>
                  <a:pt x="38" y="475"/>
                  <a:pt x="54" y="488"/>
                </a:cubicBezTo>
                <a:cubicBezTo>
                  <a:pt x="71" y="500"/>
                  <a:pt x="89" y="509"/>
                  <a:pt x="110" y="514"/>
                </a:cubicBezTo>
                <a:cubicBezTo>
                  <a:pt x="129" y="520"/>
                  <a:pt x="150" y="523"/>
                  <a:pt x="170" y="523"/>
                </a:cubicBezTo>
                <a:cubicBezTo>
                  <a:pt x="170" y="523"/>
                  <a:pt x="170" y="523"/>
                  <a:pt x="170" y="523"/>
                </a:cubicBezTo>
                <a:cubicBezTo>
                  <a:pt x="1845" y="523"/>
                  <a:pt x="1845" y="523"/>
                  <a:pt x="1845" y="523"/>
                </a:cubicBezTo>
                <a:cubicBezTo>
                  <a:pt x="1845" y="0"/>
                  <a:pt x="1845" y="0"/>
                  <a:pt x="1845" y="0"/>
                </a:cubicBezTo>
                <a:cubicBezTo>
                  <a:pt x="170" y="0"/>
                  <a:pt x="170" y="0"/>
                  <a:pt x="1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D913C906-D0BA-4E37-A6C9-5D95C7DBE638}"/>
              </a:ext>
            </a:extLst>
          </p:cNvPr>
          <p:cNvSpPr>
            <a:spLocks/>
          </p:cNvSpPr>
          <p:nvPr/>
        </p:nvSpPr>
        <p:spPr bwMode="auto">
          <a:xfrm>
            <a:off x="4301073" y="3818496"/>
            <a:ext cx="579482" cy="921859"/>
          </a:xfrm>
          <a:custGeom>
            <a:avLst/>
            <a:gdLst>
              <a:gd name="T0" fmla="*/ 112 w 206"/>
              <a:gd name="T1" fmla="*/ 0 h 267"/>
              <a:gd name="T2" fmla="*/ 114 w 206"/>
              <a:gd name="T3" fmla="*/ 21 h 267"/>
              <a:gd name="T4" fmla="*/ 110 w 206"/>
              <a:gd name="T5" fmla="*/ 43 h 267"/>
              <a:gd name="T6" fmla="*/ 100 w 206"/>
              <a:gd name="T7" fmla="*/ 62 h 267"/>
              <a:gd name="T8" fmla="*/ 84 w 206"/>
              <a:gd name="T9" fmla="*/ 79 h 267"/>
              <a:gd name="T10" fmla="*/ 63 w 206"/>
              <a:gd name="T11" fmla="*/ 93 h 267"/>
              <a:gd name="T12" fmla="*/ 105 w 206"/>
              <a:gd name="T13" fmla="*/ 122 h 267"/>
              <a:gd name="T14" fmla="*/ 119 w 206"/>
              <a:gd name="T15" fmla="*/ 170 h 267"/>
              <a:gd name="T16" fmla="*/ 110 w 206"/>
              <a:gd name="T17" fmla="*/ 211 h 267"/>
              <a:gd name="T18" fmla="*/ 85 w 206"/>
              <a:gd name="T19" fmla="*/ 241 h 267"/>
              <a:gd name="T20" fmla="*/ 47 w 206"/>
              <a:gd name="T21" fmla="*/ 260 h 267"/>
              <a:gd name="T22" fmla="*/ 0 w 206"/>
              <a:gd name="T23" fmla="*/ 267 h 267"/>
              <a:gd name="T24" fmla="*/ 206 w 206"/>
              <a:gd name="T25" fmla="*/ 267 h 267"/>
              <a:gd name="T26" fmla="*/ 112 w 206"/>
              <a:gd name="T27" fmla="*/ 0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6" h="267">
                <a:moveTo>
                  <a:pt x="112" y="0"/>
                </a:moveTo>
                <a:cubicBezTo>
                  <a:pt x="113" y="7"/>
                  <a:pt x="114" y="14"/>
                  <a:pt x="114" y="21"/>
                </a:cubicBezTo>
                <a:cubicBezTo>
                  <a:pt x="114" y="28"/>
                  <a:pt x="112" y="35"/>
                  <a:pt x="110" y="43"/>
                </a:cubicBezTo>
                <a:cubicBezTo>
                  <a:pt x="108" y="50"/>
                  <a:pt x="104" y="56"/>
                  <a:pt x="100" y="62"/>
                </a:cubicBezTo>
                <a:cubicBezTo>
                  <a:pt x="96" y="68"/>
                  <a:pt x="91" y="74"/>
                  <a:pt x="84" y="79"/>
                </a:cubicBezTo>
                <a:cubicBezTo>
                  <a:pt x="78" y="84"/>
                  <a:pt x="71" y="89"/>
                  <a:pt x="63" y="93"/>
                </a:cubicBezTo>
                <a:cubicBezTo>
                  <a:pt x="81" y="99"/>
                  <a:pt x="96" y="109"/>
                  <a:pt x="105" y="122"/>
                </a:cubicBezTo>
                <a:cubicBezTo>
                  <a:pt x="114" y="135"/>
                  <a:pt x="119" y="152"/>
                  <a:pt x="119" y="170"/>
                </a:cubicBezTo>
                <a:cubicBezTo>
                  <a:pt x="119" y="185"/>
                  <a:pt x="116" y="199"/>
                  <a:pt x="110" y="211"/>
                </a:cubicBezTo>
                <a:cubicBezTo>
                  <a:pt x="104" y="223"/>
                  <a:pt x="95" y="233"/>
                  <a:pt x="85" y="241"/>
                </a:cubicBezTo>
                <a:cubicBezTo>
                  <a:pt x="74" y="250"/>
                  <a:pt x="62" y="256"/>
                  <a:pt x="47" y="260"/>
                </a:cubicBezTo>
                <a:cubicBezTo>
                  <a:pt x="33" y="265"/>
                  <a:pt x="17" y="267"/>
                  <a:pt x="0" y="267"/>
                </a:cubicBezTo>
                <a:cubicBezTo>
                  <a:pt x="206" y="267"/>
                  <a:pt x="206" y="267"/>
                  <a:pt x="206" y="267"/>
                </a:cubicBezTo>
                <a:cubicBezTo>
                  <a:pt x="143" y="88"/>
                  <a:pt x="120" y="23"/>
                  <a:pt x="112" y="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7" name="Freeform 16">
            <a:extLst>
              <a:ext uri="{FF2B5EF4-FFF2-40B4-BE49-F238E27FC236}">
                <a16:creationId xmlns:a16="http://schemas.microsoft.com/office/drawing/2014/main" id="{C8F42D1E-78C2-4781-B45F-A9AAD1EF1342}"/>
              </a:ext>
            </a:extLst>
          </p:cNvPr>
          <p:cNvSpPr>
            <a:spLocks noEditPoints="1"/>
          </p:cNvSpPr>
          <p:nvPr/>
        </p:nvSpPr>
        <p:spPr bwMode="auto">
          <a:xfrm>
            <a:off x="7970848" y="3484239"/>
            <a:ext cx="3788619" cy="1251002"/>
          </a:xfrm>
          <a:custGeom>
            <a:avLst/>
            <a:gdLst>
              <a:gd name="T0" fmla="*/ 553 w 3183"/>
              <a:gd name="T1" fmla="*/ 0 h 892"/>
              <a:gd name="T2" fmla="*/ 452 w 3183"/>
              <a:gd name="T3" fmla="*/ 0 h 892"/>
              <a:gd name="T4" fmla="*/ 373 w 3183"/>
              <a:gd name="T5" fmla="*/ 0 h 892"/>
              <a:gd name="T6" fmla="*/ 0 w 3183"/>
              <a:gd name="T7" fmla="*/ 588 h 892"/>
              <a:gd name="T8" fmla="*/ 8 w 3183"/>
              <a:gd name="T9" fmla="*/ 699 h 892"/>
              <a:gd name="T10" fmla="*/ 375 w 3183"/>
              <a:gd name="T11" fmla="*/ 699 h 892"/>
              <a:gd name="T12" fmla="*/ 375 w 3183"/>
              <a:gd name="T13" fmla="*/ 892 h 892"/>
              <a:gd name="T14" fmla="*/ 452 w 3183"/>
              <a:gd name="T15" fmla="*/ 892 h 892"/>
              <a:gd name="T16" fmla="*/ 553 w 3183"/>
              <a:gd name="T17" fmla="*/ 892 h 892"/>
              <a:gd name="T18" fmla="*/ 3183 w 3183"/>
              <a:gd name="T19" fmla="*/ 892 h 892"/>
              <a:gd name="T20" fmla="*/ 3183 w 3183"/>
              <a:gd name="T21" fmla="*/ 0 h 892"/>
              <a:gd name="T22" fmla="*/ 553 w 3183"/>
              <a:gd name="T23" fmla="*/ 0 h 892"/>
              <a:gd name="T24" fmla="*/ 375 w 3183"/>
              <a:gd name="T25" fmla="*/ 558 h 892"/>
              <a:gd name="T26" fmla="*/ 176 w 3183"/>
              <a:gd name="T27" fmla="*/ 558 h 892"/>
              <a:gd name="T28" fmla="*/ 363 w 3183"/>
              <a:gd name="T29" fmla="*/ 263 h 892"/>
              <a:gd name="T30" fmla="*/ 375 w 3183"/>
              <a:gd name="T31" fmla="*/ 242 h 892"/>
              <a:gd name="T32" fmla="*/ 375 w 3183"/>
              <a:gd name="T33" fmla="*/ 558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83" h="892">
                <a:moveTo>
                  <a:pt x="553" y="0"/>
                </a:moveTo>
                <a:lnTo>
                  <a:pt x="452" y="0"/>
                </a:lnTo>
                <a:lnTo>
                  <a:pt x="373" y="0"/>
                </a:lnTo>
                <a:lnTo>
                  <a:pt x="0" y="588"/>
                </a:lnTo>
                <a:lnTo>
                  <a:pt x="8" y="699"/>
                </a:lnTo>
                <a:lnTo>
                  <a:pt x="375" y="699"/>
                </a:lnTo>
                <a:lnTo>
                  <a:pt x="375" y="892"/>
                </a:lnTo>
                <a:lnTo>
                  <a:pt x="452" y="892"/>
                </a:lnTo>
                <a:lnTo>
                  <a:pt x="553" y="892"/>
                </a:lnTo>
                <a:lnTo>
                  <a:pt x="3183" y="892"/>
                </a:lnTo>
                <a:lnTo>
                  <a:pt x="3183" y="0"/>
                </a:lnTo>
                <a:lnTo>
                  <a:pt x="553" y="0"/>
                </a:lnTo>
                <a:close/>
                <a:moveTo>
                  <a:pt x="375" y="558"/>
                </a:moveTo>
                <a:lnTo>
                  <a:pt x="176" y="558"/>
                </a:lnTo>
                <a:lnTo>
                  <a:pt x="363" y="263"/>
                </a:lnTo>
                <a:lnTo>
                  <a:pt x="375" y="242"/>
                </a:lnTo>
                <a:lnTo>
                  <a:pt x="375" y="5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25968062-ED97-462D-B304-1041893FBF14}"/>
              </a:ext>
            </a:extLst>
          </p:cNvPr>
          <p:cNvSpPr>
            <a:spLocks/>
          </p:cNvSpPr>
          <p:nvPr/>
        </p:nvSpPr>
        <p:spPr bwMode="auto">
          <a:xfrm>
            <a:off x="8608599" y="3566065"/>
            <a:ext cx="343175" cy="1169177"/>
          </a:xfrm>
          <a:custGeom>
            <a:avLst/>
            <a:gdLst>
              <a:gd name="T0" fmla="*/ 2 w 210"/>
              <a:gd name="T1" fmla="*/ 0 h 584"/>
              <a:gd name="T2" fmla="*/ 0 w 210"/>
              <a:gd name="T3" fmla="*/ 0 h 584"/>
              <a:gd name="T4" fmla="*/ 0 w 210"/>
              <a:gd name="T5" fmla="*/ 366 h 584"/>
              <a:gd name="T6" fmla="*/ 67 w 210"/>
              <a:gd name="T7" fmla="*/ 366 h 584"/>
              <a:gd name="T8" fmla="*/ 67 w 210"/>
              <a:gd name="T9" fmla="*/ 459 h 584"/>
              <a:gd name="T10" fmla="*/ 0 w 210"/>
              <a:gd name="T11" fmla="*/ 459 h 584"/>
              <a:gd name="T12" fmla="*/ 0 w 210"/>
              <a:gd name="T13" fmla="*/ 584 h 584"/>
              <a:gd name="T14" fmla="*/ 2 w 210"/>
              <a:gd name="T15" fmla="*/ 584 h 584"/>
              <a:gd name="T16" fmla="*/ 210 w 210"/>
              <a:gd name="T17" fmla="*/ 584 h 584"/>
              <a:gd name="T18" fmla="*/ 2 w 210"/>
              <a:gd name="T19" fmla="*/ 0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0" h="584">
                <a:moveTo>
                  <a:pt x="2" y="0"/>
                </a:moveTo>
                <a:lnTo>
                  <a:pt x="0" y="0"/>
                </a:lnTo>
                <a:lnTo>
                  <a:pt x="0" y="366"/>
                </a:lnTo>
                <a:lnTo>
                  <a:pt x="67" y="366"/>
                </a:lnTo>
                <a:lnTo>
                  <a:pt x="67" y="459"/>
                </a:lnTo>
                <a:lnTo>
                  <a:pt x="0" y="459"/>
                </a:lnTo>
                <a:lnTo>
                  <a:pt x="0" y="584"/>
                </a:lnTo>
                <a:lnTo>
                  <a:pt x="2" y="584"/>
                </a:lnTo>
                <a:lnTo>
                  <a:pt x="210" y="584"/>
                </a:lnTo>
                <a:lnTo>
                  <a:pt x="2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9" name="Freeform 36">
            <a:extLst>
              <a:ext uri="{FF2B5EF4-FFF2-40B4-BE49-F238E27FC236}">
                <a16:creationId xmlns:a16="http://schemas.microsoft.com/office/drawing/2014/main" id="{1C407B39-9532-4B90-B586-D24A77CA0727}"/>
              </a:ext>
            </a:extLst>
          </p:cNvPr>
          <p:cNvSpPr>
            <a:spLocks/>
          </p:cNvSpPr>
          <p:nvPr/>
        </p:nvSpPr>
        <p:spPr bwMode="auto">
          <a:xfrm>
            <a:off x="3960644" y="4843696"/>
            <a:ext cx="3704871" cy="1256116"/>
          </a:xfrm>
          <a:custGeom>
            <a:avLst/>
            <a:gdLst>
              <a:gd name="T0" fmla="*/ 324 w 1843"/>
              <a:gd name="T1" fmla="*/ 0 h 523"/>
              <a:gd name="T2" fmla="*/ 42 w 1843"/>
              <a:gd name="T3" fmla="*/ 0 h 523"/>
              <a:gd name="T4" fmla="*/ 13 w 1843"/>
              <a:gd name="T5" fmla="*/ 262 h 523"/>
              <a:gd name="T6" fmla="*/ 94 w 1843"/>
              <a:gd name="T7" fmla="*/ 282 h 523"/>
              <a:gd name="T8" fmla="*/ 106 w 1843"/>
              <a:gd name="T9" fmla="*/ 272 h 523"/>
              <a:gd name="T10" fmla="*/ 120 w 1843"/>
              <a:gd name="T11" fmla="*/ 263 h 523"/>
              <a:gd name="T12" fmla="*/ 139 w 1843"/>
              <a:gd name="T13" fmla="*/ 256 h 523"/>
              <a:gd name="T14" fmla="*/ 163 w 1843"/>
              <a:gd name="T15" fmla="*/ 254 h 523"/>
              <a:gd name="T16" fmla="*/ 200 w 1843"/>
              <a:gd name="T17" fmla="*/ 260 h 523"/>
              <a:gd name="T18" fmla="*/ 226 w 1843"/>
              <a:gd name="T19" fmla="*/ 279 h 523"/>
              <a:gd name="T20" fmla="*/ 241 w 1843"/>
              <a:gd name="T21" fmla="*/ 308 h 523"/>
              <a:gd name="T22" fmla="*/ 246 w 1843"/>
              <a:gd name="T23" fmla="*/ 345 h 523"/>
              <a:gd name="T24" fmla="*/ 242 w 1843"/>
              <a:gd name="T25" fmla="*/ 382 h 523"/>
              <a:gd name="T26" fmla="*/ 229 w 1843"/>
              <a:gd name="T27" fmla="*/ 413 h 523"/>
              <a:gd name="T28" fmla="*/ 207 w 1843"/>
              <a:gd name="T29" fmla="*/ 433 h 523"/>
              <a:gd name="T30" fmla="*/ 174 w 1843"/>
              <a:gd name="T31" fmla="*/ 440 h 523"/>
              <a:gd name="T32" fmla="*/ 123 w 1843"/>
              <a:gd name="T33" fmla="*/ 422 h 523"/>
              <a:gd name="T34" fmla="*/ 101 w 1843"/>
              <a:gd name="T35" fmla="*/ 372 h 523"/>
              <a:gd name="T36" fmla="*/ 0 w 1843"/>
              <a:gd name="T37" fmla="*/ 372 h 523"/>
              <a:gd name="T38" fmla="*/ 16 w 1843"/>
              <a:gd name="T39" fmla="*/ 436 h 523"/>
              <a:gd name="T40" fmla="*/ 54 w 1843"/>
              <a:gd name="T41" fmla="*/ 483 h 523"/>
              <a:gd name="T42" fmla="*/ 110 w 1843"/>
              <a:gd name="T43" fmla="*/ 513 h 523"/>
              <a:gd name="T44" fmla="*/ 170 w 1843"/>
              <a:gd name="T45" fmla="*/ 523 h 523"/>
              <a:gd name="T46" fmla="*/ 166 w 1843"/>
              <a:gd name="T47" fmla="*/ 523 h 523"/>
              <a:gd name="T48" fmla="*/ 1843 w 1843"/>
              <a:gd name="T49" fmla="*/ 523 h 523"/>
              <a:gd name="T50" fmla="*/ 1843 w 1843"/>
              <a:gd name="T51" fmla="*/ 0 h 523"/>
              <a:gd name="T52" fmla="*/ 324 w 1843"/>
              <a:gd name="T53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843" h="523">
                <a:moveTo>
                  <a:pt x="324" y="0"/>
                </a:moveTo>
                <a:cubicBezTo>
                  <a:pt x="42" y="0"/>
                  <a:pt x="42" y="0"/>
                  <a:pt x="42" y="0"/>
                </a:cubicBezTo>
                <a:cubicBezTo>
                  <a:pt x="13" y="262"/>
                  <a:pt x="13" y="262"/>
                  <a:pt x="13" y="262"/>
                </a:cubicBezTo>
                <a:cubicBezTo>
                  <a:pt x="94" y="282"/>
                  <a:pt x="94" y="282"/>
                  <a:pt x="94" y="282"/>
                </a:cubicBezTo>
                <a:cubicBezTo>
                  <a:pt x="98" y="279"/>
                  <a:pt x="102" y="275"/>
                  <a:pt x="106" y="272"/>
                </a:cubicBezTo>
                <a:cubicBezTo>
                  <a:pt x="110" y="268"/>
                  <a:pt x="115" y="265"/>
                  <a:pt x="120" y="263"/>
                </a:cubicBezTo>
                <a:cubicBezTo>
                  <a:pt x="125" y="260"/>
                  <a:pt x="132" y="258"/>
                  <a:pt x="139" y="256"/>
                </a:cubicBezTo>
                <a:cubicBezTo>
                  <a:pt x="146" y="255"/>
                  <a:pt x="154" y="254"/>
                  <a:pt x="163" y="254"/>
                </a:cubicBezTo>
                <a:cubicBezTo>
                  <a:pt x="177" y="254"/>
                  <a:pt x="190" y="256"/>
                  <a:pt x="200" y="260"/>
                </a:cubicBezTo>
                <a:cubicBezTo>
                  <a:pt x="211" y="265"/>
                  <a:pt x="219" y="271"/>
                  <a:pt x="226" y="279"/>
                </a:cubicBezTo>
                <a:cubicBezTo>
                  <a:pt x="233" y="287"/>
                  <a:pt x="238" y="296"/>
                  <a:pt x="241" y="308"/>
                </a:cubicBezTo>
                <a:cubicBezTo>
                  <a:pt x="245" y="319"/>
                  <a:pt x="246" y="331"/>
                  <a:pt x="246" y="345"/>
                </a:cubicBezTo>
                <a:cubicBezTo>
                  <a:pt x="246" y="358"/>
                  <a:pt x="245" y="371"/>
                  <a:pt x="242" y="382"/>
                </a:cubicBezTo>
                <a:cubicBezTo>
                  <a:pt x="239" y="394"/>
                  <a:pt x="235" y="404"/>
                  <a:pt x="229" y="413"/>
                </a:cubicBezTo>
                <a:cubicBezTo>
                  <a:pt x="224" y="421"/>
                  <a:pt x="216" y="428"/>
                  <a:pt x="207" y="433"/>
                </a:cubicBezTo>
                <a:cubicBezTo>
                  <a:pt x="198" y="438"/>
                  <a:pt x="187" y="440"/>
                  <a:pt x="174" y="440"/>
                </a:cubicBezTo>
                <a:cubicBezTo>
                  <a:pt x="153" y="440"/>
                  <a:pt x="136" y="434"/>
                  <a:pt x="123" y="422"/>
                </a:cubicBezTo>
                <a:cubicBezTo>
                  <a:pt x="111" y="410"/>
                  <a:pt x="103" y="394"/>
                  <a:pt x="101" y="372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96"/>
                  <a:pt x="6" y="417"/>
                  <a:pt x="16" y="436"/>
                </a:cubicBezTo>
                <a:cubicBezTo>
                  <a:pt x="25" y="455"/>
                  <a:pt x="38" y="470"/>
                  <a:pt x="54" y="483"/>
                </a:cubicBezTo>
                <a:cubicBezTo>
                  <a:pt x="71" y="496"/>
                  <a:pt x="89" y="506"/>
                  <a:pt x="110" y="513"/>
                </a:cubicBezTo>
                <a:cubicBezTo>
                  <a:pt x="129" y="519"/>
                  <a:pt x="149" y="522"/>
                  <a:pt x="170" y="523"/>
                </a:cubicBezTo>
                <a:cubicBezTo>
                  <a:pt x="169" y="523"/>
                  <a:pt x="168" y="523"/>
                  <a:pt x="166" y="523"/>
                </a:cubicBezTo>
                <a:cubicBezTo>
                  <a:pt x="1843" y="523"/>
                  <a:pt x="1843" y="523"/>
                  <a:pt x="1843" y="523"/>
                </a:cubicBezTo>
                <a:cubicBezTo>
                  <a:pt x="1843" y="0"/>
                  <a:pt x="1843" y="0"/>
                  <a:pt x="1843" y="0"/>
                </a:cubicBezTo>
                <a:cubicBezTo>
                  <a:pt x="324" y="0"/>
                  <a:pt x="324" y="0"/>
                  <a:pt x="3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0" name="Freeform 14">
            <a:extLst>
              <a:ext uri="{FF2B5EF4-FFF2-40B4-BE49-F238E27FC236}">
                <a16:creationId xmlns:a16="http://schemas.microsoft.com/office/drawing/2014/main" id="{906E69D6-1AD3-493F-BAB3-C51ECFA4BD34}"/>
              </a:ext>
            </a:extLst>
          </p:cNvPr>
          <p:cNvSpPr>
            <a:spLocks/>
          </p:cNvSpPr>
          <p:nvPr/>
        </p:nvSpPr>
        <p:spPr bwMode="auto">
          <a:xfrm>
            <a:off x="4224692" y="4934069"/>
            <a:ext cx="732149" cy="1166475"/>
          </a:xfrm>
          <a:custGeom>
            <a:avLst/>
            <a:gdLst>
              <a:gd name="T0" fmla="*/ 141 w 260"/>
              <a:gd name="T1" fmla="*/ 0 h 338"/>
              <a:gd name="T2" fmla="*/ 141 w 260"/>
              <a:gd name="T3" fmla="*/ 54 h 338"/>
              <a:gd name="T4" fmla="*/ 8 w 260"/>
              <a:gd name="T5" fmla="*/ 54 h 338"/>
              <a:gd name="T6" fmla="*/ 0 w 260"/>
              <a:gd name="T7" fmla="*/ 126 h 338"/>
              <a:gd name="T8" fmla="*/ 8 w 260"/>
              <a:gd name="T9" fmla="*/ 122 h 338"/>
              <a:gd name="T10" fmla="*/ 20 w 260"/>
              <a:gd name="T11" fmla="*/ 118 h 338"/>
              <a:gd name="T12" fmla="*/ 34 w 260"/>
              <a:gd name="T13" fmla="*/ 115 h 338"/>
              <a:gd name="T14" fmla="*/ 50 w 260"/>
              <a:gd name="T15" fmla="*/ 113 h 338"/>
              <a:gd name="T16" fmla="*/ 93 w 260"/>
              <a:gd name="T17" fmla="*/ 121 h 338"/>
              <a:gd name="T18" fmla="*/ 125 w 260"/>
              <a:gd name="T19" fmla="*/ 143 h 338"/>
              <a:gd name="T20" fmla="*/ 145 w 260"/>
              <a:gd name="T21" fmla="*/ 178 h 338"/>
              <a:gd name="T22" fmla="*/ 152 w 260"/>
              <a:gd name="T23" fmla="*/ 226 h 338"/>
              <a:gd name="T24" fmla="*/ 145 w 260"/>
              <a:gd name="T25" fmla="*/ 269 h 338"/>
              <a:gd name="T26" fmla="*/ 124 w 260"/>
              <a:gd name="T27" fmla="*/ 304 h 338"/>
              <a:gd name="T28" fmla="*/ 88 w 260"/>
              <a:gd name="T29" fmla="*/ 329 h 338"/>
              <a:gd name="T30" fmla="*/ 39 w 260"/>
              <a:gd name="T31" fmla="*/ 338 h 338"/>
              <a:gd name="T32" fmla="*/ 260 w 260"/>
              <a:gd name="T33" fmla="*/ 338 h 338"/>
              <a:gd name="T34" fmla="*/ 141 w 260"/>
              <a:gd name="T35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338">
                <a:moveTo>
                  <a:pt x="141" y="0"/>
                </a:moveTo>
                <a:cubicBezTo>
                  <a:pt x="141" y="54"/>
                  <a:pt x="141" y="54"/>
                  <a:pt x="141" y="54"/>
                </a:cubicBezTo>
                <a:cubicBezTo>
                  <a:pt x="8" y="54"/>
                  <a:pt x="8" y="54"/>
                  <a:pt x="8" y="54"/>
                </a:cubicBezTo>
                <a:cubicBezTo>
                  <a:pt x="0" y="126"/>
                  <a:pt x="0" y="126"/>
                  <a:pt x="0" y="126"/>
                </a:cubicBezTo>
                <a:cubicBezTo>
                  <a:pt x="2" y="124"/>
                  <a:pt x="5" y="123"/>
                  <a:pt x="8" y="122"/>
                </a:cubicBezTo>
                <a:cubicBezTo>
                  <a:pt x="12" y="121"/>
                  <a:pt x="15" y="119"/>
                  <a:pt x="20" y="118"/>
                </a:cubicBezTo>
                <a:cubicBezTo>
                  <a:pt x="24" y="117"/>
                  <a:pt x="29" y="115"/>
                  <a:pt x="34" y="115"/>
                </a:cubicBezTo>
                <a:cubicBezTo>
                  <a:pt x="39" y="113"/>
                  <a:pt x="45" y="113"/>
                  <a:pt x="50" y="113"/>
                </a:cubicBezTo>
                <a:cubicBezTo>
                  <a:pt x="66" y="113"/>
                  <a:pt x="80" y="116"/>
                  <a:pt x="93" y="121"/>
                </a:cubicBezTo>
                <a:cubicBezTo>
                  <a:pt x="105" y="126"/>
                  <a:pt x="116" y="134"/>
                  <a:pt x="125" y="143"/>
                </a:cubicBezTo>
                <a:cubicBezTo>
                  <a:pt x="134" y="153"/>
                  <a:pt x="140" y="165"/>
                  <a:pt x="145" y="178"/>
                </a:cubicBezTo>
                <a:cubicBezTo>
                  <a:pt x="149" y="193"/>
                  <a:pt x="152" y="208"/>
                  <a:pt x="152" y="226"/>
                </a:cubicBezTo>
                <a:cubicBezTo>
                  <a:pt x="152" y="241"/>
                  <a:pt x="149" y="255"/>
                  <a:pt x="145" y="269"/>
                </a:cubicBezTo>
                <a:cubicBezTo>
                  <a:pt x="140" y="282"/>
                  <a:pt x="133" y="294"/>
                  <a:pt x="124" y="304"/>
                </a:cubicBezTo>
                <a:cubicBezTo>
                  <a:pt x="114" y="315"/>
                  <a:pt x="103" y="323"/>
                  <a:pt x="88" y="329"/>
                </a:cubicBezTo>
                <a:cubicBezTo>
                  <a:pt x="74" y="335"/>
                  <a:pt x="58" y="338"/>
                  <a:pt x="39" y="338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162" y="59"/>
                  <a:pt x="144" y="9"/>
                  <a:pt x="141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1" name="Freeform 40">
            <a:extLst>
              <a:ext uri="{FF2B5EF4-FFF2-40B4-BE49-F238E27FC236}">
                <a16:creationId xmlns:a16="http://schemas.microsoft.com/office/drawing/2014/main" id="{33A1570D-4040-40B2-834F-288C0AB9A346}"/>
              </a:ext>
            </a:extLst>
          </p:cNvPr>
          <p:cNvSpPr>
            <a:spLocks noEditPoints="1"/>
          </p:cNvSpPr>
          <p:nvPr/>
        </p:nvSpPr>
        <p:spPr bwMode="auto">
          <a:xfrm>
            <a:off x="8018240" y="4839942"/>
            <a:ext cx="3740052" cy="1210089"/>
          </a:xfrm>
          <a:custGeom>
            <a:avLst/>
            <a:gdLst>
              <a:gd name="T0" fmla="*/ 261 w 1845"/>
              <a:gd name="T1" fmla="*/ 0 h 523"/>
              <a:gd name="T2" fmla="*/ 260 w 1845"/>
              <a:gd name="T3" fmla="*/ 0 h 523"/>
              <a:gd name="T4" fmla="*/ 150 w 1845"/>
              <a:gd name="T5" fmla="*/ 21 h 523"/>
              <a:gd name="T6" fmla="*/ 69 w 1845"/>
              <a:gd name="T7" fmla="*/ 79 h 523"/>
              <a:gd name="T8" fmla="*/ 18 w 1845"/>
              <a:gd name="T9" fmla="*/ 168 h 523"/>
              <a:gd name="T10" fmla="*/ 0 w 1845"/>
              <a:gd name="T11" fmla="*/ 281 h 523"/>
              <a:gd name="T12" fmla="*/ 0 w 1845"/>
              <a:gd name="T13" fmla="*/ 320 h 523"/>
              <a:gd name="T14" fmla="*/ 13 w 1845"/>
              <a:gd name="T15" fmla="*/ 402 h 523"/>
              <a:gd name="T16" fmla="*/ 49 w 1845"/>
              <a:gd name="T17" fmla="*/ 467 h 523"/>
              <a:gd name="T18" fmla="*/ 106 w 1845"/>
              <a:gd name="T19" fmla="*/ 508 h 523"/>
              <a:gd name="T20" fmla="*/ 177 w 1845"/>
              <a:gd name="T21" fmla="*/ 523 h 523"/>
              <a:gd name="T22" fmla="*/ 172 w 1845"/>
              <a:gd name="T23" fmla="*/ 523 h 523"/>
              <a:gd name="T24" fmla="*/ 1845 w 1845"/>
              <a:gd name="T25" fmla="*/ 523 h 523"/>
              <a:gd name="T26" fmla="*/ 1845 w 1845"/>
              <a:gd name="T27" fmla="*/ 0 h 523"/>
              <a:gd name="T28" fmla="*/ 275 w 1845"/>
              <a:gd name="T29" fmla="*/ 0 h 523"/>
              <a:gd name="T30" fmla="*/ 261 w 1845"/>
              <a:gd name="T31" fmla="*/ 0 h 523"/>
              <a:gd name="T32" fmla="*/ 246 w 1845"/>
              <a:gd name="T33" fmla="*/ 386 h 523"/>
              <a:gd name="T34" fmla="*/ 231 w 1845"/>
              <a:gd name="T35" fmla="*/ 415 h 523"/>
              <a:gd name="T36" fmla="*/ 208 w 1845"/>
              <a:gd name="T37" fmla="*/ 434 h 523"/>
              <a:gd name="T38" fmla="*/ 178 w 1845"/>
              <a:gd name="T39" fmla="*/ 441 h 523"/>
              <a:gd name="T40" fmla="*/ 147 w 1845"/>
              <a:gd name="T41" fmla="*/ 435 h 523"/>
              <a:gd name="T42" fmla="*/ 123 w 1845"/>
              <a:gd name="T43" fmla="*/ 415 h 523"/>
              <a:gd name="T44" fmla="*/ 107 w 1845"/>
              <a:gd name="T45" fmla="*/ 381 h 523"/>
              <a:gd name="T46" fmla="*/ 102 w 1845"/>
              <a:gd name="T47" fmla="*/ 333 h 523"/>
              <a:gd name="T48" fmla="*/ 102 w 1845"/>
              <a:gd name="T49" fmla="*/ 303 h 523"/>
              <a:gd name="T50" fmla="*/ 113 w 1845"/>
              <a:gd name="T51" fmla="*/ 285 h 523"/>
              <a:gd name="T52" fmla="*/ 130 w 1845"/>
              <a:gd name="T53" fmla="*/ 270 h 523"/>
              <a:gd name="T54" fmla="*/ 151 w 1845"/>
              <a:gd name="T55" fmla="*/ 260 h 523"/>
              <a:gd name="T56" fmla="*/ 176 w 1845"/>
              <a:gd name="T57" fmla="*/ 256 h 523"/>
              <a:gd name="T58" fmla="*/ 207 w 1845"/>
              <a:gd name="T59" fmla="*/ 263 h 523"/>
              <a:gd name="T60" fmla="*/ 231 w 1845"/>
              <a:gd name="T61" fmla="*/ 282 h 523"/>
              <a:gd name="T62" fmla="*/ 246 w 1845"/>
              <a:gd name="T63" fmla="*/ 312 h 523"/>
              <a:gd name="T64" fmla="*/ 251 w 1845"/>
              <a:gd name="T65" fmla="*/ 349 h 523"/>
              <a:gd name="T66" fmla="*/ 246 w 1845"/>
              <a:gd name="T67" fmla="*/ 386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45" h="523">
                <a:moveTo>
                  <a:pt x="261" y="0"/>
                </a:moveTo>
                <a:cubicBezTo>
                  <a:pt x="260" y="0"/>
                  <a:pt x="260" y="0"/>
                  <a:pt x="260" y="0"/>
                </a:cubicBezTo>
                <a:cubicBezTo>
                  <a:pt x="219" y="0"/>
                  <a:pt x="183" y="7"/>
                  <a:pt x="150" y="21"/>
                </a:cubicBezTo>
                <a:cubicBezTo>
                  <a:pt x="118" y="35"/>
                  <a:pt x="91" y="54"/>
                  <a:pt x="69" y="79"/>
                </a:cubicBezTo>
                <a:cubicBezTo>
                  <a:pt x="46" y="104"/>
                  <a:pt x="29" y="133"/>
                  <a:pt x="18" y="168"/>
                </a:cubicBezTo>
                <a:cubicBezTo>
                  <a:pt x="6" y="202"/>
                  <a:pt x="0" y="240"/>
                  <a:pt x="0" y="281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50"/>
                  <a:pt x="4" y="377"/>
                  <a:pt x="13" y="402"/>
                </a:cubicBezTo>
                <a:cubicBezTo>
                  <a:pt x="22" y="427"/>
                  <a:pt x="34" y="449"/>
                  <a:pt x="49" y="467"/>
                </a:cubicBezTo>
                <a:cubicBezTo>
                  <a:pt x="65" y="484"/>
                  <a:pt x="84" y="498"/>
                  <a:pt x="106" y="508"/>
                </a:cubicBezTo>
                <a:cubicBezTo>
                  <a:pt x="127" y="518"/>
                  <a:pt x="151" y="523"/>
                  <a:pt x="177" y="523"/>
                </a:cubicBezTo>
                <a:cubicBezTo>
                  <a:pt x="176" y="523"/>
                  <a:pt x="174" y="523"/>
                  <a:pt x="172" y="523"/>
                </a:cubicBezTo>
                <a:cubicBezTo>
                  <a:pt x="1845" y="523"/>
                  <a:pt x="1845" y="523"/>
                  <a:pt x="1845" y="523"/>
                </a:cubicBezTo>
                <a:cubicBezTo>
                  <a:pt x="1845" y="0"/>
                  <a:pt x="1845" y="0"/>
                  <a:pt x="1845" y="0"/>
                </a:cubicBezTo>
                <a:cubicBezTo>
                  <a:pt x="275" y="0"/>
                  <a:pt x="275" y="0"/>
                  <a:pt x="275" y="0"/>
                </a:cubicBezTo>
                <a:lnTo>
                  <a:pt x="261" y="0"/>
                </a:lnTo>
                <a:close/>
                <a:moveTo>
                  <a:pt x="246" y="386"/>
                </a:moveTo>
                <a:cubicBezTo>
                  <a:pt x="242" y="397"/>
                  <a:pt x="237" y="407"/>
                  <a:pt x="231" y="415"/>
                </a:cubicBezTo>
                <a:cubicBezTo>
                  <a:pt x="225" y="423"/>
                  <a:pt x="217" y="430"/>
                  <a:pt x="208" y="434"/>
                </a:cubicBezTo>
                <a:cubicBezTo>
                  <a:pt x="199" y="439"/>
                  <a:pt x="189" y="441"/>
                  <a:pt x="178" y="441"/>
                </a:cubicBezTo>
                <a:cubicBezTo>
                  <a:pt x="167" y="441"/>
                  <a:pt x="156" y="439"/>
                  <a:pt x="147" y="435"/>
                </a:cubicBezTo>
                <a:cubicBezTo>
                  <a:pt x="137" y="430"/>
                  <a:pt x="129" y="424"/>
                  <a:pt x="123" y="415"/>
                </a:cubicBezTo>
                <a:cubicBezTo>
                  <a:pt x="116" y="406"/>
                  <a:pt x="111" y="394"/>
                  <a:pt x="107" y="381"/>
                </a:cubicBezTo>
                <a:cubicBezTo>
                  <a:pt x="103" y="367"/>
                  <a:pt x="102" y="351"/>
                  <a:pt x="102" y="333"/>
                </a:cubicBezTo>
                <a:cubicBezTo>
                  <a:pt x="102" y="303"/>
                  <a:pt x="102" y="303"/>
                  <a:pt x="102" y="303"/>
                </a:cubicBezTo>
                <a:cubicBezTo>
                  <a:pt x="104" y="297"/>
                  <a:pt x="108" y="291"/>
                  <a:pt x="113" y="285"/>
                </a:cubicBezTo>
                <a:cubicBezTo>
                  <a:pt x="118" y="279"/>
                  <a:pt x="123" y="274"/>
                  <a:pt x="130" y="270"/>
                </a:cubicBezTo>
                <a:cubicBezTo>
                  <a:pt x="136" y="265"/>
                  <a:pt x="143" y="262"/>
                  <a:pt x="151" y="260"/>
                </a:cubicBezTo>
                <a:cubicBezTo>
                  <a:pt x="158" y="257"/>
                  <a:pt x="167" y="256"/>
                  <a:pt x="176" y="256"/>
                </a:cubicBezTo>
                <a:cubicBezTo>
                  <a:pt x="188" y="256"/>
                  <a:pt x="198" y="258"/>
                  <a:pt x="207" y="263"/>
                </a:cubicBezTo>
                <a:cubicBezTo>
                  <a:pt x="217" y="267"/>
                  <a:pt x="224" y="274"/>
                  <a:pt x="231" y="282"/>
                </a:cubicBezTo>
                <a:cubicBezTo>
                  <a:pt x="238" y="290"/>
                  <a:pt x="242" y="300"/>
                  <a:pt x="246" y="312"/>
                </a:cubicBezTo>
                <a:cubicBezTo>
                  <a:pt x="249" y="323"/>
                  <a:pt x="251" y="335"/>
                  <a:pt x="251" y="349"/>
                </a:cubicBezTo>
                <a:cubicBezTo>
                  <a:pt x="251" y="362"/>
                  <a:pt x="249" y="375"/>
                  <a:pt x="246" y="38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2" name="Freeform 9">
            <a:extLst>
              <a:ext uri="{FF2B5EF4-FFF2-40B4-BE49-F238E27FC236}">
                <a16:creationId xmlns:a16="http://schemas.microsoft.com/office/drawing/2014/main" id="{6270A8B0-B17F-445E-B447-7A1B33859038}"/>
              </a:ext>
            </a:extLst>
          </p:cNvPr>
          <p:cNvSpPr>
            <a:spLocks/>
          </p:cNvSpPr>
          <p:nvPr/>
        </p:nvSpPr>
        <p:spPr bwMode="auto">
          <a:xfrm>
            <a:off x="8253042" y="4880855"/>
            <a:ext cx="656933" cy="1169177"/>
          </a:xfrm>
          <a:custGeom>
            <a:avLst/>
            <a:gdLst>
              <a:gd name="T0" fmla="*/ 113 w 232"/>
              <a:gd name="T1" fmla="*/ 0 h 340"/>
              <a:gd name="T2" fmla="*/ 113 w 232"/>
              <a:gd name="T3" fmla="*/ 0 h 340"/>
              <a:gd name="T4" fmla="*/ 113 w 232"/>
              <a:gd name="T5" fmla="*/ 55 h 340"/>
              <a:gd name="T6" fmla="*/ 109 w 232"/>
              <a:gd name="T7" fmla="*/ 55 h 340"/>
              <a:gd name="T8" fmla="*/ 66 w 232"/>
              <a:gd name="T9" fmla="*/ 61 h 340"/>
              <a:gd name="T10" fmla="*/ 33 w 232"/>
              <a:gd name="T11" fmla="*/ 78 h 340"/>
              <a:gd name="T12" fmla="*/ 12 w 232"/>
              <a:gd name="T13" fmla="*/ 105 h 340"/>
              <a:gd name="T14" fmla="*/ 0 w 232"/>
              <a:gd name="T15" fmla="*/ 140 h 340"/>
              <a:gd name="T16" fmla="*/ 29 w 232"/>
              <a:gd name="T17" fmla="*/ 121 h 340"/>
              <a:gd name="T18" fmla="*/ 68 w 232"/>
              <a:gd name="T19" fmla="*/ 114 h 340"/>
              <a:gd name="T20" fmla="*/ 109 w 232"/>
              <a:gd name="T21" fmla="*/ 122 h 340"/>
              <a:gd name="T22" fmla="*/ 139 w 232"/>
              <a:gd name="T23" fmla="*/ 147 h 340"/>
              <a:gd name="T24" fmla="*/ 157 w 232"/>
              <a:gd name="T25" fmla="*/ 183 h 340"/>
              <a:gd name="T26" fmla="*/ 163 w 232"/>
              <a:gd name="T27" fmla="*/ 226 h 340"/>
              <a:gd name="T28" fmla="*/ 155 w 232"/>
              <a:gd name="T29" fmla="*/ 271 h 340"/>
              <a:gd name="T30" fmla="*/ 132 w 232"/>
              <a:gd name="T31" fmla="*/ 307 h 340"/>
              <a:gd name="T32" fmla="*/ 97 w 232"/>
              <a:gd name="T33" fmla="*/ 331 h 340"/>
              <a:gd name="T34" fmla="*/ 50 w 232"/>
              <a:gd name="T35" fmla="*/ 340 h 340"/>
              <a:gd name="T36" fmla="*/ 232 w 232"/>
              <a:gd name="T37" fmla="*/ 340 h 340"/>
              <a:gd name="T38" fmla="*/ 113 w 232"/>
              <a:gd name="T39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340">
                <a:moveTo>
                  <a:pt x="113" y="0"/>
                </a:moveTo>
                <a:cubicBezTo>
                  <a:pt x="113" y="0"/>
                  <a:pt x="113" y="0"/>
                  <a:pt x="113" y="0"/>
                </a:cubicBezTo>
                <a:cubicBezTo>
                  <a:pt x="113" y="55"/>
                  <a:pt x="113" y="55"/>
                  <a:pt x="113" y="55"/>
                </a:cubicBezTo>
                <a:cubicBezTo>
                  <a:pt x="109" y="55"/>
                  <a:pt x="109" y="55"/>
                  <a:pt x="109" y="55"/>
                </a:cubicBezTo>
                <a:cubicBezTo>
                  <a:pt x="93" y="55"/>
                  <a:pt x="78" y="57"/>
                  <a:pt x="66" y="61"/>
                </a:cubicBezTo>
                <a:cubicBezTo>
                  <a:pt x="54" y="64"/>
                  <a:pt x="42" y="70"/>
                  <a:pt x="33" y="78"/>
                </a:cubicBezTo>
                <a:cubicBezTo>
                  <a:pt x="24" y="85"/>
                  <a:pt x="17" y="94"/>
                  <a:pt x="12" y="105"/>
                </a:cubicBezTo>
                <a:cubicBezTo>
                  <a:pt x="6" y="116"/>
                  <a:pt x="2" y="127"/>
                  <a:pt x="0" y="140"/>
                </a:cubicBezTo>
                <a:cubicBezTo>
                  <a:pt x="8" y="133"/>
                  <a:pt x="18" y="126"/>
                  <a:pt x="29" y="121"/>
                </a:cubicBezTo>
                <a:cubicBezTo>
                  <a:pt x="40" y="116"/>
                  <a:pt x="54" y="114"/>
                  <a:pt x="68" y="114"/>
                </a:cubicBezTo>
                <a:cubicBezTo>
                  <a:pt x="84" y="114"/>
                  <a:pt x="97" y="116"/>
                  <a:pt x="109" y="122"/>
                </a:cubicBezTo>
                <a:cubicBezTo>
                  <a:pt x="121" y="129"/>
                  <a:pt x="131" y="137"/>
                  <a:pt x="139" y="147"/>
                </a:cubicBezTo>
                <a:cubicBezTo>
                  <a:pt x="147" y="157"/>
                  <a:pt x="153" y="169"/>
                  <a:pt x="157" y="183"/>
                </a:cubicBezTo>
                <a:cubicBezTo>
                  <a:pt x="161" y="196"/>
                  <a:pt x="163" y="211"/>
                  <a:pt x="163" y="226"/>
                </a:cubicBezTo>
                <a:cubicBezTo>
                  <a:pt x="163" y="242"/>
                  <a:pt x="160" y="257"/>
                  <a:pt x="155" y="271"/>
                </a:cubicBezTo>
                <a:cubicBezTo>
                  <a:pt x="150" y="285"/>
                  <a:pt x="142" y="297"/>
                  <a:pt x="132" y="307"/>
                </a:cubicBezTo>
                <a:cubicBezTo>
                  <a:pt x="122" y="317"/>
                  <a:pt x="111" y="326"/>
                  <a:pt x="97" y="331"/>
                </a:cubicBezTo>
                <a:cubicBezTo>
                  <a:pt x="83" y="337"/>
                  <a:pt x="67" y="340"/>
                  <a:pt x="50" y="340"/>
                </a:cubicBezTo>
                <a:cubicBezTo>
                  <a:pt x="232" y="340"/>
                  <a:pt x="232" y="340"/>
                  <a:pt x="232" y="340"/>
                </a:cubicBezTo>
                <a:cubicBezTo>
                  <a:pt x="113" y="0"/>
                  <a:pt x="113" y="0"/>
                  <a:pt x="113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3" name="TextBox 27">
            <a:extLst>
              <a:ext uri="{FF2B5EF4-FFF2-40B4-BE49-F238E27FC236}">
                <a16:creationId xmlns:a16="http://schemas.microsoft.com/office/drawing/2014/main" id="{E10DE08E-05A2-4BA2-A349-D26B4140A52C}"/>
              </a:ext>
            </a:extLst>
          </p:cNvPr>
          <p:cNvSpPr txBox="1"/>
          <p:nvPr/>
        </p:nvSpPr>
        <p:spPr>
          <a:xfrm>
            <a:off x="8905746" y="3788329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Capital requirements</a:t>
            </a:r>
          </a:p>
          <a:p>
            <a:r>
              <a:rPr lang="en-GB" sz="1600" dirty="0"/>
              <a:t>access to finance</a:t>
            </a:r>
          </a:p>
          <a:p>
            <a:r>
              <a:rPr lang="en-GB" sz="1600" dirty="0"/>
              <a:t>Rating etc.</a:t>
            </a:r>
          </a:p>
        </p:txBody>
      </p:sp>
      <p:sp>
        <p:nvSpPr>
          <p:cNvPr id="34" name="TextBox 28">
            <a:extLst>
              <a:ext uri="{FF2B5EF4-FFF2-40B4-BE49-F238E27FC236}">
                <a16:creationId xmlns:a16="http://schemas.microsoft.com/office/drawing/2014/main" id="{31F04CE3-7FB1-4222-BD92-E9BC6BDF7F98}"/>
              </a:ext>
            </a:extLst>
          </p:cNvPr>
          <p:cNvSpPr txBox="1"/>
          <p:nvPr/>
        </p:nvSpPr>
        <p:spPr>
          <a:xfrm>
            <a:off x="8922477" y="3509246"/>
            <a:ext cx="888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Finances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5" name="TextBox 29">
            <a:extLst>
              <a:ext uri="{FF2B5EF4-FFF2-40B4-BE49-F238E27FC236}">
                <a16:creationId xmlns:a16="http://schemas.microsoft.com/office/drawing/2014/main" id="{9ABD22C3-08CC-45FE-9221-C374548E2892}"/>
              </a:ext>
            </a:extLst>
          </p:cNvPr>
          <p:cNvSpPr txBox="1"/>
          <p:nvPr/>
        </p:nvSpPr>
        <p:spPr>
          <a:xfrm>
            <a:off x="4815170" y="3783506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Positioning</a:t>
            </a:r>
          </a:p>
          <a:p>
            <a:r>
              <a:rPr lang="en-GB" sz="1600" dirty="0"/>
              <a:t>Branding</a:t>
            </a:r>
          </a:p>
          <a:p>
            <a:r>
              <a:rPr lang="en-GB" sz="1600" dirty="0"/>
              <a:t>Pricing policy etc.</a:t>
            </a:r>
          </a:p>
        </p:txBody>
      </p:sp>
      <p:sp>
        <p:nvSpPr>
          <p:cNvPr id="36" name="TextBox 30">
            <a:extLst>
              <a:ext uri="{FF2B5EF4-FFF2-40B4-BE49-F238E27FC236}">
                <a16:creationId xmlns:a16="http://schemas.microsoft.com/office/drawing/2014/main" id="{D88FBC15-78BF-4C9A-BE2A-CC3E9782183F}"/>
              </a:ext>
            </a:extLst>
          </p:cNvPr>
          <p:cNvSpPr txBox="1"/>
          <p:nvPr/>
        </p:nvSpPr>
        <p:spPr>
          <a:xfrm>
            <a:off x="4831901" y="3509246"/>
            <a:ext cx="2333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Marketing and distribution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40A71B33-5B2E-4121-AB91-C3937FE19AA4}"/>
              </a:ext>
            </a:extLst>
          </p:cNvPr>
          <p:cNvSpPr txBox="1"/>
          <p:nvPr/>
        </p:nvSpPr>
        <p:spPr>
          <a:xfrm>
            <a:off x="8910569" y="5140062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Workforce</a:t>
            </a:r>
          </a:p>
          <a:p>
            <a:r>
              <a:rPr lang="en-GB" sz="1600" dirty="0"/>
              <a:t>Compensation</a:t>
            </a:r>
          </a:p>
          <a:p>
            <a:r>
              <a:rPr lang="en-GB" sz="1600"/>
              <a:t>Working time models etc.</a:t>
            </a:r>
            <a:endParaRPr lang="en-GB" sz="1600" dirty="0"/>
          </a:p>
        </p:txBody>
      </p:sp>
      <p:sp>
        <p:nvSpPr>
          <p:cNvPr id="38" name="TextBox 34">
            <a:extLst>
              <a:ext uri="{FF2B5EF4-FFF2-40B4-BE49-F238E27FC236}">
                <a16:creationId xmlns:a16="http://schemas.microsoft.com/office/drawing/2014/main" id="{3C49A135-F638-45D8-834B-18E88D071908}"/>
              </a:ext>
            </a:extLst>
          </p:cNvPr>
          <p:cNvSpPr txBox="1"/>
          <p:nvPr/>
        </p:nvSpPr>
        <p:spPr>
          <a:xfrm>
            <a:off x="8922477" y="4836866"/>
            <a:ext cx="1028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Workforce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9" name="TextBox 35">
            <a:extLst>
              <a:ext uri="{FF2B5EF4-FFF2-40B4-BE49-F238E27FC236}">
                <a16:creationId xmlns:a16="http://schemas.microsoft.com/office/drawing/2014/main" id="{CEC49EAC-C535-45A2-89C1-00A30D3B97C1}"/>
              </a:ext>
            </a:extLst>
          </p:cNvPr>
          <p:cNvSpPr txBox="1"/>
          <p:nvPr/>
        </p:nvSpPr>
        <p:spPr>
          <a:xfrm>
            <a:off x="4876539" y="5195152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Locations</a:t>
            </a:r>
          </a:p>
          <a:p>
            <a:r>
              <a:rPr lang="en-GB" sz="1600" dirty="0"/>
              <a:t>Capacities</a:t>
            </a:r>
          </a:p>
          <a:p>
            <a:r>
              <a:rPr lang="en-GB" sz="1600" dirty="0"/>
              <a:t>Technology etc.</a:t>
            </a:r>
          </a:p>
        </p:txBody>
      </p:sp>
      <p:sp>
        <p:nvSpPr>
          <p:cNvPr id="40" name="TextBox 36">
            <a:extLst>
              <a:ext uri="{FF2B5EF4-FFF2-40B4-BE49-F238E27FC236}">
                <a16:creationId xmlns:a16="http://schemas.microsoft.com/office/drawing/2014/main" id="{40836DFB-28EC-48EC-8AF4-579FAEFAD1F6}"/>
              </a:ext>
            </a:extLst>
          </p:cNvPr>
          <p:cNvSpPr txBox="1"/>
          <p:nvPr/>
        </p:nvSpPr>
        <p:spPr>
          <a:xfrm>
            <a:off x="4831901" y="4836866"/>
            <a:ext cx="2517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Production and procurement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1" name="TextBox 37">
            <a:extLst>
              <a:ext uri="{FF2B5EF4-FFF2-40B4-BE49-F238E27FC236}">
                <a16:creationId xmlns:a16="http://schemas.microsoft.com/office/drawing/2014/main" id="{FC00461B-375B-4BFF-B977-DA72C1E1F3E1}"/>
              </a:ext>
            </a:extLst>
          </p:cNvPr>
          <p:cNvSpPr txBox="1"/>
          <p:nvPr/>
        </p:nvSpPr>
        <p:spPr>
          <a:xfrm>
            <a:off x="8900339" y="2205377"/>
            <a:ext cx="3139960" cy="11541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Innovation and ideas </a:t>
            </a:r>
            <a:br>
              <a:rPr lang="en-GB" sz="1600" dirty="0"/>
            </a:br>
            <a:r>
              <a:rPr lang="en-GB" sz="1600"/>
              <a:t>management</a:t>
            </a:r>
            <a:endParaRPr lang="en-GB" sz="1600" dirty="0"/>
          </a:p>
          <a:p>
            <a:r>
              <a:rPr lang="en-GB" sz="1600" dirty="0"/>
              <a:t>Patents</a:t>
            </a:r>
          </a:p>
          <a:p>
            <a:r>
              <a:rPr lang="en-GB" sz="1600" dirty="0"/>
              <a:t>Licenses etc.</a:t>
            </a:r>
          </a:p>
        </p:txBody>
      </p:sp>
      <p:sp>
        <p:nvSpPr>
          <p:cNvPr id="42" name="TextBox 38">
            <a:extLst>
              <a:ext uri="{FF2B5EF4-FFF2-40B4-BE49-F238E27FC236}">
                <a16:creationId xmlns:a16="http://schemas.microsoft.com/office/drawing/2014/main" id="{D623B23D-BA39-45F1-A88F-2E15FA967617}"/>
              </a:ext>
            </a:extLst>
          </p:cNvPr>
          <p:cNvSpPr txBox="1"/>
          <p:nvPr/>
        </p:nvSpPr>
        <p:spPr>
          <a:xfrm>
            <a:off x="8922186" y="2005789"/>
            <a:ext cx="2376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Research and development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3" name="TextBox 39">
            <a:extLst>
              <a:ext uri="{FF2B5EF4-FFF2-40B4-BE49-F238E27FC236}">
                <a16:creationId xmlns:a16="http://schemas.microsoft.com/office/drawing/2014/main" id="{D58755C9-57D4-4E13-B2AA-8F9B9913EEEC}"/>
              </a:ext>
            </a:extLst>
          </p:cNvPr>
          <p:cNvSpPr txBox="1"/>
          <p:nvPr/>
        </p:nvSpPr>
        <p:spPr>
          <a:xfrm>
            <a:off x="4815170" y="2359997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Range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Design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Quality etc.</a:t>
            </a:r>
          </a:p>
        </p:txBody>
      </p:sp>
      <p:sp>
        <p:nvSpPr>
          <p:cNvPr id="44" name="TextBox 40">
            <a:extLst>
              <a:ext uri="{FF2B5EF4-FFF2-40B4-BE49-F238E27FC236}">
                <a16:creationId xmlns:a16="http://schemas.microsoft.com/office/drawing/2014/main" id="{15950AA9-664D-4F7E-8D68-5D88A72171A5}"/>
              </a:ext>
            </a:extLst>
          </p:cNvPr>
          <p:cNvSpPr txBox="1"/>
          <p:nvPr/>
        </p:nvSpPr>
        <p:spPr>
          <a:xfrm>
            <a:off x="4831901" y="2062789"/>
            <a:ext cx="2607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Sales and production program</a:t>
            </a:r>
          </a:p>
        </p:txBody>
      </p:sp>
    </p:spTree>
    <p:extLst>
      <p:ext uri="{BB962C8B-B14F-4D97-AF65-F5344CB8AC3E}">
        <p14:creationId xmlns:p14="http://schemas.microsoft.com/office/powerpoint/2010/main" val="159437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9812" y="739597"/>
            <a:ext cx="8852375" cy="69735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Content of Restructuring Concepts: Mission Statement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868566" cy="2452256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 further strengthen the mission statement, indicators such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as market share, employee loyalty, customer satisfaction, etc. can also be used.</a:t>
            </a:r>
            <a:endParaRPr lang="en-US" dirty="0">
              <a:solidFill>
                <a:srgbClr val="245473"/>
              </a:solidFill>
            </a:endParaRPr>
          </a:p>
        </p:txBody>
      </p: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5AA573D5-0A86-4A11-ACE1-C915D3688092}"/>
              </a:ext>
            </a:extLst>
          </p:cNvPr>
          <p:cNvGrpSpPr/>
          <p:nvPr/>
        </p:nvGrpSpPr>
        <p:grpSpPr>
          <a:xfrm>
            <a:off x="3807852" y="2531668"/>
            <a:ext cx="8213894" cy="2774254"/>
            <a:chOff x="3920361" y="2081627"/>
            <a:chExt cx="8213894" cy="2774254"/>
          </a:xfrm>
        </p:grpSpPr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C4A9EBEA-AFD3-4C5E-A096-C3A2DECBD6EF}"/>
                </a:ext>
              </a:extLst>
            </p:cNvPr>
            <p:cNvSpPr/>
            <p:nvPr/>
          </p:nvSpPr>
          <p:spPr>
            <a:xfrm>
              <a:off x="8224727" y="3478792"/>
              <a:ext cx="475777" cy="1245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31DC9D47-2AF8-4B70-8539-1536E8D22A75}"/>
                </a:ext>
              </a:extLst>
            </p:cNvPr>
            <p:cNvSpPr/>
            <p:nvPr/>
          </p:nvSpPr>
          <p:spPr>
            <a:xfrm>
              <a:off x="9202447" y="3472312"/>
              <a:ext cx="2780865" cy="125011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0752F142-B8B2-4648-936D-0F80B02EF3FF}"/>
                </a:ext>
              </a:extLst>
            </p:cNvPr>
            <p:cNvSpPr/>
            <p:nvPr/>
          </p:nvSpPr>
          <p:spPr>
            <a:xfrm>
              <a:off x="4632963" y="3487996"/>
              <a:ext cx="3086610" cy="1230840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C504D179-549E-430C-924D-AE1460210201}"/>
                </a:ext>
              </a:extLst>
            </p:cNvPr>
            <p:cNvSpPr/>
            <p:nvPr/>
          </p:nvSpPr>
          <p:spPr>
            <a:xfrm>
              <a:off x="4286658" y="2141301"/>
              <a:ext cx="3432916" cy="1277640"/>
            </a:xfrm>
            <a:custGeom>
              <a:avLst/>
              <a:gdLst>
                <a:gd name="connsiteX0" fmla="*/ 376517 w 3248809"/>
                <a:gd name="connsiteY0" fmla="*/ 0 h 1151068"/>
                <a:gd name="connsiteX1" fmla="*/ 3248809 w 3248809"/>
                <a:gd name="connsiteY1" fmla="*/ 0 h 1151068"/>
                <a:gd name="connsiteX2" fmla="*/ 3238051 w 3248809"/>
                <a:gd name="connsiteY2" fmla="*/ 1151068 h 1151068"/>
                <a:gd name="connsiteX3" fmla="*/ 0 w 3248809"/>
                <a:gd name="connsiteY3" fmla="*/ 1140310 h 115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48809" h="1151068">
                  <a:moveTo>
                    <a:pt x="376517" y="0"/>
                  </a:moveTo>
                  <a:lnTo>
                    <a:pt x="3248809" y="0"/>
                  </a:lnTo>
                  <a:lnTo>
                    <a:pt x="3238051" y="1151068"/>
                  </a:lnTo>
                  <a:lnTo>
                    <a:pt x="0" y="1140310"/>
                  </a:lnTo>
                </a:path>
              </a:pathLst>
            </a:cu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TextBox 27">
              <a:extLst>
                <a:ext uri="{FF2B5EF4-FFF2-40B4-BE49-F238E27FC236}">
                  <a16:creationId xmlns:a16="http://schemas.microsoft.com/office/drawing/2014/main" id="{E10DE08E-05A2-4BA2-A349-D26B4140A52C}"/>
                </a:ext>
              </a:extLst>
            </p:cNvPr>
            <p:cNvSpPr txBox="1"/>
            <p:nvPr/>
          </p:nvSpPr>
          <p:spPr>
            <a:xfrm>
              <a:off x="9529691" y="3875139"/>
              <a:ext cx="2604564" cy="62324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n-GB" sz="1600"/>
                <a:t>IT</a:t>
              </a:r>
            </a:p>
            <a:p>
              <a:r>
                <a:rPr lang="en-GB" sz="1600"/>
                <a:t>Accounting, etc.</a:t>
              </a:r>
            </a:p>
          </p:txBody>
        </p:sp>
        <p:sp>
          <p:nvSpPr>
            <p:cNvPr id="34" name="TextBox 28">
              <a:extLst>
                <a:ext uri="{FF2B5EF4-FFF2-40B4-BE49-F238E27FC236}">
                  <a16:creationId xmlns:a16="http://schemas.microsoft.com/office/drawing/2014/main" id="{31F04CE3-7FB1-4222-BD92-E9BC6BDF7F98}"/>
                </a:ext>
              </a:extLst>
            </p:cNvPr>
            <p:cNvSpPr txBox="1"/>
            <p:nvPr/>
          </p:nvSpPr>
          <p:spPr>
            <a:xfrm>
              <a:off x="9546422" y="3509246"/>
              <a:ext cx="15105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Support systems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35" name="TextBox 29">
              <a:extLst>
                <a:ext uri="{FF2B5EF4-FFF2-40B4-BE49-F238E27FC236}">
                  <a16:creationId xmlns:a16="http://schemas.microsoft.com/office/drawing/2014/main" id="{9ABD22C3-08CC-45FE-9221-C374548E2892}"/>
                </a:ext>
              </a:extLst>
            </p:cNvPr>
            <p:cNvSpPr txBox="1"/>
            <p:nvPr/>
          </p:nvSpPr>
          <p:spPr>
            <a:xfrm>
              <a:off x="4815170" y="3875139"/>
              <a:ext cx="2604564" cy="62324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n-GB" sz="1600"/>
                <a:t>Employee matters</a:t>
              </a:r>
            </a:p>
            <a:p>
              <a:r>
                <a:rPr lang="en-GB" sz="1600"/>
                <a:t>Environment, etc.</a:t>
              </a:r>
            </a:p>
          </p:txBody>
        </p:sp>
        <p:sp>
          <p:nvSpPr>
            <p:cNvPr id="36" name="TextBox 30">
              <a:extLst>
                <a:ext uri="{FF2B5EF4-FFF2-40B4-BE49-F238E27FC236}">
                  <a16:creationId xmlns:a16="http://schemas.microsoft.com/office/drawing/2014/main" id="{D88FBC15-78BF-4C9A-BE2A-CC3E9782183F}"/>
                </a:ext>
              </a:extLst>
            </p:cNvPr>
            <p:cNvSpPr txBox="1"/>
            <p:nvPr/>
          </p:nvSpPr>
          <p:spPr>
            <a:xfrm>
              <a:off x="4831901" y="3509246"/>
              <a:ext cx="12499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Sustainability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43" name="TextBox 39">
              <a:extLst>
                <a:ext uri="{FF2B5EF4-FFF2-40B4-BE49-F238E27FC236}">
                  <a16:creationId xmlns:a16="http://schemas.microsoft.com/office/drawing/2014/main" id="{D58755C9-57D4-4E13-B2AA-8F9B9913EEEC}"/>
                </a:ext>
              </a:extLst>
            </p:cNvPr>
            <p:cNvSpPr txBox="1"/>
            <p:nvPr/>
          </p:nvSpPr>
          <p:spPr>
            <a:xfrm>
              <a:off x="4810346" y="2326950"/>
              <a:ext cx="2747455" cy="115416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6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Quantitative and qualitative potential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6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Motivation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6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Incentive systems, etc.</a:t>
              </a:r>
            </a:p>
          </p:txBody>
        </p:sp>
        <p:sp>
          <p:nvSpPr>
            <p:cNvPr id="44" name="TextBox 40">
              <a:extLst>
                <a:ext uri="{FF2B5EF4-FFF2-40B4-BE49-F238E27FC236}">
                  <a16:creationId xmlns:a16="http://schemas.microsoft.com/office/drawing/2014/main" id="{15950AA9-664D-4F7E-8D68-5D88A72171A5}"/>
                </a:ext>
              </a:extLst>
            </p:cNvPr>
            <p:cNvSpPr txBox="1"/>
            <p:nvPr/>
          </p:nvSpPr>
          <p:spPr>
            <a:xfrm>
              <a:off x="4836724" y="2081627"/>
              <a:ext cx="21820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Managers and specialists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3AE8C6D1-772D-4529-87B4-54DD9680EDCD}"/>
                </a:ext>
              </a:extLst>
            </p:cNvPr>
            <p:cNvSpPr/>
            <p:nvPr/>
          </p:nvSpPr>
          <p:spPr>
            <a:xfrm>
              <a:off x="4313816" y="2151529"/>
              <a:ext cx="518085" cy="1149260"/>
            </a:xfrm>
            <a:custGeom>
              <a:avLst/>
              <a:gdLst>
                <a:gd name="connsiteX0" fmla="*/ 430306 w 548640"/>
                <a:gd name="connsiteY0" fmla="*/ 0 h 1129553"/>
                <a:gd name="connsiteX1" fmla="*/ 548640 w 548640"/>
                <a:gd name="connsiteY1" fmla="*/ 1129553 h 1129553"/>
                <a:gd name="connsiteX2" fmla="*/ 0 w 548640"/>
                <a:gd name="connsiteY2" fmla="*/ 1118796 h 1129553"/>
                <a:gd name="connsiteX3" fmla="*/ 441064 w 548640"/>
                <a:gd name="connsiteY3" fmla="*/ 118335 h 1129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8640" h="1129553">
                  <a:moveTo>
                    <a:pt x="430306" y="0"/>
                  </a:moveTo>
                  <a:lnTo>
                    <a:pt x="548640" y="1129553"/>
                  </a:lnTo>
                  <a:lnTo>
                    <a:pt x="0" y="1118796"/>
                  </a:lnTo>
                  <a:lnTo>
                    <a:pt x="441064" y="118335"/>
                  </a:lnTo>
                </a:path>
              </a:pathLst>
            </a:cu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0D7D054B-E331-40A9-B209-57CDA8FF62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36075" t="28149" r="35917" b="40592"/>
            <a:stretch/>
          </p:blipFill>
          <p:spPr>
            <a:xfrm>
              <a:off x="3920361" y="2106342"/>
              <a:ext cx="970946" cy="1315774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0B9F30F-497C-401A-9384-ACCC5B5048AA}"/>
                </a:ext>
              </a:extLst>
            </p:cNvPr>
            <p:cNvSpPr/>
            <p:nvPr/>
          </p:nvSpPr>
          <p:spPr>
            <a:xfrm>
              <a:off x="8700504" y="2162287"/>
              <a:ext cx="3262351" cy="125983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8D48B857-CB4D-4F13-A688-42313E3DE8A9}"/>
                </a:ext>
              </a:extLst>
            </p:cNvPr>
            <p:cNvSpPr/>
            <p:nvPr/>
          </p:nvSpPr>
          <p:spPr>
            <a:xfrm>
              <a:off x="8449867" y="2269683"/>
              <a:ext cx="591671" cy="1151068"/>
            </a:xfrm>
            <a:custGeom>
              <a:avLst/>
              <a:gdLst>
                <a:gd name="connsiteX0" fmla="*/ 150607 w 591671"/>
                <a:gd name="connsiteY0" fmla="*/ 0 h 1151068"/>
                <a:gd name="connsiteX1" fmla="*/ 591671 w 591671"/>
                <a:gd name="connsiteY1" fmla="*/ 1151068 h 1151068"/>
                <a:gd name="connsiteX2" fmla="*/ 86061 w 591671"/>
                <a:gd name="connsiteY2" fmla="*/ 1151068 h 1151068"/>
                <a:gd name="connsiteX3" fmla="*/ 355002 w 591671"/>
                <a:gd name="connsiteY3" fmla="*/ 817581 h 1151068"/>
                <a:gd name="connsiteX4" fmla="*/ 0 w 591671"/>
                <a:gd name="connsiteY4" fmla="*/ 527125 h 1151068"/>
                <a:gd name="connsiteX5" fmla="*/ 268941 w 591671"/>
                <a:gd name="connsiteY5" fmla="*/ 290457 h 115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1671" h="1151068">
                  <a:moveTo>
                    <a:pt x="150607" y="0"/>
                  </a:moveTo>
                  <a:lnTo>
                    <a:pt x="591671" y="1151068"/>
                  </a:lnTo>
                  <a:lnTo>
                    <a:pt x="86061" y="1151068"/>
                  </a:lnTo>
                  <a:lnTo>
                    <a:pt x="355002" y="817581"/>
                  </a:lnTo>
                  <a:lnTo>
                    <a:pt x="0" y="527125"/>
                  </a:lnTo>
                  <a:lnTo>
                    <a:pt x="268941" y="290457"/>
                  </a:lnTo>
                </a:path>
              </a:pathLst>
            </a:custGeom>
            <a:solidFill>
              <a:srgbClr val="843C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DF08BE97-04E9-4CBB-9DB3-0D08CD72A0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36952" t="27453" r="37054" b="40701"/>
            <a:stretch/>
          </p:blipFill>
          <p:spPr>
            <a:xfrm>
              <a:off x="7905187" y="2111457"/>
              <a:ext cx="936576" cy="1326002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E1112F84-0D54-49A0-9FC3-9E83AFA1EBEB}"/>
                </a:ext>
              </a:extLst>
            </p:cNvPr>
            <p:cNvSpPr/>
            <p:nvPr/>
          </p:nvSpPr>
          <p:spPr>
            <a:xfrm>
              <a:off x="8444753" y="2162287"/>
              <a:ext cx="255751" cy="118334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TextBox 37">
              <a:extLst>
                <a:ext uri="{FF2B5EF4-FFF2-40B4-BE49-F238E27FC236}">
                  <a16:creationId xmlns:a16="http://schemas.microsoft.com/office/drawing/2014/main" id="{FC00461B-375B-4BFF-B977-DA72C1E1F3E1}"/>
                </a:ext>
              </a:extLst>
            </p:cNvPr>
            <p:cNvSpPr txBox="1"/>
            <p:nvPr/>
          </p:nvSpPr>
          <p:spPr>
            <a:xfrm>
              <a:off x="9024513" y="2319789"/>
              <a:ext cx="2758893" cy="115416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n-GB" sz="1600"/>
                <a:t>Organization Chart</a:t>
              </a:r>
            </a:p>
            <a:p>
              <a:r>
                <a:rPr lang="en-GB" sz="1600"/>
                <a:t>Management and decision-making</a:t>
              </a:r>
            </a:p>
            <a:p>
              <a:r>
                <a:rPr lang="en-GB" sz="1600"/>
                <a:t>Corporate culture etc.</a:t>
              </a:r>
            </a:p>
          </p:txBody>
        </p:sp>
        <p:sp>
          <p:nvSpPr>
            <p:cNvPr id="42" name="TextBox 38">
              <a:extLst>
                <a:ext uri="{FF2B5EF4-FFF2-40B4-BE49-F238E27FC236}">
                  <a16:creationId xmlns:a16="http://schemas.microsoft.com/office/drawing/2014/main" id="{D623B23D-BA39-45F1-A88F-2E15FA967617}"/>
                </a:ext>
              </a:extLst>
            </p:cNvPr>
            <p:cNvSpPr txBox="1"/>
            <p:nvPr/>
          </p:nvSpPr>
          <p:spPr>
            <a:xfrm>
              <a:off x="8956255" y="2100918"/>
              <a:ext cx="1203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Organization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96395282-A677-4A2A-BD49-780B13CAF386}"/>
                </a:ext>
              </a:extLst>
            </p:cNvPr>
            <p:cNvSpPr/>
            <p:nvPr/>
          </p:nvSpPr>
          <p:spPr>
            <a:xfrm>
              <a:off x="4374674" y="3484239"/>
              <a:ext cx="385923" cy="11152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D0464D69-1123-4620-8E89-9B77E10005EF}"/>
                </a:ext>
              </a:extLst>
            </p:cNvPr>
            <p:cNvSpPr/>
            <p:nvPr/>
          </p:nvSpPr>
          <p:spPr>
            <a:xfrm>
              <a:off x="4271844" y="4162792"/>
              <a:ext cx="483389" cy="555579"/>
            </a:xfrm>
            <a:custGeom>
              <a:avLst/>
              <a:gdLst>
                <a:gd name="connsiteX0" fmla="*/ 441064 w 441064"/>
                <a:gd name="connsiteY0" fmla="*/ 473337 h 473337"/>
                <a:gd name="connsiteX1" fmla="*/ 0 w 441064"/>
                <a:gd name="connsiteY1" fmla="*/ 473337 h 473337"/>
                <a:gd name="connsiteX2" fmla="*/ 355003 w 441064"/>
                <a:gd name="connsiteY2" fmla="*/ 182880 h 473337"/>
                <a:gd name="connsiteX3" fmla="*/ 398033 w 441064"/>
                <a:gd name="connsiteY3" fmla="*/ 0 h 473337"/>
                <a:gd name="connsiteX4" fmla="*/ 441064 w 441064"/>
                <a:gd name="connsiteY4" fmla="*/ 473337 h 473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1064" h="473337">
                  <a:moveTo>
                    <a:pt x="441064" y="473337"/>
                  </a:moveTo>
                  <a:lnTo>
                    <a:pt x="0" y="473337"/>
                  </a:lnTo>
                  <a:lnTo>
                    <a:pt x="355003" y="182880"/>
                  </a:lnTo>
                  <a:lnTo>
                    <a:pt x="398033" y="0"/>
                  </a:lnTo>
                  <a:lnTo>
                    <a:pt x="441064" y="473337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CE19AED4-A627-4B97-88F8-DE860B3C53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37062" t="28456" r="37068" b="40551"/>
            <a:stretch/>
          </p:blipFill>
          <p:spPr>
            <a:xfrm>
              <a:off x="3971875" y="3488665"/>
              <a:ext cx="814223" cy="1237053"/>
            </a:xfrm>
            <a:prstGeom prst="rect">
              <a:avLst/>
            </a:prstGeom>
          </p:spPr>
        </p:pic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4824B841-4170-4FB1-A04B-76561D9D7555}"/>
                </a:ext>
              </a:extLst>
            </p:cNvPr>
            <p:cNvSpPr/>
            <p:nvPr/>
          </p:nvSpPr>
          <p:spPr>
            <a:xfrm>
              <a:off x="8137545" y="3485479"/>
              <a:ext cx="572442" cy="1205734"/>
            </a:xfrm>
            <a:custGeom>
              <a:avLst/>
              <a:gdLst>
                <a:gd name="connsiteX0" fmla="*/ 53788 w 408791"/>
                <a:gd name="connsiteY0" fmla="*/ 0 h 1118795"/>
                <a:gd name="connsiteX1" fmla="*/ 408791 w 408791"/>
                <a:gd name="connsiteY1" fmla="*/ 1118795 h 1118795"/>
                <a:gd name="connsiteX2" fmla="*/ 107576 w 408791"/>
                <a:gd name="connsiteY2" fmla="*/ 1118795 h 1118795"/>
                <a:gd name="connsiteX3" fmla="*/ 0 w 408791"/>
                <a:gd name="connsiteY3" fmla="*/ 1021976 h 1118795"/>
                <a:gd name="connsiteX4" fmla="*/ 53788 w 408791"/>
                <a:gd name="connsiteY4" fmla="*/ 0 h 1118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8791" h="1118795">
                  <a:moveTo>
                    <a:pt x="53788" y="0"/>
                  </a:moveTo>
                  <a:lnTo>
                    <a:pt x="408791" y="1118795"/>
                  </a:lnTo>
                  <a:lnTo>
                    <a:pt x="107576" y="1118795"/>
                  </a:lnTo>
                  <a:lnTo>
                    <a:pt x="0" y="1021976"/>
                  </a:lnTo>
                  <a:lnTo>
                    <a:pt x="53788" y="0"/>
                  </a:lnTo>
                  <a:close/>
                </a:path>
              </a:pathLst>
            </a:custGeom>
            <a:solidFill>
              <a:srgbClr val="7F6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9A7DEF16-A518-4A44-97E4-09C2F85D11E4}"/>
                </a:ext>
              </a:extLst>
            </p:cNvPr>
            <p:cNvSpPr/>
            <p:nvPr/>
          </p:nvSpPr>
          <p:spPr>
            <a:xfrm rot="21480000">
              <a:off x="9079802" y="3753710"/>
              <a:ext cx="505610" cy="978946"/>
            </a:xfrm>
            <a:custGeom>
              <a:avLst/>
              <a:gdLst>
                <a:gd name="connsiteX0" fmla="*/ 204396 w 505610"/>
                <a:gd name="connsiteY0" fmla="*/ 0 h 978946"/>
                <a:gd name="connsiteX1" fmla="*/ 505610 w 505610"/>
                <a:gd name="connsiteY1" fmla="*/ 978946 h 978946"/>
                <a:gd name="connsiteX2" fmla="*/ 0 w 505610"/>
                <a:gd name="connsiteY2" fmla="*/ 968188 h 978946"/>
                <a:gd name="connsiteX3" fmla="*/ 247426 w 505610"/>
                <a:gd name="connsiteY3" fmla="*/ 710004 h 978946"/>
                <a:gd name="connsiteX4" fmla="*/ 204396 w 505610"/>
                <a:gd name="connsiteY4" fmla="*/ 0 h 978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5610" h="978946">
                  <a:moveTo>
                    <a:pt x="204396" y="0"/>
                  </a:moveTo>
                  <a:lnTo>
                    <a:pt x="505610" y="978946"/>
                  </a:lnTo>
                  <a:lnTo>
                    <a:pt x="0" y="968188"/>
                  </a:lnTo>
                  <a:lnTo>
                    <a:pt x="247426" y="710004"/>
                  </a:lnTo>
                  <a:lnTo>
                    <a:pt x="204396" y="0"/>
                  </a:lnTo>
                  <a:close/>
                </a:path>
              </a:pathLst>
            </a:custGeom>
            <a:solidFill>
              <a:srgbClr val="7F6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83D7ADA3-5C20-48FF-A662-0852EFAA58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31216" t="28456" r="28331" b="40689"/>
            <a:stretch/>
          </p:blipFill>
          <p:spPr>
            <a:xfrm>
              <a:off x="7818538" y="3489025"/>
              <a:ext cx="1563541" cy="1260034"/>
            </a:xfrm>
            <a:prstGeom prst="rect">
              <a:avLst/>
            </a:prstGeom>
          </p:spPr>
        </p:pic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7245537A-5040-4441-A20A-98E168B8EA2B}"/>
                </a:ext>
              </a:extLst>
            </p:cNvPr>
            <p:cNvSpPr/>
            <p:nvPr/>
          </p:nvSpPr>
          <p:spPr>
            <a:xfrm>
              <a:off x="8522747" y="3478793"/>
              <a:ext cx="277008" cy="15729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B626A551-3FCF-4C36-8842-934981CBE957}"/>
                </a:ext>
              </a:extLst>
            </p:cNvPr>
            <p:cNvSpPr/>
            <p:nvPr/>
          </p:nvSpPr>
          <p:spPr>
            <a:xfrm>
              <a:off x="9129132" y="3478793"/>
              <a:ext cx="277008" cy="15729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109F0708-D472-45EC-BB7A-E37BCB680BFB}"/>
                </a:ext>
              </a:extLst>
            </p:cNvPr>
            <p:cNvSpPr/>
            <p:nvPr/>
          </p:nvSpPr>
          <p:spPr>
            <a:xfrm>
              <a:off x="8638391" y="3477425"/>
              <a:ext cx="815563" cy="1159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96743CEC-B6D6-42EA-8499-E74FA8B136E9}"/>
                </a:ext>
              </a:extLst>
            </p:cNvPr>
            <p:cNvSpPr/>
            <p:nvPr/>
          </p:nvSpPr>
          <p:spPr>
            <a:xfrm>
              <a:off x="8768647" y="4603253"/>
              <a:ext cx="439947" cy="1294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0309BC7A-A16E-47DC-901D-608967475CD1}"/>
                </a:ext>
              </a:extLst>
            </p:cNvPr>
            <p:cNvSpPr/>
            <p:nvPr/>
          </p:nvSpPr>
          <p:spPr>
            <a:xfrm>
              <a:off x="8618154" y="4629773"/>
              <a:ext cx="247718" cy="9360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96308D3D-624D-4687-A1AA-B59FABD81090}"/>
                </a:ext>
              </a:extLst>
            </p:cNvPr>
            <p:cNvSpPr/>
            <p:nvPr/>
          </p:nvSpPr>
          <p:spPr>
            <a:xfrm>
              <a:off x="7824439" y="4720010"/>
              <a:ext cx="2201973" cy="1358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566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97529" y="538436"/>
            <a:ext cx="8852375" cy="69735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Content of Restructuring Concepts: Mission Statement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63973" y="1885252"/>
            <a:ext cx="3963338" cy="5360745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aim of restructuring is not only to secure the company's viability, but also to achieve a level of profitability that is interesting (attractive) for equity and debt capital providers by realising competitive advantages.</a:t>
            </a:r>
            <a:endParaRPr lang="en-US" sz="2000" dirty="0">
              <a:solidFill>
                <a:srgbClr val="245473"/>
              </a:solidFill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This requires that the company has certain unique selling propositions (USP) compared to its competitors, e.g.:</a:t>
            </a:r>
          </a:p>
          <a:p>
            <a:pPr marL="180975" indent="-1809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 the production and service area</a:t>
            </a:r>
          </a:p>
          <a:p>
            <a:pPr marL="180975" indent="-1809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 brand image</a:t>
            </a:r>
          </a:p>
          <a:p>
            <a:pPr marL="180975" indent="-1809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and these characteristics are also perceived/rewarded by the customer and are of lasting value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US" sz="1800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A0EBBBD1-F287-47AD-8E4D-B2C7350A5A25}"/>
              </a:ext>
            </a:extLst>
          </p:cNvPr>
          <p:cNvSpPr txBox="1"/>
          <p:nvPr/>
        </p:nvSpPr>
        <p:spPr>
          <a:xfrm>
            <a:off x="1514703" y="934160"/>
            <a:ext cx="10372207" cy="64633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The company must define in its mission statement which strategies it will use in competition. For this come into consideration:</a:t>
            </a:r>
            <a:endParaRPr lang="en-GB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FA8FEC39-5864-4A7C-9E85-191BA8B16FDA}"/>
              </a:ext>
            </a:extLst>
          </p:cNvPr>
          <p:cNvSpPr txBox="1">
            <a:spLocks/>
          </p:cNvSpPr>
          <p:nvPr/>
        </p:nvSpPr>
        <p:spPr>
          <a:xfrm>
            <a:off x="4068530" y="5367003"/>
            <a:ext cx="2232790" cy="701482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Are you able to offer your products / services at a lower price than the competition?</a:t>
            </a:r>
          </a:p>
        </p:txBody>
      </p:sp>
      <p:sp>
        <p:nvSpPr>
          <p:cNvPr id="69" name="TextBox 24">
            <a:extLst>
              <a:ext uri="{FF2B5EF4-FFF2-40B4-BE49-F238E27FC236}">
                <a16:creationId xmlns:a16="http://schemas.microsoft.com/office/drawing/2014/main" id="{EB452655-6B3B-4836-ADCC-CFC1ECD5CD26}"/>
              </a:ext>
            </a:extLst>
          </p:cNvPr>
          <p:cNvSpPr txBox="1"/>
          <p:nvPr/>
        </p:nvSpPr>
        <p:spPr>
          <a:xfrm>
            <a:off x="4637112" y="4831149"/>
            <a:ext cx="127913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  <a:latin typeface="Poppins"/>
                <a:ea typeface="League Spartan" charset="0"/>
                <a:cs typeface="Poppins" pitchFamily="2" charset="77"/>
              </a:rPr>
              <a:t>Cost and price </a:t>
            </a:r>
            <a:br>
              <a:rPr lang="en-US" sz="1400" b="1" dirty="0">
                <a:solidFill>
                  <a:srgbClr val="0070C0"/>
                </a:solidFill>
                <a:latin typeface="Poppins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rgbClr val="0070C0"/>
                </a:solidFill>
                <a:latin typeface="Poppins"/>
                <a:ea typeface="League Spartan" charset="0"/>
                <a:cs typeface="Poppins" pitchFamily="2" charset="77"/>
              </a:rPr>
              <a:t>competition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9F21CB7B-18EA-40CC-B989-C2FC18616514}"/>
              </a:ext>
            </a:extLst>
          </p:cNvPr>
          <p:cNvSpPr txBox="1">
            <a:spLocks/>
          </p:cNvSpPr>
          <p:nvPr/>
        </p:nvSpPr>
        <p:spPr>
          <a:xfrm>
            <a:off x="7079196" y="5389461"/>
            <a:ext cx="2232790" cy="534770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Can you deliver or produce results faster than the competition?</a:t>
            </a:r>
          </a:p>
        </p:txBody>
      </p:sp>
      <p:sp>
        <p:nvSpPr>
          <p:cNvPr id="71" name="TextBox 28">
            <a:extLst>
              <a:ext uri="{FF2B5EF4-FFF2-40B4-BE49-F238E27FC236}">
                <a16:creationId xmlns:a16="http://schemas.microsoft.com/office/drawing/2014/main" id="{15988530-D171-4EBC-BF69-B690587B0E32}"/>
              </a:ext>
            </a:extLst>
          </p:cNvPr>
          <p:cNvSpPr txBox="1"/>
          <p:nvPr/>
        </p:nvSpPr>
        <p:spPr>
          <a:xfrm>
            <a:off x="7454368" y="4864522"/>
            <a:ext cx="1411027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  <a:ea typeface="League Spartan" charset="0"/>
                <a:cs typeface="Poppins" pitchFamily="2" charset="77"/>
              </a:rPr>
              <a:t>Competition for </a:t>
            </a:r>
            <a:b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  <a:ea typeface="League Spartan" charset="0"/>
                <a:cs typeface="Poppins" pitchFamily="2" charset="77"/>
              </a:rPr>
              <a:t>time advantages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6C54F31E-E62D-4496-B3A5-16BCEB6AF122}"/>
              </a:ext>
            </a:extLst>
          </p:cNvPr>
          <p:cNvSpPr txBox="1">
            <a:spLocks/>
          </p:cNvSpPr>
          <p:nvPr/>
        </p:nvSpPr>
        <p:spPr>
          <a:xfrm>
            <a:off x="9614523" y="5545278"/>
            <a:ext cx="2505869" cy="86819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Is your value chain well positioned and have you fully integrated the relevant customers and suppliers into the value chain?</a:t>
            </a:r>
          </a:p>
        </p:txBody>
      </p:sp>
      <p:sp>
        <p:nvSpPr>
          <p:cNvPr id="73" name="TextBox 31">
            <a:extLst>
              <a:ext uri="{FF2B5EF4-FFF2-40B4-BE49-F238E27FC236}">
                <a16:creationId xmlns:a16="http://schemas.microsoft.com/office/drawing/2014/main" id="{7DE623F0-3751-464F-872E-A2A4A39A44D8}"/>
              </a:ext>
            </a:extLst>
          </p:cNvPr>
          <p:cNvSpPr txBox="1"/>
          <p:nvPr/>
        </p:nvSpPr>
        <p:spPr>
          <a:xfrm>
            <a:off x="10018443" y="4851669"/>
            <a:ext cx="2054280" cy="738664"/>
          </a:xfrm>
          <a:prstGeom prst="rect">
            <a:avLst/>
          </a:prstGeom>
          <a:noFill/>
        </p:spPr>
        <p:txBody>
          <a:bodyPr wrap="none" lIns="91440" tIns="45720" rIns="91440" bIns="45720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  <a:t>Competition for the best </a:t>
            </a:r>
            <a:br>
              <a:rPr lang="en-US" sz="1400" b="1" dirty="0">
                <a:solidFill>
                  <a:srgbClr val="24547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  <a:t>value-creation </a:t>
            </a:r>
            <a:br>
              <a:rPr lang="en-US" sz="1400" b="1" dirty="0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  <a:t>architecture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E7EAA186-74D2-44B9-9680-8CE76F00AF4F}"/>
              </a:ext>
            </a:extLst>
          </p:cNvPr>
          <p:cNvSpPr txBox="1">
            <a:spLocks/>
          </p:cNvSpPr>
          <p:nvPr/>
        </p:nvSpPr>
        <p:spPr>
          <a:xfrm>
            <a:off x="5571342" y="2936349"/>
            <a:ext cx="2232790" cy="701482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Are your products / services qualitatively better than those </a:t>
            </a:r>
            <a:b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of your competitors?</a:t>
            </a:r>
          </a:p>
        </p:txBody>
      </p:sp>
      <p:sp>
        <p:nvSpPr>
          <p:cNvPr id="75" name="TextBox 35">
            <a:extLst>
              <a:ext uri="{FF2B5EF4-FFF2-40B4-BE49-F238E27FC236}">
                <a16:creationId xmlns:a16="http://schemas.microsoft.com/office/drawing/2014/main" id="{E6D0B63D-4B85-40C3-AD04-982EF4B7D848}"/>
              </a:ext>
            </a:extLst>
          </p:cNvPr>
          <p:cNvSpPr txBox="1"/>
          <p:nvPr/>
        </p:nvSpPr>
        <p:spPr>
          <a:xfrm>
            <a:off x="5529941" y="2410992"/>
            <a:ext cx="2089546" cy="52322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E5329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Quality and performance </a:t>
            </a:r>
            <a:br>
              <a:rPr lang="en-US" sz="1400" b="1" dirty="0">
                <a:solidFill>
                  <a:srgbClr val="E5329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rgbClr val="E5329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competition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AF08BC43-008A-439D-87BE-7A3D0CD82B85}"/>
              </a:ext>
            </a:extLst>
          </p:cNvPr>
          <p:cNvSpPr txBox="1">
            <a:spLocks/>
          </p:cNvSpPr>
          <p:nvPr/>
        </p:nvSpPr>
        <p:spPr>
          <a:xfrm>
            <a:off x="8668831" y="3018919"/>
            <a:ext cx="2232790" cy="534770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Are you innovative in relation to the competition?</a:t>
            </a:r>
          </a:p>
        </p:txBody>
      </p:sp>
      <p:sp>
        <p:nvSpPr>
          <p:cNvPr id="77" name="TextBox 38">
            <a:extLst>
              <a:ext uri="{FF2B5EF4-FFF2-40B4-BE49-F238E27FC236}">
                <a16:creationId xmlns:a16="http://schemas.microsoft.com/office/drawing/2014/main" id="{5B6AC39C-0D37-4F0C-BACB-2421CAC34219}"/>
              </a:ext>
            </a:extLst>
          </p:cNvPr>
          <p:cNvSpPr txBox="1"/>
          <p:nvPr/>
        </p:nvSpPr>
        <p:spPr>
          <a:xfrm>
            <a:off x="8719467" y="2409826"/>
            <a:ext cx="1958100" cy="52322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Innovation and </a:t>
            </a:r>
            <a:br>
              <a:rPr lang="en-US" sz="1400" b="1" dirty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technology competition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02F3914-350E-4629-BD47-D479A4289A90}"/>
              </a:ext>
            </a:extLst>
          </p:cNvPr>
          <p:cNvGrpSpPr/>
          <p:nvPr/>
        </p:nvGrpSpPr>
        <p:grpSpPr>
          <a:xfrm>
            <a:off x="4483351" y="3703926"/>
            <a:ext cx="7590221" cy="1114590"/>
            <a:chOff x="4428956" y="3726462"/>
            <a:chExt cx="6199706" cy="1561340"/>
          </a:xfrm>
        </p:grpSpPr>
        <p:sp>
          <p:nvSpPr>
            <p:cNvPr id="38" name="Freeform 4">
              <a:extLst>
                <a:ext uri="{FF2B5EF4-FFF2-40B4-BE49-F238E27FC236}">
                  <a16:creationId xmlns:a16="http://schemas.microsoft.com/office/drawing/2014/main" id="{00E1C7CB-078E-4096-BDC5-A304E3715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956" y="3878418"/>
              <a:ext cx="6199706" cy="1285682"/>
            </a:xfrm>
            <a:custGeom>
              <a:avLst/>
              <a:gdLst>
                <a:gd name="T0" fmla="*/ 2752 w 13271"/>
                <a:gd name="T1" fmla="*/ 1376 h 2752"/>
                <a:gd name="T2" fmla="*/ 2349 w 13271"/>
                <a:gd name="T3" fmla="*/ 403 h 2752"/>
                <a:gd name="T4" fmla="*/ 1376 w 13271"/>
                <a:gd name="T5" fmla="*/ 0 h 2752"/>
                <a:gd name="T6" fmla="*/ 403 w 13271"/>
                <a:gd name="T7" fmla="*/ 403 h 2752"/>
                <a:gd name="T8" fmla="*/ 2 w 13271"/>
                <a:gd name="T9" fmla="*/ 1314 h 2752"/>
                <a:gd name="T10" fmla="*/ 62 w 13271"/>
                <a:gd name="T11" fmla="*/ 1376 h 2752"/>
                <a:gd name="T12" fmla="*/ 126 w 13271"/>
                <a:gd name="T13" fmla="*/ 1314 h 2752"/>
                <a:gd name="T14" fmla="*/ 491 w 13271"/>
                <a:gd name="T15" fmla="*/ 491 h 2752"/>
                <a:gd name="T16" fmla="*/ 1376 w 13271"/>
                <a:gd name="T17" fmla="*/ 124 h 2752"/>
                <a:gd name="T18" fmla="*/ 2262 w 13271"/>
                <a:gd name="T19" fmla="*/ 491 h 2752"/>
                <a:gd name="T20" fmla="*/ 2630 w 13271"/>
                <a:gd name="T21" fmla="*/ 1376 h 2752"/>
                <a:gd name="T22" fmla="*/ 3033 w 13271"/>
                <a:gd name="T23" fmla="*/ 2348 h 2752"/>
                <a:gd name="T24" fmla="*/ 4006 w 13271"/>
                <a:gd name="T25" fmla="*/ 2751 h 2752"/>
                <a:gd name="T26" fmla="*/ 4979 w 13271"/>
                <a:gd name="T27" fmla="*/ 2348 h 2752"/>
                <a:gd name="T28" fmla="*/ 5382 w 13271"/>
                <a:gd name="T29" fmla="*/ 1376 h 2752"/>
                <a:gd name="T30" fmla="*/ 5384 w 13271"/>
                <a:gd name="T31" fmla="*/ 1376 h 2752"/>
                <a:gd name="T32" fmla="*/ 5751 w 13271"/>
                <a:gd name="T33" fmla="*/ 491 h 2752"/>
                <a:gd name="T34" fmla="*/ 6636 w 13271"/>
                <a:gd name="T35" fmla="*/ 124 h 2752"/>
                <a:gd name="T36" fmla="*/ 7520 w 13271"/>
                <a:gd name="T37" fmla="*/ 491 h 2752"/>
                <a:gd name="T38" fmla="*/ 7888 w 13271"/>
                <a:gd name="T39" fmla="*/ 1376 h 2752"/>
                <a:gd name="T40" fmla="*/ 8292 w 13271"/>
                <a:gd name="T41" fmla="*/ 2348 h 2752"/>
                <a:gd name="T42" fmla="*/ 9264 w 13271"/>
                <a:gd name="T43" fmla="*/ 2751 h 2752"/>
                <a:gd name="T44" fmla="*/ 10238 w 13271"/>
                <a:gd name="T45" fmla="*/ 2348 h 2752"/>
                <a:gd name="T46" fmla="*/ 10641 w 13271"/>
                <a:gd name="T47" fmla="*/ 1376 h 2752"/>
                <a:gd name="T48" fmla="*/ 10643 w 13271"/>
                <a:gd name="T49" fmla="*/ 1376 h 2752"/>
                <a:gd name="T50" fmla="*/ 11009 w 13271"/>
                <a:gd name="T51" fmla="*/ 491 h 2752"/>
                <a:gd name="T52" fmla="*/ 11894 w 13271"/>
                <a:gd name="T53" fmla="*/ 124 h 2752"/>
                <a:gd name="T54" fmla="*/ 12779 w 13271"/>
                <a:gd name="T55" fmla="*/ 491 h 2752"/>
                <a:gd name="T56" fmla="*/ 13144 w 13271"/>
                <a:gd name="T57" fmla="*/ 1314 h 2752"/>
                <a:gd name="T58" fmla="*/ 13208 w 13271"/>
                <a:gd name="T59" fmla="*/ 1376 h 2752"/>
                <a:gd name="T60" fmla="*/ 13269 w 13271"/>
                <a:gd name="T61" fmla="*/ 1314 h 2752"/>
                <a:gd name="T62" fmla="*/ 12867 w 13271"/>
                <a:gd name="T63" fmla="*/ 403 h 2752"/>
                <a:gd name="T64" fmla="*/ 11894 w 13271"/>
                <a:gd name="T65" fmla="*/ 0 h 2752"/>
                <a:gd name="T66" fmla="*/ 10921 w 13271"/>
                <a:gd name="T67" fmla="*/ 403 h 2752"/>
                <a:gd name="T68" fmla="*/ 10516 w 13271"/>
                <a:gd name="T69" fmla="*/ 1376 h 2752"/>
                <a:gd name="T70" fmla="*/ 10149 w 13271"/>
                <a:gd name="T71" fmla="*/ 2260 h 2752"/>
                <a:gd name="T72" fmla="*/ 9264 w 13271"/>
                <a:gd name="T73" fmla="*/ 2627 h 2752"/>
                <a:gd name="T74" fmla="*/ 8379 w 13271"/>
                <a:gd name="T75" fmla="*/ 2260 h 2752"/>
                <a:gd name="T76" fmla="*/ 8013 w 13271"/>
                <a:gd name="T77" fmla="*/ 1376 h 2752"/>
                <a:gd name="T78" fmla="*/ 8011 w 13271"/>
                <a:gd name="T79" fmla="*/ 1376 h 2752"/>
                <a:gd name="T80" fmla="*/ 7608 w 13271"/>
                <a:gd name="T81" fmla="*/ 403 h 2752"/>
                <a:gd name="T82" fmla="*/ 6636 w 13271"/>
                <a:gd name="T83" fmla="*/ 0 h 2752"/>
                <a:gd name="T84" fmla="*/ 5663 w 13271"/>
                <a:gd name="T85" fmla="*/ 403 h 2752"/>
                <a:gd name="T86" fmla="*/ 5258 w 13271"/>
                <a:gd name="T87" fmla="*/ 1376 h 2752"/>
                <a:gd name="T88" fmla="*/ 4891 w 13271"/>
                <a:gd name="T89" fmla="*/ 2260 h 2752"/>
                <a:gd name="T90" fmla="*/ 4006 w 13271"/>
                <a:gd name="T91" fmla="*/ 2627 h 2752"/>
                <a:gd name="T92" fmla="*/ 3121 w 13271"/>
                <a:gd name="T93" fmla="*/ 2260 h 2752"/>
                <a:gd name="T94" fmla="*/ 2755 w 13271"/>
                <a:gd name="T95" fmla="*/ 1376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271" h="2752">
                  <a:moveTo>
                    <a:pt x="2752" y="1376"/>
                  </a:moveTo>
                  <a:lnTo>
                    <a:pt x="2752" y="1376"/>
                  </a:lnTo>
                  <a:cubicBezTo>
                    <a:pt x="2752" y="1011"/>
                    <a:pt x="2607" y="661"/>
                    <a:pt x="2349" y="403"/>
                  </a:cubicBezTo>
                  <a:lnTo>
                    <a:pt x="2349" y="403"/>
                  </a:lnTo>
                  <a:cubicBezTo>
                    <a:pt x="2091" y="145"/>
                    <a:pt x="1741" y="0"/>
                    <a:pt x="1376" y="0"/>
                  </a:cubicBezTo>
                  <a:lnTo>
                    <a:pt x="1376" y="0"/>
                  </a:lnTo>
                  <a:cubicBezTo>
                    <a:pt x="1012" y="0"/>
                    <a:pt x="661" y="145"/>
                    <a:pt x="403" y="403"/>
                  </a:cubicBezTo>
                  <a:lnTo>
                    <a:pt x="403" y="403"/>
                  </a:lnTo>
                  <a:cubicBezTo>
                    <a:pt x="160" y="646"/>
                    <a:pt x="17" y="972"/>
                    <a:pt x="2" y="1314"/>
                  </a:cubicBezTo>
                  <a:lnTo>
                    <a:pt x="2" y="1314"/>
                  </a:lnTo>
                  <a:cubicBezTo>
                    <a:pt x="0" y="1348"/>
                    <a:pt x="28" y="1376"/>
                    <a:pt x="62" y="1376"/>
                  </a:cubicBezTo>
                  <a:lnTo>
                    <a:pt x="62" y="1376"/>
                  </a:lnTo>
                  <a:cubicBezTo>
                    <a:pt x="97" y="1376"/>
                    <a:pt x="124" y="1348"/>
                    <a:pt x="126" y="1314"/>
                  </a:cubicBezTo>
                  <a:lnTo>
                    <a:pt x="126" y="1314"/>
                  </a:lnTo>
                  <a:cubicBezTo>
                    <a:pt x="141" y="1005"/>
                    <a:pt x="271" y="711"/>
                    <a:pt x="491" y="491"/>
                  </a:cubicBezTo>
                  <a:lnTo>
                    <a:pt x="491" y="491"/>
                  </a:lnTo>
                  <a:cubicBezTo>
                    <a:pt x="726" y="256"/>
                    <a:pt x="1045" y="124"/>
                    <a:pt x="1376" y="124"/>
                  </a:cubicBezTo>
                  <a:lnTo>
                    <a:pt x="1376" y="124"/>
                  </a:lnTo>
                  <a:cubicBezTo>
                    <a:pt x="1708" y="124"/>
                    <a:pt x="2027" y="256"/>
                    <a:pt x="2262" y="491"/>
                  </a:cubicBezTo>
                  <a:lnTo>
                    <a:pt x="2262" y="491"/>
                  </a:lnTo>
                  <a:cubicBezTo>
                    <a:pt x="2496" y="726"/>
                    <a:pt x="2628" y="1044"/>
                    <a:pt x="2628" y="1376"/>
                  </a:cubicBezTo>
                  <a:lnTo>
                    <a:pt x="2630" y="1376"/>
                  </a:lnTo>
                  <a:lnTo>
                    <a:pt x="2630" y="1376"/>
                  </a:lnTo>
                  <a:cubicBezTo>
                    <a:pt x="2630" y="1740"/>
                    <a:pt x="2775" y="2090"/>
                    <a:pt x="3033" y="2348"/>
                  </a:cubicBezTo>
                  <a:lnTo>
                    <a:pt x="3033" y="2348"/>
                  </a:lnTo>
                  <a:cubicBezTo>
                    <a:pt x="3291" y="2606"/>
                    <a:pt x="3642" y="2751"/>
                    <a:pt x="4006" y="2751"/>
                  </a:cubicBezTo>
                  <a:lnTo>
                    <a:pt x="4006" y="2751"/>
                  </a:lnTo>
                  <a:cubicBezTo>
                    <a:pt x="4371" y="2751"/>
                    <a:pt x="4721" y="2606"/>
                    <a:pt x="4979" y="2348"/>
                  </a:cubicBezTo>
                  <a:lnTo>
                    <a:pt x="4979" y="2348"/>
                  </a:lnTo>
                  <a:cubicBezTo>
                    <a:pt x="5237" y="2090"/>
                    <a:pt x="5382" y="1740"/>
                    <a:pt x="5382" y="1376"/>
                  </a:cubicBezTo>
                  <a:lnTo>
                    <a:pt x="5384" y="1376"/>
                  </a:lnTo>
                  <a:lnTo>
                    <a:pt x="5384" y="1376"/>
                  </a:lnTo>
                  <a:cubicBezTo>
                    <a:pt x="5384" y="1044"/>
                    <a:pt x="5516" y="726"/>
                    <a:pt x="5751" y="491"/>
                  </a:cubicBezTo>
                  <a:lnTo>
                    <a:pt x="5751" y="491"/>
                  </a:lnTo>
                  <a:cubicBezTo>
                    <a:pt x="5986" y="256"/>
                    <a:pt x="6304" y="124"/>
                    <a:pt x="6636" y="124"/>
                  </a:cubicBezTo>
                  <a:lnTo>
                    <a:pt x="6636" y="124"/>
                  </a:lnTo>
                  <a:cubicBezTo>
                    <a:pt x="6967" y="124"/>
                    <a:pt x="7285" y="256"/>
                    <a:pt x="7520" y="491"/>
                  </a:cubicBezTo>
                  <a:lnTo>
                    <a:pt x="7520" y="491"/>
                  </a:lnTo>
                  <a:cubicBezTo>
                    <a:pt x="7754" y="726"/>
                    <a:pt x="7886" y="1044"/>
                    <a:pt x="7886" y="1376"/>
                  </a:cubicBezTo>
                  <a:lnTo>
                    <a:pt x="7888" y="1376"/>
                  </a:lnTo>
                  <a:lnTo>
                    <a:pt x="7888" y="1376"/>
                  </a:lnTo>
                  <a:cubicBezTo>
                    <a:pt x="7888" y="1740"/>
                    <a:pt x="8033" y="2090"/>
                    <a:pt x="8292" y="2348"/>
                  </a:cubicBezTo>
                  <a:lnTo>
                    <a:pt x="8292" y="2348"/>
                  </a:lnTo>
                  <a:cubicBezTo>
                    <a:pt x="8550" y="2606"/>
                    <a:pt x="8900" y="2751"/>
                    <a:pt x="9264" y="2751"/>
                  </a:cubicBezTo>
                  <a:lnTo>
                    <a:pt x="9264" y="2751"/>
                  </a:lnTo>
                  <a:cubicBezTo>
                    <a:pt x="9630" y="2751"/>
                    <a:pt x="9980" y="2606"/>
                    <a:pt x="10238" y="2348"/>
                  </a:cubicBezTo>
                  <a:lnTo>
                    <a:pt x="10238" y="2348"/>
                  </a:lnTo>
                  <a:cubicBezTo>
                    <a:pt x="10496" y="2090"/>
                    <a:pt x="10641" y="1740"/>
                    <a:pt x="10641" y="1376"/>
                  </a:cubicBezTo>
                  <a:lnTo>
                    <a:pt x="10643" y="1376"/>
                  </a:lnTo>
                  <a:lnTo>
                    <a:pt x="10643" y="1376"/>
                  </a:lnTo>
                  <a:cubicBezTo>
                    <a:pt x="10643" y="1044"/>
                    <a:pt x="10774" y="726"/>
                    <a:pt x="11009" y="491"/>
                  </a:cubicBezTo>
                  <a:lnTo>
                    <a:pt x="11009" y="491"/>
                  </a:lnTo>
                  <a:cubicBezTo>
                    <a:pt x="11244" y="256"/>
                    <a:pt x="11562" y="124"/>
                    <a:pt x="11894" y="124"/>
                  </a:cubicBezTo>
                  <a:lnTo>
                    <a:pt x="11894" y="124"/>
                  </a:lnTo>
                  <a:cubicBezTo>
                    <a:pt x="12226" y="124"/>
                    <a:pt x="12545" y="256"/>
                    <a:pt x="12779" y="491"/>
                  </a:cubicBezTo>
                  <a:lnTo>
                    <a:pt x="12779" y="491"/>
                  </a:lnTo>
                  <a:cubicBezTo>
                    <a:pt x="12999" y="711"/>
                    <a:pt x="13129" y="1005"/>
                    <a:pt x="13144" y="1314"/>
                  </a:cubicBezTo>
                  <a:lnTo>
                    <a:pt x="13144" y="1314"/>
                  </a:lnTo>
                  <a:cubicBezTo>
                    <a:pt x="13146" y="1348"/>
                    <a:pt x="13174" y="1376"/>
                    <a:pt x="13208" y="1376"/>
                  </a:cubicBezTo>
                  <a:lnTo>
                    <a:pt x="13208" y="1376"/>
                  </a:lnTo>
                  <a:cubicBezTo>
                    <a:pt x="13243" y="1376"/>
                    <a:pt x="13270" y="1348"/>
                    <a:pt x="13269" y="1314"/>
                  </a:cubicBezTo>
                  <a:lnTo>
                    <a:pt x="13269" y="1314"/>
                  </a:lnTo>
                  <a:cubicBezTo>
                    <a:pt x="13254" y="972"/>
                    <a:pt x="13111" y="646"/>
                    <a:pt x="12867" y="403"/>
                  </a:cubicBezTo>
                  <a:lnTo>
                    <a:pt x="12867" y="403"/>
                  </a:lnTo>
                  <a:cubicBezTo>
                    <a:pt x="12609" y="145"/>
                    <a:pt x="12259" y="0"/>
                    <a:pt x="11894" y="0"/>
                  </a:cubicBezTo>
                  <a:lnTo>
                    <a:pt x="11894" y="0"/>
                  </a:lnTo>
                  <a:cubicBezTo>
                    <a:pt x="11530" y="0"/>
                    <a:pt x="11179" y="145"/>
                    <a:pt x="10921" y="403"/>
                  </a:cubicBezTo>
                  <a:lnTo>
                    <a:pt x="10921" y="403"/>
                  </a:lnTo>
                  <a:cubicBezTo>
                    <a:pt x="10663" y="661"/>
                    <a:pt x="10518" y="1011"/>
                    <a:pt x="10518" y="1376"/>
                  </a:cubicBezTo>
                  <a:lnTo>
                    <a:pt x="10516" y="1376"/>
                  </a:lnTo>
                  <a:lnTo>
                    <a:pt x="10516" y="1376"/>
                  </a:lnTo>
                  <a:cubicBezTo>
                    <a:pt x="10516" y="1707"/>
                    <a:pt x="10384" y="2025"/>
                    <a:pt x="10149" y="2260"/>
                  </a:cubicBezTo>
                  <a:lnTo>
                    <a:pt x="10149" y="2260"/>
                  </a:lnTo>
                  <a:cubicBezTo>
                    <a:pt x="9915" y="2495"/>
                    <a:pt x="9597" y="2627"/>
                    <a:pt x="9264" y="2627"/>
                  </a:cubicBezTo>
                  <a:lnTo>
                    <a:pt x="9264" y="2627"/>
                  </a:lnTo>
                  <a:cubicBezTo>
                    <a:pt x="8932" y="2627"/>
                    <a:pt x="8614" y="2495"/>
                    <a:pt x="8379" y="2260"/>
                  </a:cubicBezTo>
                  <a:lnTo>
                    <a:pt x="8379" y="2260"/>
                  </a:lnTo>
                  <a:cubicBezTo>
                    <a:pt x="8145" y="2025"/>
                    <a:pt x="8013" y="1707"/>
                    <a:pt x="8013" y="1376"/>
                  </a:cubicBezTo>
                  <a:lnTo>
                    <a:pt x="8011" y="1376"/>
                  </a:lnTo>
                  <a:lnTo>
                    <a:pt x="8011" y="1376"/>
                  </a:lnTo>
                  <a:cubicBezTo>
                    <a:pt x="8011" y="1011"/>
                    <a:pt x="7866" y="661"/>
                    <a:pt x="7608" y="403"/>
                  </a:cubicBezTo>
                  <a:lnTo>
                    <a:pt x="7608" y="403"/>
                  </a:lnTo>
                  <a:cubicBezTo>
                    <a:pt x="7350" y="145"/>
                    <a:pt x="7000" y="0"/>
                    <a:pt x="6636" y="0"/>
                  </a:cubicBezTo>
                  <a:lnTo>
                    <a:pt x="6636" y="0"/>
                  </a:lnTo>
                  <a:cubicBezTo>
                    <a:pt x="6271" y="0"/>
                    <a:pt x="5921" y="145"/>
                    <a:pt x="5663" y="403"/>
                  </a:cubicBezTo>
                  <a:lnTo>
                    <a:pt x="5663" y="403"/>
                  </a:lnTo>
                  <a:cubicBezTo>
                    <a:pt x="5405" y="661"/>
                    <a:pt x="5260" y="1011"/>
                    <a:pt x="5260" y="1376"/>
                  </a:cubicBezTo>
                  <a:lnTo>
                    <a:pt x="5258" y="1376"/>
                  </a:lnTo>
                  <a:lnTo>
                    <a:pt x="5258" y="1376"/>
                  </a:lnTo>
                  <a:cubicBezTo>
                    <a:pt x="5258" y="1707"/>
                    <a:pt x="5126" y="2025"/>
                    <a:pt x="4891" y="2260"/>
                  </a:cubicBezTo>
                  <a:lnTo>
                    <a:pt x="4891" y="2260"/>
                  </a:lnTo>
                  <a:cubicBezTo>
                    <a:pt x="4657" y="2495"/>
                    <a:pt x="4338" y="2627"/>
                    <a:pt x="4006" y="2627"/>
                  </a:cubicBezTo>
                  <a:lnTo>
                    <a:pt x="4006" y="2627"/>
                  </a:lnTo>
                  <a:cubicBezTo>
                    <a:pt x="3674" y="2627"/>
                    <a:pt x="3356" y="2495"/>
                    <a:pt x="3121" y="2260"/>
                  </a:cubicBezTo>
                  <a:lnTo>
                    <a:pt x="3121" y="2260"/>
                  </a:lnTo>
                  <a:cubicBezTo>
                    <a:pt x="2886" y="2025"/>
                    <a:pt x="2755" y="1707"/>
                    <a:pt x="2755" y="1376"/>
                  </a:cubicBezTo>
                  <a:lnTo>
                    <a:pt x="2752" y="137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40705491-CFB2-46F3-AA29-9E2E7B88D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970" y="4045310"/>
              <a:ext cx="953959" cy="951899"/>
            </a:xfrm>
            <a:custGeom>
              <a:avLst/>
              <a:gdLst>
                <a:gd name="T0" fmla="*/ 1020 w 2040"/>
                <a:gd name="T1" fmla="*/ 0 h 2039"/>
                <a:gd name="T2" fmla="*/ 1020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20 w 2040"/>
                <a:gd name="T9" fmla="*/ 2038 h 2039"/>
                <a:gd name="T10" fmla="*/ 1020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20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20" y="0"/>
                  </a:moveTo>
                  <a:lnTo>
                    <a:pt x="1020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20" y="2038"/>
                  </a:cubicBezTo>
                  <a:lnTo>
                    <a:pt x="1020" y="2038"/>
                  </a:lnTo>
                  <a:cubicBezTo>
                    <a:pt x="457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7" y="0"/>
                    <a:pt x="102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C10DE89A-7293-4F37-B869-0CD524104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840" y="4045310"/>
              <a:ext cx="953959" cy="951899"/>
            </a:xfrm>
            <a:custGeom>
              <a:avLst/>
              <a:gdLst>
                <a:gd name="T0" fmla="*/ 1019 w 2040"/>
                <a:gd name="T1" fmla="*/ 0 h 2039"/>
                <a:gd name="T2" fmla="*/ 1019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19 w 2040"/>
                <a:gd name="T9" fmla="*/ 2038 h 2039"/>
                <a:gd name="T10" fmla="*/ 1019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19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19" y="0"/>
                  </a:moveTo>
                  <a:lnTo>
                    <a:pt x="1019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51C2FBED-9D19-4DBC-89E2-BC5CEB07C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8012" y="4045310"/>
              <a:ext cx="951899" cy="951899"/>
            </a:xfrm>
            <a:custGeom>
              <a:avLst/>
              <a:gdLst>
                <a:gd name="T0" fmla="*/ 1019 w 2039"/>
                <a:gd name="T1" fmla="*/ 0 h 2039"/>
                <a:gd name="T2" fmla="*/ 1019 w 2039"/>
                <a:gd name="T3" fmla="*/ 0 h 2039"/>
                <a:gd name="T4" fmla="*/ 2038 w 2039"/>
                <a:gd name="T5" fmla="*/ 1019 h 2039"/>
                <a:gd name="T6" fmla="*/ 2038 w 2039"/>
                <a:gd name="T7" fmla="*/ 1019 h 2039"/>
                <a:gd name="T8" fmla="*/ 1019 w 2039"/>
                <a:gd name="T9" fmla="*/ 2038 h 2039"/>
                <a:gd name="T10" fmla="*/ 1019 w 2039"/>
                <a:gd name="T11" fmla="*/ 2038 h 2039"/>
                <a:gd name="T12" fmla="*/ 0 w 2039"/>
                <a:gd name="T13" fmla="*/ 1019 h 2039"/>
                <a:gd name="T14" fmla="*/ 0 w 2039"/>
                <a:gd name="T15" fmla="*/ 1019 h 2039"/>
                <a:gd name="T16" fmla="*/ 1019 w 2039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9" h="2039">
                  <a:moveTo>
                    <a:pt x="1019" y="0"/>
                  </a:moveTo>
                  <a:lnTo>
                    <a:pt x="1019" y="0"/>
                  </a:lnTo>
                  <a:cubicBezTo>
                    <a:pt x="1581" y="0"/>
                    <a:pt x="2038" y="456"/>
                    <a:pt x="2038" y="1019"/>
                  </a:cubicBezTo>
                  <a:lnTo>
                    <a:pt x="2038" y="1019"/>
                  </a:lnTo>
                  <a:cubicBezTo>
                    <a:pt x="2038" y="1581"/>
                    <a:pt x="1581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19A6D550-29F2-4C2F-BA91-E4A8662EB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5701" y="4045310"/>
              <a:ext cx="953959" cy="951899"/>
            </a:xfrm>
            <a:custGeom>
              <a:avLst/>
              <a:gdLst>
                <a:gd name="T0" fmla="*/ 1020 w 2040"/>
                <a:gd name="T1" fmla="*/ 0 h 2039"/>
                <a:gd name="T2" fmla="*/ 1020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20 w 2040"/>
                <a:gd name="T9" fmla="*/ 2038 h 2039"/>
                <a:gd name="T10" fmla="*/ 1020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20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20" y="0"/>
                  </a:moveTo>
                  <a:lnTo>
                    <a:pt x="1020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20" y="2038"/>
                  </a:cubicBezTo>
                  <a:lnTo>
                    <a:pt x="1020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2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8F171352-1ADF-4971-A860-F61856416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4297" y="4045310"/>
              <a:ext cx="951899" cy="951899"/>
            </a:xfrm>
            <a:custGeom>
              <a:avLst/>
              <a:gdLst>
                <a:gd name="T0" fmla="*/ 1019 w 2039"/>
                <a:gd name="T1" fmla="*/ 0 h 2039"/>
                <a:gd name="T2" fmla="*/ 1019 w 2039"/>
                <a:gd name="T3" fmla="*/ 0 h 2039"/>
                <a:gd name="T4" fmla="*/ 2038 w 2039"/>
                <a:gd name="T5" fmla="*/ 1019 h 2039"/>
                <a:gd name="T6" fmla="*/ 2038 w 2039"/>
                <a:gd name="T7" fmla="*/ 1019 h 2039"/>
                <a:gd name="T8" fmla="*/ 1019 w 2039"/>
                <a:gd name="T9" fmla="*/ 2038 h 2039"/>
                <a:gd name="T10" fmla="*/ 1019 w 2039"/>
                <a:gd name="T11" fmla="*/ 2038 h 2039"/>
                <a:gd name="T12" fmla="*/ 0 w 2039"/>
                <a:gd name="T13" fmla="*/ 1019 h 2039"/>
                <a:gd name="T14" fmla="*/ 0 w 2039"/>
                <a:gd name="T15" fmla="*/ 1019 h 2039"/>
                <a:gd name="T16" fmla="*/ 1019 w 2039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9" h="2039">
                  <a:moveTo>
                    <a:pt x="1019" y="0"/>
                  </a:moveTo>
                  <a:lnTo>
                    <a:pt x="1019" y="0"/>
                  </a:lnTo>
                  <a:cubicBezTo>
                    <a:pt x="1582" y="0"/>
                    <a:pt x="2038" y="456"/>
                    <a:pt x="2038" y="1019"/>
                  </a:cubicBezTo>
                  <a:lnTo>
                    <a:pt x="2038" y="1019"/>
                  </a:lnTo>
                  <a:cubicBezTo>
                    <a:pt x="2038" y="1581"/>
                    <a:pt x="1582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8" name="Freeform 26">
              <a:extLst>
                <a:ext uri="{FF2B5EF4-FFF2-40B4-BE49-F238E27FC236}">
                  <a16:creationId xmlns:a16="http://schemas.microsoft.com/office/drawing/2014/main" id="{60AE3D18-4DA7-444A-B642-6954A8139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2224" y="4416179"/>
              <a:ext cx="105080" cy="105080"/>
            </a:xfrm>
            <a:custGeom>
              <a:avLst/>
              <a:gdLst>
                <a:gd name="T0" fmla="*/ 112 w 226"/>
                <a:gd name="T1" fmla="*/ 0 h 225"/>
                <a:gd name="T2" fmla="*/ 112 w 226"/>
                <a:gd name="T3" fmla="*/ 0 h 225"/>
                <a:gd name="T4" fmla="*/ 225 w 226"/>
                <a:gd name="T5" fmla="*/ 112 h 225"/>
                <a:gd name="T6" fmla="*/ 225 w 226"/>
                <a:gd name="T7" fmla="*/ 112 h 225"/>
                <a:gd name="T8" fmla="*/ 112 w 226"/>
                <a:gd name="T9" fmla="*/ 224 h 225"/>
                <a:gd name="T10" fmla="*/ 112 w 226"/>
                <a:gd name="T11" fmla="*/ 224 h 225"/>
                <a:gd name="T12" fmla="*/ 0 w 226"/>
                <a:gd name="T13" fmla="*/ 112 h 225"/>
                <a:gd name="T14" fmla="*/ 0 w 226"/>
                <a:gd name="T15" fmla="*/ 112 h 225"/>
                <a:gd name="T16" fmla="*/ 112 w 226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225">
                  <a:moveTo>
                    <a:pt x="112" y="0"/>
                  </a:moveTo>
                  <a:lnTo>
                    <a:pt x="112" y="0"/>
                  </a:lnTo>
                  <a:cubicBezTo>
                    <a:pt x="175" y="0"/>
                    <a:pt x="225" y="50"/>
                    <a:pt x="225" y="112"/>
                  </a:cubicBezTo>
                  <a:lnTo>
                    <a:pt x="225" y="112"/>
                  </a:lnTo>
                  <a:cubicBezTo>
                    <a:pt x="225" y="174"/>
                    <a:pt x="175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9" name="Freeform 27">
              <a:extLst>
                <a:ext uri="{FF2B5EF4-FFF2-40B4-BE49-F238E27FC236}">
                  <a16:creationId xmlns:a16="http://schemas.microsoft.com/office/drawing/2014/main" id="{1C7502E0-D0AE-4DD3-870F-082EEE3E2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6396" y="4416179"/>
              <a:ext cx="105079" cy="105080"/>
            </a:xfrm>
            <a:custGeom>
              <a:avLst/>
              <a:gdLst>
                <a:gd name="T0" fmla="*/ 112 w 225"/>
                <a:gd name="T1" fmla="*/ 0 h 225"/>
                <a:gd name="T2" fmla="*/ 112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2 w 225"/>
                <a:gd name="T9" fmla="*/ 224 h 225"/>
                <a:gd name="T10" fmla="*/ 112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2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2" y="0"/>
                  </a:moveTo>
                  <a:lnTo>
                    <a:pt x="112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0" name="Freeform 28">
              <a:extLst>
                <a:ext uri="{FF2B5EF4-FFF2-40B4-BE49-F238E27FC236}">
                  <a16:creationId xmlns:a16="http://schemas.microsoft.com/office/drawing/2014/main" id="{E251D262-44CA-49BA-A7F1-8E5FEC865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0266" y="4416179"/>
              <a:ext cx="105079" cy="105080"/>
            </a:xfrm>
            <a:custGeom>
              <a:avLst/>
              <a:gdLst>
                <a:gd name="T0" fmla="*/ 111 w 225"/>
                <a:gd name="T1" fmla="*/ 0 h 225"/>
                <a:gd name="T2" fmla="*/ 111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1 w 225"/>
                <a:gd name="T9" fmla="*/ 224 h 225"/>
                <a:gd name="T10" fmla="*/ 111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1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1" y="0"/>
                  </a:moveTo>
                  <a:lnTo>
                    <a:pt x="111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1" y="224"/>
                  </a:cubicBezTo>
                  <a:lnTo>
                    <a:pt x="111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1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3" name="Freeform 29">
              <a:extLst>
                <a:ext uri="{FF2B5EF4-FFF2-40B4-BE49-F238E27FC236}">
                  <a16:creationId xmlns:a16="http://schemas.microsoft.com/office/drawing/2014/main" id="{1E0DA27A-4F09-42DC-8997-9B3F2106A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4438" y="4416179"/>
              <a:ext cx="105080" cy="105080"/>
            </a:xfrm>
            <a:custGeom>
              <a:avLst/>
              <a:gdLst>
                <a:gd name="T0" fmla="*/ 112 w 225"/>
                <a:gd name="T1" fmla="*/ 0 h 225"/>
                <a:gd name="T2" fmla="*/ 112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2 w 225"/>
                <a:gd name="T9" fmla="*/ 224 h 225"/>
                <a:gd name="T10" fmla="*/ 112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2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2" y="0"/>
                  </a:moveTo>
                  <a:lnTo>
                    <a:pt x="112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6" name="Down Arrow 18">
              <a:extLst>
                <a:ext uri="{FF2B5EF4-FFF2-40B4-BE49-F238E27FC236}">
                  <a16:creationId xmlns:a16="http://schemas.microsoft.com/office/drawing/2014/main" id="{D79B297B-FD45-4870-9B89-FD53F5877CF7}"/>
                </a:ext>
              </a:extLst>
            </p:cNvPr>
            <p:cNvSpPr/>
            <p:nvPr/>
          </p:nvSpPr>
          <p:spPr>
            <a:xfrm>
              <a:off x="5016693" y="5107802"/>
              <a:ext cx="120510" cy="180000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4" name="Up Arrow 19">
              <a:extLst>
                <a:ext uri="{FF2B5EF4-FFF2-40B4-BE49-F238E27FC236}">
                  <a16:creationId xmlns:a16="http://schemas.microsoft.com/office/drawing/2014/main" id="{88C3CE21-E6D6-4763-9550-AA44AC8A21A7}"/>
                </a:ext>
              </a:extLst>
            </p:cNvPr>
            <p:cNvSpPr/>
            <p:nvPr/>
          </p:nvSpPr>
          <p:spPr>
            <a:xfrm>
              <a:off x="6240563" y="3726462"/>
              <a:ext cx="120510" cy="180000"/>
            </a:xfrm>
            <a:prstGeom prst="up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5" name="Down Arrow 20">
              <a:extLst>
                <a:ext uri="{FF2B5EF4-FFF2-40B4-BE49-F238E27FC236}">
                  <a16:creationId xmlns:a16="http://schemas.microsoft.com/office/drawing/2014/main" id="{F997D077-9566-40D0-A066-E7FCF4057E01}"/>
                </a:ext>
              </a:extLst>
            </p:cNvPr>
            <p:cNvSpPr/>
            <p:nvPr/>
          </p:nvSpPr>
          <p:spPr>
            <a:xfrm>
              <a:off x="7473706" y="5107802"/>
              <a:ext cx="120510" cy="180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6" name="Up Arrow 21">
              <a:extLst>
                <a:ext uri="{FF2B5EF4-FFF2-40B4-BE49-F238E27FC236}">
                  <a16:creationId xmlns:a16="http://schemas.microsoft.com/office/drawing/2014/main" id="{C8D18E1D-B647-4CE2-96FE-AA846668779D}"/>
                </a:ext>
              </a:extLst>
            </p:cNvPr>
            <p:cNvSpPr/>
            <p:nvPr/>
          </p:nvSpPr>
          <p:spPr>
            <a:xfrm>
              <a:off x="8692424" y="3726462"/>
              <a:ext cx="120510" cy="180000"/>
            </a:xfrm>
            <a:prstGeom prst="up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7" name="Down Arrow 22">
              <a:extLst>
                <a:ext uri="{FF2B5EF4-FFF2-40B4-BE49-F238E27FC236}">
                  <a16:creationId xmlns:a16="http://schemas.microsoft.com/office/drawing/2014/main" id="{520B4E67-A02D-4BC2-9D78-1B5D5B0439A5}"/>
                </a:ext>
              </a:extLst>
            </p:cNvPr>
            <p:cNvSpPr/>
            <p:nvPr/>
          </p:nvSpPr>
          <p:spPr>
            <a:xfrm>
              <a:off x="9939990" y="5107802"/>
              <a:ext cx="120510" cy="180000"/>
            </a:xfrm>
            <a:prstGeom prst="down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78" name="TextBox 39">
              <a:extLst>
                <a:ext uri="{FF2B5EF4-FFF2-40B4-BE49-F238E27FC236}">
                  <a16:creationId xmlns:a16="http://schemas.microsoft.com/office/drawing/2014/main" id="{B23A162E-943E-4923-914B-2A4A9CBDB5BB}"/>
                </a:ext>
              </a:extLst>
            </p:cNvPr>
            <p:cNvSpPr txBox="1"/>
            <p:nvPr/>
          </p:nvSpPr>
          <p:spPr>
            <a:xfrm>
              <a:off x="4874809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1</a:t>
              </a:r>
            </a:p>
          </p:txBody>
        </p:sp>
        <p:sp>
          <p:nvSpPr>
            <p:cNvPr id="79" name="TextBox 40">
              <a:extLst>
                <a:ext uri="{FF2B5EF4-FFF2-40B4-BE49-F238E27FC236}">
                  <a16:creationId xmlns:a16="http://schemas.microsoft.com/office/drawing/2014/main" id="{F547ED84-B348-49A2-9899-D03BF9668028}"/>
                </a:ext>
              </a:extLst>
            </p:cNvPr>
            <p:cNvSpPr txBox="1"/>
            <p:nvPr/>
          </p:nvSpPr>
          <p:spPr>
            <a:xfrm>
              <a:off x="6098679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2</a:t>
              </a:r>
            </a:p>
          </p:txBody>
        </p:sp>
        <p:sp>
          <p:nvSpPr>
            <p:cNvPr id="80" name="TextBox 41">
              <a:extLst>
                <a:ext uri="{FF2B5EF4-FFF2-40B4-BE49-F238E27FC236}">
                  <a16:creationId xmlns:a16="http://schemas.microsoft.com/office/drawing/2014/main" id="{B5125C46-3A39-49D8-B8F4-18065575044F}"/>
                </a:ext>
              </a:extLst>
            </p:cNvPr>
            <p:cNvSpPr txBox="1"/>
            <p:nvPr/>
          </p:nvSpPr>
          <p:spPr>
            <a:xfrm>
              <a:off x="7326670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3</a:t>
              </a:r>
            </a:p>
          </p:txBody>
        </p:sp>
        <p:sp>
          <p:nvSpPr>
            <p:cNvPr id="81" name="TextBox 42">
              <a:extLst>
                <a:ext uri="{FF2B5EF4-FFF2-40B4-BE49-F238E27FC236}">
                  <a16:creationId xmlns:a16="http://schemas.microsoft.com/office/drawing/2014/main" id="{C5D9DD84-5FF5-461A-A2ED-4A9E0856E3A5}"/>
                </a:ext>
              </a:extLst>
            </p:cNvPr>
            <p:cNvSpPr txBox="1"/>
            <p:nvPr/>
          </p:nvSpPr>
          <p:spPr>
            <a:xfrm>
              <a:off x="8550541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4</a:t>
              </a:r>
            </a:p>
          </p:txBody>
        </p:sp>
        <p:sp>
          <p:nvSpPr>
            <p:cNvPr id="82" name="TextBox 43">
              <a:extLst>
                <a:ext uri="{FF2B5EF4-FFF2-40B4-BE49-F238E27FC236}">
                  <a16:creationId xmlns:a16="http://schemas.microsoft.com/office/drawing/2014/main" id="{532E2BA8-8236-4F74-8561-56D7C278D943}"/>
                </a:ext>
              </a:extLst>
            </p:cNvPr>
            <p:cNvSpPr txBox="1"/>
            <p:nvPr/>
          </p:nvSpPr>
          <p:spPr>
            <a:xfrm>
              <a:off x="9798106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94421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675</Words>
  <Application>Microsoft Office PowerPoint</Application>
  <PresentationFormat>Widescreen</PresentationFormat>
  <Paragraphs>92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Lato Light</vt:lpstr>
      <vt:lpstr>Open Sans Light</vt:lpstr>
      <vt:lpstr>Poppins</vt:lpstr>
      <vt:lpstr>Office Theme</vt:lpstr>
      <vt:lpstr>think-cell Folie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canic</cp:lastModifiedBy>
  <cp:revision>1</cp:revision>
  <dcterms:created xsi:type="dcterms:W3CDTF">2021-06-09T15:59:42Z</dcterms:created>
  <dcterms:modified xsi:type="dcterms:W3CDTF">2021-06-09T16:00:58Z</dcterms:modified>
</cp:coreProperties>
</file>