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4321" r:id="rId3"/>
    <p:sldId id="4509" r:id="rId4"/>
    <p:sldId id="4514" r:id="rId5"/>
    <p:sldId id="4510" r:id="rId6"/>
    <p:sldId id="4512" r:id="rId7"/>
    <p:sldId id="4511" r:id="rId8"/>
    <p:sldId id="45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5B684-D124-4ED8-B121-380119B46906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18C49-0F92-4BC6-AA6A-22B0BFDD04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7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AC054-D004-974A-8D8E-E228282ED49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5377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249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70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309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2741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822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AC054-D004-974A-8D8E-E228282ED49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74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56DCD-5A03-43C4-AB5C-3759D8D61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69765-B347-466F-B2D4-1934684D3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DAD05-1F7E-48DA-AFAA-4A5B37AD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42C50-7602-482E-9464-55EB5A9F0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30DFB-CBA0-48D2-BE1A-C295B487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37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B54B-940B-42BE-9D43-B9556CAD0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67E94-F17F-4D09-A39D-58824EE3D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993E7-69D2-4670-A59C-7C6636BE5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3BD8F-1878-4713-97E6-391F527F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E434A-B743-4D12-9E5E-AE4E613B5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9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5C7B63-88C1-49B5-B8D7-D63CCB2371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52AA4-35A9-4AC8-9FAC-8CDB1102A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17E77-B4CA-45BD-A547-2F3E93024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79BFF-DD1C-4D06-9211-DC822F62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38231-1B7A-47E4-9618-EA32C856E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187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 with 1 colum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716696" y="873303"/>
            <a:ext cx="8852375" cy="697353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245473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17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2734103" y="1982978"/>
            <a:ext cx="8834969" cy="3975101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rgbClr val="245473"/>
                </a:solidFill>
              </a:defRPr>
            </a:lvl1pPr>
            <a:lvl2pPr marL="457200" indent="0" algn="ctr">
              <a:buNone/>
              <a:defRPr sz="2400">
                <a:solidFill>
                  <a:srgbClr val="4D4D4C"/>
                </a:solidFill>
              </a:defRPr>
            </a:lvl2pPr>
            <a:lvl3pPr marL="914400" indent="0" algn="ctr">
              <a:buNone/>
              <a:defRPr sz="2400">
                <a:solidFill>
                  <a:srgbClr val="4D4D4C"/>
                </a:solidFill>
              </a:defRPr>
            </a:lvl3pPr>
            <a:lvl4pPr marL="1371600" indent="0" algn="ctr">
              <a:buNone/>
              <a:defRPr sz="2400">
                <a:solidFill>
                  <a:srgbClr val="4D4D4C"/>
                </a:solidFill>
              </a:defRPr>
            </a:lvl4pPr>
            <a:lvl5pPr marL="1828800" indent="0" algn="ctr">
              <a:buNone/>
              <a:defRPr sz="2400">
                <a:solidFill>
                  <a:srgbClr val="4D4D4C"/>
                </a:solidFill>
              </a:defRPr>
            </a:lvl5pPr>
          </a:lstStyle>
          <a:p>
            <a:pPr lvl="0"/>
            <a:r>
              <a:rPr lang="en-GB" dirty="0"/>
              <a:t>Main Body Text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 flipH="1">
            <a:off x="2266122" y="1767276"/>
            <a:ext cx="9676865" cy="0"/>
          </a:xfrm>
          <a:prstGeom prst="line">
            <a:avLst/>
          </a:prstGeom>
          <a:ln w="19050">
            <a:solidFill>
              <a:srgbClr val="EC21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5699" y="-17906"/>
            <a:ext cx="12198722" cy="94941"/>
          </a:xfrm>
          <a:prstGeom prst="rect">
            <a:avLst/>
          </a:prstGeom>
          <a:solidFill>
            <a:srgbClr val="29B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E239D8E-AA39-3D49-8E9D-3122689104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3" t="18650"/>
          <a:stretch/>
        </p:blipFill>
        <p:spPr>
          <a:xfrm>
            <a:off x="0" y="37279"/>
            <a:ext cx="1364978" cy="128687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9EDE9DB7-F96D-754A-8F32-88AA63F76613}"/>
              </a:ext>
            </a:extLst>
          </p:cNvPr>
          <p:cNvGrpSpPr/>
          <p:nvPr userDrawn="1"/>
        </p:nvGrpSpPr>
        <p:grpSpPr>
          <a:xfrm>
            <a:off x="3334007" y="6278877"/>
            <a:ext cx="8395542" cy="332623"/>
            <a:chOff x="7632699" y="6308250"/>
            <a:chExt cx="4040789" cy="572290"/>
          </a:xfrm>
        </p:grpSpPr>
        <p:sp>
          <p:nvSpPr>
            <p:cNvPr id="27" name="テキスト プレースホルダー 36">
              <a:extLst>
                <a:ext uri="{FF2B5EF4-FFF2-40B4-BE49-F238E27FC236}">
                  <a16:creationId xmlns:a16="http://schemas.microsoft.com/office/drawing/2014/main" id="{A0F6FB48-D5B8-8343-8082-14072FCB52D5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7632699" y="6417885"/>
              <a:ext cx="4017615" cy="462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ja-JP" sz="1000" b="0" i="0" u="none" strike="noStrike" kern="120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screening</a:t>
              </a:r>
              <a:r>
                <a:rPr lang="en-GB" altLang="ja-JP" sz="1000" b="0" i="0" u="none" strike="noStrike" kern="1200" baseline="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 for business health</a:t>
              </a:r>
              <a:endParaRPr lang="en-GB" sz="1000" i="0" kern="1200" dirty="0">
                <a:solidFill>
                  <a:srgbClr val="245473"/>
                </a:solidFill>
                <a:latin typeface="+mn-lt"/>
                <a:ea typeface="MS PGothic" charset="-128"/>
                <a:cs typeface="Geneva" charset="0"/>
              </a:endParaRPr>
            </a:p>
          </p:txBody>
        </p:sp>
        <p:sp>
          <p:nvSpPr>
            <p:cNvPr id="28" name="テキスト プレースホルダー 36">
              <a:extLst>
                <a:ext uri="{FF2B5EF4-FFF2-40B4-BE49-F238E27FC236}">
                  <a16:creationId xmlns:a16="http://schemas.microsoft.com/office/drawing/2014/main" id="{5BA4DF3F-4368-7246-B548-F2BF840A1B03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10743787" y="6308250"/>
              <a:ext cx="929701" cy="219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algn="l">
                <a:buFontTx/>
                <a:buNone/>
              </a:pPr>
              <a:endParaRPr kumimoji="1" lang="en-GB" altLang="ja-JP" sz="1100" dirty="0">
                <a:solidFill>
                  <a:srgbClr val="003841"/>
                </a:solidFill>
                <a:latin typeface="Calibri" charset="0"/>
              </a:endParaRPr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D28415DF-AA54-5549-8A85-BBFC831E16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14"/>
          <a:stretch/>
        </p:blipFill>
        <p:spPr>
          <a:xfrm>
            <a:off x="8757635" y="6375845"/>
            <a:ext cx="1257734" cy="19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4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FC340-CFC0-6A4C-8739-7D4FA9DA0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13CCAE-13AB-6842-B47D-76BE65EB5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5ADC5-98F3-A642-A230-0718603F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75CD4-30E5-CF49-8842-60F4A231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CA30-F267-7349-9909-8F342883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1540558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CB813-EC21-CC46-9578-1B2717E4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911C0-7EE8-B549-BE1E-140FD4CC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B3C92-F189-B64E-AF52-05C203FD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741C-3A0D-A94F-96EA-B994E7F19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10EFD-0771-B942-93F2-3F6FD8A8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788369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E6101-8CDB-1E44-BCE5-139DFA9B8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9D324-F97E-F04F-8BCE-2C3BEE45C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E6176-868D-A64F-B6A0-5AFA337B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49F25-091C-1040-B4DB-DF7F2B10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57932-5FDE-8F4B-8640-B82598415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243216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5763-D411-1145-83E7-118049EC7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A9DB-984B-944F-9C8E-0BF708D04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E6CBE0-5135-9F44-B9A4-9CA7133CE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CC2FB-80EB-0E4D-84DC-81673FFD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84732-EEC8-9045-AD29-50789349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4045B-7DFA-C04A-87DF-48873AE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489138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CE88D-FD8E-6A43-95C5-FEEDDAD4C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70107-D714-984A-B78D-6D5D8E926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035E1-930E-4242-8453-44C7EF1C7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9B6A00-DCF0-F548-AED6-00858E371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6B56B6-C64B-C841-8A86-0EA87AB6B4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B7F4EA-A8AA-9641-A0AC-C81083314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9B1396-BEB8-5F44-B4B7-95B03C91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E22D31-4E0D-4544-BFB1-B9457C13E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473340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FE544-4C80-7B44-96E9-4ADB9BE10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7D2C4E-7D50-B34A-9033-7A898ABB4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77F53-16B2-CE48-A39D-79B117A7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5EC0B-266D-C84C-9EFA-E1E36EE0A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050090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DF764B-30BD-084A-89C4-3B43AFA7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DA6DF6-0191-7842-A418-E47CF59A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CF6D1-242D-D24F-88DD-B2CB24605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400429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7BD9A-7272-4969-9DBA-9F07BC5C1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1BE4E-55B2-4BDC-85FA-7BB101312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4F55-0169-49E5-B70D-CCC0D826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6A344-5C3B-46A7-9C69-AC1385EC1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41A90-428F-424B-9A77-53F4FE44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85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D433-00C0-794C-829D-4BF1BCEB4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53621-5B3A-334E-9717-BAED571A3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969BB-7551-0E4D-8A9B-70A9D8D8D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CD111-CA57-7F4C-AB0B-2297A99C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3393A-EAA3-E44E-9344-0E66A475E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9B510-D5C0-C843-9BD0-358099089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2794472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BD99B-AFF8-A147-AD02-7F9DC677F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7204DC-031B-C745-B04F-3A21C014F6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7012B-CA4D-1445-8A99-71C4D5D4E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F228C-2122-DA47-9A74-6C165B879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4A2CC-5263-6344-9807-0D85DC2A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4292E-7269-CD47-A7A3-FC88A776F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436884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F8004-C643-3A40-A8B1-C6D441F12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1DB86-4DCD-3743-A4B8-28D6A9996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B98A4-B84D-9549-8075-546BC844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AEBA6-D608-2F44-A1B9-691DDF894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2669C-E0CE-464D-875E-B81DA2EC9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4251454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2D6791-6A1F-F44C-98EE-F93493AD3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67828-FC2D-B748-A402-E746C6543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9B886-00D1-6646-99D8-673550CF4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7CF24-47D4-6442-87A5-30A49C0E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38CB8-F6E8-924B-BDE1-6DFEB848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3965590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Desig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6722" y="3278038"/>
            <a:ext cx="12198722" cy="3579962"/>
          </a:xfrm>
          <a:prstGeom prst="rect">
            <a:avLst/>
          </a:prstGeom>
          <a:solidFill>
            <a:srgbClr val="B71E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82" y="780222"/>
            <a:ext cx="9157558" cy="1848523"/>
          </a:xfrm>
          <a:prstGeom prst="rect">
            <a:avLst/>
          </a:prstGeom>
        </p:spPr>
      </p:pic>
      <p:grpSp>
        <p:nvGrpSpPr>
          <p:cNvPr id="15" name="Group 14"/>
          <p:cNvGrpSpPr/>
          <p:nvPr userDrawn="1"/>
        </p:nvGrpSpPr>
        <p:grpSpPr>
          <a:xfrm>
            <a:off x="10325100" y="3460836"/>
            <a:ext cx="1866900" cy="463550"/>
            <a:chOff x="0" y="0"/>
            <a:chExt cx="2301694" cy="5715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2301694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dirty="0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449"/>
            <a:stretch/>
          </p:blipFill>
          <p:spPr bwMode="auto">
            <a:xfrm>
              <a:off x="125070" y="97860"/>
              <a:ext cx="1675765" cy="3848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cxnSp>
        <p:nvCxnSpPr>
          <p:cNvPr id="20" name="Straight Connector 19"/>
          <p:cNvCxnSpPr/>
          <p:nvPr userDrawn="1"/>
        </p:nvCxnSpPr>
        <p:spPr>
          <a:xfrm>
            <a:off x="600882" y="4859037"/>
            <a:ext cx="483609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61"/>
          <a:stretch/>
        </p:blipFill>
        <p:spPr>
          <a:xfrm>
            <a:off x="10890786" y="6021708"/>
            <a:ext cx="1301214" cy="8723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20" t="21060"/>
          <a:stretch/>
        </p:blipFill>
        <p:spPr>
          <a:xfrm>
            <a:off x="0" y="3218143"/>
            <a:ext cx="894968" cy="1027183"/>
          </a:xfrm>
          <a:prstGeom prst="rect">
            <a:avLst/>
          </a:prstGeom>
        </p:spPr>
      </p:pic>
      <p:sp>
        <p:nvSpPr>
          <p:cNvPr id="35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767012" y="4930199"/>
            <a:ext cx="4667468" cy="697353"/>
          </a:xfrm>
        </p:spPr>
        <p:txBody>
          <a:bodyPr>
            <a:noAutofit/>
          </a:bodyPr>
          <a:lstStyle>
            <a:lvl1pPr marL="0" indent="0" algn="l">
              <a:buNone/>
              <a:defRPr sz="54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SMART UP</a:t>
            </a: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826409" y="4280907"/>
            <a:ext cx="5278651" cy="697353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Find out more about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5699" y="-17906"/>
            <a:ext cx="12198722" cy="94941"/>
          </a:xfrm>
          <a:prstGeom prst="rect">
            <a:avLst/>
          </a:prstGeom>
          <a:solidFill>
            <a:srgbClr val="29B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78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7244374" y="0"/>
            <a:ext cx="4947625" cy="6858000"/>
          </a:xfrm>
          <a:prstGeom prst="rect">
            <a:avLst/>
          </a:prstGeom>
          <a:solidFill>
            <a:srgbClr val="B71E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88" y="5276862"/>
            <a:ext cx="5856904" cy="1182261"/>
          </a:xfrm>
          <a:prstGeom prst="rect">
            <a:avLst/>
          </a:prstGeom>
        </p:spPr>
      </p:pic>
      <p:grpSp>
        <p:nvGrpSpPr>
          <p:cNvPr id="24" name="Group 23"/>
          <p:cNvGrpSpPr/>
          <p:nvPr userDrawn="1"/>
        </p:nvGrpSpPr>
        <p:grpSpPr>
          <a:xfrm>
            <a:off x="7201834" y="5789933"/>
            <a:ext cx="1866900" cy="463550"/>
            <a:chOff x="0" y="0"/>
            <a:chExt cx="2301694" cy="571500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2301694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dirty="0"/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449"/>
            <a:stretch/>
          </p:blipFill>
          <p:spPr bwMode="auto">
            <a:xfrm>
              <a:off x="312965" y="96237"/>
              <a:ext cx="1675765" cy="3848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pic>
        <p:nvPicPr>
          <p:cNvPr id="28" name="Picture 2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61"/>
          <a:stretch/>
        </p:blipFill>
        <p:spPr>
          <a:xfrm>
            <a:off x="11017708" y="6021708"/>
            <a:ext cx="1301214" cy="87231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20" t="21060"/>
          <a:stretch/>
        </p:blipFill>
        <p:spPr>
          <a:xfrm>
            <a:off x="7201834" y="-36026"/>
            <a:ext cx="1153890" cy="1324356"/>
          </a:xfrm>
          <a:prstGeom prst="rect">
            <a:avLst/>
          </a:prstGeom>
        </p:spPr>
      </p:pic>
      <p:sp>
        <p:nvSpPr>
          <p:cNvPr id="12" name="Text Placeholder 2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27462" y="853210"/>
            <a:ext cx="3104978" cy="697353"/>
          </a:xfrm>
        </p:spPr>
        <p:txBody>
          <a:bodyPr anchor="ctr">
            <a:noAutofit/>
          </a:bodyPr>
          <a:lstStyle>
            <a:lvl1pPr marL="0" indent="0" algn="l">
              <a:buNone/>
              <a:defRPr sz="5400" baseline="0">
                <a:solidFill>
                  <a:srgbClr val="245473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Thank You</a:t>
            </a:r>
          </a:p>
        </p:txBody>
      </p:sp>
      <p:sp>
        <p:nvSpPr>
          <p:cNvPr id="13" name="Text Placeholder 25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63577" y="858821"/>
            <a:ext cx="3854522" cy="697353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i="1" baseline="0">
                <a:solidFill>
                  <a:srgbClr val="245473"/>
                </a:solidFill>
              </a:defRPr>
            </a:lvl1pPr>
            <a:lvl2pPr marL="457200" indent="0" algn="ctr">
              <a:buNone/>
              <a:defRPr sz="2400">
                <a:solidFill>
                  <a:srgbClr val="4D4D4C"/>
                </a:solidFill>
              </a:defRPr>
            </a:lvl2pPr>
            <a:lvl3pPr marL="914400" indent="0" algn="ctr">
              <a:buNone/>
              <a:defRPr sz="2400">
                <a:solidFill>
                  <a:srgbClr val="4D4D4C"/>
                </a:solidFill>
              </a:defRPr>
            </a:lvl3pPr>
            <a:lvl4pPr marL="1371600" indent="0" algn="ctr">
              <a:buNone/>
              <a:defRPr sz="2400">
                <a:solidFill>
                  <a:srgbClr val="4D4D4C"/>
                </a:solidFill>
              </a:defRPr>
            </a:lvl4pPr>
            <a:lvl5pPr marL="1828800" indent="0" algn="ctr">
              <a:buNone/>
              <a:defRPr sz="2400">
                <a:solidFill>
                  <a:srgbClr val="4D4D4C"/>
                </a:solidFill>
              </a:defRPr>
            </a:lvl5pPr>
          </a:lstStyle>
          <a:p>
            <a:pPr lvl="0"/>
            <a:r>
              <a:rPr lang="en-GB" dirty="0"/>
              <a:t>Any Questions?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6999455" y="2022663"/>
            <a:ext cx="591486" cy="591486"/>
          </a:xfrm>
          <a:prstGeom prst="ellipse">
            <a:avLst/>
          </a:prstGeom>
          <a:solidFill>
            <a:srgbClr val="F05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46EAE"/>
              </a:solidFill>
            </a:endParaRP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706758" y="846751"/>
            <a:ext cx="0" cy="696487"/>
          </a:xfrm>
          <a:prstGeom prst="line">
            <a:avLst/>
          </a:prstGeom>
          <a:ln w="19050">
            <a:solidFill>
              <a:srgbClr val="B71E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718099" y="2206406"/>
            <a:ext cx="2812464" cy="323455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Text 1</a:t>
            </a:r>
          </a:p>
        </p:txBody>
      </p:sp>
      <p:sp>
        <p:nvSpPr>
          <p:cNvPr id="30" name="Oval 29"/>
          <p:cNvSpPr/>
          <p:nvPr userDrawn="1"/>
        </p:nvSpPr>
        <p:spPr>
          <a:xfrm>
            <a:off x="6999455" y="2980323"/>
            <a:ext cx="591486" cy="591486"/>
          </a:xfrm>
          <a:prstGeom prst="ellipse">
            <a:avLst/>
          </a:prstGeom>
          <a:solidFill>
            <a:srgbClr val="BBC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46EAE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718099" y="3164066"/>
            <a:ext cx="2812464" cy="323455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Text 1</a:t>
            </a:r>
          </a:p>
        </p:txBody>
      </p:sp>
      <p:sp>
        <p:nvSpPr>
          <p:cNvPr id="32" name="Oval 31"/>
          <p:cNvSpPr/>
          <p:nvPr userDrawn="1"/>
        </p:nvSpPr>
        <p:spPr>
          <a:xfrm>
            <a:off x="6999455" y="3940765"/>
            <a:ext cx="591486" cy="591486"/>
          </a:xfrm>
          <a:prstGeom prst="ellipse">
            <a:avLst/>
          </a:prstGeom>
          <a:solidFill>
            <a:srgbClr val="29B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46EAE"/>
              </a:solidFill>
            </a:endParaRP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718099" y="4124508"/>
            <a:ext cx="2812464" cy="323455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Text 1</a:t>
            </a:r>
          </a:p>
        </p:txBody>
      </p:sp>
    </p:spTree>
    <p:extLst>
      <p:ext uri="{BB962C8B-B14F-4D97-AF65-F5344CB8AC3E}">
        <p14:creationId xmlns:p14="http://schemas.microsoft.com/office/powerpoint/2010/main" val="26457061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12192000" cy="6952129"/>
          </a:xfrm>
          <a:prstGeom prst="rect">
            <a:avLst/>
          </a:prstGeom>
          <a:solidFill>
            <a:srgbClr val="F05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E3C55"/>
              </a:solidFill>
            </a:endParaRP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81497" y="4856627"/>
            <a:ext cx="9821959" cy="1582271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2000"/>
            </a:lvl2pPr>
            <a:lvl3pPr marL="914400" indent="0">
              <a:buNone/>
              <a:defRPr sz="12000"/>
            </a:lvl3pPr>
            <a:lvl4pPr marL="1371600" indent="0">
              <a:buNone/>
              <a:defRPr sz="12000"/>
            </a:lvl4pPr>
            <a:lvl5pPr marL="1828800" indent="0">
              <a:buNone/>
              <a:defRPr sz="12000"/>
            </a:lvl5pPr>
          </a:lstStyle>
          <a:p>
            <a:pPr lvl="0"/>
            <a:r>
              <a:rPr lang="en-GB" dirty="0"/>
              <a:t>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61"/>
          <a:stretch/>
        </p:blipFill>
        <p:spPr>
          <a:xfrm>
            <a:off x="10071491" y="5308019"/>
            <a:ext cx="2452474" cy="16441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20" t="21060"/>
          <a:stretch/>
        </p:blipFill>
        <p:spPr>
          <a:xfrm>
            <a:off x="0" y="-1"/>
            <a:ext cx="1634614" cy="187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3746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 with 1 colum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716696" y="873303"/>
            <a:ext cx="8852375" cy="697353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245473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17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2734103" y="1982978"/>
            <a:ext cx="8834969" cy="3975101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rgbClr val="245473"/>
                </a:solidFill>
              </a:defRPr>
            </a:lvl1pPr>
            <a:lvl2pPr marL="457200" indent="0" algn="ctr">
              <a:buNone/>
              <a:defRPr sz="2400">
                <a:solidFill>
                  <a:srgbClr val="4D4D4C"/>
                </a:solidFill>
              </a:defRPr>
            </a:lvl2pPr>
            <a:lvl3pPr marL="914400" indent="0" algn="ctr">
              <a:buNone/>
              <a:defRPr sz="2400">
                <a:solidFill>
                  <a:srgbClr val="4D4D4C"/>
                </a:solidFill>
              </a:defRPr>
            </a:lvl3pPr>
            <a:lvl4pPr marL="1371600" indent="0" algn="ctr">
              <a:buNone/>
              <a:defRPr sz="2400">
                <a:solidFill>
                  <a:srgbClr val="4D4D4C"/>
                </a:solidFill>
              </a:defRPr>
            </a:lvl4pPr>
            <a:lvl5pPr marL="1828800" indent="0" algn="ctr">
              <a:buNone/>
              <a:defRPr sz="2400">
                <a:solidFill>
                  <a:srgbClr val="4D4D4C"/>
                </a:solidFill>
              </a:defRPr>
            </a:lvl5pPr>
          </a:lstStyle>
          <a:p>
            <a:pPr lvl="0"/>
            <a:r>
              <a:rPr lang="en-GB" dirty="0"/>
              <a:t>Main Body Text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 flipH="1">
            <a:off x="2266122" y="1767276"/>
            <a:ext cx="9676865" cy="0"/>
          </a:xfrm>
          <a:prstGeom prst="line">
            <a:avLst/>
          </a:prstGeom>
          <a:ln w="19050">
            <a:solidFill>
              <a:srgbClr val="EC21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5699" y="-17906"/>
            <a:ext cx="12198722" cy="94941"/>
          </a:xfrm>
          <a:prstGeom prst="rect">
            <a:avLst/>
          </a:prstGeom>
          <a:solidFill>
            <a:srgbClr val="29B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E239D8E-AA39-3D49-8E9D-3122689104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33" t="18650"/>
          <a:stretch/>
        </p:blipFill>
        <p:spPr>
          <a:xfrm>
            <a:off x="0" y="37279"/>
            <a:ext cx="1364978" cy="128687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9EDE9DB7-F96D-754A-8F32-88AA63F76613}"/>
              </a:ext>
            </a:extLst>
          </p:cNvPr>
          <p:cNvGrpSpPr/>
          <p:nvPr userDrawn="1"/>
        </p:nvGrpSpPr>
        <p:grpSpPr>
          <a:xfrm>
            <a:off x="3334007" y="6278877"/>
            <a:ext cx="8395542" cy="332623"/>
            <a:chOff x="7632699" y="6308250"/>
            <a:chExt cx="4040789" cy="572290"/>
          </a:xfrm>
        </p:grpSpPr>
        <p:sp>
          <p:nvSpPr>
            <p:cNvPr id="27" name="テキスト プレースホルダー 36">
              <a:extLst>
                <a:ext uri="{FF2B5EF4-FFF2-40B4-BE49-F238E27FC236}">
                  <a16:creationId xmlns:a16="http://schemas.microsoft.com/office/drawing/2014/main" id="{A0F6FB48-D5B8-8343-8082-14072FCB52D5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7632699" y="6417885"/>
              <a:ext cx="4017615" cy="462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ja-JP" sz="1000" b="0" i="0" u="none" strike="noStrike" kern="120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screening</a:t>
              </a:r>
              <a:r>
                <a:rPr lang="en-GB" altLang="ja-JP" sz="1000" b="0" i="0" u="none" strike="noStrike" kern="1200" baseline="0" dirty="0">
                  <a:solidFill>
                    <a:srgbClr val="245473"/>
                  </a:solidFill>
                  <a:effectLst/>
                  <a:latin typeface="+mn-lt"/>
                  <a:ea typeface="MS PGothic" charset="-128"/>
                  <a:cs typeface="Geneva" charset="0"/>
                </a:rPr>
                <a:t> for business health</a:t>
              </a:r>
              <a:endParaRPr lang="en-GB" sz="1000" i="0" kern="1200" dirty="0">
                <a:solidFill>
                  <a:srgbClr val="245473"/>
                </a:solidFill>
                <a:latin typeface="+mn-lt"/>
                <a:ea typeface="MS PGothic" charset="-128"/>
                <a:cs typeface="Geneva" charset="0"/>
              </a:endParaRPr>
            </a:p>
          </p:txBody>
        </p:sp>
        <p:sp>
          <p:nvSpPr>
            <p:cNvPr id="28" name="テキスト プレースホルダー 36">
              <a:extLst>
                <a:ext uri="{FF2B5EF4-FFF2-40B4-BE49-F238E27FC236}">
                  <a16:creationId xmlns:a16="http://schemas.microsoft.com/office/drawing/2014/main" id="{5BA4DF3F-4368-7246-B548-F2BF840A1B03}"/>
                </a:ext>
              </a:extLst>
            </p:cNvPr>
            <p:cNvSpPr txBox="1">
              <a:spLocks/>
            </p:cNvSpPr>
            <p:nvPr userDrawn="1"/>
          </p:nvSpPr>
          <p:spPr bwMode="auto">
            <a:xfrm>
              <a:off x="10743787" y="6308250"/>
              <a:ext cx="929701" cy="219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Lucida Grande" charset="0"/>
                  <a:ea typeface="MS PGothic" charset="-128"/>
                  <a:cs typeface="Geneva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Grande" charset="0"/>
                  <a:ea typeface="Geneva" charset="0"/>
                  <a:cs typeface="Geneva" charset="0"/>
                </a:defRPr>
              </a:lvl9pPr>
            </a:lstStyle>
            <a:p>
              <a:pPr algn="l">
                <a:buFontTx/>
                <a:buNone/>
              </a:pPr>
              <a:endParaRPr kumimoji="1" lang="en-GB" altLang="ja-JP" sz="1100" dirty="0">
                <a:solidFill>
                  <a:srgbClr val="003841"/>
                </a:solidFill>
                <a:latin typeface="Calibri" charset="0"/>
              </a:endParaRPr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D28415DF-AA54-5549-8A85-BBFC831E16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14"/>
          <a:stretch/>
        </p:blipFill>
        <p:spPr>
          <a:xfrm>
            <a:off x="8757635" y="6375845"/>
            <a:ext cx="1257734" cy="19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29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7A32B-12A2-472A-B5DA-CEDB9BA28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7E387-844A-412F-BC80-AA64CD49F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D1C77-D2BE-418F-93B6-C63E4902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D26E9-017B-46F9-B62F-D3DBF7080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723BF-573A-4B4B-A46C-C63923E2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75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98278-8E39-4767-AE8A-93A12DDAB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FA199-3023-4BAA-8822-C859A65FF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449F2-8E85-43E9-B484-E68F35A92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9FCAD-7F47-4A70-98F8-CA863346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F3C11-F639-404F-B95F-610313915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4F8FF-FA10-4019-B8BF-F70A49F2E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89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93D3B-1766-4CF3-B945-2094E75A5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45821-E1D5-45CB-9130-BC5B52F7F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ABDB9-8C3B-4E25-9A31-56B4AAC8F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FAB99-A05B-4371-A54E-2C29D127A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E98777-EACA-4912-85E2-3101A3D18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96B511-DB5B-4C91-9D88-E344DD1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8B12D5-3055-4A0A-BA9C-DAEC80309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0BCDD-1AFD-45ED-BAEF-48DCB6B3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7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2A49-1C28-43B1-956C-FAA7A2F06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861938-6694-43CE-AF9F-D376364E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6608CD-B5C9-46C0-B434-6554F184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D3A6BC-BDF9-482A-AC11-9D57D059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7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D6D266-9B70-4412-A768-2D3A88D59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C16D55-EBEB-4CBC-B303-0DDE966C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D0F7E-C931-45B5-B032-22A97A82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15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77BA3-A127-4B4E-BB11-4B942158D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A8659-309A-4EA7-B13F-EF547F462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1BE0F-B4BA-400B-AF73-0507DDA5A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09BF5-8C38-4FE5-B0FD-89DA83BE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7B4FC-E2CD-4C36-A8CF-0394023F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39A6F-905A-443F-98D8-5345BDB8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61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A78F0-F00D-4AA0-BFDA-6545BE26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5C390-A7C3-433A-B1F9-48D79AE42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5D3F86-8DC8-41C2-9164-2DEB5F0F0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1DA0E-EE49-4A97-8541-2B63744EA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93836-0645-4D71-98FD-A2D05126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D5356-FF2B-4C4B-936D-0EBEFE7E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5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4F599-70EF-4286-BE95-63F35BC35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2130D-4C39-479C-B2AE-A03B1880F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16702-5133-4149-83C3-562D8FEFD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8FCCC-E0C1-42EB-8890-BA7A32C64770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755C-DA2D-4216-A990-881B3211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2DB34-10F1-45DA-988C-6AC7DC609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6BDA-794E-438A-AA37-28EB2C33FF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06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BFC35E-78B8-9C46-80E3-F47CA7B2B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4BE66-7EA5-9048-997D-AC374C945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5B078-C760-144B-90CC-21CAE57DD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4D890-2035-D843-B634-5C9AF6FB69B0}" type="datetimeFigureOut">
              <a:rPr lang="en-BA" smtClean="0"/>
              <a:t>06/10/2021</a:t>
            </a:fld>
            <a:endParaRPr lang="e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5C08C-A10F-2E43-BC19-CD16158AD1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27526-E52E-774F-AB2C-ED0128825D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E084-90C3-BD4F-804B-4590A0A4DA41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260796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B5E7D2C-93EE-469D-8726-66BF8D83B6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1126" y="2875427"/>
            <a:ext cx="9821959" cy="1582271"/>
          </a:xfrm>
        </p:spPr>
        <p:txBody>
          <a:bodyPr/>
          <a:lstStyle/>
          <a:p>
            <a:r>
              <a:rPr lang="en-GB" dirty="0"/>
              <a:t>More on Leadership </a:t>
            </a:r>
            <a:r>
              <a:rPr lang="en-GB"/>
              <a:t>v Management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79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62810" y="524626"/>
            <a:ext cx="8852375" cy="697353"/>
          </a:xfrm>
        </p:spPr>
        <p:txBody>
          <a:bodyPr>
            <a:normAutofit/>
          </a:bodyPr>
          <a:lstStyle/>
          <a:p>
            <a:r>
              <a:rPr lang="en-GB"/>
              <a:t>Leadership vs. Management</a:t>
            </a:r>
            <a:endParaRPr lang="en-GB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7" y="2142491"/>
            <a:ext cx="2466300" cy="2113702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Is leadership good and management bad? Of course not, both are important. But there is a difference.</a:t>
            </a:r>
            <a:endParaRPr lang="en-GB" sz="2200" dirty="0">
              <a:latin typeface="+mj-lt"/>
              <a:sym typeface="Wingdings" panose="05000000000000000000" pitchFamily="2" charset="2"/>
            </a:endParaRP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5B8B2C0C-5593-4756-B6E9-53B36CD6D848}"/>
              </a:ext>
            </a:extLst>
          </p:cNvPr>
          <p:cNvGraphicFramePr>
            <a:graphicFrameLocks noGrp="1"/>
          </p:cNvGraphicFramePr>
          <p:nvPr/>
        </p:nvGraphicFramePr>
        <p:xfrm>
          <a:off x="3298371" y="1937982"/>
          <a:ext cx="8343353" cy="485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373">
                  <a:extLst>
                    <a:ext uri="{9D8B030D-6E8A-4147-A177-3AD203B41FA5}">
                      <a16:colId xmlns:a16="http://schemas.microsoft.com/office/drawing/2014/main" val="2385997846"/>
                    </a:ext>
                  </a:extLst>
                </a:gridCol>
                <a:gridCol w="3132490">
                  <a:extLst>
                    <a:ext uri="{9D8B030D-6E8A-4147-A177-3AD203B41FA5}">
                      <a16:colId xmlns:a16="http://schemas.microsoft.com/office/drawing/2014/main" val="1679318793"/>
                    </a:ext>
                  </a:extLst>
                </a:gridCol>
                <a:gridCol w="3132490">
                  <a:extLst>
                    <a:ext uri="{9D8B030D-6E8A-4147-A177-3AD203B41FA5}">
                      <a16:colId xmlns:a16="http://schemas.microsoft.com/office/drawing/2014/main" val="3252795210"/>
                    </a:ext>
                  </a:extLst>
                </a:gridCol>
              </a:tblGrid>
              <a:tr h="465429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Leadership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152674"/>
                  </a:ext>
                </a:extLst>
              </a:tr>
              <a:tr h="11858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What are we setting out to do?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Planning and Budgeting</a:t>
                      </a:r>
                      <a:b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Establishing detailed steps and timetables and allocating resources.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Establishing Direction</a:t>
                      </a:r>
                      <a:b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Developing  a vision and strategies to achieve that vision; Setting high but reasonable standards.</a:t>
                      </a:r>
                      <a:endParaRPr lang="en-GB" sz="1600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951977"/>
                  </a:ext>
                </a:extLst>
              </a:tr>
              <a:tr h="863456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How do we deliver results?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Organizing and Staffing</a:t>
                      </a:r>
                      <a:b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Establishing a structure to achieve the plan; delegating authority and providing policies and processes.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Aligning People</a:t>
                      </a:r>
                      <a:b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Communicating direction to influence creation of teams and coalitions that understand vision and strategy.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073303"/>
                  </a:ext>
                </a:extLst>
              </a:tr>
              <a:tr h="668482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How do we make it happen?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>
                          <a:solidFill>
                            <a:schemeClr val="tx2"/>
                          </a:solidFill>
                          <a:latin typeface="+mj-lt"/>
                        </a:rPr>
                        <a:t>Controlling and Problem solving</a:t>
                      </a:r>
                      <a:br>
                        <a:rPr lang="en-GB" sz="1600" b="1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>
                          <a:solidFill>
                            <a:schemeClr val="tx2"/>
                          </a:solidFill>
                          <a:latin typeface="+mj-lt"/>
                        </a:rPr>
                        <a:t>Monitoring and organizing.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Motivating, Mentoring, Inspiring</a:t>
                      </a:r>
                      <a:b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Energizing people to develop and overcome barriers to change.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67023"/>
                  </a:ext>
                </a:extLst>
              </a:tr>
              <a:tr h="863456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What are the outcomes?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>
                          <a:solidFill>
                            <a:schemeClr val="tx2"/>
                          </a:solidFill>
                          <a:latin typeface="+mj-lt"/>
                        </a:rPr>
                        <a:t>Producing Predictability and Order</a:t>
                      </a:r>
                      <a:br>
                        <a:rPr lang="en-GB" sz="1600" b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>
                          <a:solidFill>
                            <a:schemeClr val="tx2"/>
                          </a:solidFill>
                          <a:latin typeface="+mj-lt"/>
                        </a:rPr>
                        <a:t>Consistently achieving budgets and targets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Producing Change</a:t>
                      </a:r>
                      <a:br>
                        <a:rPr lang="en-GB" sz="1600" b="1" dirty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en-GB" sz="1600" b="0" dirty="0">
                          <a:solidFill>
                            <a:schemeClr val="tx2"/>
                          </a:solidFill>
                          <a:latin typeface="+mj-lt"/>
                        </a:rPr>
                        <a:t>Often to a dramatic degree, such as cultivating new services and new approaches. </a:t>
                      </a:r>
                      <a:endParaRPr lang="en-GB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80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59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0410" y="641949"/>
            <a:ext cx="8852375" cy="697353"/>
          </a:xfrm>
        </p:spPr>
        <p:txBody>
          <a:bodyPr>
            <a:normAutofit/>
          </a:bodyPr>
          <a:lstStyle/>
          <a:p>
            <a:r>
              <a:rPr lang="en-GB" dirty="0"/>
              <a:t>Important Leadership Competencies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7" y="1943252"/>
            <a:ext cx="2569995" cy="4152722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There are countless articles and different classifications of leadership competencies.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What they all have in common is that social competence and emotional intelligence are key features of leaders.</a:t>
            </a:r>
          </a:p>
          <a:p>
            <a:pPr algn="l">
              <a:lnSpc>
                <a:spcPts val="1500"/>
              </a:lnSpc>
              <a:spcBef>
                <a:spcPts val="600"/>
              </a:spcBef>
            </a:pPr>
            <a:endParaRPr lang="en-GB" sz="1400" dirty="0">
              <a:latin typeface="+mj-lt"/>
              <a:sym typeface="Wingdings" panose="05000000000000000000" pitchFamily="2" charset="2"/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F11F764-D153-4809-973F-2E26AEDDD956}"/>
              </a:ext>
            </a:extLst>
          </p:cNvPr>
          <p:cNvGraphicFramePr>
            <a:graphicFrameLocks/>
          </p:cNvGraphicFramePr>
          <p:nvPr/>
        </p:nvGraphicFramePr>
        <p:xfrm>
          <a:off x="3360348" y="1927075"/>
          <a:ext cx="8532813" cy="461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9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65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</a:rPr>
                        <a:t>Competency</a:t>
                      </a:r>
                    </a:p>
                  </a:txBody>
                  <a:tcPr marL="91446" marR="91446" marT="45733" marB="45733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</a:rPr>
                        <a:t>Examples</a:t>
                      </a:r>
                      <a:r>
                        <a:rPr lang="en-GB" sz="1800" baseline="0" dirty="0">
                          <a:latin typeface="+mj-lt"/>
                        </a:rPr>
                        <a:t> of abilities</a:t>
                      </a:r>
                      <a:endParaRPr lang="en-GB" sz="1800" dirty="0">
                        <a:latin typeface="+mj-lt"/>
                      </a:endParaRPr>
                    </a:p>
                  </a:txBody>
                  <a:tcPr marL="91446" marR="91446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19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Establishing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Direction</a:t>
                      </a:r>
                      <a:endParaRPr lang="en-GB" sz="1800" dirty="0">
                        <a:solidFill>
                          <a:schemeClr val="tx2"/>
                        </a:solidFill>
                      </a:endParaRPr>
                    </a:p>
                  </a:txBody>
                  <a:tcPr marL="91446" marR="91446" marT="45733" marB="45733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Vision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Laying out strategies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Articulating ambitious goals</a:t>
                      </a:r>
                    </a:p>
                  </a:txBody>
                  <a:tcPr marL="91446" marR="91446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19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Aligning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People</a:t>
                      </a:r>
                      <a:endParaRPr lang="en-GB" sz="1800" i="1" dirty="0">
                        <a:solidFill>
                          <a:schemeClr val="tx2"/>
                        </a:solidFill>
                      </a:endParaRPr>
                    </a:p>
                  </a:txBody>
                  <a:tcPr marL="91446" marR="91446" marT="45733" marB="45733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Communicating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vision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Instilling trust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Influencing creation of teams &amp; coalitions</a:t>
                      </a:r>
                    </a:p>
                  </a:txBody>
                  <a:tcPr marL="91446" marR="91446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100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Motivating,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br>
                        <a:rPr lang="en-GB" sz="1800" baseline="0" dirty="0">
                          <a:solidFill>
                            <a:schemeClr val="tx2"/>
                          </a:solidFill>
                        </a:rPr>
                      </a:b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Mentoring,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Inspiring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91446" marR="91446" marT="45733" marB="4573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Fanning the flames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of passion and creativity</a:t>
                      </a:r>
                      <a:endParaRPr lang="en-GB" sz="1800" dirty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Energizing people to overcome barriers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Celebrating success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Leading by example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Leading with Emotional &amp; Social Intelligence</a:t>
                      </a:r>
                    </a:p>
                  </a:txBody>
                  <a:tcPr marL="91446" marR="91446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19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Producing change</a:t>
                      </a:r>
                    </a:p>
                  </a:txBody>
                  <a:tcPr marL="91446" marR="91446" marT="45733" marB="45733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/>
                          </a:solidFill>
                        </a:rPr>
                        <a:t>Cultivating</a:t>
                      </a: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 new ideas, services, and approaches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Taking calculated risks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solidFill>
                            <a:schemeClr val="tx2"/>
                          </a:solidFill>
                        </a:rPr>
                        <a:t>Learning from failures</a:t>
                      </a:r>
                      <a:endParaRPr lang="en-GB" sz="1800" dirty="0">
                        <a:solidFill>
                          <a:schemeClr val="tx2"/>
                        </a:solidFill>
                      </a:endParaRPr>
                    </a:p>
                  </a:txBody>
                  <a:tcPr marL="91446" marR="91446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15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65671" y="524626"/>
            <a:ext cx="8852375" cy="697353"/>
          </a:xfrm>
        </p:spPr>
        <p:txBody>
          <a:bodyPr>
            <a:normAutofit/>
          </a:bodyPr>
          <a:lstStyle/>
          <a:p>
            <a:r>
              <a:rPr lang="en-GB" dirty="0"/>
              <a:t>Leadership vs. Management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7" y="2142491"/>
            <a:ext cx="3136527" cy="4075778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It is a fact that neither management nor leadership competencies alone are relevant for successful corporate management. In different company situations and/or career situations, different combinations and focuses are important.</a:t>
            </a:r>
          </a:p>
          <a:p>
            <a:pPr algn="l">
              <a:lnSpc>
                <a:spcPts val="1500"/>
              </a:lnSpc>
              <a:spcBef>
                <a:spcPts val="600"/>
              </a:spcBef>
            </a:pPr>
            <a:endParaRPr lang="en-GB" sz="1400" dirty="0">
              <a:latin typeface="+mj-lt"/>
              <a:sym typeface="Wingdings" panose="05000000000000000000" pitchFamily="2" charset="2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9475A44-B85B-4783-826A-CF1B4DCDEE80}"/>
              </a:ext>
            </a:extLst>
          </p:cNvPr>
          <p:cNvSpPr txBox="1"/>
          <p:nvPr/>
        </p:nvSpPr>
        <p:spPr>
          <a:xfrm>
            <a:off x="10072288" y="2922974"/>
            <a:ext cx="1288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Leadership</a:t>
            </a:r>
          </a:p>
        </p:txBody>
      </p:sp>
      <p:sp>
        <p:nvSpPr>
          <p:cNvPr id="9" name="TextBox 37">
            <a:extLst>
              <a:ext uri="{FF2B5EF4-FFF2-40B4-BE49-F238E27FC236}">
                <a16:creationId xmlns:a16="http://schemas.microsoft.com/office/drawing/2014/main" id="{D3CC4A76-F351-405C-8857-9CE752501017}"/>
              </a:ext>
            </a:extLst>
          </p:cNvPr>
          <p:cNvSpPr txBox="1"/>
          <p:nvPr/>
        </p:nvSpPr>
        <p:spPr>
          <a:xfrm>
            <a:off x="4272899" y="2801786"/>
            <a:ext cx="1470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Individual</a:t>
            </a:r>
            <a:b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</a:br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Contribution</a:t>
            </a:r>
          </a:p>
        </p:txBody>
      </p:sp>
      <p:sp>
        <p:nvSpPr>
          <p:cNvPr id="11" name="TextBox 43">
            <a:extLst>
              <a:ext uri="{FF2B5EF4-FFF2-40B4-BE49-F238E27FC236}">
                <a16:creationId xmlns:a16="http://schemas.microsoft.com/office/drawing/2014/main" id="{F5C21BFF-215E-4ABC-8DB0-5AFA7B5A1461}"/>
              </a:ext>
            </a:extLst>
          </p:cNvPr>
          <p:cNvSpPr txBox="1"/>
          <p:nvPr/>
        </p:nvSpPr>
        <p:spPr>
          <a:xfrm>
            <a:off x="7104033" y="5440786"/>
            <a:ext cx="1544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Management</a:t>
            </a:r>
          </a:p>
        </p:txBody>
      </p:sp>
      <p:sp>
        <p:nvSpPr>
          <p:cNvPr id="14" name="Freeform 94">
            <a:extLst>
              <a:ext uri="{FF2B5EF4-FFF2-40B4-BE49-F238E27FC236}">
                <a16:creationId xmlns:a16="http://schemas.microsoft.com/office/drawing/2014/main" id="{8C713EE6-9FD4-4F67-BF85-E58B45A4B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161" y="3119729"/>
            <a:ext cx="1633668" cy="1639433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18" name="Freeform 86">
            <a:extLst>
              <a:ext uri="{FF2B5EF4-FFF2-40B4-BE49-F238E27FC236}">
                <a16:creationId xmlns:a16="http://schemas.microsoft.com/office/drawing/2014/main" id="{2574B569-3ECE-4D82-B770-32E086DC3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576" y="2270612"/>
            <a:ext cx="1639327" cy="1639433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283113BA-1600-4609-AADF-09C5B894E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090" y="2270612"/>
            <a:ext cx="1639327" cy="163943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B6A3E1AF-C028-4477-9917-BA04E285A843}"/>
              </a:ext>
            </a:extLst>
          </p:cNvPr>
          <p:cNvCxnSpPr/>
          <p:nvPr/>
        </p:nvCxnSpPr>
        <p:spPr>
          <a:xfrm flipH="1">
            <a:off x="8911506" y="3077875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6">
            <a:extLst>
              <a:ext uri="{FF2B5EF4-FFF2-40B4-BE49-F238E27FC236}">
                <a16:creationId xmlns:a16="http://schemas.microsoft.com/office/drawing/2014/main" id="{910C97C9-EFF4-44A0-BD7D-562F88F2B3A8}"/>
              </a:ext>
            </a:extLst>
          </p:cNvPr>
          <p:cNvCxnSpPr>
            <a:cxnSpLocks/>
          </p:cNvCxnSpPr>
          <p:nvPr/>
        </p:nvCxnSpPr>
        <p:spPr>
          <a:xfrm>
            <a:off x="5791859" y="3077875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59">
            <a:extLst>
              <a:ext uri="{FF2B5EF4-FFF2-40B4-BE49-F238E27FC236}">
                <a16:creationId xmlns:a16="http://schemas.microsoft.com/office/drawing/2014/main" id="{D742F2A6-49C3-4F4D-95BF-5C5ABB0BE7A5}"/>
              </a:ext>
            </a:extLst>
          </p:cNvPr>
          <p:cNvCxnSpPr/>
          <p:nvPr/>
        </p:nvCxnSpPr>
        <p:spPr>
          <a:xfrm flipV="1">
            <a:off x="7883932" y="4259994"/>
            <a:ext cx="0" cy="108000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4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19913" y="568185"/>
            <a:ext cx="8852375" cy="697353"/>
          </a:xfrm>
        </p:spPr>
        <p:txBody>
          <a:bodyPr>
            <a:normAutofit/>
          </a:bodyPr>
          <a:lstStyle/>
          <a:p>
            <a:r>
              <a:rPr lang="en-GB" dirty="0"/>
              <a:t>Leadership vs. Management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7" y="2142491"/>
            <a:ext cx="3019483" cy="3129365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In normal situations, less leadership than professional management is required. The individual work ethos serves as a model for the company - visionary leadership is not the focus.</a:t>
            </a:r>
            <a:endParaRPr lang="en-GB" sz="2200" dirty="0">
              <a:latin typeface="+mj-lt"/>
              <a:sym typeface="Wingdings" panose="05000000000000000000" pitchFamily="2" charset="2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9475A44-B85B-4783-826A-CF1B4DCDEE80}"/>
              </a:ext>
            </a:extLst>
          </p:cNvPr>
          <p:cNvSpPr txBox="1"/>
          <p:nvPr/>
        </p:nvSpPr>
        <p:spPr>
          <a:xfrm>
            <a:off x="10072288" y="2922974"/>
            <a:ext cx="1288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Leadership</a:t>
            </a:r>
          </a:p>
        </p:txBody>
      </p:sp>
      <p:sp>
        <p:nvSpPr>
          <p:cNvPr id="9" name="TextBox 37">
            <a:extLst>
              <a:ext uri="{FF2B5EF4-FFF2-40B4-BE49-F238E27FC236}">
                <a16:creationId xmlns:a16="http://schemas.microsoft.com/office/drawing/2014/main" id="{D3CC4A76-F351-405C-8857-9CE752501017}"/>
              </a:ext>
            </a:extLst>
          </p:cNvPr>
          <p:cNvSpPr txBox="1"/>
          <p:nvPr/>
        </p:nvSpPr>
        <p:spPr>
          <a:xfrm>
            <a:off x="4272899" y="2801786"/>
            <a:ext cx="1470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Individual</a:t>
            </a:r>
            <a:b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</a:br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Contribution</a:t>
            </a:r>
          </a:p>
        </p:txBody>
      </p:sp>
      <p:sp>
        <p:nvSpPr>
          <p:cNvPr id="11" name="TextBox 43">
            <a:extLst>
              <a:ext uri="{FF2B5EF4-FFF2-40B4-BE49-F238E27FC236}">
                <a16:creationId xmlns:a16="http://schemas.microsoft.com/office/drawing/2014/main" id="{F5C21BFF-215E-4ABC-8DB0-5AFA7B5A1461}"/>
              </a:ext>
            </a:extLst>
          </p:cNvPr>
          <p:cNvSpPr txBox="1"/>
          <p:nvPr/>
        </p:nvSpPr>
        <p:spPr>
          <a:xfrm>
            <a:off x="7556420" y="5849560"/>
            <a:ext cx="1544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Management</a:t>
            </a:r>
          </a:p>
        </p:txBody>
      </p:sp>
      <p:sp>
        <p:nvSpPr>
          <p:cNvPr id="14" name="Freeform 94">
            <a:extLst>
              <a:ext uri="{FF2B5EF4-FFF2-40B4-BE49-F238E27FC236}">
                <a16:creationId xmlns:a16="http://schemas.microsoft.com/office/drawing/2014/main" id="{8C713EE6-9FD4-4F67-BF85-E58B45A4B7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72154" y="3119722"/>
            <a:ext cx="2432855" cy="2441447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18" name="Freeform 86">
            <a:extLst>
              <a:ext uri="{FF2B5EF4-FFF2-40B4-BE49-F238E27FC236}">
                <a16:creationId xmlns:a16="http://schemas.microsoft.com/office/drawing/2014/main" id="{2574B569-3ECE-4D82-B770-32E086DC3C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72571" y="2270608"/>
            <a:ext cx="2032764" cy="2032897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283113BA-1600-4609-AADF-09C5B894E2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766090" y="2270612"/>
            <a:ext cx="1639327" cy="163943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B6A3E1AF-C028-4477-9917-BA04E285A843}"/>
              </a:ext>
            </a:extLst>
          </p:cNvPr>
          <p:cNvCxnSpPr/>
          <p:nvPr/>
        </p:nvCxnSpPr>
        <p:spPr>
          <a:xfrm flipH="1">
            <a:off x="8911506" y="3077875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6">
            <a:extLst>
              <a:ext uri="{FF2B5EF4-FFF2-40B4-BE49-F238E27FC236}">
                <a16:creationId xmlns:a16="http://schemas.microsoft.com/office/drawing/2014/main" id="{910C97C9-EFF4-44A0-BD7D-562F88F2B3A8}"/>
              </a:ext>
            </a:extLst>
          </p:cNvPr>
          <p:cNvCxnSpPr>
            <a:cxnSpLocks/>
          </p:cNvCxnSpPr>
          <p:nvPr/>
        </p:nvCxnSpPr>
        <p:spPr>
          <a:xfrm>
            <a:off x="5791859" y="3077875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59">
            <a:extLst>
              <a:ext uri="{FF2B5EF4-FFF2-40B4-BE49-F238E27FC236}">
                <a16:creationId xmlns:a16="http://schemas.microsoft.com/office/drawing/2014/main" id="{D742F2A6-49C3-4F4D-95BF-5C5ABB0BE7A5}"/>
              </a:ext>
            </a:extLst>
          </p:cNvPr>
          <p:cNvCxnSpPr/>
          <p:nvPr/>
        </p:nvCxnSpPr>
        <p:spPr>
          <a:xfrm flipV="1">
            <a:off x="8336319" y="4668768"/>
            <a:ext cx="0" cy="108000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87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65671" y="592915"/>
            <a:ext cx="8852375" cy="697353"/>
          </a:xfrm>
        </p:spPr>
        <p:txBody>
          <a:bodyPr>
            <a:normAutofit/>
          </a:bodyPr>
          <a:lstStyle/>
          <a:p>
            <a:r>
              <a:rPr lang="en-GB" dirty="0"/>
              <a:t>Leadership vs. Management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7" y="2142491"/>
            <a:ext cx="2828391" cy="2452256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The so-called "Major Gifts Officer" is a typical case. He has average management and leadership skills, but proceeds with an exalted work ethic. </a:t>
            </a:r>
            <a:endParaRPr lang="en-GB" sz="2200" dirty="0">
              <a:latin typeface="+mj-lt"/>
              <a:sym typeface="Wingdings" panose="05000000000000000000" pitchFamily="2" charset="2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9475A44-B85B-4783-826A-CF1B4DCDEE80}"/>
              </a:ext>
            </a:extLst>
          </p:cNvPr>
          <p:cNvSpPr txBox="1"/>
          <p:nvPr/>
        </p:nvSpPr>
        <p:spPr>
          <a:xfrm>
            <a:off x="10099346" y="3168564"/>
            <a:ext cx="1288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Leadership</a:t>
            </a:r>
          </a:p>
        </p:txBody>
      </p:sp>
      <p:sp>
        <p:nvSpPr>
          <p:cNvPr id="9" name="TextBox 37">
            <a:extLst>
              <a:ext uri="{FF2B5EF4-FFF2-40B4-BE49-F238E27FC236}">
                <a16:creationId xmlns:a16="http://schemas.microsoft.com/office/drawing/2014/main" id="{D3CC4A76-F351-405C-8857-9CE752501017}"/>
              </a:ext>
            </a:extLst>
          </p:cNvPr>
          <p:cNvSpPr txBox="1"/>
          <p:nvPr/>
        </p:nvSpPr>
        <p:spPr>
          <a:xfrm>
            <a:off x="4187405" y="2899151"/>
            <a:ext cx="1470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Individual</a:t>
            </a:r>
            <a:b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</a:br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Contribution</a:t>
            </a:r>
          </a:p>
        </p:txBody>
      </p:sp>
      <p:sp>
        <p:nvSpPr>
          <p:cNvPr id="11" name="TextBox 43">
            <a:extLst>
              <a:ext uri="{FF2B5EF4-FFF2-40B4-BE49-F238E27FC236}">
                <a16:creationId xmlns:a16="http://schemas.microsoft.com/office/drawing/2014/main" id="{F5C21BFF-215E-4ABC-8DB0-5AFA7B5A1461}"/>
              </a:ext>
            </a:extLst>
          </p:cNvPr>
          <p:cNvSpPr txBox="1"/>
          <p:nvPr/>
        </p:nvSpPr>
        <p:spPr>
          <a:xfrm>
            <a:off x="7104033" y="5758419"/>
            <a:ext cx="1544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Management</a:t>
            </a:r>
          </a:p>
        </p:txBody>
      </p:sp>
      <p:sp>
        <p:nvSpPr>
          <p:cNvPr id="14" name="Freeform 94">
            <a:extLst>
              <a:ext uri="{FF2B5EF4-FFF2-40B4-BE49-F238E27FC236}">
                <a16:creationId xmlns:a16="http://schemas.microsoft.com/office/drawing/2014/main" id="{8C713EE6-9FD4-4F67-BF85-E58B45A4B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161" y="3437362"/>
            <a:ext cx="1633668" cy="1639433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18" name="Freeform 86">
            <a:extLst>
              <a:ext uri="{FF2B5EF4-FFF2-40B4-BE49-F238E27FC236}">
                <a16:creationId xmlns:a16="http://schemas.microsoft.com/office/drawing/2014/main" id="{2574B569-3ECE-4D82-B770-32E086DC3C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12315" y="2063503"/>
            <a:ext cx="2688741" cy="2688912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283113BA-1600-4609-AADF-09C5B894E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090" y="2588245"/>
            <a:ext cx="1639327" cy="163943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B6A3E1AF-C028-4477-9917-BA04E285A843}"/>
              </a:ext>
            </a:extLst>
          </p:cNvPr>
          <p:cNvCxnSpPr/>
          <p:nvPr/>
        </p:nvCxnSpPr>
        <p:spPr>
          <a:xfrm flipH="1">
            <a:off x="8911506" y="3395508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6">
            <a:extLst>
              <a:ext uri="{FF2B5EF4-FFF2-40B4-BE49-F238E27FC236}">
                <a16:creationId xmlns:a16="http://schemas.microsoft.com/office/drawing/2014/main" id="{910C97C9-EFF4-44A0-BD7D-562F88F2B3A8}"/>
              </a:ext>
            </a:extLst>
          </p:cNvPr>
          <p:cNvCxnSpPr>
            <a:cxnSpLocks/>
          </p:cNvCxnSpPr>
          <p:nvPr/>
        </p:nvCxnSpPr>
        <p:spPr>
          <a:xfrm>
            <a:off x="5791859" y="3395508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59">
            <a:extLst>
              <a:ext uri="{FF2B5EF4-FFF2-40B4-BE49-F238E27FC236}">
                <a16:creationId xmlns:a16="http://schemas.microsoft.com/office/drawing/2014/main" id="{D742F2A6-49C3-4F4D-95BF-5C5ABB0BE7A5}"/>
              </a:ext>
            </a:extLst>
          </p:cNvPr>
          <p:cNvCxnSpPr/>
          <p:nvPr/>
        </p:nvCxnSpPr>
        <p:spPr>
          <a:xfrm flipV="1">
            <a:off x="7883932" y="4577627"/>
            <a:ext cx="0" cy="108000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30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3177FD17-46F5-4BFB-88B3-733967FA0D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592" imgH="595" progId="TCLayout.ActiveDocument.1">
                  <p:embed/>
                </p:oleObj>
              </mc:Choice>
              <mc:Fallback>
                <p:oleObj name="think-cell Folie" r:id="rId4" imgW="592" imgH="595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3177FD17-46F5-4BFB-88B3-733967FA0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8B4E260-12F3-4A00-968A-9E9720209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9812" y="580063"/>
            <a:ext cx="8852375" cy="697353"/>
          </a:xfrm>
        </p:spPr>
        <p:txBody>
          <a:bodyPr>
            <a:normAutofit/>
          </a:bodyPr>
          <a:lstStyle/>
          <a:p>
            <a:r>
              <a:rPr lang="en-GB" dirty="0"/>
              <a:t>Leadership vs. Management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83E83C3-E01A-44F1-95FF-6540BC8C3EAB}"/>
              </a:ext>
            </a:extLst>
          </p:cNvPr>
          <p:cNvSpPr txBox="1">
            <a:spLocks/>
          </p:cNvSpPr>
          <p:nvPr/>
        </p:nvSpPr>
        <p:spPr>
          <a:xfrm>
            <a:off x="550276" y="2142491"/>
            <a:ext cx="3108907" cy="3467919"/>
          </a:xfrm>
          <a:prstGeom prst="rect">
            <a:avLst/>
          </a:prstGeom>
        </p:spPr>
        <p:txBody>
          <a:bodyPr vert="horz" wrap="square" lIns="81580" tIns="40790" rIns="81580" bIns="4079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altLang="de-DE" sz="2200" dirty="0">
                <a:latin typeface="+mj-lt"/>
              </a:rPr>
              <a:t>In crises, leadership strength moves into the absolute focus. Genuine management skills take a back seat. Decisions are made according to the Pareto principle (80/20 rule) and the manager goes ahead with full commitment. </a:t>
            </a:r>
            <a:endParaRPr lang="en-GB" sz="2200" dirty="0">
              <a:latin typeface="+mj-lt"/>
              <a:sym typeface="Wingdings" panose="05000000000000000000" pitchFamily="2" charset="2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9475A44-B85B-4783-826A-CF1B4DCDEE80}"/>
              </a:ext>
            </a:extLst>
          </p:cNvPr>
          <p:cNvSpPr txBox="1"/>
          <p:nvPr/>
        </p:nvSpPr>
        <p:spPr>
          <a:xfrm>
            <a:off x="10877828" y="3392496"/>
            <a:ext cx="117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Leadership</a:t>
            </a:r>
          </a:p>
        </p:txBody>
      </p:sp>
      <p:sp>
        <p:nvSpPr>
          <p:cNvPr id="9" name="TextBox 37">
            <a:extLst>
              <a:ext uri="{FF2B5EF4-FFF2-40B4-BE49-F238E27FC236}">
                <a16:creationId xmlns:a16="http://schemas.microsoft.com/office/drawing/2014/main" id="{D3CC4A76-F351-405C-8857-9CE752501017}"/>
              </a:ext>
            </a:extLst>
          </p:cNvPr>
          <p:cNvSpPr txBox="1"/>
          <p:nvPr/>
        </p:nvSpPr>
        <p:spPr>
          <a:xfrm>
            <a:off x="4067307" y="3034800"/>
            <a:ext cx="1470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Individual</a:t>
            </a:r>
            <a:b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</a:br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Contribution</a:t>
            </a:r>
          </a:p>
        </p:txBody>
      </p:sp>
      <p:sp>
        <p:nvSpPr>
          <p:cNvPr id="11" name="TextBox 43">
            <a:extLst>
              <a:ext uri="{FF2B5EF4-FFF2-40B4-BE49-F238E27FC236}">
                <a16:creationId xmlns:a16="http://schemas.microsoft.com/office/drawing/2014/main" id="{F5C21BFF-215E-4ABC-8DB0-5AFA7B5A1461}"/>
              </a:ext>
            </a:extLst>
          </p:cNvPr>
          <p:cNvSpPr txBox="1"/>
          <p:nvPr/>
        </p:nvSpPr>
        <p:spPr>
          <a:xfrm>
            <a:off x="6892278" y="6074767"/>
            <a:ext cx="1544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/>
                </a:solidFill>
                <a:latin typeface="+mj-lt"/>
                <a:ea typeface="Roboto" charset="0"/>
                <a:cs typeface="Roboto" charset="0"/>
              </a:rPr>
              <a:t>Management</a:t>
            </a:r>
          </a:p>
        </p:txBody>
      </p:sp>
      <p:sp>
        <p:nvSpPr>
          <p:cNvPr id="14" name="Freeform 94">
            <a:extLst>
              <a:ext uri="{FF2B5EF4-FFF2-40B4-BE49-F238E27FC236}">
                <a16:creationId xmlns:a16="http://schemas.microsoft.com/office/drawing/2014/main" id="{8C713EE6-9FD4-4F67-BF85-E58B45A4B7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9878" y="3547397"/>
            <a:ext cx="2018752" cy="2025874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18" name="Freeform 86">
            <a:extLst>
              <a:ext uri="{FF2B5EF4-FFF2-40B4-BE49-F238E27FC236}">
                <a16:creationId xmlns:a16="http://schemas.microsoft.com/office/drawing/2014/main" id="{2574B569-3ECE-4D82-B770-32E086DC3C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91197" y="1955244"/>
            <a:ext cx="2694556" cy="2694724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283113BA-1600-4609-AADF-09C5B894E2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84709" y="1955239"/>
            <a:ext cx="3287811" cy="328801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sz="7464" b="1" dirty="0">
              <a:latin typeface="Roboto Bold" charset="0"/>
            </a:endParaRPr>
          </a:p>
        </p:txBody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B6A3E1AF-C028-4477-9917-BA04E285A843}"/>
              </a:ext>
            </a:extLst>
          </p:cNvPr>
          <p:cNvCxnSpPr/>
          <p:nvPr/>
        </p:nvCxnSpPr>
        <p:spPr>
          <a:xfrm flipH="1">
            <a:off x="9602142" y="3547397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6">
            <a:extLst>
              <a:ext uri="{FF2B5EF4-FFF2-40B4-BE49-F238E27FC236}">
                <a16:creationId xmlns:a16="http://schemas.microsoft.com/office/drawing/2014/main" id="{910C97C9-EFF4-44A0-BD7D-562F88F2B3A8}"/>
              </a:ext>
            </a:extLst>
          </p:cNvPr>
          <p:cNvCxnSpPr>
            <a:cxnSpLocks/>
          </p:cNvCxnSpPr>
          <p:nvPr/>
        </p:nvCxnSpPr>
        <p:spPr>
          <a:xfrm>
            <a:off x="5586267" y="3310889"/>
            <a:ext cx="1080000" cy="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59">
            <a:extLst>
              <a:ext uri="{FF2B5EF4-FFF2-40B4-BE49-F238E27FC236}">
                <a16:creationId xmlns:a16="http://schemas.microsoft.com/office/drawing/2014/main" id="{D742F2A6-49C3-4F4D-95BF-5C5ABB0BE7A5}"/>
              </a:ext>
            </a:extLst>
          </p:cNvPr>
          <p:cNvCxnSpPr/>
          <p:nvPr/>
        </p:nvCxnSpPr>
        <p:spPr>
          <a:xfrm flipV="1">
            <a:off x="7672176" y="4893975"/>
            <a:ext cx="0" cy="1080000"/>
          </a:xfrm>
          <a:prstGeom prst="line">
            <a:avLst/>
          </a:prstGeom>
          <a:ln w="635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9128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461</Words>
  <Application>Microsoft Office PowerPoint</Application>
  <PresentationFormat>Widescreen</PresentationFormat>
  <Paragraphs>68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Roboto Bold</vt:lpstr>
      <vt:lpstr>Office Theme</vt:lpstr>
      <vt:lpstr>1_Office Theme</vt:lpstr>
      <vt:lpstr>think-cell Folie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canic</dc:creator>
  <cp:lastModifiedBy>canic</cp:lastModifiedBy>
  <cp:revision>1</cp:revision>
  <dcterms:created xsi:type="dcterms:W3CDTF">2021-06-10T15:06:40Z</dcterms:created>
  <dcterms:modified xsi:type="dcterms:W3CDTF">2021-06-10T15:07:42Z</dcterms:modified>
</cp:coreProperties>
</file>