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62" r:id="rId3"/>
    <p:sldId id="321" r:id="rId4"/>
    <p:sldId id="322" r:id="rId5"/>
    <p:sldId id="323" r:id="rId6"/>
    <p:sldId id="324" r:id="rId7"/>
    <p:sldId id="325" r:id="rId8"/>
    <p:sldId id="4622" r:id="rId9"/>
    <p:sldId id="462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8" d="100"/>
          <a:sy n="68" d="100"/>
        </p:scale>
        <p:origin x="6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833926837164132E-2"/>
          <c:y val="2.2404136148211976E-2"/>
          <c:w val="0.92651343476853354"/>
          <c:h val="0.95519172770357608"/>
        </c:manualLayout>
      </c:layout>
      <c:barChart>
        <c:barDir val="bar"/>
        <c:grouping val="stacked"/>
        <c:varyColors val="0"/>
        <c:ser>
          <c:idx val="0"/>
          <c:order val="0"/>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0-9940-40E5-82EE-A492B346FFF0}"/>
              </c:ext>
            </c:extLst>
          </c:dPt>
          <c:dPt>
            <c:idx val="1"/>
            <c:invertIfNegative val="0"/>
            <c:bubble3D val="0"/>
            <c:spPr>
              <a:solidFill>
                <a:schemeClr val="accent1"/>
              </a:solidFill>
              <a:ln>
                <a:noFill/>
              </a:ln>
            </c:spPr>
            <c:extLst>
              <c:ext xmlns:c16="http://schemas.microsoft.com/office/drawing/2014/chart" uri="{C3380CC4-5D6E-409C-BE32-E72D297353CC}">
                <c16:uniqueId val="{00000001-9940-40E5-82EE-A492B346FFF0}"/>
              </c:ext>
            </c:extLst>
          </c:dPt>
          <c:dPt>
            <c:idx val="2"/>
            <c:invertIfNegative val="0"/>
            <c:bubble3D val="0"/>
            <c:spPr>
              <a:solidFill>
                <a:schemeClr val="accent1"/>
              </a:solidFill>
              <a:ln>
                <a:noFill/>
              </a:ln>
            </c:spPr>
            <c:extLst>
              <c:ext xmlns:c16="http://schemas.microsoft.com/office/drawing/2014/chart" uri="{C3380CC4-5D6E-409C-BE32-E72D297353CC}">
                <c16:uniqueId val="{00000002-9940-40E5-82EE-A492B346FFF0}"/>
              </c:ext>
            </c:extLst>
          </c:dPt>
          <c:dPt>
            <c:idx val="8"/>
            <c:invertIfNegative val="0"/>
            <c:bubble3D val="0"/>
            <c:spPr>
              <a:solidFill>
                <a:schemeClr val="accent6"/>
              </a:solidFill>
              <a:ln>
                <a:noFill/>
              </a:ln>
            </c:spPr>
            <c:extLst>
              <c:ext xmlns:c16="http://schemas.microsoft.com/office/drawing/2014/chart" uri="{C3380CC4-5D6E-409C-BE32-E72D297353CC}">
                <c16:uniqueId val="{00000003-9940-40E5-82EE-A492B346FFF0}"/>
              </c:ext>
            </c:extLst>
          </c:dPt>
          <c:dPt>
            <c:idx val="9"/>
            <c:invertIfNegative val="0"/>
            <c:bubble3D val="0"/>
            <c:spPr>
              <a:solidFill>
                <a:schemeClr val="accent6"/>
              </a:solidFill>
              <a:ln>
                <a:noFill/>
              </a:ln>
            </c:spPr>
            <c:extLst>
              <c:ext xmlns:c16="http://schemas.microsoft.com/office/drawing/2014/chart" uri="{C3380CC4-5D6E-409C-BE32-E72D297353CC}">
                <c16:uniqueId val="{00000004-9940-40E5-82EE-A492B346FFF0}"/>
              </c:ext>
            </c:extLst>
          </c:dPt>
          <c:dPt>
            <c:idx val="10"/>
            <c:invertIfNegative val="0"/>
            <c:bubble3D val="0"/>
            <c:spPr>
              <a:solidFill>
                <a:schemeClr val="accent6"/>
              </a:solidFill>
              <a:ln>
                <a:noFill/>
              </a:ln>
            </c:spPr>
            <c:extLst>
              <c:ext xmlns:c16="http://schemas.microsoft.com/office/drawing/2014/chart" uri="{C3380CC4-5D6E-409C-BE32-E72D297353CC}">
                <c16:uniqueId val="{00000005-9940-40E5-82EE-A492B346FFF0}"/>
              </c:ext>
            </c:extLst>
          </c:dPt>
          <c:dPt>
            <c:idx val="11"/>
            <c:invertIfNegative val="0"/>
            <c:bubble3D val="0"/>
            <c:spPr>
              <a:solidFill>
                <a:schemeClr val="accent6"/>
              </a:solidFill>
              <a:ln>
                <a:noFill/>
              </a:ln>
            </c:spPr>
            <c:extLst>
              <c:ext xmlns:c16="http://schemas.microsoft.com/office/drawing/2014/chart" uri="{C3380CC4-5D6E-409C-BE32-E72D297353CC}">
                <c16:uniqueId val="{00000006-9940-40E5-82EE-A492B346FFF0}"/>
              </c:ext>
            </c:extLst>
          </c:dPt>
          <c:dLbls>
            <c:dLbl>
              <c:idx val="0"/>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9940-40E5-82EE-A492B346FFF0}"/>
                </c:ext>
              </c:extLst>
            </c:dLbl>
            <c:dLbl>
              <c:idx val="1"/>
              <c:layout>
                <c:manualLayout>
                  <c:x val="0.4088701845257364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940-40E5-82EE-A492B346FFF0}"/>
                </c:ext>
              </c:extLst>
            </c:dLbl>
            <c:dLbl>
              <c:idx val="2"/>
              <c:layout>
                <c:manualLayout>
                  <c:x val="0.4438329556490773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9940-40E5-82EE-A492B346FFF0}"/>
                </c:ext>
              </c:extLst>
            </c:dLbl>
            <c:dLbl>
              <c:idx val="3"/>
              <c:layout>
                <c:manualLayout>
                  <c:x val="0.35383619294269991"/>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9940-40E5-82EE-A492B346FFF0}"/>
                </c:ext>
              </c:extLst>
            </c:dLbl>
            <c:dLbl>
              <c:idx val="4"/>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9940-40E5-82EE-A492B346FFF0}"/>
                </c:ext>
              </c:extLst>
            </c:dLbl>
            <c:dLbl>
              <c:idx val="5"/>
              <c:layout>
                <c:manualLayout>
                  <c:x val="0.41599223049530593"/>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9940-40E5-82EE-A492B346FFF0}"/>
                </c:ext>
              </c:extLst>
            </c:dLbl>
            <c:dLbl>
              <c:idx val="6"/>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9940-40E5-82EE-A492B346FFF0}"/>
                </c:ext>
              </c:extLst>
            </c:dLbl>
            <c:dLbl>
              <c:idx val="7"/>
              <c:layout>
                <c:manualLayout>
                  <c:x val="0.47134995144059566"/>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9940-40E5-82EE-A492B346FFF0}"/>
                </c:ext>
              </c:extLst>
            </c:dLbl>
            <c:dLbl>
              <c:idx val="8"/>
              <c:layout>
                <c:manualLayout>
                  <c:x val="0.4088701845257364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9940-40E5-82EE-A492B346FFF0}"/>
                </c:ext>
              </c:extLst>
            </c:dLbl>
            <c:dLbl>
              <c:idx val="9"/>
              <c:layout>
                <c:manualLayout>
                  <c:x val="0.37455487212690192"/>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9940-40E5-82EE-A492B346FFF0}"/>
                </c:ext>
              </c:extLst>
            </c:dLbl>
            <c:dLbl>
              <c:idx val="10"/>
              <c:layout>
                <c:manualLayout>
                  <c:x val="0.41599223049530593"/>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9940-40E5-82EE-A492B346FFF0}"/>
                </c:ext>
              </c:extLst>
            </c:dLbl>
            <c:dLbl>
              <c:idx val="11"/>
              <c:layout>
                <c:manualLayout>
                  <c:x val="0.49206863062479766"/>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9940-40E5-82EE-A492B346FFF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Sheet1!$A$1:$L$1</c:f>
              <c:numCache>
                <c:formatCode>General</c:formatCode>
                <c:ptCount val="12"/>
                <c:pt idx="0">
                  <c:v>56.999999999999993</c:v>
                </c:pt>
                <c:pt idx="1">
                  <c:v>55.000000000000007</c:v>
                </c:pt>
                <c:pt idx="2">
                  <c:v>60</c:v>
                </c:pt>
                <c:pt idx="3">
                  <c:v>47</c:v>
                </c:pt>
                <c:pt idx="4">
                  <c:v>56.999999999999993</c:v>
                </c:pt>
                <c:pt idx="5">
                  <c:v>56.000000000000007</c:v>
                </c:pt>
                <c:pt idx="6">
                  <c:v>56.999999999999993</c:v>
                </c:pt>
                <c:pt idx="7">
                  <c:v>64</c:v>
                </c:pt>
                <c:pt idx="8">
                  <c:v>55.000000000000007</c:v>
                </c:pt>
                <c:pt idx="9">
                  <c:v>50</c:v>
                </c:pt>
                <c:pt idx="10">
                  <c:v>56.000000000000007</c:v>
                </c:pt>
                <c:pt idx="11">
                  <c:v>67</c:v>
                </c:pt>
              </c:numCache>
            </c:numRef>
          </c:val>
          <c:extLst>
            <c:ext xmlns:c16="http://schemas.microsoft.com/office/drawing/2014/chart" uri="{C3380CC4-5D6E-409C-BE32-E72D297353CC}">
              <c16:uniqueId val="{0000000C-9940-40E5-82EE-A492B346FFF0}"/>
            </c:ext>
          </c:extLst>
        </c:ser>
        <c:dLbls>
          <c:showLegendKey val="0"/>
          <c:showVal val="0"/>
          <c:showCatName val="0"/>
          <c:showSerName val="0"/>
          <c:showPercent val="0"/>
          <c:showBubbleSize val="0"/>
        </c:dLbls>
        <c:gapWidth val="80"/>
        <c:overlap val="100"/>
        <c:axId val="801616264"/>
        <c:axId val="1"/>
      </c:barChart>
      <c:catAx>
        <c:axId val="801616264"/>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7"/>
          <c:min val="0"/>
        </c:scaling>
        <c:delete val="1"/>
        <c:axPos val="t"/>
        <c:numFmt formatCode="General" sourceLinked="1"/>
        <c:majorTickMark val="out"/>
        <c:minorTickMark val="none"/>
        <c:tickLblPos val="nextTo"/>
        <c:crossAx val="801616264"/>
        <c:crosses val="min"/>
        <c:crossBetween val="between"/>
      </c:valAx>
    </c:plotArea>
    <c:plotVisOnly val="0"/>
    <c:dispBlanksAs val="gap"/>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621621621621623E-2"/>
          <c:y val="2.6571282575370468E-2"/>
          <c:w val="0.8723492723492724"/>
          <c:h val="0.94685743484925922"/>
        </c:manualLayout>
      </c:layout>
      <c:barChart>
        <c:barDir val="bar"/>
        <c:grouping val="stacked"/>
        <c:varyColors val="0"/>
        <c:ser>
          <c:idx val="0"/>
          <c:order val="0"/>
          <c:spPr>
            <a:solidFill>
              <a:schemeClr val="accent1"/>
            </a:solidFill>
            <a:ln>
              <a:noFill/>
            </a:ln>
          </c:spPr>
          <c:invertIfNegative val="0"/>
          <c:dLbls>
            <c:dLbl>
              <c:idx val="0"/>
              <c:layout>
                <c:manualLayout>
                  <c:x val="0.48981288981288984"/>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E9B8-4AAB-A15F-21D8D64D5996}"/>
                </c:ext>
              </c:extLst>
            </c:dLbl>
            <c:dLbl>
              <c:idx val="1"/>
              <c:layout>
                <c:manualLayout>
                  <c:x val="0.4852390852390852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E9B8-4AAB-A15F-21D8D64D5996}"/>
                </c:ext>
              </c:extLst>
            </c:dLbl>
            <c:dLbl>
              <c:idx val="2"/>
              <c:layout>
                <c:manualLayout>
                  <c:x val="0.4852390852390852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E9B8-4AAB-A15F-21D8D64D5996}"/>
                </c:ext>
              </c:extLst>
            </c:dLbl>
            <c:dLbl>
              <c:idx val="3"/>
              <c:layout>
                <c:manualLayout>
                  <c:x val="0.48024948024948028"/>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E9B8-4AAB-A15F-21D8D64D5996}"/>
                </c:ext>
              </c:extLst>
            </c:dLbl>
            <c:dLbl>
              <c:idx val="4"/>
              <c:layout>
                <c:manualLayout>
                  <c:x val="0.48024948024948028"/>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E9B8-4AAB-A15F-21D8D64D5996}"/>
                </c:ext>
              </c:extLst>
            </c:dLbl>
            <c:dLbl>
              <c:idx val="5"/>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E9B8-4AAB-A15F-21D8D64D5996}"/>
                </c:ext>
              </c:extLst>
            </c:dLbl>
            <c:dLbl>
              <c:idx val="6"/>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E9B8-4AAB-A15F-21D8D64D5996}"/>
                </c:ext>
              </c:extLst>
            </c:dLbl>
            <c:dLbl>
              <c:idx val="7"/>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E9B8-4AAB-A15F-21D8D64D5996}"/>
                </c:ext>
              </c:extLst>
            </c:dLbl>
            <c:dLbl>
              <c:idx val="8"/>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E9B8-4AAB-A15F-21D8D64D5996}"/>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Sheet1!$A$1:$I$1</c:f>
              <c:numCache>
                <c:formatCode>General</c:formatCode>
                <c:ptCount val="9"/>
                <c:pt idx="0">
                  <c:v>91</c:v>
                </c:pt>
                <c:pt idx="1">
                  <c:v>90</c:v>
                </c:pt>
                <c:pt idx="2">
                  <c:v>90</c:v>
                </c:pt>
                <c:pt idx="3">
                  <c:v>89</c:v>
                </c:pt>
                <c:pt idx="4">
                  <c:v>89</c:v>
                </c:pt>
                <c:pt idx="5">
                  <c:v>88</c:v>
                </c:pt>
                <c:pt idx="6">
                  <c:v>88</c:v>
                </c:pt>
                <c:pt idx="7">
                  <c:v>88</c:v>
                </c:pt>
                <c:pt idx="8">
                  <c:v>88</c:v>
                </c:pt>
              </c:numCache>
            </c:numRef>
          </c:val>
          <c:extLst>
            <c:ext xmlns:c16="http://schemas.microsoft.com/office/drawing/2014/chart" uri="{C3380CC4-5D6E-409C-BE32-E72D297353CC}">
              <c16:uniqueId val="{00000009-E9B8-4AAB-A15F-21D8D64D5996}"/>
            </c:ext>
          </c:extLst>
        </c:ser>
        <c:dLbls>
          <c:showLegendKey val="0"/>
          <c:showVal val="0"/>
          <c:showCatName val="0"/>
          <c:showSerName val="0"/>
          <c:showPercent val="0"/>
          <c:showBubbleSize val="0"/>
        </c:dLbls>
        <c:gapWidth val="80"/>
        <c:overlap val="100"/>
        <c:axId val="1310016776"/>
        <c:axId val="1"/>
      </c:barChart>
      <c:catAx>
        <c:axId val="1310016776"/>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91"/>
          <c:min val="0"/>
        </c:scaling>
        <c:delete val="1"/>
        <c:axPos val="t"/>
        <c:numFmt formatCode="General" sourceLinked="1"/>
        <c:majorTickMark val="out"/>
        <c:minorTickMark val="none"/>
        <c:tickLblPos val="nextTo"/>
        <c:crossAx val="1310016776"/>
        <c:crosses val="min"/>
        <c:crossBetween val="between"/>
      </c:valAx>
    </c:plotArea>
    <c:plotVisOnly val="0"/>
    <c:dispBlanksAs val="gap"/>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621621621621623E-2"/>
          <c:y val="2.404068423485899E-2"/>
          <c:w val="0.8723492723492724"/>
          <c:h val="0.951918631530282"/>
        </c:manualLayout>
      </c:layout>
      <c:barChart>
        <c:barDir val="bar"/>
        <c:grouping val="stacked"/>
        <c:varyColors val="0"/>
        <c:ser>
          <c:idx val="0"/>
          <c:order val="0"/>
          <c:spPr>
            <a:solidFill>
              <a:schemeClr val="accent1"/>
            </a:solidFill>
            <a:ln>
              <a:noFill/>
            </a:ln>
          </c:spPr>
          <c:invertIfNegative val="0"/>
          <c:dLbls>
            <c:dLbl>
              <c:idx val="0"/>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43B6-4BCF-A8C3-EF7508E9833F}"/>
                </c:ext>
              </c:extLst>
            </c:dLbl>
            <c:dLbl>
              <c:idx val="1"/>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43B6-4BCF-A8C3-EF7508E9833F}"/>
                </c:ext>
              </c:extLst>
            </c:dLbl>
            <c:dLbl>
              <c:idx val="2"/>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43B6-4BCF-A8C3-EF7508E9833F}"/>
                </c:ext>
              </c:extLst>
            </c:dLbl>
            <c:dLbl>
              <c:idx val="3"/>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43B6-4BCF-A8C3-EF7508E9833F}"/>
                </c:ext>
              </c:extLst>
            </c:dLbl>
            <c:dLbl>
              <c:idx val="4"/>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43B6-4BCF-A8C3-EF7508E9833F}"/>
                </c:ext>
              </c:extLst>
            </c:dLbl>
            <c:dLbl>
              <c:idx val="5"/>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43B6-4BCF-A8C3-EF7508E9833F}"/>
                </c:ext>
              </c:extLst>
            </c:dLbl>
            <c:dLbl>
              <c:idx val="6"/>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43B6-4BCF-A8C3-EF7508E9833F}"/>
                </c:ext>
              </c:extLst>
            </c:dLbl>
            <c:dLbl>
              <c:idx val="7"/>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43B6-4BCF-A8C3-EF7508E9833F}"/>
                </c:ext>
              </c:extLst>
            </c:dLbl>
            <c:dLbl>
              <c:idx val="8"/>
              <c:layout>
                <c:manualLayout>
                  <c:x val="0.47983367983367986"/>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43B6-4BCF-A8C3-EF7508E9833F}"/>
                </c:ext>
              </c:extLst>
            </c:dLbl>
            <c:dLbl>
              <c:idx val="9"/>
              <c:layout>
                <c:manualLayout>
                  <c:x val="0.47983367983367986"/>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43B6-4BCF-A8C3-EF7508E9833F}"/>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Sheet1!$A$1:$J$1</c:f>
              <c:numCache>
                <c:formatCode>General</c:formatCode>
                <c:ptCount val="10"/>
                <c:pt idx="0">
                  <c:v>87</c:v>
                </c:pt>
                <c:pt idx="1">
                  <c:v>87</c:v>
                </c:pt>
                <c:pt idx="2">
                  <c:v>87</c:v>
                </c:pt>
                <c:pt idx="3">
                  <c:v>87</c:v>
                </c:pt>
                <c:pt idx="4">
                  <c:v>87</c:v>
                </c:pt>
                <c:pt idx="5">
                  <c:v>86</c:v>
                </c:pt>
                <c:pt idx="6">
                  <c:v>86</c:v>
                </c:pt>
                <c:pt idx="7">
                  <c:v>86</c:v>
                </c:pt>
                <c:pt idx="8">
                  <c:v>85</c:v>
                </c:pt>
                <c:pt idx="9">
                  <c:v>85</c:v>
                </c:pt>
              </c:numCache>
            </c:numRef>
          </c:val>
          <c:extLst>
            <c:ext xmlns:c16="http://schemas.microsoft.com/office/drawing/2014/chart" uri="{C3380CC4-5D6E-409C-BE32-E72D297353CC}">
              <c16:uniqueId val="{0000000A-43B6-4BCF-A8C3-EF7508E9833F}"/>
            </c:ext>
          </c:extLst>
        </c:ser>
        <c:dLbls>
          <c:showLegendKey val="0"/>
          <c:showVal val="0"/>
          <c:showCatName val="0"/>
          <c:showSerName val="0"/>
          <c:showPercent val="0"/>
          <c:showBubbleSize val="0"/>
        </c:dLbls>
        <c:gapWidth val="80"/>
        <c:overlap val="100"/>
        <c:axId val="1618956064"/>
        <c:axId val="1"/>
      </c:barChart>
      <c:catAx>
        <c:axId val="1618956064"/>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87"/>
          <c:min val="0"/>
        </c:scaling>
        <c:delete val="1"/>
        <c:axPos val="t"/>
        <c:numFmt formatCode="General" sourceLinked="1"/>
        <c:majorTickMark val="out"/>
        <c:minorTickMark val="none"/>
        <c:tickLblPos val="nextTo"/>
        <c:crossAx val="1618956064"/>
        <c:crosses val="min"/>
        <c:crossBetween val="between"/>
      </c:valAx>
    </c:plotArea>
    <c:plotVisOnly val="0"/>
    <c:dispBlanksAs val="gap"/>
    <c:showDLblsOverMax val="1"/>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5DAAA-615A-4DC2-B38A-071F31107771}"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20E2D-8936-4E15-AEA4-BFB4B6B53801}" type="slidenum">
              <a:rPr lang="en-GB" smtClean="0"/>
              <a:t>‹#›</a:t>
            </a:fld>
            <a:endParaRPr lang="en-GB"/>
          </a:p>
        </p:txBody>
      </p:sp>
    </p:spTree>
    <p:extLst>
      <p:ext uri="{BB962C8B-B14F-4D97-AF65-F5344CB8AC3E}">
        <p14:creationId xmlns:p14="http://schemas.microsoft.com/office/powerpoint/2010/main" val="251909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20422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490418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92707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746425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573038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370546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02223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28708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4F7A5-3714-42AD-B885-B1CFB2B4A5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B53DD61-450D-4E35-B2D1-315413074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C88F63-38E2-44EF-BD0B-88FD1FF10256}"/>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63237054-859B-4D26-861D-D38EB1FA38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C8357C-9BDC-4345-B99B-0530EFCDF904}"/>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360512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BD74-BE3A-430D-9106-3F59F9E390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F062480-FC02-4DCA-A696-793E510881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AD245E-B1C1-4645-85AF-DB9C51E52DD4}"/>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E4E98C52-84A2-4B6F-A4F6-249A667FF8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128216-B45C-466B-ABB2-0C3C38B60671}"/>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160960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C5B18C-1DC7-43D4-8646-3FC9569BBF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C59214-4F3E-4330-AE8F-A53622082A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1E0A8E-5206-4576-9B0C-AF6A06A4D48D}"/>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91BEFD9A-0E0E-4B68-9C34-B6DF91CB9B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99B0C2-E670-4BD9-BCBF-CDFAA0B71995}"/>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4286972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294819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02860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6E5A1-B4EE-4BC8-96F0-10A628016A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7FB677-D644-44B1-A3B5-237B62BACD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439D5F-20E1-4AFD-9D3F-F81054633559}"/>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88483E2E-85F7-47A5-BE6A-20246E0BBD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2DF23A-C20D-4C34-AAF3-2805F08AE5E1}"/>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156754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4728-7799-48B5-BAE4-492924DE8E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B791C6-6BA0-4848-B42A-B91261F880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7CFFC3-8BC2-49A1-A3F0-5876EF5DF909}"/>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E1FB22E1-EAB8-4884-B8AC-C7E726B37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855E1F-ACE7-4CB4-9561-B0BB734F21E5}"/>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270313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3AEE-2AB2-4D29-A6F5-905EA298C6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BBB812-5EE2-40B1-B69A-9106D3EF04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2E6533-6C69-4DE9-9920-936DDE0E7A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71EC642-7E88-4589-9152-4D7CDF59B3CF}"/>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6" name="Footer Placeholder 5">
            <a:extLst>
              <a:ext uri="{FF2B5EF4-FFF2-40B4-BE49-F238E27FC236}">
                <a16:creationId xmlns:a16="http://schemas.microsoft.com/office/drawing/2014/main" id="{30C4A85E-BAAC-4837-9B72-FC1DCB8BA0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39000B-91F1-4001-9E34-8DCFE1303FA1}"/>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136750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C636-26BA-44F3-ABC0-D36DB85B3D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4AFF3A-97BC-41D2-B03C-3D72690979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75E627-7048-4CF9-AC67-67544CB727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1E1415-E349-4C69-B091-1044B28316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22D9D2-E52C-4253-BEE4-490FAF93A0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8A03D03-DFBE-4C10-B14B-C723BA6CD10A}"/>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8" name="Footer Placeholder 7">
            <a:extLst>
              <a:ext uri="{FF2B5EF4-FFF2-40B4-BE49-F238E27FC236}">
                <a16:creationId xmlns:a16="http://schemas.microsoft.com/office/drawing/2014/main" id="{10B333FF-231E-4BC1-AEB2-AEA4BC802B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7141D11-9D14-4169-834E-4F33228B1794}"/>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2341240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3D78-4A2F-4E6D-ADF0-9A25F6CAC2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33D145-24C9-4FA0-B4ED-5F6C883C9CD9}"/>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4" name="Footer Placeholder 3">
            <a:extLst>
              <a:ext uri="{FF2B5EF4-FFF2-40B4-BE49-F238E27FC236}">
                <a16:creationId xmlns:a16="http://schemas.microsoft.com/office/drawing/2014/main" id="{F492EFD7-57A8-42E0-A49F-262C102EAC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0AF0EB3-5923-4EA5-AA91-0ADE360E3626}"/>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260288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6C156-F968-47BC-9D32-CC14183E1156}"/>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3" name="Footer Placeholder 2">
            <a:extLst>
              <a:ext uri="{FF2B5EF4-FFF2-40B4-BE49-F238E27FC236}">
                <a16:creationId xmlns:a16="http://schemas.microsoft.com/office/drawing/2014/main" id="{BD4EC61C-6541-4065-A703-12CD1C61AE0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3E8AE3E-FBD4-413B-AF9C-53364A041B06}"/>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335434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E21BD-58C9-47B9-BEC3-351F8CD11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0B06D6-58C4-47F4-BB0D-0E7F5333D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4DF2FDB-6B9C-4E50-87AB-358B74324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1023FD-FF12-46B1-BB1A-3676612EA244}"/>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6" name="Footer Placeholder 5">
            <a:extLst>
              <a:ext uri="{FF2B5EF4-FFF2-40B4-BE49-F238E27FC236}">
                <a16:creationId xmlns:a16="http://schemas.microsoft.com/office/drawing/2014/main" id="{3EB13B64-2FCD-4BD0-B36D-B5D8B29CBF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CF785F-A9F1-4245-8560-5A21E53A1959}"/>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351638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637C-0BA1-4E97-9DFF-6DFDF3EDC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758331B-4969-4216-BB7A-A5E544ED8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7F625FD-DA14-49A2-B74C-A6D63EACF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7CEFAE-B31B-4CE2-BB55-4816FF6108D2}"/>
              </a:ext>
            </a:extLst>
          </p:cNvPr>
          <p:cNvSpPr>
            <a:spLocks noGrp="1"/>
          </p:cNvSpPr>
          <p:nvPr>
            <p:ph type="dt" sz="half" idx="10"/>
          </p:nvPr>
        </p:nvSpPr>
        <p:spPr/>
        <p:txBody>
          <a:bodyPr/>
          <a:lstStyle/>
          <a:p>
            <a:fld id="{953C7730-A916-4AE4-BE00-3071CF3685A6}" type="datetimeFigureOut">
              <a:rPr lang="en-GB" smtClean="0"/>
              <a:t>10/06/2021</a:t>
            </a:fld>
            <a:endParaRPr lang="en-GB"/>
          </a:p>
        </p:txBody>
      </p:sp>
      <p:sp>
        <p:nvSpPr>
          <p:cNvPr id="6" name="Footer Placeholder 5">
            <a:extLst>
              <a:ext uri="{FF2B5EF4-FFF2-40B4-BE49-F238E27FC236}">
                <a16:creationId xmlns:a16="http://schemas.microsoft.com/office/drawing/2014/main" id="{2AC7C14F-B7AE-4FDE-AEAA-4935946DCC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E87E8D-2073-43D9-B82B-4B5E963CDB58}"/>
              </a:ext>
            </a:extLst>
          </p:cNvPr>
          <p:cNvSpPr>
            <a:spLocks noGrp="1"/>
          </p:cNvSpPr>
          <p:nvPr>
            <p:ph type="sldNum" sz="quarter" idx="12"/>
          </p:nvPr>
        </p:nvSpPr>
        <p:spPr/>
        <p:txBody>
          <a:bodyPr/>
          <a:lstStyle/>
          <a:p>
            <a:fld id="{D9278DDF-80D8-4B79-AE9C-E445AFE887F5}" type="slidenum">
              <a:rPr lang="en-GB" smtClean="0"/>
              <a:t>‹#›</a:t>
            </a:fld>
            <a:endParaRPr lang="en-GB"/>
          </a:p>
        </p:txBody>
      </p:sp>
    </p:spTree>
    <p:extLst>
      <p:ext uri="{BB962C8B-B14F-4D97-AF65-F5344CB8AC3E}">
        <p14:creationId xmlns:p14="http://schemas.microsoft.com/office/powerpoint/2010/main" val="218888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CCDA3-9C96-4274-8D0D-EE6AF10465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11CB04-1E12-476E-B1DA-37A03EE565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43F547-ECF1-4E37-80D8-4515A53F36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C7730-A916-4AE4-BE00-3071CF3685A6}" type="datetimeFigureOut">
              <a:rPr lang="en-GB" smtClean="0"/>
              <a:t>10/06/2021</a:t>
            </a:fld>
            <a:endParaRPr lang="en-GB"/>
          </a:p>
        </p:txBody>
      </p:sp>
      <p:sp>
        <p:nvSpPr>
          <p:cNvPr id="5" name="Footer Placeholder 4">
            <a:extLst>
              <a:ext uri="{FF2B5EF4-FFF2-40B4-BE49-F238E27FC236}">
                <a16:creationId xmlns:a16="http://schemas.microsoft.com/office/drawing/2014/main" id="{E18E7F1E-50AE-4FD7-A626-BD578AD78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3D389E-852C-496D-8564-97C1B0263F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78DDF-80D8-4B79-AE9C-E445AFE887F5}" type="slidenum">
              <a:rPr lang="en-GB" smtClean="0"/>
              <a:t>‹#›</a:t>
            </a:fld>
            <a:endParaRPr lang="en-GB"/>
          </a:p>
        </p:txBody>
      </p:sp>
    </p:spTree>
    <p:extLst>
      <p:ext uri="{BB962C8B-B14F-4D97-AF65-F5344CB8AC3E}">
        <p14:creationId xmlns:p14="http://schemas.microsoft.com/office/powerpoint/2010/main" val="4240280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oleObject" Target="../embeddings/oleObject1.bin"/><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notesSlide" Target="../notesSlides/notesSlide2.xml"/><Relationship Id="rId2" Type="http://schemas.openxmlformats.org/officeDocument/2006/relationships/tags" Target="../tags/tag2.xml"/><Relationship Id="rId16" Type="http://schemas.openxmlformats.org/officeDocument/2006/relationships/slideLayout" Target="../slideLayouts/slideLayout13.xml"/><Relationship Id="rId20" Type="http://schemas.openxmlformats.org/officeDocument/2006/relationships/chart" Target="../charts/chart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image" Target="../media/image5.emf"/><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20.xml"/><Relationship Id="rId7" Type="http://schemas.openxmlformats.org/officeDocument/2006/relationships/image" Target="../media/image5.emf"/><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oleObject" Target="../embeddings/oleObject3.bin"/><Relationship Id="rId5" Type="http://schemas.openxmlformats.org/officeDocument/2006/relationships/notesSlide" Target="../notesSlides/notesSlide4.xml"/><Relationship Id="rId4"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23.xml"/><Relationship Id="rId7" Type="http://schemas.openxmlformats.org/officeDocument/2006/relationships/image" Target="../media/image5.emf"/><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oleObject" Target="../embeddings/oleObject4.bin"/><Relationship Id="rId5" Type="http://schemas.openxmlformats.org/officeDocument/2006/relationships/notesSlide" Target="../notesSlides/notesSlide5.xml"/><Relationship Id="rId4"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BFE26-DAC0-46AE-8B0A-C90205B614CD}"/>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6768A2CD-DC78-4240-95F2-383FAB9CE55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99100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B5E7D2C-93EE-469D-8726-66BF8D83B687}"/>
              </a:ext>
            </a:extLst>
          </p:cNvPr>
          <p:cNvSpPr>
            <a:spLocks noGrp="1"/>
          </p:cNvSpPr>
          <p:nvPr>
            <p:ph type="body" sz="quarter" idx="11"/>
          </p:nvPr>
        </p:nvSpPr>
        <p:spPr>
          <a:xfrm>
            <a:off x="222268" y="2483541"/>
            <a:ext cx="9821959" cy="1582271"/>
          </a:xfrm>
        </p:spPr>
        <p:txBody>
          <a:bodyPr/>
          <a:lstStyle/>
          <a:p>
            <a:r>
              <a:rPr lang="en-GB" dirty="0"/>
              <a:t>Learning from Crisis – some statistics</a:t>
            </a:r>
          </a:p>
        </p:txBody>
      </p:sp>
    </p:spTree>
    <p:extLst>
      <p:ext uri="{BB962C8B-B14F-4D97-AF65-F5344CB8AC3E}">
        <p14:creationId xmlns:p14="http://schemas.microsoft.com/office/powerpoint/2010/main" val="111156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8" imgW="592" imgH="595" progId="TCLayout.ActiveDocument.1">
                  <p:embed/>
                </p:oleObj>
              </mc:Choice>
              <mc:Fallback>
                <p:oleObj name="think-cell Folie" r:id="rId18"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040296" y="524626"/>
            <a:ext cx="8852375" cy="697353"/>
          </a:xfrm>
        </p:spPr>
        <p:txBody>
          <a:bodyPr>
            <a:normAutofit/>
          </a:bodyPr>
          <a:lstStyle/>
          <a:p>
            <a:r>
              <a:rPr lang="en-GB" dirty="0"/>
              <a:t>Learning from Crisis: </a:t>
            </a:r>
            <a:r>
              <a:rPr lang="en-GB"/>
              <a:t>Statistical Evidence</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76511" y="1738386"/>
            <a:ext cx="4108658" cy="514530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It’s clear that leaders are going to come under scrutiny in Crisis Mode: 58% of respondents agreed (&amp; just 20% disagreed) that the crisis the organization faced was a symptom of poor leadership, a sentiment that was universal across company revenue, size, and type (non-profit, private sector, government). </a:t>
            </a:r>
            <a:endParaRPr lang="en-US" sz="1800" dirty="0">
              <a:solidFill>
                <a:srgbClr val="245473"/>
              </a:solidFill>
            </a:endParaRPr>
          </a:p>
          <a:p>
            <a:pPr algn="l">
              <a:lnSpc>
                <a:spcPct val="100000"/>
              </a:lnSpc>
              <a:spcBef>
                <a:spcPts val="600"/>
              </a:spcBef>
            </a:pPr>
            <a:r>
              <a:rPr lang="en-GB" altLang="de-DE" sz="1800" dirty="0">
                <a:solidFill>
                  <a:srgbClr val="245473"/>
                </a:solidFill>
                <a:latin typeface="+mj-lt"/>
              </a:rPr>
              <a:t>It was also revealed that non-leaders see Crisis Mode as an opportunity to step up and prove their superior performance: 75% of respondents agreed that people rallied together to work with great purpose towards a shared goal when their organization faced the crisis, and 80% of those agreed, that having weathered a crisis, their organization was stronger than had it not faced the crisis. </a:t>
            </a:r>
            <a:endParaRPr lang="en-GB" sz="1800" b="1" dirty="0">
              <a:solidFill>
                <a:srgbClr val="245473"/>
              </a:solidFill>
              <a:latin typeface="+mj-lt"/>
            </a:endParaRPr>
          </a:p>
        </p:txBody>
      </p:sp>
      <p:sp>
        <p:nvSpPr>
          <p:cNvPr id="45" name="TextBox 87">
            <a:extLst>
              <a:ext uri="{FF2B5EF4-FFF2-40B4-BE49-F238E27FC236}">
                <a16:creationId xmlns:a16="http://schemas.microsoft.com/office/drawing/2014/main" id="{F8EFABE3-1AAB-4CE2-B8B2-3A4C60A270FA}"/>
              </a:ext>
            </a:extLst>
          </p:cNvPr>
          <p:cNvSpPr txBox="1"/>
          <p:nvPr/>
        </p:nvSpPr>
        <p:spPr>
          <a:xfrm>
            <a:off x="4200470" y="6516500"/>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Brightline Initiative in collaboration with Quartz Insights 2018</a:t>
            </a:r>
          </a:p>
        </p:txBody>
      </p:sp>
      <p:graphicFrame>
        <p:nvGraphicFramePr>
          <p:cNvPr id="99" name="Chart 3">
            <a:extLst>
              <a:ext uri="{FF2B5EF4-FFF2-40B4-BE49-F238E27FC236}">
                <a16:creationId xmlns:a16="http://schemas.microsoft.com/office/drawing/2014/main" id="{C3A81E58-37ED-48CF-8ADB-51DD9946B3F9}"/>
              </a:ext>
            </a:extLst>
          </p:cNvPr>
          <p:cNvGraphicFramePr/>
          <p:nvPr>
            <p:custDataLst>
              <p:tags r:id="rId3"/>
            </p:custDataLst>
          </p:nvPr>
        </p:nvGraphicFramePr>
        <p:xfrm>
          <a:off x="7237915" y="2619616"/>
          <a:ext cx="4903788" cy="3684588"/>
        </p:xfrm>
        <a:graphic>
          <a:graphicData uri="http://schemas.openxmlformats.org/drawingml/2006/chart">
            <c:chart xmlns:c="http://schemas.openxmlformats.org/drawingml/2006/chart" xmlns:r="http://schemas.openxmlformats.org/officeDocument/2006/relationships" r:id="rId20"/>
          </a:graphicData>
        </a:graphic>
      </p:graphicFrame>
      <p:sp>
        <p:nvSpPr>
          <p:cNvPr id="32" name="Text Placeholder 2">
            <a:extLst>
              <a:ext uri="{FF2B5EF4-FFF2-40B4-BE49-F238E27FC236}">
                <a16:creationId xmlns:a16="http://schemas.microsoft.com/office/drawing/2014/main" id="{68FF770E-5432-4219-8467-E0C7E8C2981C}"/>
              </a:ext>
            </a:extLst>
          </p:cNvPr>
          <p:cNvSpPr>
            <a:spLocks noGrp="1"/>
          </p:cNvSpPr>
          <p:nvPr>
            <p:custDataLst>
              <p:tags r:id="rId4"/>
            </p:custDataLst>
          </p:nvPr>
        </p:nvSpPr>
        <p:spPr bwMode="auto">
          <a:xfrm>
            <a:off x="6339993" y="3333931"/>
            <a:ext cx="91122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450F3875-EAD0-4565-8983-17E95E389B2C}" type="datetime'''''''''''''Go''''''''ve''''''''r''''''''n''m''''e''''nt'">
              <a:rPr lang="en-GB" altLang="en-US" sz="1400" smtClean="0"/>
              <a:pPr/>
              <a:t>Government</a:t>
            </a:fld>
            <a:endParaRPr lang="en-GB" sz="1400" dirty="0">
              <a:sym typeface="+mn-lt"/>
            </a:endParaRPr>
          </a:p>
        </p:txBody>
      </p:sp>
      <p:sp>
        <p:nvSpPr>
          <p:cNvPr id="21" name="Text Placeholder 2">
            <a:extLst>
              <a:ext uri="{FF2B5EF4-FFF2-40B4-BE49-F238E27FC236}">
                <a16:creationId xmlns:a16="http://schemas.microsoft.com/office/drawing/2014/main" id="{E3E1D45F-C3DB-4C2C-9BD9-D0ED318F7971}"/>
              </a:ext>
            </a:extLst>
          </p:cNvPr>
          <p:cNvSpPr>
            <a:spLocks noGrp="1"/>
          </p:cNvSpPr>
          <p:nvPr>
            <p:custDataLst>
              <p:tags r:id="rId5"/>
            </p:custDataLst>
          </p:nvPr>
        </p:nvSpPr>
        <p:spPr bwMode="auto">
          <a:xfrm>
            <a:off x="6243095" y="2733675"/>
            <a:ext cx="100330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0DBE733C-C0AC-4162-9DF7-9D8F81A56268}" type="datetime'P''''''''''''riv''''at''''''e ''''S''ecto''''''''''''r'''''">
              <a:rPr lang="en-GB" altLang="en-US" sz="1400" smtClean="0"/>
              <a:pPr/>
              <a:t>Private Sector</a:t>
            </a:fld>
            <a:endParaRPr lang="en-GB" sz="1400" dirty="0">
              <a:sym typeface="+mn-lt"/>
            </a:endParaRPr>
          </a:p>
        </p:txBody>
      </p:sp>
      <p:sp>
        <p:nvSpPr>
          <p:cNvPr id="26" name="Text Placeholder 2">
            <a:extLst>
              <a:ext uri="{FF2B5EF4-FFF2-40B4-BE49-F238E27FC236}">
                <a16:creationId xmlns:a16="http://schemas.microsoft.com/office/drawing/2014/main" id="{E42323D5-61D2-4C36-8CAC-914D9A0BE683}"/>
              </a:ext>
            </a:extLst>
          </p:cNvPr>
          <p:cNvSpPr>
            <a:spLocks noGrp="1"/>
          </p:cNvSpPr>
          <p:nvPr>
            <p:custDataLst>
              <p:tags r:id="rId6"/>
            </p:custDataLst>
          </p:nvPr>
        </p:nvSpPr>
        <p:spPr bwMode="auto">
          <a:xfrm>
            <a:off x="6479512" y="3027363"/>
            <a:ext cx="7572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F054AA1D-E113-4322-B642-8A420D5DE3D1}" type="datetime'No''''''''''n-''''''''''''p''''r''''''o''''''''''''''fi''''t'">
              <a:rPr lang="en-GB" altLang="en-US" sz="1400" smtClean="0"/>
              <a:pPr/>
              <a:t>Non-profit</a:t>
            </a:fld>
            <a:endParaRPr lang="en-GB" sz="1400" dirty="0">
              <a:sym typeface="+mn-lt"/>
            </a:endParaRPr>
          </a:p>
        </p:txBody>
      </p:sp>
      <p:sp>
        <p:nvSpPr>
          <p:cNvPr id="63" name="Text Placeholder 2">
            <a:extLst>
              <a:ext uri="{FF2B5EF4-FFF2-40B4-BE49-F238E27FC236}">
                <a16:creationId xmlns:a16="http://schemas.microsoft.com/office/drawing/2014/main" id="{27BA9DF7-DCA4-4B9D-9A6D-240D4E91108C}"/>
              </a:ext>
            </a:extLst>
          </p:cNvPr>
          <p:cNvSpPr>
            <a:spLocks noGrp="1"/>
          </p:cNvSpPr>
          <p:nvPr>
            <p:custDataLst>
              <p:tags r:id="rId7"/>
            </p:custDataLst>
          </p:nvPr>
        </p:nvSpPr>
        <p:spPr bwMode="auto">
          <a:xfrm>
            <a:off x="6570120" y="3613150"/>
            <a:ext cx="67627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FECD026C-7E45-4907-B06C-9071ECD9BFE2}" type="datetime'''''10''''''''0 -'''''''''''''''' 4''''9''''''9'''''''''''">
              <a:rPr lang="en-GB" altLang="en-US" sz="1400" smtClean="0"/>
              <a:pPr/>
              <a:t>100 - 499</a:t>
            </a:fld>
            <a:endParaRPr lang="en-GB" sz="1400" dirty="0">
              <a:sym typeface="+mn-lt"/>
            </a:endParaRPr>
          </a:p>
        </p:txBody>
      </p:sp>
      <p:sp>
        <p:nvSpPr>
          <p:cNvPr id="65" name="Text Placeholder 2">
            <a:extLst>
              <a:ext uri="{FF2B5EF4-FFF2-40B4-BE49-F238E27FC236}">
                <a16:creationId xmlns:a16="http://schemas.microsoft.com/office/drawing/2014/main" id="{1C094B38-AE41-40A7-9C5E-89601D310139}"/>
              </a:ext>
            </a:extLst>
          </p:cNvPr>
          <p:cNvSpPr>
            <a:spLocks noGrp="1"/>
          </p:cNvSpPr>
          <p:nvPr>
            <p:custDataLst>
              <p:tags r:id="rId8"/>
            </p:custDataLst>
          </p:nvPr>
        </p:nvSpPr>
        <p:spPr bwMode="auto">
          <a:xfrm>
            <a:off x="6584588" y="3916484"/>
            <a:ext cx="67627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523CA527-F70E-4212-AC62-20500C52F4C8}" type="datetime'''50''''''0'''''''''''' - 99''''9'''''''''''''''''''''''">
              <a:rPr lang="en-GB" altLang="en-US" sz="1400" smtClean="0"/>
              <a:pPr/>
              <a:t>500 - 999</a:t>
            </a:fld>
            <a:endParaRPr lang="en-GB" sz="1400" dirty="0">
              <a:sym typeface="+mn-lt"/>
            </a:endParaRPr>
          </a:p>
        </p:txBody>
      </p:sp>
      <p:sp>
        <p:nvSpPr>
          <p:cNvPr id="69" name="Text Placeholder 2">
            <a:extLst>
              <a:ext uri="{FF2B5EF4-FFF2-40B4-BE49-F238E27FC236}">
                <a16:creationId xmlns:a16="http://schemas.microsoft.com/office/drawing/2014/main" id="{D41783AF-E51D-48C2-9CBE-4F3A27672F8F}"/>
              </a:ext>
            </a:extLst>
          </p:cNvPr>
          <p:cNvSpPr>
            <a:spLocks noGrp="1"/>
          </p:cNvSpPr>
          <p:nvPr>
            <p:custDataLst>
              <p:tags r:id="rId9"/>
            </p:custDataLst>
          </p:nvPr>
        </p:nvSpPr>
        <p:spPr bwMode="auto">
          <a:xfrm>
            <a:off x="6379499" y="4507093"/>
            <a:ext cx="8572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D671E3F3-78C2-4151-B31D-529C3E075A9B}" type="datetime'5''''''''''''000'''''' - 9999'''''''''''''''">
              <a:rPr lang="en-GB" altLang="en-US" sz="1400" smtClean="0"/>
              <a:pPr/>
              <a:t>5000 - 9999</a:t>
            </a:fld>
            <a:endParaRPr lang="en-GB" sz="1400" dirty="0">
              <a:sym typeface="+mn-lt"/>
            </a:endParaRPr>
          </a:p>
        </p:txBody>
      </p:sp>
      <p:sp>
        <p:nvSpPr>
          <p:cNvPr id="67" name="Text Placeholder 2">
            <a:extLst>
              <a:ext uri="{FF2B5EF4-FFF2-40B4-BE49-F238E27FC236}">
                <a16:creationId xmlns:a16="http://schemas.microsoft.com/office/drawing/2014/main" id="{C999ABAB-D41E-43EF-9A40-6FE3F3D90D0D}"/>
              </a:ext>
            </a:extLst>
          </p:cNvPr>
          <p:cNvSpPr>
            <a:spLocks noGrp="1"/>
          </p:cNvSpPr>
          <p:nvPr>
            <p:custDataLst>
              <p:tags r:id="rId10"/>
            </p:custDataLst>
          </p:nvPr>
        </p:nvSpPr>
        <p:spPr bwMode="auto">
          <a:xfrm>
            <a:off x="6413259" y="4214993"/>
            <a:ext cx="8572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6F683F46-6947-42EA-AE8D-F900159896C1}" type="datetime'''1''''''''''''0''''''''''00 ''''''-'' 4''''''''''''''9''99'">
              <a:rPr lang="en-GB" altLang="en-US" sz="1400" smtClean="0"/>
              <a:pPr/>
              <a:t>1000 - 4999</a:t>
            </a:fld>
            <a:endParaRPr lang="en-GB" sz="1400" dirty="0">
              <a:sym typeface="+mn-lt"/>
            </a:endParaRPr>
          </a:p>
        </p:txBody>
      </p:sp>
      <p:sp>
        <p:nvSpPr>
          <p:cNvPr id="71" name="Text Placeholder 2">
            <a:extLst>
              <a:ext uri="{FF2B5EF4-FFF2-40B4-BE49-F238E27FC236}">
                <a16:creationId xmlns:a16="http://schemas.microsoft.com/office/drawing/2014/main" id="{2432F471-9C8C-4EA8-8A91-20104E13C823}"/>
              </a:ext>
            </a:extLst>
          </p:cNvPr>
          <p:cNvSpPr>
            <a:spLocks noGrp="1"/>
          </p:cNvSpPr>
          <p:nvPr>
            <p:custDataLst>
              <p:tags r:id="rId11"/>
            </p:custDataLst>
          </p:nvPr>
        </p:nvSpPr>
        <p:spPr bwMode="auto">
          <a:xfrm>
            <a:off x="6719526" y="4786313"/>
            <a:ext cx="5413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4E814470-3E0B-4F7C-B4FF-91F151A637D8}" type="datetime'''''''1''''0''''''''''0''''0''''''''''''0''''''''+'">
              <a:rPr lang="en-GB" altLang="en-US" sz="1400" smtClean="0"/>
              <a:pPr/>
              <a:t>10000+</a:t>
            </a:fld>
            <a:endParaRPr lang="en-GB" sz="1400" dirty="0">
              <a:sym typeface="+mn-lt"/>
            </a:endParaRPr>
          </a:p>
        </p:txBody>
      </p:sp>
      <p:sp>
        <p:nvSpPr>
          <p:cNvPr id="73" name="Text Placeholder 2">
            <a:extLst>
              <a:ext uri="{FF2B5EF4-FFF2-40B4-BE49-F238E27FC236}">
                <a16:creationId xmlns:a16="http://schemas.microsoft.com/office/drawing/2014/main" id="{000BF3B7-154B-4B9C-ABF6-1A2D69D4FA95}"/>
              </a:ext>
            </a:extLst>
          </p:cNvPr>
          <p:cNvSpPr>
            <a:spLocks noGrp="1"/>
          </p:cNvSpPr>
          <p:nvPr>
            <p:custDataLst>
              <p:tags r:id="rId12"/>
            </p:custDataLst>
          </p:nvPr>
        </p:nvSpPr>
        <p:spPr bwMode="auto">
          <a:xfrm>
            <a:off x="5794013" y="5084823"/>
            <a:ext cx="14668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97A4C5A8-61A9-425F-823F-8D938469D8BC}" type="datetime'''$''''''''''''''15''''''0MM -'' $499M''''''''''M'''''''''">
              <a:rPr lang="en-GB" altLang="en-US" sz="1400" smtClean="0"/>
              <a:pPr/>
              <a:t>$150MM - $499MM</a:t>
            </a:fld>
            <a:endParaRPr lang="en-GB" sz="1400" dirty="0">
              <a:sym typeface="+mn-lt"/>
            </a:endParaRPr>
          </a:p>
        </p:txBody>
      </p:sp>
      <p:sp>
        <p:nvSpPr>
          <p:cNvPr id="75" name="Text Placeholder 2">
            <a:extLst>
              <a:ext uri="{FF2B5EF4-FFF2-40B4-BE49-F238E27FC236}">
                <a16:creationId xmlns:a16="http://schemas.microsoft.com/office/drawing/2014/main" id="{E8A73395-91BB-4C4B-8B23-758BA381F1BA}"/>
              </a:ext>
            </a:extLst>
          </p:cNvPr>
          <p:cNvSpPr>
            <a:spLocks noGrp="1"/>
          </p:cNvSpPr>
          <p:nvPr>
            <p:custDataLst>
              <p:tags r:id="rId13"/>
            </p:custDataLst>
          </p:nvPr>
        </p:nvSpPr>
        <p:spPr bwMode="auto">
          <a:xfrm>
            <a:off x="5794013" y="5402625"/>
            <a:ext cx="14668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E81C33E7-4D69-4F38-889F-37D92993842C}" type="datetime'''''$''''500''''''M''''''''''M'' -'''' $''''''99''9''''M''''M'">
              <a:rPr lang="en-GB" altLang="en-US" sz="1400" smtClean="0"/>
              <a:pPr/>
              <a:t>$500MM - $999MM</a:t>
            </a:fld>
            <a:endParaRPr lang="en-GB" sz="1400" dirty="0">
              <a:sym typeface="+mn-lt"/>
            </a:endParaRPr>
          </a:p>
        </p:txBody>
      </p:sp>
      <p:sp>
        <p:nvSpPr>
          <p:cNvPr id="77" name="Text Placeholder 2">
            <a:extLst>
              <a:ext uri="{FF2B5EF4-FFF2-40B4-BE49-F238E27FC236}">
                <a16:creationId xmlns:a16="http://schemas.microsoft.com/office/drawing/2014/main" id="{98EA5BD5-6BEA-47F6-8AB9-A416E522352B}"/>
              </a:ext>
            </a:extLst>
          </p:cNvPr>
          <p:cNvSpPr>
            <a:spLocks noGrp="1"/>
          </p:cNvSpPr>
          <p:nvPr>
            <p:custDataLst>
              <p:tags r:id="rId14"/>
            </p:custDataLst>
          </p:nvPr>
        </p:nvSpPr>
        <p:spPr bwMode="auto">
          <a:xfrm>
            <a:off x="6322349" y="5689902"/>
            <a:ext cx="91440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68241EE7-522F-4B81-9DE2-15830741A47F}" type="datetime'''''$1''''''''B -'''' ''''''''''''''''$4'',''9''''9''''B'">
              <a:rPr lang="en-GB" altLang="en-US" sz="1400" smtClean="0"/>
              <a:pPr/>
              <a:t>$1B - $4,99B</a:t>
            </a:fld>
            <a:endParaRPr lang="en-GB" sz="1400" dirty="0">
              <a:sym typeface="+mn-lt"/>
            </a:endParaRPr>
          </a:p>
        </p:txBody>
      </p:sp>
      <p:sp>
        <p:nvSpPr>
          <p:cNvPr id="81" name="Text Placeholder 2">
            <a:extLst>
              <a:ext uri="{FF2B5EF4-FFF2-40B4-BE49-F238E27FC236}">
                <a16:creationId xmlns:a16="http://schemas.microsoft.com/office/drawing/2014/main" id="{167AA7F2-DF88-49B8-A914-A0B065000C96}"/>
              </a:ext>
            </a:extLst>
          </p:cNvPr>
          <p:cNvSpPr>
            <a:spLocks noGrp="1"/>
          </p:cNvSpPr>
          <p:nvPr>
            <p:custDataLst>
              <p:tags r:id="rId15"/>
            </p:custDataLst>
          </p:nvPr>
        </p:nvSpPr>
        <p:spPr bwMode="auto">
          <a:xfrm>
            <a:off x="6865215" y="6017348"/>
            <a:ext cx="3667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4C92BAC4-7539-4761-ACEB-0B9A481CAA33}" type="datetime'''''$''5''''''''''''''B''''''''''''''''+'''''''''''''''''''">
              <a:rPr lang="en-GB" altLang="en-US" sz="1400" smtClean="0"/>
              <a:pPr/>
              <a:t>$5B+</a:t>
            </a:fld>
            <a:endParaRPr lang="en-GB" sz="1400" dirty="0">
              <a:sym typeface="+mn-lt"/>
            </a:endParaRPr>
          </a:p>
        </p:txBody>
      </p:sp>
      <p:sp>
        <p:nvSpPr>
          <p:cNvPr id="51" name="Subtitle 2">
            <a:extLst>
              <a:ext uri="{FF2B5EF4-FFF2-40B4-BE49-F238E27FC236}">
                <a16:creationId xmlns:a16="http://schemas.microsoft.com/office/drawing/2014/main" id="{1E04ACF3-59B5-48F9-B9F8-6B8F95B01226}"/>
              </a:ext>
            </a:extLst>
          </p:cNvPr>
          <p:cNvSpPr txBox="1">
            <a:spLocks/>
          </p:cNvSpPr>
          <p:nvPr/>
        </p:nvSpPr>
        <p:spPr>
          <a:xfrm>
            <a:off x="4388929" y="2142491"/>
            <a:ext cx="7626222" cy="31163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b="1" dirty="0">
                <a:latin typeface="+mj-lt"/>
                <a:ea typeface="Lato Light" panose="020F0502020204030203" pitchFamily="34" charset="0"/>
                <a:cs typeface="Mukta ExtraLight" panose="020B0000000000000000" pitchFamily="34" charset="77"/>
              </a:rPr>
              <a:t>Leadership: </a:t>
            </a:r>
            <a:r>
              <a:rPr lang="en-GB" sz="1800" dirty="0">
                <a:latin typeface="+mj-lt"/>
                <a:ea typeface="Lato Light" panose="020F0502020204030203" pitchFamily="34" charset="0"/>
                <a:cs typeface="Mukta ExtraLight" panose="020B0000000000000000" pitchFamily="34" charset="77"/>
              </a:rPr>
              <a:t>“The crisis was a sign of poor leadership (by type, size, and revenue)”</a:t>
            </a:r>
          </a:p>
        </p:txBody>
      </p:sp>
      <p:cxnSp>
        <p:nvCxnSpPr>
          <p:cNvPr id="9" name="Gerader Verbinder 8">
            <a:extLst>
              <a:ext uri="{FF2B5EF4-FFF2-40B4-BE49-F238E27FC236}">
                <a16:creationId xmlns:a16="http://schemas.microsoft.com/office/drawing/2014/main" id="{BFDE964B-FAA2-49AA-B3BB-27BF13342C51}"/>
              </a:ext>
            </a:extLst>
          </p:cNvPr>
          <p:cNvCxnSpPr>
            <a:cxnSpLocks/>
          </p:cNvCxnSpPr>
          <p:nvPr/>
        </p:nvCxnSpPr>
        <p:spPr>
          <a:xfrm flipH="1" flipV="1">
            <a:off x="4319956" y="3570598"/>
            <a:ext cx="7398280" cy="1929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02BF95E7-F42A-4A9A-8F9D-B0BFA3D7CAF8}"/>
              </a:ext>
            </a:extLst>
          </p:cNvPr>
          <p:cNvCxnSpPr>
            <a:cxnSpLocks/>
          </p:cNvCxnSpPr>
          <p:nvPr/>
        </p:nvCxnSpPr>
        <p:spPr>
          <a:xfrm flipH="1" flipV="1">
            <a:off x="4266905" y="5042564"/>
            <a:ext cx="7451331" cy="434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1" name="Subtitle 2">
            <a:extLst>
              <a:ext uri="{FF2B5EF4-FFF2-40B4-BE49-F238E27FC236}">
                <a16:creationId xmlns:a16="http://schemas.microsoft.com/office/drawing/2014/main" id="{7E4BF5E8-0F01-4230-9BD8-FE7916160986}"/>
              </a:ext>
            </a:extLst>
          </p:cNvPr>
          <p:cNvSpPr txBox="1">
            <a:spLocks/>
          </p:cNvSpPr>
          <p:nvPr/>
        </p:nvSpPr>
        <p:spPr>
          <a:xfrm>
            <a:off x="4527336" y="2858988"/>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a:latin typeface="+mj-lt"/>
                <a:ea typeface="Lato Light" panose="020F0502020204030203" pitchFamily="34" charset="0"/>
                <a:cs typeface="Mukta ExtraLight" panose="020B0000000000000000" pitchFamily="34" charset="77"/>
              </a:rPr>
              <a:t>Organization</a:t>
            </a:r>
            <a:br>
              <a:rPr lang="en-GB" sz="1600" b="1">
                <a:latin typeface="+mj-lt"/>
                <a:ea typeface="Lato Light" panose="020F0502020204030203" pitchFamily="34" charset="0"/>
                <a:cs typeface="Mukta ExtraLight" panose="020B0000000000000000" pitchFamily="34" charset="77"/>
              </a:rPr>
            </a:br>
            <a:r>
              <a:rPr lang="en-GB" sz="1600" b="1">
                <a:latin typeface="+mj-lt"/>
                <a:ea typeface="Lato Light" panose="020F0502020204030203" pitchFamily="34" charset="0"/>
                <a:cs typeface="Mukta ExtraLight" panose="020B0000000000000000" pitchFamily="34" charset="77"/>
              </a:rPr>
              <a:t>Type</a:t>
            </a:r>
            <a:endParaRPr lang="en-GB" sz="1600" dirty="0">
              <a:latin typeface="+mj-lt"/>
              <a:ea typeface="Lato Light" panose="020F0502020204030203" pitchFamily="34" charset="0"/>
              <a:cs typeface="Mukta ExtraLight" panose="020B0000000000000000" pitchFamily="34" charset="77"/>
            </a:endParaRPr>
          </a:p>
        </p:txBody>
      </p:sp>
      <p:sp>
        <p:nvSpPr>
          <p:cNvPr id="102" name="Subtitle 2">
            <a:extLst>
              <a:ext uri="{FF2B5EF4-FFF2-40B4-BE49-F238E27FC236}">
                <a16:creationId xmlns:a16="http://schemas.microsoft.com/office/drawing/2014/main" id="{F78EB88B-14CD-41DE-976C-EC5300EF26CE}"/>
              </a:ext>
            </a:extLst>
          </p:cNvPr>
          <p:cNvSpPr txBox="1">
            <a:spLocks/>
          </p:cNvSpPr>
          <p:nvPr/>
        </p:nvSpPr>
        <p:spPr>
          <a:xfrm>
            <a:off x="4527336" y="4012953"/>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a:latin typeface="+mj-lt"/>
                <a:ea typeface="Lato Light" panose="020F0502020204030203" pitchFamily="34" charset="0"/>
                <a:cs typeface="Mukta ExtraLight" panose="020B0000000000000000" pitchFamily="34" charset="77"/>
              </a:rPr>
              <a:t>Organization</a:t>
            </a:r>
            <a:br>
              <a:rPr lang="en-GB" sz="1600" b="1">
                <a:latin typeface="+mj-lt"/>
                <a:ea typeface="Lato Light" panose="020F0502020204030203" pitchFamily="34" charset="0"/>
                <a:cs typeface="Mukta ExtraLight" panose="020B0000000000000000" pitchFamily="34" charset="77"/>
              </a:rPr>
            </a:br>
            <a:r>
              <a:rPr lang="en-GB" sz="1600" b="1">
                <a:latin typeface="+mj-lt"/>
                <a:ea typeface="Lato Light" panose="020F0502020204030203" pitchFamily="34" charset="0"/>
                <a:cs typeface="Mukta ExtraLight" panose="020B0000000000000000" pitchFamily="34" charset="77"/>
              </a:rPr>
              <a:t>Size</a:t>
            </a:r>
            <a:endParaRPr lang="en-GB" sz="1600" dirty="0">
              <a:latin typeface="+mj-lt"/>
              <a:ea typeface="Lato Light" panose="020F0502020204030203" pitchFamily="34" charset="0"/>
              <a:cs typeface="Mukta ExtraLight" panose="020B0000000000000000" pitchFamily="34" charset="77"/>
            </a:endParaRPr>
          </a:p>
        </p:txBody>
      </p:sp>
      <p:sp>
        <p:nvSpPr>
          <p:cNvPr id="103" name="Subtitle 2">
            <a:extLst>
              <a:ext uri="{FF2B5EF4-FFF2-40B4-BE49-F238E27FC236}">
                <a16:creationId xmlns:a16="http://schemas.microsoft.com/office/drawing/2014/main" id="{F939531B-4221-4CA6-A0FC-E9329DB88F89}"/>
              </a:ext>
            </a:extLst>
          </p:cNvPr>
          <p:cNvSpPr txBox="1">
            <a:spLocks/>
          </p:cNvSpPr>
          <p:nvPr/>
        </p:nvSpPr>
        <p:spPr>
          <a:xfrm>
            <a:off x="4450170" y="5277750"/>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a:latin typeface="+mj-lt"/>
                <a:ea typeface="Lato Light" panose="020F0502020204030203" pitchFamily="34" charset="0"/>
                <a:cs typeface="Mukta ExtraLight" panose="020B0000000000000000" pitchFamily="34" charset="77"/>
              </a:rPr>
              <a:t>Organization’s</a:t>
            </a:r>
            <a:br>
              <a:rPr lang="en-GB" sz="1600" b="1">
                <a:latin typeface="+mj-lt"/>
                <a:ea typeface="Lato Light" panose="020F0502020204030203" pitchFamily="34" charset="0"/>
                <a:cs typeface="Mukta ExtraLight" panose="020B0000000000000000" pitchFamily="34" charset="77"/>
              </a:rPr>
            </a:br>
            <a:r>
              <a:rPr lang="en-GB" sz="1600" b="1">
                <a:latin typeface="+mj-lt"/>
                <a:ea typeface="Lato Light" panose="020F0502020204030203" pitchFamily="34" charset="0"/>
                <a:cs typeface="Mukta ExtraLight" panose="020B0000000000000000" pitchFamily="34" charset="77"/>
              </a:rPr>
              <a:t>Revenue</a:t>
            </a:r>
            <a:endParaRPr lang="en-GB" sz="1600" dirty="0">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43780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23325" y="329507"/>
            <a:ext cx="9442646" cy="789046"/>
          </a:xfrm>
        </p:spPr>
        <p:txBody>
          <a:bodyPr>
            <a:normAutofit/>
          </a:bodyPr>
          <a:lstStyle/>
          <a:p>
            <a:r>
              <a:rPr lang="en-GB" dirty="0"/>
              <a:t>Learning from Crisis: Looking beyond Crisis Mode</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48706" y="1737377"/>
            <a:ext cx="3894383" cy="486830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latin typeface="+mj-lt"/>
              </a:rPr>
              <a:t>Of the organizations that went into crisis mode, 78% of respondents agree that their strategy implementation capabilities grew stronger as a result of the crisis.</a:t>
            </a:r>
            <a:endParaRPr lang="en-US" sz="1800" dirty="0"/>
          </a:p>
          <a:p>
            <a:pPr algn="l">
              <a:lnSpc>
                <a:spcPct val="100000"/>
              </a:lnSpc>
              <a:spcBef>
                <a:spcPts val="600"/>
              </a:spcBef>
            </a:pPr>
            <a:r>
              <a:rPr lang="en-GB" sz="1800" dirty="0">
                <a:latin typeface="+mj-lt"/>
                <a:sym typeface="Wingdings" panose="05000000000000000000" pitchFamily="2" charset="2"/>
              </a:rPr>
              <a:t>Positive discoveries from Crisis Mode can carry over into post-crisis life: 79% of respondents agreed that modify cations to team structures that were introduced as a result of the crisis remained in place, 74% agreed that close working partnerships between cross-functional teams continued, and 71% agreed that a clearer understanding of the organization’s priorities renewed its vision and sense of direction.</a:t>
            </a:r>
            <a:endParaRPr lang="en-GB" sz="1800" dirty="0">
              <a:latin typeface="+mj-lt"/>
            </a:endParaRPr>
          </a:p>
        </p:txBody>
      </p:sp>
      <p:sp>
        <p:nvSpPr>
          <p:cNvPr id="45" name="TextBox 87">
            <a:extLst>
              <a:ext uri="{FF2B5EF4-FFF2-40B4-BE49-F238E27FC236}">
                <a16:creationId xmlns:a16="http://schemas.microsoft.com/office/drawing/2014/main" id="{F8EFABE3-1AAB-4CE2-B8B2-3A4C60A270FA}"/>
              </a:ext>
            </a:extLst>
          </p:cNvPr>
          <p:cNvSpPr txBox="1"/>
          <p:nvPr/>
        </p:nvSpPr>
        <p:spPr>
          <a:xfrm>
            <a:off x="550278" y="6528494"/>
            <a:ext cx="5545722" cy="246221"/>
          </a:xfrm>
          <a:prstGeom prst="rect">
            <a:avLst/>
          </a:prstGeom>
          <a:noFill/>
        </p:spPr>
        <p:txBody>
          <a:bodyPr wrap="square" rtlCol="0" anchor="b" anchorCtr="0">
            <a:spAutoFit/>
          </a:bodyPr>
          <a:lstStyle/>
          <a:p>
            <a:r>
              <a:rPr lang="en-GB" sz="1000">
                <a:latin typeface="+mj-lt"/>
                <a:ea typeface="League Spartan" charset="0"/>
                <a:cs typeface="Poppins" pitchFamily="2" charset="77"/>
              </a:rPr>
              <a:t>Source: Adapted from Brightline Initiative in collaboration with Quartz Insights 2018</a:t>
            </a:r>
            <a:endParaRPr lang="en-GB" sz="1000" dirty="0">
              <a:latin typeface="+mj-lt"/>
              <a:ea typeface="League Spartan" charset="0"/>
              <a:cs typeface="Poppins" pitchFamily="2" charset="77"/>
            </a:endParaRPr>
          </a:p>
        </p:txBody>
      </p:sp>
      <p:sp>
        <p:nvSpPr>
          <p:cNvPr id="51" name="Subtitle 2">
            <a:extLst>
              <a:ext uri="{FF2B5EF4-FFF2-40B4-BE49-F238E27FC236}">
                <a16:creationId xmlns:a16="http://schemas.microsoft.com/office/drawing/2014/main" id="{1E04ACF3-59B5-48F9-B9F8-6B8F95B01226}"/>
              </a:ext>
            </a:extLst>
          </p:cNvPr>
          <p:cNvSpPr txBox="1">
            <a:spLocks/>
          </p:cNvSpPr>
          <p:nvPr/>
        </p:nvSpPr>
        <p:spPr>
          <a:xfrm>
            <a:off x="4774200" y="1194478"/>
            <a:ext cx="7626222"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a:latin typeface="+mj-lt"/>
                <a:ea typeface="Lato Light" panose="020F0502020204030203" pitchFamily="34" charset="0"/>
                <a:cs typeface="Mukta ExtraLight" panose="020B0000000000000000" pitchFamily="34" charset="77"/>
              </a:rPr>
              <a:t>“Overall, my organization’s strategy implementation capabilities grew stronger as a result </a:t>
            </a:r>
            <a:br>
              <a:rPr lang="en-GB" sz="1600" dirty="0">
                <a:latin typeface="+mj-lt"/>
                <a:ea typeface="Lato Light" panose="020F0502020204030203" pitchFamily="34" charset="0"/>
                <a:cs typeface="Mukta ExtraLight" panose="020B0000000000000000" pitchFamily="34" charset="77"/>
              </a:rPr>
            </a:br>
            <a:r>
              <a:rPr lang="en-GB" sz="1600" dirty="0">
                <a:latin typeface="+mj-lt"/>
                <a:ea typeface="Lato Light" panose="020F0502020204030203" pitchFamily="34" charset="0"/>
                <a:cs typeface="Mukta ExtraLight" panose="020B0000000000000000" pitchFamily="34" charset="77"/>
              </a:rPr>
              <a:t>of the crisis”  and “strategy implementation capabilities grew stronger” </a:t>
            </a:r>
          </a:p>
          <a:p>
            <a:pPr algn="l">
              <a:lnSpc>
                <a:spcPct val="100000"/>
              </a:lnSpc>
              <a:spcBef>
                <a:spcPts val="600"/>
              </a:spcBef>
            </a:pPr>
            <a:endParaRPr lang="en-GB" sz="1600" dirty="0">
              <a:latin typeface="+mj-lt"/>
              <a:ea typeface="Lato Light" panose="020F0502020204030203" pitchFamily="34" charset="0"/>
              <a:cs typeface="Mukta ExtraLight" panose="020B0000000000000000" pitchFamily="34" charset="77"/>
            </a:endParaRPr>
          </a:p>
          <a:p>
            <a:pPr algn="l">
              <a:lnSpc>
                <a:spcPct val="100000"/>
              </a:lnSpc>
              <a:spcBef>
                <a:spcPts val="600"/>
              </a:spcBef>
            </a:pPr>
            <a:br>
              <a:rPr lang="en-GB" sz="1600" dirty="0">
                <a:latin typeface="+mj-lt"/>
                <a:ea typeface="Lato Light" panose="020F0502020204030203" pitchFamily="34" charset="0"/>
                <a:cs typeface="Mukta ExtraLight" panose="020B0000000000000000" pitchFamily="34" charset="77"/>
              </a:rPr>
            </a:br>
            <a:endParaRPr lang="en-GB" sz="1600" dirty="0">
              <a:latin typeface="+mj-lt"/>
              <a:ea typeface="Lato Light" panose="020F0502020204030203" pitchFamily="34" charset="0"/>
              <a:cs typeface="Mukta ExtraLight" panose="020B0000000000000000" pitchFamily="34" charset="77"/>
            </a:endParaRPr>
          </a:p>
        </p:txBody>
      </p:sp>
      <p:graphicFrame>
        <p:nvGraphicFramePr>
          <p:cNvPr id="27" name="Content Placeholder 6">
            <a:extLst>
              <a:ext uri="{FF2B5EF4-FFF2-40B4-BE49-F238E27FC236}">
                <a16:creationId xmlns:a16="http://schemas.microsoft.com/office/drawing/2014/main" id="{C9872CAE-D37F-49B7-A93E-4D93FC7A3F74}"/>
              </a:ext>
            </a:extLst>
          </p:cNvPr>
          <p:cNvGraphicFramePr>
            <a:graphicFrameLocks/>
          </p:cNvGraphicFramePr>
          <p:nvPr/>
        </p:nvGraphicFramePr>
        <p:xfrm>
          <a:off x="3943089" y="1822782"/>
          <a:ext cx="8112786" cy="4705712"/>
        </p:xfrm>
        <a:graphic>
          <a:graphicData uri="http://schemas.openxmlformats.org/drawingml/2006/table">
            <a:tbl>
              <a:tblPr firstRow="1" bandRow="1">
                <a:tableStyleId>{93296810-A885-4BE3-A3E7-6D5BEEA58F35}</a:tableStyleId>
              </a:tblPr>
              <a:tblGrid>
                <a:gridCol w="2704262">
                  <a:extLst>
                    <a:ext uri="{9D8B030D-6E8A-4147-A177-3AD203B41FA5}">
                      <a16:colId xmlns:a16="http://schemas.microsoft.com/office/drawing/2014/main" val="20000"/>
                    </a:ext>
                  </a:extLst>
                </a:gridCol>
                <a:gridCol w="2704262">
                  <a:extLst>
                    <a:ext uri="{9D8B030D-6E8A-4147-A177-3AD203B41FA5}">
                      <a16:colId xmlns:a16="http://schemas.microsoft.com/office/drawing/2014/main" val="20001"/>
                    </a:ext>
                  </a:extLst>
                </a:gridCol>
                <a:gridCol w="2704262">
                  <a:extLst>
                    <a:ext uri="{9D8B030D-6E8A-4147-A177-3AD203B41FA5}">
                      <a16:colId xmlns:a16="http://schemas.microsoft.com/office/drawing/2014/main" val="20002"/>
                    </a:ext>
                  </a:extLst>
                </a:gridCol>
              </a:tblGrid>
              <a:tr h="432598">
                <a:tc rowSpan="2">
                  <a:txBody>
                    <a:bodyPr/>
                    <a:lstStyle/>
                    <a:p>
                      <a:pPr lvl="0">
                        <a:buNone/>
                      </a:pPr>
                      <a:endParaRPr lang="en-GB" sz="1400" b="0" dirty="0">
                        <a:solidFill>
                          <a:schemeClr val="tx1"/>
                        </a:solidFill>
                      </a:endParaRPr>
                    </a:p>
                  </a:txBody>
                  <a:tcPr marT="45729" marB="45729" anchor="b"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endParaRPr lang="en-GB" sz="1600" b="0" i="1" dirty="0">
                        <a:solidFill>
                          <a:schemeClr val="tx1"/>
                        </a:solidFill>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tc>
                <a:extLst>
                  <a:ext uri="{0D108BD9-81ED-4DB2-BD59-A6C34878D82A}">
                    <a16:rowId xmlns:a16="http://schemas.microsoft.com/office/drawing/2014/main" val="10000"/>
                  </a:ext>
                </a:extLst>
              </a:tr>
              <a:tr h="432598">
                <a:tc vMerge="1">
                  <a:txBody>
                    <a:bodyPr/>
                    <a:lstStyle/>
                    <a:p>
                      <a:endParaRPr lang="en-US" dirty="0"/>
                    </a:p>
                  </a:txBody>
                  <a:tcPr/>
                </a:tc>
                <a:tc>
                  <a:txBody>
                    <a:bodyPr/>
                    <a:lstStyle/>
                    <a:p>
                      <a:pPr algn="ctr"/>
                      <a:r>
                        <a:rPr lang="en-GB" sz="1600" b="1" dirty="0">
                          <a:solidFill>
                            <a:srgbClr val="245473"/>
                          </a:solidFill>
                          <a:latin typeface="+mj-lt"/>
                        </a:rPr>
                        <a:t>Agree</a:t>
                      </a: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b="1" dirty="0">
                          <a:solidFill>
                            <a:srgbClr val="245473"/>
                          </a:solidFill>
                          <a:latin typeface="+mj-lt"/>
                        </a:rPr>
                        <a:t>Disagree</a:t>
                      </a: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436401">
                <a:tc>
                  <a:txBody>
                    <a:bodyPr/>
                    <a:lstStyle/>
                    <a:p>
                      <a:pPr marL="0" indent="0" algn="l"/>
                      <a:r>
                        <a:rPr lang="en-GB" sz="1600" b="1" dirty="0">
                          <a:solidFill>
                            <a:srgbClr val="245473"/>
                          </a:solidFill>
                          <a:latin typeface="+mj-lt"/>
                        </a:rPr>
                        <a:t>Company went into </a:t>
                      </a:r>
                      <a:br>
                        <a:rPr lang="en-GB" sz="1600" b="1" dirty="0">
                          <a:solidFill>
                            <a:srgbClr val="245473"/>
                          </a:solidFill>
                          <a:latin typeface="+mj-lt"/>
                        </a:rPr>
                      </a:br>
                      <a:r>
                        <a:rPr lang="en-GB" sz="1600" b="1" dirty="0">
                          <a:solidFill>
                            <a:srgbClr val="245473"/>
                          </a:solidFill>
                          <a:latin typeface="+mj-lt"/>
                        </a:rPr>
                        <a:t>Crisis Mode</a:t>
                      </a: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latin typeface="+mj-lt"/>
                        </a:rPr>
                        <a:t>78% of respondents who agree that their organizations went into Crisis Mode also agree that their organization’s strategy implementation capabilities grew stronger as a result of the crisis (n=890)</a:t>
                      </a:r>
                      <a:endParaRPr lang="en-GB" sz="16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mj-lt"/>
                        </a:rPr>
                        <a:t>5% of respondents who agree that their organizations went into Crisis Mode also disagree that their organization’s strategy implementation capabilities grew stronger as a result of the crisis (n=59)</a:t>
                      </a:r>
                      <a:endParaRPr lang="en-GB" sz="16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2"/>
                  </a:ext>
                </a:extLst>
              </a:tr>
              <a:tr h="1436401">
                <a:tc>
                  <a:txBody>
                    <a:bodyPr/>
                    <a:lstStyle/>
                    <a:p>
                      <a:pPr marL="267970" indent="0" algn="l" defTabSz="914400" rtl="0" eaLnBrk="1" latinLnBrk="0" hangingPunct="1"/>
                      <a:r>
                        <a:rPr lang="en-GB" sz="1600" b="1" kern="1200" dirty="0">
                          <a:solidFill>
                            <a:srgbClr val="245473"/>
                          </a:solidFill>
                          <a:latin typeface="+mj-lt"/>
                          <a:ea typeface="+mn-ea"/>
                          <a:cs typeface="+mn-cs"/>
                        </a:rPr>
                        <a:t>Company did not went into Crisis Mode</a:t>
                      </a: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latin typeface="+mj-lt"/>
                        </a:rPr>
                        <a:t>47% of respondents who disagree that their organizations went into Crisis Mode also agree that their organization’s strategy implementation capabilities grew stronger as a result of the crisis (n=18)</a:t>
                      </a:r>
                      <a:endParaRPr lang="en-GB" sz="16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GB" sz="1600" dirty="0">
                          <a:latin typeface="+mj-lt"/>
                        </a:rPr>
                        <a:t>39% of respondents who disagree that their organizations went into Crisis Mode also disagree that their organization’s strategy implementation capabilities grew stronger as a result of the crisis (n=14)</a:t>
                      </a:r>
                      <a:endParaRPr lang="en-GB" sz="16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75465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073180" y="519499"/>
            <a:ext cx="10901333" cy="1013016"/>
          </a:xfrm>
        </p:spPr>
        <p:txBody>
          <a:bodyPr>
            <a:normAutofit/>
          </a:bodyPr>
          <a:lstStyle/>
          <a:p>
            <a:r>
              <a:rPr lang="en-GB" dirty="0"/>
              <a:t>Learning from Crisis: Applying the lessons of Crisis Mode</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4593" y="1759092"/>
            <a:ext cx="3645005" cy="514530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Of the organizations that went into crisis mode, 78% of respondents agree that their strategy implementation capabilities grew stronger as a result of the crisis.</a:t>
            </a:r>
            <a:endParaRPr lang="en-US" sz="1800" dirty="0">
              <a:solidFill>
                <a:srgbClr val="245473"/>
              </a:solidFill>
            </a:endParaRPr>
          </a:p>
          <a:p>
            <a:pPr algn="l">
              <a:lnSpc>
                <a:spcPct val="100000"/>
              </a:lnSpc>
              <a:spcBef>
                <a:spcPts val="600"/>
              </a:spcBef>
            </a:pPr>
            <a:r>
              <a:rPr lang="en-GB" sz="1800" dirty="0">
                <a:solidFill>
                  <a:srgbClr val="245473"/>
                </a:solidFill>
                <a:latin typeface="+mj-lt"/>
                <a:sym typeface="Wingdings" panose="05000000000000000000" pitchFamily="2" charset="2"/>
              </a:rPr>
              <a:t>Positive discoveries from Crisis Mode can carry over into post-crisis life: 79% of respondents agreed that modify cations to team structures that were introduced as a result of the crisis remained in place, 74% agreed that close working partnerships between cross-functional teams continued, and 71% agreed that a clearer understanding of the organization’s priorities renewed its vision and sense of direction.</a:t>
            </a:r>
            <a:endParaRPr lang="en-GB" sz="1800" dirty="0">
              <a:solidFill>
                <a:srgbClr val="245473"/>
              </a:solidFill>
              <a:latin typeface="+mj-lt"/>
            </a:endParaRPr>
          </a:p>
        </p:txBody>
      </p:sp>
      <p:sp>
        <p:nvSpPr>
          <p:cNvPr id="45" name="TextBox 87">
            <a:extLst>
              <a:ext uri="{FF2B5EF4-FFF2-40B4-BE49-F238E27FC236}">
                <a16:creationId xmlns:a16="http://schemas.microsoft.com/office/drawing/2014/main" id="{F8EFABE3-1AAB-4CE2-B8B2-3A4C60A270FA}"/>
              </a:ext>
            </a:extLst>
          </p:cNvPr>
          <p:cNvSpPr txBox="1"/>
          <p:nvPr/>
        </p:nvSpPr>
        <p:spPr>
          <a:xfrm>
            <a:off x="4011935" y="6408939"/>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Brightline Initiative in collaboration with Quartz Insights 2018</a:t>
            </a:r>
          </a:p>
        </p:txBody>
      </p:sp>
      <p:sp>
        <p:nvSpPr>
          <p:cNvPr id="51" name="Subtitle 2">
            <a:extLst>
              <a:ext uri="{FF2B5EF4-FFF2-40B4-BE49-F238E27FC236}">
                <a16:creationId xmlns:a16="http://schemas.microsoft.com/office/drawing/2014/main" id="{1E04ACF3-59B5-48F9-B9F8-6B8F95B01226}"/>
              </a:ext>
            </a:extLst>
          </p:cNvPr>
          <p:cNvSpPr txBox="1">
            <a:spLocks/>
          </p:cNvSpPr>
          <p:nvPr/>
        </p:nvSpPr>
        <p:spPr>
          <a:xfrm>
            <a:off x="3694447" y="1901017"/>
            <a:ext cx="823594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latin typeface="+mj-lt"/>
                <a:ea typeface="Lato Light" panose="020F0502020204030203" pitchFamily="34" charset="0"/>
                <a:cs typeface="Mukta ExtraLight" panose="020B0000000000000000" pitchFamily="34" charset="77"/>
              </a:rPr>
              <a:t>“Of the 75% of respondents that agree that their organization’s strategy implementation capabilities grew stronger as a result of the crisis, here’s what the most common changes were:”</a:t>
            </a:r>
          </a:p>
        </p:txBody>
      </p:sp>
      <p:graphicFrame>
        <p:nvGraphicFramePr>
          <p:cNvPr id="19" name="Chart 3">
            <a:extLst>
              <a:ext uri="{FF2B5EF4-FFF2-40B4-BE49-F238E27FC236}">
                <a16:creationId xmlns:a16="http://schemas.microsoft.com/office/drawing/2014/main" id="{846C8C18-4588-4C7A-9B95-2FE96F8C5D30}"/>
              </a:ext>
            </a:extLst>
          </p:cNvPr>
          <p:cNvGraphicFramePr/>
          <p:nvPr>
            <p:custDataLst>
              <p:tags r:id="rId3"/>
            </p:custDataLst>
          </p:nvPr>
        </p:nvGraphicFramePr>
        <p:xfrm>
          <a:off x="8156575" y="2740025"/>
          <a:ext cx="3817938" cy="3106738"/>
        </p:xfrm>
        <a:graphic>
          <a:graphicData uri="http://schemas.openxmlformats.org/drawingml/2006/chart">
            <c:chart xmlns:c="http://schemas.openxmlformats.org/drawingml/2006/chart" xmlns:r="http://schemas.openxmlformats.org/officeDocument/2006/relationships" r:id="rId8"/>
          </a:graphicData>
        </a:graphic>
      </p:graphicFrame>
      <p:sp>
        <p:nvSpPr>
          <p:cNvPr id="69" name="Subtitle 2">
            <a:extLst>
              <a:ext uri="{FF2B5EF4-FFF2-40B4-BE49-F238E27FC236}">
                <a16:creationId xmlns:a16="http://schemas.microsoft.com/office/drawing/2014/main" id="{BA706CD8-A072-4FF3-804E-62BCBE48919C}"/>
              </a:ext>
            </a:extLst>
          </p:cNvPr>
          <p:cNvSpPr txBox="1">
            <a:spLocks/>
          </p:cNvSpPr>
          <p:nvPr/>
        </p:nvSpPr>
        <p:spPr>
          <a:xfrm>
            <a:off x="4133029" y="2847153"/>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a:solidFill>
                  <a:schemeClr val="accent1"/>
                </a:solidFill>
                <a:latin typeface="+mj-lt"/>
                <a:ea typeface="Lato Light" panose="020F0502020204030203" pitchFamily="34" charset="0"/>
                <a:cs typeface="Mukta ExtraLight" panose="020B0000000000000000" pitchFamily="34" charset="77"/>
              </a:rPr>
              <a:t>Prioritization of strategic initiatives</a:t>
            </a:r>
          </a:p>
        </p:txBody>
      </p:sp>
      <p:sp>
        <p:nvSpPr>
          <p:cNvPr id="70" name="Subtitle 2">
            <a:extLst>
              <a:ext uri="{FF2B5EF4-FFF2-40B4-BE49-F238E27FC236}">
                <a16:creationId xmlns:a16="http://schemas.microsoft.com/office/drawing/2014/main" id="{779F8CBA-9AB7-4F85-A52F-3C25A6D13AD1}"/>
              </a:ext>
            </a:extLst>
          </p:cNvPr>
          <p:cNvSpPr txBox="1">
            <a:spLocks/>
          </p:cNvSpPr>
          <p:nvPr/>
        </p:nvSpPr>
        <p:spPr>
          <a:xfrm>
            <a:off x="4133029" y="3174754"/>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a:solidFill>
                  <a:schemeClr val="accent1"/>
                </a:solidFill>
                <a:latin typeface="+mj-lt"/>
                <a:ea typeface="Lato Light" panose="020F0502020204030203" pitchFamily="34" charset="0"/>
                <a:cs typeface="Mukta ExtraLight" panose="020B0000000000000000" pitchFamily="34" charset="77"/>
              </a:rPr>
              <a:t>Speed in execution of existing processes</a:t>
            </a:r>
          </a:p>
        </p:txBody>
      </p:sp>
      <p:sp>
        <p:nvSpPr>
          <p:cNvPr id="71" name="Subtitle 2">
            <a:extLst>
              <a:ext uri="{FF2B5EF4-FFF2-40B4-BE49-F238E27FC236}">
                <a16:creationId xmlns:a16="http://schemas.microsoft.com/office/drawing/2014/main" id="{8C6B0BBA-ED2F-480B-870B-61D8E4D22F7C}"/>
              </a:ext>
            </a:extLst>
          </p:cNvPr>
          <p:cNvSpPr txBox="1">
            <a:spLocks/>
          </p:cNvSpPr>
          <p:nvPr/>
        </p:nvSpPr>
        <p:spPr>
          <a:xfrm>
            <a:off x="4133029" y="3502355"/>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Speed of overall decision-making</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2" name="Subtitle 2">
            <a:extLst>
              <a:ext uri="{FF2B5EF4-FFF2-40B4-BE49-F238E27FC236}">
                <a16:creationId xmlns:a16="http://schemas.microsoft.com/office/drawing/2014/main" id="{520E7A87-8385-45E3-995B-453DF7A9A74D}"/>
              </a:ext>
            </a:extLst>
          </p:cNvPr>
          <p:cNvSpPr txBox="1">
            <a:spLocks/>
          </p:cNvSpPr>
          <p:nvPr/>
        </p:nvSpPr>
        <p:spPr>
          <a:xfrm>
            <a:off x="4133029" y="3829956"/>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Empowerment of crisis team</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3" name="Subtitle 2">
            <a:extLst>
              <a:ext uri="{FF2B5EF4-FFF2-40B4-BE49-F238E27FC236}">
                <a16:creationId xmlns:a16="http://schemas.microsoft.com/office/drawing/2014/main" id="{22FB9E40-3009-4F70-9FE6-743E77B97F98}"/>
              </a:ext>
            </a:extLst>
          </p:cNvPr>
          <p:cNvSpPr txBox="1">
            <a:spLocks/>
          </p:cNvSpPr>
          <p:nvPr/>
        </p:nvSpPr>
        <p:spPr>
          <a:xfrm>
            <a:off x="3602080" y="4191316"/>
            <a:ext cx="4416405"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a:solidFill>
                  <a:schemeClr val="accent1"/>
                </a:solidFill>
                <a:latin typeface="+mj-lt"/>
                <a:ea typeface="Lato Light" panose="020F0502020204030203" pitchFamily="34" charset="0"/>
                <a:cs typeface="Mukta ExtraLight" panose="020B0000000000000000" pitchFamily="34" charset="77"/>
              </a:rPr>
              <a:t>Senior level involvement in day to day team activities</a:t>
            </a:r>
          </a:p>
        </p:txBody>
      </p:sp>
      <p:sp>
        <p:nvSpPr>
          <p:cNvPr id="76" name="Subtitle 2">
            <a:extLst>
              <a:ext uri="{FF2B5EF4-FFF2-40B4-BE49-F238E27FC236}">
                <a16:creationId xmlns:a16="http://schemas.microsoft.com/office/drawing/2014/main" id="{8AA6FE4B-D876-46E0-B0D4-4AF9EA19CD92}"/>
              </a:ext>
            </a:extLst>
          </p:cNvPr>
          <p:cNvSpPr txBox="1">
            <a:spLocks/>
          </p:cNvSpPr>
          <p:nvPr/>
        </p:nvSpPr>
        <p:spPr>
          <a:xfrm>
            <a:off x="3669598" y="454303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Leadership responsibilities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7" name="Subtitle 2">
            <a:extLst>
              <a:ext uri="{FF2B5EF4-FFF2-40B4-BE49-F238E27FC236}">
                <a16:creationId xmlns:a16="http://schemas.microsoft.com/office/drawing/2014/main" id="{F7B5B3D8-814A-4123-AA47-82501C1B8462}"/>
              </a:ext>
            </a:extLst>
          </p:cNvPr>
          <p:cNvSpPr txBox="1">
            <a:spLocks/>
          </p:cNvSpPr>
          <p:nvPr/>
        </p:nvSpPr>
        <p:spPr>
          <a:xfrm>
            <a:off x="3669598" y="4812759"/>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Increased decision-making by autonomous teams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8" name="Subtitle 2">
            <a:extLst>
              <a:ext uri="{FF2B5EF4-FFF2-40B4-BE49-F238E27FC236}">
                <a16:creationId xmlns:a16="http://schemas.microsoft.com/office/drawing/2014/main" id="{D2AC08E5-C080-4291-8AC7-B4604958391D}"/>
              </a:ext>
            </a:extLst>
          </p:cNvPr>
          <p:cNvSpPr txBox="1">
            <a:spLocks/>
          </p:cNvSpPr>
          <p:nvPr/>
        </p:nvSpPr>
        <p:spPr>
          <a:xfrm>
            <a:off x="3669598" y="5140360"/>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Team Structures and responsibilities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9" name="Subtitle 2">
            <a:extLst>
              <a:ext uri="{FF2B5EF4-FFF2-40B4-BE49-F238E27FC236}">
                <a16:creationId xmlns:a16="http://schemas.microsoft.com/office/drawing/2014/main" id="{80E87F8D-153F-4DF7-84C3-39F5A9511F9C}"/>
              </a:ext>
            </a:extLst>
          </p:cNvPr>
          <p:cNvSpPr txBox="1">
            <a:spLocks/>
          </p:cNvSpPr>
          <p:nvPr/>
        </p:nvSpPr>
        <p:spPr>
          <a:xfrm>
            <a:off x="3669598" y="546796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Internal communications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35176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77143" y="406478"/>
            <a:ext cx="8852375" cy="697353"/>
          </a:xfrm>
        </p:spPr>
        <p:txBody>
          <a:bodyPr>
            <a:noAutofit/>
          </a:bodyPr>
          <a:lstStyle/>
          <a:p>
            <a:r>
              <a:rPr lang="en-GB" dirty="0"/>
              <a:t>Learning from Crisis: Applying the lessons of Crisis Mode (cont.)</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38114" y="1762982"/>
            <a:ext cx="3817937" cy="49452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While 75% of respondents reported that experiencing Crisis Mode made them stronger in strategy implementation, there are specific skills and changes in ways of working that evolve from Crisis Mode that can be particularly useful to organizations aspiring to improve their strategy implementation capabilities. </a:t>
            </a:r>
            <a:endParaRPr lang="en-US" sz="2800" dirty="0">
              <a:solidFill>
                <a:srgbClr val="245473"/>
              </a:solidFill>
            </a:endParaRPr>
          </a:p>
          <a:p>
            <a:pPr algn="l">
              <a:lnSpc>
                <a:spcPct val="100000"/>
              </a:lnSpc>
              <a:spcBef>
                <a:spcPts val="600"/>
              </a:spcBef>
            </a:pPr>
            <a:r>
              <a:rPr lang="en-GB" altLang="de-DE" sz="1800" dirty="0">
                <a:solidFill>
                  <a:srgbClr val="245473"/>
                </a:solidFill>
                <a:latin typeface="+mj-lt"/>
              </a:rPr>
              <a:t>Specifically, there are 4 measures that could be applied to strategy implementation:</a:t>
            </a:r>
          </a:p>
          <a:p>
            <a:pPr marL="342900" indent="-342900" algn="l">
              <a:lnSpc>
                <a:spcPct val="100000"/>
              </a:lnSpc>
              <a:spcBef>
                <a:spcPts val="600"/>
              </a:spcBef>
              <a:buFont typeface="+mj-lt"/>
              <a:buAutoNum type="arabicPeriod"/>
            </a:pPr>
            <a:r>
              <a:rPr lang="en-GB" altLang="de-DE" sz="1500" dirty="0">
                <a:solidFill>
                  <a:srgbClr val="245473"/>
                </a:solidFill>
                <a:latin typeface="+mj-lt"/>
              </a:rPr>
              <a:t>Prioritization of strategic initiatives</a:t>
            </a:r>
          </a:p>
          <a:p>
            <a:pPr marL="342900" indent="-342900" algn="l">
              <a:lnSpc>
                <a:spcPct val="100000"/>
              </a:lnSpc>
              <a:spcBef>
                <a:spcPts val="600"/>
              </a:spcBef>
              <a:buFont typeface="+mj-lt"/>
              <a:buAutoNum type="arabicPeriod"/>
            </a:pPr>
            <a:r>
              <a:rPr lang="en-GB" altLang="de-DE" sz="1500" dirty="0">
                <a:solidFill>
                  <a:srgbClr val="245473"/>
                </a:solidFill>
                <a:latin typeface="+mj-lt"/>
              </a:rPr>
              <a:t>speed in decision-making and execution of process</a:t>
            </a:r>
          </a:p>
          <a:p>
            <a:pPr marL="342900" indent="-342900" algn="l">
              <a:lnSpc>
                <a:spcPct val="100000"/>
              </a:lnSpc>
              <a:spcBef>
                <a:spcPts val="600"/>
              </a:spcBef>
              <a:buFont typeface="+mj-lt"/>
              <a:buAutoNum type="arabicPeriod"/>
            </a:pPr>
            <a:r>
              <a:rPr lang="en-GB" altLang="de-DE" sz="1500" dirty="0">
                <a:solidFill>
                  <a:srgbClr val="245473"/>
                </a:solidFill>
                <a:latin typeface="+mj-lt"/>
              </a:rPr>
              <a:t>empowerment of teams and</a:t>
            </a:r>
          </a:p>
          <a:p>
            <a:pPr marL="342900" indent="-342900" algn="l">
              <a:lnSpc>
                <a:spcPct val="100000"/>
              </a:lnSpc>
              <a:spcBef>
                <a:spcPts val="600"/>
              </a:spcBef>
              <a:buFont typeface="+mj-lt"/>
              <a:buAutoNum type="arabicPeriod"/>
            </a:pPr>
            <a:r>
              <a:rPr lang="en-GB" altLang="de-DE" sz="1500" dirty="0">
                <a:solidFill>
                  <a:srgbClr val="245473"/>
                </a:solidFill>
                <a:latin typeface="+mj-lt"/>
              </a:rPr>
              <a:t>internal communications.</a:t>
            </a:r>
            <a:endParaRPr lang="en-GB" sz="1500" dirty="0">
              <a:solidFill>
                <a:srgbClr val="245473"/>
              </a:solidFill>
              <a:latin typeface="+mj-lt"/>
            </a:endParaRPr>
          </a:p>
        </p:txBody>
      </p:sp>
      <p:sp>
        <p:nvSpPr>
          <p:cNvPr id="45" name="TextBox 87">
            <a:extLst>
              <a:ext uri="{FF2B5EF4-FFF2-40B4-BE49-F238E27FC236}">
                <a16:creationId xmlns:a16="http://schemas.microsoft.com/office/drawing/2014/main" id="{F8EFABE3-1AAB-4CE2-B8B2-3A4C60A270FA}"/>
              </a:ext>
            </a:extLst>
          </p:cNvPr>
          <p:cNvSpPr txBox="1"/>
          <p:nvPr/>
        </p:nvSpPr>
        <p:spPr>
          <a:xfrm>
            <a:off x="3417191" y="6540441"/>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Brightline Initiative in collaboration with Quartz Insights 2018</a:t>
            </a:r>
          </a:p>
        </p:txBody>
      </p:sp>
      <p:sp>
        <p:nvSpPr>
          <p:cNvPr id="51" name="Subtitle 2">
            <a:extLst>
              <a:ext uri="{FF2B5EF4-FFF2-40B4-BE49-F238E27FC236}">
                <a16:creationId xmlns:a16="http://schemas.microsoft.com/office/drawing/2014/main" id="{1E04ACF3-59B5-48F9-B9F8-6B8F95B01226}"/>
              </a:ext>
            </a:extLst>
          </p:cNvPr>
          <p:cNvSpPr txBox="1">
            <a:spLocks/>
          </p:cNvSpPr>
          <p:nvPr/>
        </p:nvSpPr>
        <p:spPr>
          <a:xfrm>
            <a:off x="4049486" y="1746148"/>
            <a:ext cx="7925027"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a:latin typeface="+mj-lt"/>
                <a:ea typeface="Lato Light" panose="020F0502020204030203" pitchFamily="34" charset="0"/>
                <a:cs typeface="Mukta ExtraLight" panose="020B0000000000000000" pitchFamily="34" charset="77"/>
              </a:rPr>
              <a:t>“Of the 75% of respondents that agree that their organization’s strategy implementation capabilities grew stronger as a result of the crisis, here’s what the most common changes were:”</a:t>
            </a:r>
          </a:p>
        </p:txBody>
      </p:sp>
      <p:graphicFrame>
        <p:nvGraphicFramePr>
          <p:cNvPr id="105" name="Chart 3">
            <a:extLst>
              <a:ext uri="{FF2B5EF4-FFF2-40B4-BE49-F238E27FC236}">
                <a16:creationId xmlns:a16="http://schemas.microsoft.com/office/drawing/2014/main" id="{03504851-84D5-41C8-B163-B45F891A8FE9}"/>
              </a:ext>
            </a:extLst>
          </p:cNvPr>
          <p:cNvGraphicFramePr/>
          <p:nvPr>
            <p:custDataLst>
              <p:tags r:id="rId3"/>
            </p:custDataLst>
          </p:nvPr>
        </p:nvGraphicFramePr>
        <p:xfrm>
          <a:off x="8484524" y="2296329"/>
          <a:ext cx="3489989" cy="4065547"/>
        </p:xfrm>
        <a:graphic>
          <a:graphicData uri="http://schemas.openxmlformats.org/drawingml/2006/chart">
            <c:chart xmlns:c="http://schemas.openxmlformats.org/drawingml/2006/chart" xmlns:r="http://schemas.openxmlformats.org/officeDocument/2006/relationships" r:id="rId8"/>
          </a:graphicData>
        </a:graphic>
      </p:graphicFrame>
      <p:sp>
        <p:nvSpPr>
          <p:cNvPr id="85" name="Subtitle 2">
            <a:extLst>
              <a:ext uri="{FF2B5EF4-FFF2-40B4-BE49-F238E27FC236}">
                <a16:creationId xmlns:a16="http://schemas.microsoft.com/office/drawing/2014/main" id="{6F24E37D-D0C8-4417-A12A-AF6C3A5B414D}"/>
              </a:ext>
            </a:extLst>
          </p:cNvPr>
          <p:cNvSpPr txBox="1">
            <a:spLocks/>
          </p:cNvSpPr>
          <p:nvPr/>
        </p:nvSpPr>
        <p:spPr>
          <a:xfrm>
            <a:off x="3330900" y="2321470"/>
            <a:ext cx="5174685"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a:solidFill>
                  <a:schemeClr val="accent1"/>
                </a:solidFill>
                <a:latin typeface="+mj-lt"/>
                <a:ea typeface="Lato Light" panose="020F0502020204030203" pitchFamily="34" charset="0"/>
                <a:cs typeface="Mukta ExtraLight" panose="020B0000000000000000" pitchFamily="34" charset="77"/>
              </a:rPr>
              <a:t>Budget allocations to company priorities jeopardized</a:t>
            </a:r>
            <a:br>
              <a:rPr lang="en-GB" sz="1600" dirty="0">
                <a:latin typeface="+mj-lt"/>
                <a:ea typeface="Lato Light" panose="020F0502020204030203" pitchFamily="34" charset="0"/>
                <a:cs typeface="Mukta ExtraLight" panose="020B0000000000000000" pitchFamily="34" charset="77"/>
              </a:rPr>
            </a:br>
            <a:r>
              <a:rPr lang="en-GB" sz="1600" dirty="0">
                <a:solidFill>
                  <a:schemeClr val="accent1"/>
                </a:solidFill>
                <a:latin typeface="+mj-lt"/>
                <a:ea typeface="Lato Light" panose="020F0502020204030203" pitchFamily="34" charset="0"/>
                <a:cs typeface="Mukta ExtraLight" panose="020B0000000000000000" pitchFamily="34" charset="77"/>
              </a:rPr>
              <a:t>in crisis</a:t>
            </a:r>
          </a:p>
        </p:txBody>
      </p:sp>
      <p:sp>
        <p:nvSpPr>
          <p:cNvPr id="86" name="Subtitle 2">
            <a:extLst>
              <a:ext uri="{FF2B5EF4-FFF2-40B4-BE49-F238E27FC236}">
                <a16:creationId xmlns:a16="http://schemas.microsoft.com/office/drawing/2014/main" id="{04AEFB48-66AD-4F4A-B355-E2444F8FD146}"/>
              </a:ext>
            </a:extLst>
          </p:cNvPr>
          <p:cNvSpPr txBox="1">
            <a:spLocks/>
          </p:cNvSpPr>
          <p:nvPr/>
        </p:nvSpPr>
        <p:spPr>
          <a:xfrm>
            <a:off x="3390544" y="2727830"/>
            <a:ext cx="5153626"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a:solidFill>
                  <a:schemeClr val="accent1"/>
                </a:solidFill>
                <a:latin typeface="+mj-lt"/>
                <a:ea typeface="Lato Light" panose="020F0502020204030203" pitchFamily="34" charset="0"/>
                <a:cs typeface="Mukta ExtraLight" panose="020B0000000000000000" pitchFamily="34" charset="77"/>
              </a:rPr>
              <a:t>Personnel shift away from operational tasks towards </a:t>
            </a:r>
            <a:br>
              <a:rPr lang="en-GB" sz="1600" dirty="0">
                <a:solidFill>
                  <a:schemeClr val="accent1"/>
                </a:solidFill>
                <a:latin typeface="+mj-lt"/>
                <a:ea typeface="Lato Light" panose="020F0502020204030203" pitchFamily="34" charset="0"/>
                <a:cs typeface="Mukta ExtraLight" panose="020B0000000000000000" pitchFamily="34" charset="77"/>
              </a:rPr>
            </a:br>
            <a:r>
              <a:rPr lang="en-GB" sz="1600" dirty="0">
                <a:solidFill>
                  <a:schemeClr val="accent1"/>
                </a:solidFill>
                <a:latin typeface="+mj-lt"/>
                <a:ea typeface="Lato Light" panose="020F0502020204030203" pitchFamily="34" charset="0"/>
                <a:cs typeface="Mukta ExtraLight" panose="020B0000000000000000" pitchFamily="34" charset="77"/>
              </a:rPr>
              <a:t>crisis-affected priorities</a:t>
            </a:r>
            <a:endParaRPr lang="en-US" dirty="0">
              <a:solidFill>
                <a:schemeClr val="accent1"/>
              </a:solidFill>
            </a:endParaRPr>
          </a:p>
        </p:txBody>
      </p:sp>
      <p:sp>
        <p:nvSpPr>
          <p:cNvPr id="87" name="Subtitle 2">
            <a:extLst>
              <a:ext uri="{FF2B5EF4-FFF2-40B4-BE49-F238E27FC236}">
                <a16:creationId xmlns:a16="http://schemas.microsoft.com/office/drawing/2014/main" id="{CC4D6085-D1AD-47D2-A7B4-747917756260}"/>
              </a:ext>
            </a:extLst>
          </p:cNvPr>
          <p:cNvSpPr txBox="1">
            <a:spLocks/>
          </p:cNvSpPr>
          <p:nvPr/>
        </p:nvSpPr>
        <p:spPr>
          <a:xfrm>
            <a:off x="4687649" y="3251570"/>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Approval requirements for decision-making</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88" name="Subtitle 2">
            <a:extLst>
              <a:ext uri="{FF2B5EF4-FFF2-40B4-BE49-F238E27FC236}">
                <a16:creationId xmlns:a16="http://schemas.microsoft.com/office/drawing/2014/main" id="{AEC310DD-2A90-4D25-AC30-C6034B798CCD}"/>
              </a:ext>
            </a:extLst>
          </p:cNvPr>
          <p:cNvSpPr txBox="1">
            <a:spLocks/>
          </p:cNvSpPr>
          <p:nvPr/>
        </p:nvSpPr>
        <p:spPr>
          <a:xfrm>
            <a:off x="4663535" y="3637045"/>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Frequency or cadence of reporting to leaders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0" name="Subtitle 2">
            <a:extLst>
              <a:ext uri="{FF2B5EF4-FFF2-40B4-BE49-F238E27FC236}">
                <a16:creationId xmlns:a16="http://schemas.microsoft.com/office/drawing/2014/main" id="{8392FCB5-6B9B-44B7-B67B-01224C654983}"/>
              </a:ext>
            </a:extLst>
          </p:cNvPr>
          <p:cNvSpPr txBox="1">
            <a:spLocks/>
          </p:cNvSpPr>
          <p:nvPr/>
        </p:nvSpPr>
        <p:spPr>
          <a:xfrm>
            <a:off x="4200104" y="4022519"/>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Organizational internal politics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1" name="Subtitle 2">
            <a:extLst>
              <a:ext uri="{FF2B5EF4-FFF2-40B4-BE49-F238E27FC236}">
                <a16:creationId xmlns:a16="http://schemas.microsoft.com/office/drawing/2014/main" id="{AFFFA1E9-4D7C-40EB-9AEC-AEB7976FD31C}"/>
              </a:ext>
            </a:extLst>
          </p:cNvPr>
          <p:cNvSpPr txBox="1">
            <a:spLocks/>
          </p:cNvSpPr>
          <p:nvPr/>
        </p:nvSpPr>
        <p:spPr>
          <a:xfrm>
            <a:off x="4200104" y="436941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Quality assurance processes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2" name="Subtitle 2">
            <a:extLst>
              <a:ext uri="{FF2B5EF4-FFF2-40B4-BE49-F238E27FC236}">
                <a16:creationId xmlns:a16="http://schemas.microsoft.com/office/drawing/2014/main" id="{843E86D9-9494-4F16-917A-256218EB9B4B}"/>
              </a:ext>
            </a:extLst>
          </p:cNvPr>
          <p:cNvSpPr txBox="1">
            <a:spLocks/>
          </p:cNvSpPr>
          <p:nvPr/>
        </p:nvSpPr>
        <p:spPr>
          <a:xfrm>
            <a:off x="4224218" y="4750063"/>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Governance processes and metrics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3" name="Subtitle 2">
            <a:extLst>
              <a:ext uri="{FF2B5EF4-FFF2-40B4-BE49-F238E27FC236}">
                <a16:creationId xmlns:a16="http://schemas.microsoft.com/office/drawing/2014/main" id="{6963C93B-661D-49FC-82A7-D9FC702C7EB4}"/>
              </a:ext>
            </a:extLst>
          </p:cNvPr>
          <p:cNvSpPr txBox="1">
            <a:spLocks/>
          </p:cNvSpPr>
          <p:nvPr/>
        </p:nvSpPr>
        <p:spPr>
          <a:xfrm>
            <a:off x="4262801" y="5130715"/>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Customer relationships and communication</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4" name="Subtitle 2">
            <a:extLst>
              <a:ext uri="{FF2B5EF4-FFF2-40B4-BE49-F238E27FC236}">
                <a16:creationId xmlns:a16="http://schemas.microsoft.com/office/drawing/2014/main" id="{0D70CDCC-05EC-458E-A4EA-BD13F65FC67D}"/>
              </a:ext>
            </a:extLst>
          </p:cNvPr>
          <p:cNvSpPr txBox="1">
            <a:spLocks/>
          </p:cNvSpPr>
          <p:nvPr/>
        </p:nvSpPr>
        <p:spPr>
          <a:xfrm>
            <a:off x="4262801" y="5530657"/>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Hierarchical reporting lines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5" name="Subtitle 2">
            <a:extLst>
              <a:ext uri="{FF2B5EF4-FFF2-40B4-BE49-F238E27FC236}">
                <a16:creationId xmlns:a16="http://schemas.microsoft.com/office/drawing/2014/main" id="{247EAD57-A99B-4633-B71B-081C03EC65F2}"/>
              </a:ext>
            </a:extLst>
          </p:cNvPr>
          <p:cNvSpPr txBox="1">
            <a:spLocks/>
          </p:cNvSpPr>
          <p:nvPr/>
        </p:nvSpPr>
        <p:spPr>
          <a:xfrm>
            <a:off x="4224218" y="5930600"/>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a:solidFill>
                  <a:schemeClr val="accent1"/>
                </a:solidFill>
                <a:latin typeface="+mj-lt"/>
                <a:ea typeface="Lato Light" panose="020F0502020204030203" pitchFamily="34" charset="0"/>
                <a:cs typeface="Mukta ExtraLight" panose="020B0000000000000000" pitchFamily="34" charset="77"/>
              </a:rPr>
              <a:t>Personnel in leadership roles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538510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83308" y="547195"/>
            <a:ext cx="8852375" cy="697353"/>
          </a:xfrm>
        </p:spPr>
        <p:txBody>
          <a:bodyPr>
            <a:noAutofit/>
          </a:bodyPr>
          <a:lstStyle/>
          <a:p>
            <a:r>
              <a:rPr lang="en-GB" dirty="0"/>
              <a:t>Learning from Crisis: Applying the lessons of Crisis Mode (cont.)</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429707" y="2595832"/>
            <a:ext cx="2107203" cy="279081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For organizations that improved Strategic Implementation post-crisis, here’s what changed most in </a:t>
            </a:r>
            <a:br>
              <a:rPr lang="en-GB" altLang="de-DE" sz="2200" dirty="0">
                <a:solidFill>
                  <a:srgbClr val="245473"/>
                </a:solidFill>
                <a:latin typeface="+mj-lt"/>
              </a:rPr>
            </a:br>
            <a:r>
              <a:rPr lang="en-GB" altLang="de-DE" sz="2200" dirty="0">
                <a:solidFill>
                  <a:srgbClr val="245473"/>
                </a:solidFill>
                <a:latin typeface="+mj-lt"/>
              </a:rPr>
              <a:t>Crisis Mode:</a:t>
            </a:r>
            <a:endParaRPr lang="en-GB" sz="2200" dirty="0">
              <a:solidFill>
                <a:srgbClr val="245473"/>
              </a:solidFill>
              <a:latin typeface="+mj-lt"/>
            </a:endParaRPr>
          </a:p>
        </p:txBody>
      </p:sp>
      <p:sp>
        <p:nvSpPr>
          <p:cNvPr id="45" name="TextBox 87">
            <a:extLst>
              <a:ext uri="{FF2B5EF4-FFF2-40B4-BE49-F238E27FC236}">
                <a16:creationId xmlns:a16="http://schemas.microsoft.com/office/drawing/2014/main" id="{F8EFABE3-1AAB-4CE2-B8B2-3A4C60A270FA}"/>
              </a:ext>
            </a:extLst>
          </p:cNvPr>
          <p:cNvSpPr txBox="1"/>
          <p:nvPr/>
        </p:nvSpPr>
        <p:spPr>
          <a:xfrm>
            <a:off x="550278" y="6528494"/>
            <a:ext cx="5545722" cy="246221"/>
          </a:xfrm>
          <a:prstGeom prst="rect">
            <a:avLst/>
          </a:prstGeom>
          <a:noFill/>
        </p:spPr>
        <p:txBody>
          <a:bodyPr wrap="square" rtlCol="0" anchor="b" anchorCtr="0">
            <a:spAutoFit/>
          </a:bodyPr>
          <a:lstStyle/>
          <a:p>
            <a:r>
              <a:rPr lang="en-GB" sz="1000">
                <a:latin typeface="+mj-lt"/>
                <a:ea typeface="League Spartan" charset="0"/>
                <a:cs typeface="Poppins" pitchFamily="2" charset="77"/>
              </a:rPr>
              <a:t>Source: Adapted from Brightline Initiative in collaboration with Quartz Insights 2018</a:t>
            </a:r>
            <a:endParaRPr lang="en-GB" sz="1000" dirty="0">
              <a:latin typeface="+mj-lt"/>
              <a:ea typeface="League Spartan" charset="0"/>
              <a:cs typeface="Poppins" pitchFamily="2" charset="77"/>
            </a:endParaRPr>
          </a:p>
        </p:txBody>
      </p:sp>
      <p:sp>
        <p:nvSpPr>
          <p:cNvPr id="51" name="Subtitle 2">
            <a:extLst>
              <a:ext uri="{FF2B5EF4-FFF2-40B4-BE49-F238E27FC236}">
                <a16:creationId xmlns:a16="http://schemas.microsoft.com/office/drawing/2014/main" id="{1E04ACF3-59B5-48F9-B9F8-6B8F95B01226}"/>
              </a:ext>
            </a:extLst>
          </p:cNvPr>
          <p:cNvSpPr txBox="1">
            <a:spLocks/>
          </p:cNvSpPr>
          <p:nvPr/>
        </p:nvSpPr>
        <p:spPr>
          <a:xfrm>
            <a:off x="3526344" y="1945646"/>
            <a:ext cx="8235949" cy="65018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a:latin typeface="+mj-lt"/>
                <a:ea typeface="Lato Light" panose="020F0502020204030203" pitchFamily="34" charset="0"/>
                <a:cs typeface="Mukta ExtraLight" panose="020B0000000000000000" pitchFamily="34" charset="77"/>
              </a:rPr>
              <a:t>“</a:t>
            </a:r>
            <a:r>
              <a:rPr lang="en-GB" sz="2000" dirty="0">
                <a:latin typeface="+mj-lt"/>
                <a:ea typeface="Lato Light" panose="020F0502020204030203" pitchFamily="34" charset="0"/>
                <a:cs typeface="Mukta ExtraLight" panose="020B0000000000000000" pitchFamily="34" charset="77"/>
              </a:rPr>
              <a:t>Did strategy implementation capabilities grow stronger as a result of the crisis?”</a:t>
            </a:r>
            <a:endParaRPr lang="en-GB" sz="1600" dirty="0">
              <a:latin typeface="+mj-lt"/>
              <a:ea typeface="Lato Light" panose="020F0502020204030203" pitchFamily="34" charset="0"/>
              <a:cs typeface="Mukta ExtraLight" panose="020B0000000000000000" pitchFamily="34" charset="77"/>
            </a:endParaRPr>
          </a:p>
        </p:txBody>
      </p:sp>
      <p:graphicFrame>
        <p:nvGraphicFramePr>
          <p:cNvPr id="5" name="Tabelle 5">
            <a:extLst>
              <a:ext uri="{FF2B5EF4-FFF2-40B4-BE49-F238E27FC236}">
                <a16:creationId xmlns:a16="http://schemas.microsoft.com/office/drawing/2014/main" id="{F4ECBF54-7B9B-4D24-9D2A-FAEF7409EEB9}"/>
              </a:ext>
            </a:extLst>
          </p:cNvPr>
          <p:cNvGraphicFramePr>
            <a:graphicFrameLocks noGrp="1"/>
          </p:cNvGraphicFramePr>
          <p:nvPr/>
        </p:nvGraphicFramePr>
        <p:xfrm>
          <a:off x="3694447" y="2729405"/>
          <a:ext cx="8128000" cy="3581400"/>
        </p:xfrm>
        <a:graphic>
          <a:graphicData uri="http://schemas.openxmlformats.org/drawingml/2006/table">
            <a:tbl>
              <a:tblPr firstRow="1" bandRow="1">
                <a:tableStyleId>{5C22544A-7EE6-4342-B048-85BDC9FD1C3A}</a:tableStyleId>
              </a:tblPr>
              <a:tblGrid>
                <a:gridCol w="3123796">
                  <a:extLst>
                    <a:ext uri="{9D8B030D-6E8A-4147-A177-3AD203B41FA5}">
                      <a16:colId xmlns:a16="http://schemas.microsoft.com/office/drawing/2014/main" val="2036421067"/>
                    </a:ext>
                  </a:extLst>
                </a:gridCol>
                <a:gridCol w="1668068">
                  <a:extLst>
                    <a:ext uri="{9D8B030D-6E8A-4147-A177-3AD203B41FA5}">
                      <a16:colId xmlns:a16="http://schemas.microsoft.com/office/drawing/2014/main" val="3704444439"/>
                    </a:ext>
                  </a:extLst>
                </a:gridCol>
                <a:gridCol w="1668068">
                  <a:extLst>
                    <a:ext uri="{9D8B030D-6E8A-4147-A177-3AD203B41FA5}">
                      <a16:colId xmlns:a16="http://schemas.microsoft.com/office/drawing/2014/main" val="2614238484"/>
                    </a:ext>
                  </a:extLst>
                </a:gridCol>
                <a:gridCol w="1668068">
                  <a:extLst>
                    <a:ext uri="{9D8B030D-6E8A-4147-A177-3AD203B41FA5}">
                      <a16:colId xmlns:a16="http://schemas.microsoft.com/office/drawing/2014/main" val="944104191"/>
                    </a:ext>
                  </a:extLst>
                </a:gridCol>
              </a:tblGrid>
              <a:tr h="370840">
                <a:tc>
                  <a:txBody>
                    <a:bodyPr/>
                    <a:lstStyle/>
                    <a:p>
                      <a:r>
                        <a:rPr lang="en-GB" sz="1600" dirty="0">
                          <a:latin typeface="+mj-lt"/>
                        </a:rPr>
                        <a:t>Management Categories that changed in crisis mode</a:t>
                      </a:r>
                    </a:p>
                  </a:txBody>
                  <a:tcPr/>
                </a:tc>
                <a:tc>
                  <a:txBody>
                    <a:bodyPr/>
                    <a:lstStyle/>
                    <a:p>
                      <a:r>
                        <a:rPr lang="en-GB" sz="1600" b="0" dirty="0">
                          <a:latin typeface="+mj-lt"/>
                        </a:rPr>
                        <a:t>Agree / Completely changed OR changed a great deal (%)</a:t>
                      </a:r>
                    </a:p>
                  </a:txBody>
                  <a:tcPr/>
                </a:tc>
                <a:tc>
                  <a:txBody>
                    <a:bodyPr/>
                    <a:lstStyle/>
                    <a:p>
                      <a:r>
                        <a:rPr lang="en-GB" sz="1600" b="0" dirty="0">
                          <a:latin typeface="+mj-lt"/>
                        </a:rPr>
                        <a:t>Agree / Did not change (%)</a:t>
                      </a:r>
                    </a:p>
                  </a:txBody>
                  <a:tcPr/>
                </a:tc>
                <a:tc>
                  <a:txBody>
                    <a:bodyPr/>
                    <a:lstStyle/>
                    <a:p>
                      <a:r>
                        <a:rPr lang="en-GB" sz="1600" b="0" dirty="0">
                          <a:latin typeface="+mj-lt"/>
                        </a:rPr>
                        <a:t>Difference (%)</a:t>
                      </a:r>
                    </a:p>
                  </a:txBody>
                  <a:tcPr/>
                </a:tc>
                <a:extLst>
                  <a:ext uri="{0D108BD9-81ED-4DB2-BD59-A6C34878D82A}">
                    <a16:rowId xmlns:a16="http://schemas.microsoft.com/office/drawing/2014/main" val="262741817"/>
                  </a:ext>
                </a:extLst>
              </a:tr>
              <a:tr h="370840">
                <a:tc>
                  <a:txBody>
                    <a:bodyPr/>
                    <a:lstStyle/>
                    <a:p>
                      <a:r>
                        <a:rPr lang="en-GB" sz="1600" dirty="0">
                          <a:solidFill>
                            <a:srgbClr val="245473"/>
                          </a:solidFill>
                          <a:latin typeface="+mj-lt"/>
                        </a:rPr>
                        <a:t>1. Overall decision-making speed</a:t>
                      </a:r>
                    </a:p>
                  </a:txBody>
                  <a:tcPr/>
                </a:tc>
                <a:tc>
                  <a:txBody>
                    <a:bodyPr/>
                    <a:lstStyle/>
                    <a:p>
                      <a:pPr algn="ctr"/>
                      <a:r>
                        <a:rPr lang="en-GB" sz="1600" dirty="0">
                          <a:solidFill>
                            <a:srgbClr val="245473"/>
                          </a:solidFill>
                          <a:latin typeface="+mj-lt"/>
                        </a:rPr>
                        <a:t>70% (n=657)</a:t>
                      </a:r>
                    </a:p>
                  </a:txBody>
                  <a:tcPr/>
                </a:tc>
                <a:tc>
                  <a:txBody>
                    <a:bodyPr/>
                    <a:lstStyle/>
                    <a:p>
                      <a:pPr algn="ctr"/>
                      <a:r>
                        <a:rPr lang="en-GB" sz="1600" dirty="0">
                          <a:solidFill>
                            <a:srgbClr val="245473"/>
                          </a:solidFill>
                          <a:latin typeface="+mj-lt"/>
                        </a:rPr>
                        <a:t>3% (n=32)</a:t>
                      </a:r>
                    </a:p>
                  </a:txBody>
                  <a:tcPr/>
                </a:tc>
                <a:tc>
                  <a:txBody>
                    <a:bodyPr/>
                    <a:lstStyle/>
                    <a:p>
                      <a:pPr algn="ctr"/>
                      <a:r>
                        <a:rPr lang="en-GB" sz="1600" dirty="0">
                          <a:solidFill>
                            <a:srgbClr val="245473"/>
                          </a:solidFill>
                          <a:latin typeface="+mj-lt"/>
                        </a:rPr>
                        <a:t>67%</a:t>
                      </a:r>
                    </a:p>
                  </a:txBody>
                  <a:tcPr/>
                </a:tc>
                <a:extLst>
                  <a:ext uri="{0D108BD9-81ED-4DB2-BD59-A6C34878D82A}">
                    <a16:rowId xmlns:a16="http://schemas.microsoft.com/office/drawing/2014/main" val="2130837154"/>
                  </a:ext>
                </a:extLst>
              </a:tr>
              <a:tr h="370840">
                <a:tc>
                  <a:txBody>
                    <a:bodyPr/>
                    <a:lstStyle/>
                    <a:p>
                      <a:r>
                        <a:rPr lang="en-GB" sz="1600" dirty="0">
                          <a:solidFill>
                            <a:srgbClr val="245473"/>
                          </a:solidFill>
                          <a:latin typeface="+mj-lt"/>
                        </a:rPr>
                        <a:t>2. Speed in execution of existing organizational processes</a:t>
                      </a:r>
                    </a:p>
                  </a:txBody>
                  <a:tcPr/>
                </a:tc>
                <a:tc>
                  <a:txBody>
                    <a:bodyPr/>
                    <a:lstStyle/>
                    <a:p>
                      <a:pPr algn="ctr"/>
                      <a:r>
                        <a:rPr lang="en-GB" sz="1600" dirty="0">
                          <a:solidFill>
                            <a:srgbClr val="245473"/>
                          </a:solidFill>
                          <a:latin typeface="+mj-lt"/>
                        </a:rPr>
                        <a:t>69% (n=649)</a:t>
                      </a:r>
                    </a:p>
                  </a:txBody>
                  <a:tcPr/>
                </a:tc>
                <a:tc>
                  <a:txBody>
                    <a:bodyPr/>
                    <a:lstStyle/>
                    <a:p>
                      <a:pPr algn="ctr"/>
                      <a:r>
                        <a:rPr lang="en-GB" sz="1600" dirty="0">
                          <a:solidFill>
                            <a:srgbClr val="245473"/>
                          </a:solidFill>
                          <a:latin typeface="+mj-lt"/>
                        </a:rPr>
                        <a:t>2% (n=22)</a:t>
                      </a:r>
                    </a:p>
                  </a:txBody>
                  <a:tcPr/>
                </a:tc>
                <a:tc>
                  <a:txBody>
                    <a:bodyPr/>
                    <a:lstStyle/>
                    <a:p>
                      <a:pPr algn="ctr"/>
                      <a:r>
                        <a:rPr lang="en-GB" sz="1600" dirty="0">
                          <a:solidFill>
                            <a:srgbClr val="245473"/>
                          </a:solidFill>
                          <a:latin typeface="+mj-lt"/>
                        </a:rPr>
                        <a:t>67%</a:t>
                      </a:r>
                    </a:p>
                  </a:txBody>
                  <a:tcPr/>
                </a:tc>
                <a:extLst>
                  <a:ext uri="{0D108BD9-81ED-4DB2-BD59-A6C34878D82A}">
                    <a16:rowId xmlns:a16="http://schemas.microsoft.com/office/drawing/2014/main" val="719506884"/>
                  </a:ext>
                </a:extLst>
              </a:tr>
              <a:tr h="370840">
                <a:tc>
                  <a:txBody>
                    <a:bodyPr/>
                    <a:lstStyle/>
                    <a:p>
                      <a:r>
                        <a:rPr lang="en-GB" sz="1600" dirty="0">
                          <a:solidFill>
                            <a:srgbClr val="245473"/>
                          </a:solidFill>
                          <a:latin typeface="+mj-lt"/>
                        </a:rPr>
                        <a:t>3. Empowerment of crisis teams</a:t>
                      </a:r>
                    </a:p>
                  </a:txBody>
                  <a:tcPr/>
                </a:tc>
                <a:tc>
                  <a:txBody>
                    <a:bodyPr/>
                    <a:lstStyle/>
                    <a:p>
                      <a:pPr algn="ctr"/>
                      <a:r>
                        <a:rPr lang="en-GB" sz="1600" dirty="0">
                          <a:solidFill>
                            <a:srgbClr val="245473"/>
                          </a:solidFill>
                          <a:latin typeface="+mj-lt"/>
                        </a:rPr>
                        <a:t>69% (n=651)</a:t>
                      </a:r>
                    </a:p>
                  </a:txBody>
                  <a:tcPr/>
                </a:tc>
                <a:tc>
                  <a:txBody>
                    <a:bodyPr/>
                    <a:lstStyle/>
                    <a:p>
                      <a:pPr algn="ctr"/>
                      <a:r>
                        <a:rPr lang="en-GB" sz="1600" dirty="0">
                          <a:solidFill>
                            <a:srgbClr val="245473"/>
                          </a:solidFill>
                          <a:latin typeface="+mj-lt"/>
                        </a:rPr>
                        <a:t>2% (n=23)</a:t>
                      </a:r>
                    </a:p>
                  </a:txBody>
                  <a:tcPr/>
                </a:tc>
                <a:tc>
                  <a:txBody>
                    <a:bodyPr/>
                    <a:lstStyle/>
                    <a:p>
                      <a:pPr algn="ctr"/>
                      <a:r>
                        <a:rPr lang="en-GB" sz="1600" dirty="0">
                          <a:solidFill>
                            <a:srgbClr val="245473"/>
                          </a:solidFill>
                          <a:latin typeface="+mj-lt"/>
                        </a:rPr>
                        <a:t>67%</a:t>
                      </a:r>
                    </a:p>
                  </a:txBody>
                  <a:tcPr/>
                </a:tc>
                <a:extLst>
                  <a:ext uri="{0D108BD9-81ED-4DB2-BD59-A6C34878D82A}">
                    <a16:rowId xmlns:a16="http://schemas.microsoft.com/office/drawing/2014/main" val="525234127"/>
                  </a:ext>
                </a:extLst>
              </a:tr>
              <a:tr h="370840">
                <a:tc>
                  <a:txBody>
                    <a:bodyPr/>
                    <a:lstStyle/>
                    <a:p>
                      <a:r>
                        <a:rPr lang="en-GB" sz="1600" dirty="0">
                          <a:solidFill>
                            <a:srgbClr val="245473"/>
                          </a:solidFill>
                          <a:latin typeface="+mj-lt"/>
                        </a:rPr>
                        <a:t>4. Prioritization of strategic initiatives</a:t>
                      </a:r>
                    </a:p>
                  </a:txBody>
                  <a:tcPr/>
                </a:tc>
                <a:tc>
                  <a:txBody>
                    <a:bodyPr/>
                    <a:lstStyle/>
                    <a:p>
                      <a:pPr algn="ctr"/>
                      <a:r>
                        <a:rPr lang="en-GB" sz="1600" dirty="0">
                          <a:solidFill>
                            <a:srgbClr val="245473"/>
                          </a:solidFill>
                          <a:latin typeface="+mj-lt"/>
                        </a:rPr>
                        <a:t>69% (n=646)</a:t>
                      </a:r>
                    </a:p>
                  </a:txBody>
                  <a:tcPr/>
                </a:tc>
                <a:tc>
                  <a:txBody>
                    <a:bodyPr/>
                    <a:lstStyle/>
                    <a:p>
                      <a:pPr algn="ctr"/>
                      <a:r>
                        <a:rPr lang="en-GB" sz="1600" dirty="0">
                          <a:solidFill>
                            <a:srgbClr val="245473"/>
                          </a:solidFill>
                          <a:latin typeface="+mj-lt"/>
                        </a:rPr>
                        <a:t>3% (n=30)</a:t>
                      </a:r>
                    </a:p>
                  </a:txBody>
                  <a:tcPr/>
                </a:tc>
                <a:tc>
                  <a:txBody>
                    <a:bodyPr/>
                    <a:lstStyle/>
                    <a:p>
                      <a:pPr algn="ctr"/>
                      <a:r>
                        <a:rPr lang="en-GB" sz="1600" dirty="0">
                          <a:solidFill>
                            <a:srgbClr val="245473"/>
                          </a:solidFill>
                          <a:latin typeface="+mj-lt"/>
                        </a:rPr>
                        <a:t>66%</a:t>
                      </a:r>
                    </a:p>
                  </a:txBody>
                  <a:tcPr/>
                </a:tc>
                <a:extLst>
                  <a:ext uri="{0D108BD9-81ED-4DB2-BD59-A6C34878D82A}">
                    <a16:rowId xmlns:a16="http://schemas.microsoft.com/office/drawing/2014/main" val="2061441656"/>
                  </a:ext>
                </a:extLst>
              </a:tr>
              <a:tr h="370840">
                <a:tc>
                  <a:txBody>
                    <a:bodyPr/>
                    <a:lstStyle/>
                    <a:p>
                      <a:r>
                        <a:rPr lang="en-GB" sz="1600" dirty="0">
                          <a:solidFill>
                            <a:srgbClr val="245473"/>
                          </a:solidFill>
                          <a:latin typeface="+mj-lt"/>
                        </a:rPr>
                        <a:t>5. Internal communications</a:t>
                      </a:r>
                    </a:p>
                  </a:txBody>
                  <a:tcPr/>
                </a:tc>
                <a:tc>
                  <a:txBody>
                    <a:bodyPr/>
                    <a:lstStyle/>
                    <a:p>
                      <a:pPr algn="ctr"/>
                      <a:r>
                        <a:rPr lang="en-GB" sz="1600" dirty="0">
                          <a:solidFill>
                            <a:srgbClr val="245473"/>
                          </a:solidFill>
                          <a:latin typeface="+mj-lt"/>
                        </a:rPr>
                        <a:t>67% (n=627)</a:t>
                      </a:r>
                    </a:p>
                  </a:txBody>
                  <a:tcPr/>
                </a:tc>
                <a:tc>
                  <a:txBody>
                    <a:bodyPr/>
                    <a:lstStyle/>
                    <a:p>
                      <a:pPr algn="ctr"/>
                      <a:r>
                        <a:rPr lang="en-GB" sz="1600" dirty="0">
                          <a:solidFill>
                            <a:srgbClr val="245473"/>
                          </a:solidFill>
                          <a:latin typeface="+mj-lt"/>
                        </a:rPr>
                        <a:t>4% (n=37)</a:t>
                      </a:r>
                    </a:p>
                  </a:txBody>
                  <a:tcPr/>
                </a:tc>
                <a:tc>
                  <a:txBody>
                    <a:bodyPr/>
                    <a:lstStyle/>
                    <a:p>
                      <a:pPr algn="ctr"/>
                      <a:r>
                        <a:rPr lang="en-GB" sz="1600" dirty="0">
                          <a:solidFill>
                            <a:srgbClr val="245473"/>
                          </a:solidFill>
                          <a:latin typeface="+mj-lt"/>
                        </a:rPr>
                        <a:t>63%</a:t>
                      </a:r>
                    </a:p>
                  </a:txBody>
                  <a:tcPr/>
                </a:tc>
                <a:extLst>
                  <a:ext uri="{0D108BD9-81ED-4DB2-BD59-A6C34878D82A}">
                    <a16:rowId xmlns:a16="http://schemas.microsoft.com/office/drawing/2014/main" val="409102851"/>
                  </a:ext>
                </a:extLst>
              </a:tr>
            </a:tbl>
          </a:graphicData>
        </a:graphic>
      </p:graphicFrame>
    </p:spTree>
    <p:extLst>
      <p:ext uri="{BB962C8B-B14F-4D97-AF65-F5344CB8AC3E}">
        <p14:creationId xmlns:p14="http://schemas.microsoft.com/office/powerpoint/2010/main" val="135956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45806" y="459400"/>
            <a:ext cx="8852375" cy="697353"/>
          </a:xfrm>
        </p:spPr>
        <p:txBody>
          <a:bodyPr>
            <a:noAutofit/>
          </a:bodyPr>
          <a:lstStyle/>
          <a:p>
            <a:r>
              <a:rPr lang="en-GB" dirty="0"/>
              <a:t>Learning from Crisis: Applying the lessons of Crisis Mode (cont.)</a:t>
            </a:r>
          </a:p>
        </p:txBody>
      </p:sp>
      <p:sp>
        <p:nvSpPr>
          <p:cNvPr id="45" name="TextBox 87">
            <a:extLst>
              <a:ext uri="{FF2B5EF4-FFF2-40B4-BE49-F238E27FC236}">
                <a16:creationId xmlns:a16="http://schemas.microsoft.com/office/drawing/2014/main" id="{F8EFABE3-1AAB-4CE2-B8B2-3A4C60A270FA}"/>
              </a:ext>
            </a:extLst>
          </p:cNvPr>
          <p:cNvSpPr txBox="1"/>
          <p:nvPr/>
        </p:nvSpPr>
        <p:spPr>
          <a:xfrm>
            <a:off x="3653284" y="6651604"/>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Brightline Initiative in collaboration with Quartz Insights 2018</a:t>
            </a:r>
          </a:p>
        </p:txBody>
      </p:sp>
      <p:sp>
        <p:nvSpPr>
          <p:cNvPr id="22" name="Freeform 148">
            <a:extLst>
              <a:ext uri="{FF2B5EF4-FFF2-40B4-BE49-F238E27FC236}">
                <a16:creationId xmlns:a16="http://schemas.microsoft.com/office/drawing/2014/main" id="{E36CE1A6-34CA-443B-A89B-ECF78569B1F1}"/>
              </a:ext>
            </a:extLst>
          </p:cNvPr>
          <p:cNvSpPr>
            <a:spLocks noChangeArrowheads="1"/>
          </p:cNvSpPr>
          <p:nvPr/>
        </p:nvSpPr>
        <p:spPr bwMode="auto">
          <a:xfrm>
            <a:off x="315344" y="1952865"/>
            <a:ext cx="5545722" cy="4566929"/>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23" name="Freeform 149">
            <a:extLst>
              <a:ext uri="{FF2B5EF4-FFF2-40B4-BE49-F238E27FC236}">
                <a16:creationId xmlns:a16="http://schemas.microsoft.com/office/drawing/2014/main" id="{00445977-4B7E-4F07-96BA-CE5FE0CD1165}"/>
              </a:ext>
            </a:extLst>
          </p:cNvPr>
          <p:cNvSpPr>
            <a:spLocks noChangeArrowheads="1"/>
          </p:cNvSpPr>
          <p:nvPr/>
        </p:nvSpPr>
        <p:spPr bwMode="auto">
          <a:xfrm>
            <a:off x="311814" y="1953150"/>
            <a:ext cx="871729"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chemeClr val="accent1"/>
          </a:solidFill>
          <a:ln>
            <a:noFill/>
          </a:ln>
          <a:effectLst/>
        </p:spPr>
        <p:txBody>
          <a:bodyPr wrap="none" anchor="ctr"/>
          <a:lstStyle/>
          <a:p>
            <a:endParaRPr lang="en-GB" sz="1400" dirty="0">
              <a:latin typeface="Roboto" charset="0"/>
              <a:ea typeface="Roboto" charset="0"/>
              <a:cs typeface="Roboto" charset="0"/>
            </a:endParaRPr>
          </a:p>
        </p:txBody>
      </p:sp>
      <p:sp>
        <p:nvSpPr>
          <p:cNvPr id="24" name="TextBox 17">
            <a:extLst>
              <a:ext uri="{FF2B5EF4-FFF2-40B4-BE49-F238E27FC236}">
                <a16:creationId xmlns:a16="http://schemas.microsoft.com/office/drawing/2014/main" id="{E65A818C-FDEE-44D3-A5C8-867F4341888F}"/>
              </a:ext>
            </a:extLst>
          </p:cNvPr>
          <p:cNvSpPr txBox="1"/>
          <p:nvPr/>
        </p:nvSpPr>
        <p:spPr>
          <a:xfrm rot="16200000">
            <a:off x="-1914198" y="3845563"/>
            <a:ext cx="4146779" cy="307777"/>
          </a:xfrm>
          <a:prstGeom prst="rect">
            <a:avLst/>
          </a:prstGeom>
          <a:noFill/>
        </p:spPr>
        <p:txBody>
          <a:bodyPr wrap="square" rtlCol="0" anchor="ctr" anchorCtr="0">
            <a:spAutoFit/>
          </a:bodyPr>
          <a:lstStyle/>
          <a:p>
            <a:pPr algn="ctr"/>
            <a:r>
              <a:rPr lang="en-GB" sz="1400" b="1" dirty="0">
                <a:solidFill>
                  <a:srgbClr val="0070C0"/>
                </a:solidFill>
                <a:latin typeface="Roboto" charset="0"/>
                <a:ea typeface="Roboto" charset="0"/>
                <a:cs typeface="Roboto" charset="0"/>
              </a:rPr>
              <a:t>Focus on what matters</a:t>
            </a:r>
          </a:p>
        </p:txBody>
      </p:sp>
      <p:sp>
        <p:nvSpPr>
          <p:cNvPr id="27" name="Subtitle 2">
            <a:extLst>
              <a:ext uri="{FF2B5EF4-FFF2-40B4-BE49-F238E27FC236}">
                <a16:creationId xmlns:a16="http://schemas.microsoft.com/office/drawing/2014/main" id="{27C38862-9CC6-4EA5-8397-9CAB078218B2}"/>
              </a:ext>
            </a:extLst>
          </p:cNvPr>
          <p:cNvSpPr txBox="1">
            <a:spLocks/>
          </p:cNvSpPr>
          <p:nvPr/>
        </p:nvSpPr>
        <p:spPr>
          <a:xfrm>
            <a:off x="1629289" y="1982627"/>
            <a:ext cx="3840282" cy="39015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b="1" dirty="0">
                <a:solidFill>
                  <a:srgbClr val="0070C0"/>
                </a:solidFill>
                <a:latin typeface="+mj-lt"/>
                <a:ea typeface="Lato" charset="0"/>
                <a:cs typeface="Lato" charset="0"/>
              </a:rPr>
              <a:t>Prioritize Strategic Initiatives</a:t>
            </a:r>
          </a:p>
        </p:txBody>
      </p:sp>
      <p:sp>
        <p:nvSpPr>
          <p:cNvPr id="28" name="Subtitle 2">
            <a:extLst>
              <a:ext uri="{FF2B5EF4-FFF2-40B4-BE49-F238E27FC236}">
                <a16:creationId xmlns:a16="http://schemas.microsoft.com/office/drawing/2014/main" id="{5EC59DCF-9D02-46DC-B679-0F7F8AD2AEFC}"/>
              </a:ext>
            </a:extLst>
          </p:cNvPr>
          <p:cNvSpPr txBox="1">
            <a:spLocks/>
          </p:cNvSpPr>
          <p:nvPr/>
        </p:nvSpPr>
        <p:spPr>
          <a:xfrm>
            <a:off x="712515" y="2653212"/>
            <a:ext cx="5156490" cy="377569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rPr>
              <a:t>Of the 75% of respondents who reported that experiencing Crisis Mode made them stronger in strategy implementation, 91% reported making changes to their prioritization of strategic initiatives, and 88% changed their team’s priorities and dedication to initiatives. Ensuring that you leverage Crisis Mode for your post-crisis strategy implementation requires a willingness to assess what’s working and what’s not in the moment, and to respond quickly to focus on what matters most without fear of abandoning a previously established direction.</a:t>
            </a:r>
            <a:endParaRPr lang="en-GB" sz="2000" dirty="0">
              <a:solidFill>
                <a:srgbClr val="245473"/>
              </a:solidFill>
              <a:latin typeface="+mj-lt"/>
              <a:ea typeface="Lato" charset="0"/>
              <a:cs typeface="Lato" charset="0"/>
            </a:endParaRPr>
          </a:p>
        </p:txBody>
      </p:sp>
      <p:sp>
        <p:nvSpPr>
          <p:cNvPr id="31" name="TextBox 24">
            <a:extLst>
              <a:ext uri="{FF2B5EF4-FFF2-40B4-BE49-F238E27FC236}">
                <a16:creationId xmlns:a16="http://schemas.microsoft.com/office/drawing/2014/main" id="{BB61B264-D519-44B2-812D-62E264C6DDD7}"/>
              </a:ext>
            </a:extLst>
          </p:cNvPr>
          <p:cNvSpPr txBox="1"/>
          <p:nvPr/>
        </p:nvSpPr>
        <p:spPr>
          <a:xfrm>
            <a:off x="333339" y="1991100"/>
            <a:ext cx="53038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01</a:t>
            </a:r>
          </a:p>
        </p:txBody>
      </p:sp>
      <p:sp>
        <p:nvSpPr>
          <p:cNvPr id="38" name="Freeform 148">
            <a:extLst>
              <a:ext uri="{FF2B5EF4-FFF2-40B4-BE49-F238E27FC236}">
                <a16:creationId xmlns:a16="http://schemas.microsoft.com/office/drawing/2014/main" id="{556974A5-13ED-4986-B886-9A88872920B2}"/>
              </a:ext>
            </a:extLst>
          </p:cNvPr>
          <p:cNvSpPr>
            <a:spLocks noChangeArrowheads="1"/>
          </p:cNvSpPr>
          <p:nvPr/>
        </p:nvSpPr>
        <p:spPr bwMode="auto">
          <a:xfrm>
            <a:off x="6181841" y="1901624"/>
            <a:ext cx="5900254" cy="4496976"/>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39" name="Freeform 149">
            <a:extLst>
              <a:ext uri="{FF2B5EF4-FFF2-40B4-BE49-F238E27FC236}">
                <a16:creationId xmlns:a16="http://schemas.microsoft.com/office/drawing/2014/main" id="{0D41BA39-8900-41BB-81DF-B91CA5D54585}"/>
              </a:ext>
            </a:extLst>
          </p:cNvPr>
          <p:cNvSpPr>
            <a:spLocks noChangeArrowheads="1"/>
          </p:cNvSpPr>
          <p:nvPr/>
        </p:nvSpPr>
        <p:spPr bwMode="auto">
          <a:xfrm>
            <a:off x="6100024" y="1901624"/>
            <a:ext cx="2026957"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chemeClr val="accent2"/>
          </a:solidFill>
          <a:ln>
            <a:noFill/>
          </a:ln>
          <a:effectLst/>
        </p:spPr>
        <p:txBody>
          <a:bodyPr wrap="none" anchor="ctr"/>
          <a:lstStyle/>
          <a:p>
            <a:endParaRPr lang="en-GB" sz="1400" dirty="0">
              <a:latin typeface="Roboto" charset="0"/>
              <a:ea typeface="Roboto" charset="0"/>
              <a:cs typeface="Roboto" charset="0"/>
            </a:endParaRPr>
          </a:p>
        </p:txBody>
      </p:sp>
      <p:sp>
        <p:nvSpPr>
          <p:cNvPr id="40" name="TextBox 17">
            <a:extLst>
              <a:ext uri="{FF2B5EF4-FFF2-40B4-BE49-F238E27FC236}">
                <a16:creationId xmlns:a16="http://schemas.microsoft.com/office/drawing/2014/main" id="{9DB246A7-AC23-4949-BDAC-01D3FBA5EDA3}"/>
              </a:ext>
            </a:extLst>
          </p:cNvPr>
          <p:cNvSpPr txBox="1"/>
          <p:nvPr/>
        </p:nvSpPr>
        <p:spPr>
          <a:xfrm rot="16200000">
            <a:off x="3928384" y="3899982"/>
            <a:ext cx="4146779" cy="369332"/>
          </a:xfrm>
          <a:prstGeom prst="rect">
            <a:avLst/>
          </a:prstGeom>
          <a:noFill/>
        </p:spPr>
        <p:txBody>
          <a:bodyPr wrap="square" rtlCol="0" anchor="ctr" anchorCtr="0">
            <a:spAutoFit/>
          </a:bodyPr>
          <a:lstStyle/>
          <a:p>
            <a:pPr algn="ctr"/>
            <a:r>
              <a:rPr lang="en-GB" b="1" dirty="0">
                <a:solidFill>
                  <a:srgbClr val="F95C2C"/>
                </a:solidFill>
                <a:latin typeface="+mj-lt"/>
                <a:ea typeface="Roboto" charset="0"/>
                <a:cs typeface="Roboto" charset="0"/>
              </a:rPr>
              <a:t>Need for Speed</a:t>
            </a:r>
          </a:p>
        </p:txBody>
      </p:sp>
      <p:sp>
        <p:nvSpPr>
          <p:cNvPr id="41" name="Subtitle 2">
            <a:extLst>
              <a:ext uri="{FF2B5EF4-FFF2-40B4-BE49-F238E27FC236}">
                <a16:creationId xmlns:a16="http://schemas.microsoft.com/office/drawing/2014/main" id="{224A1AA7-6A11-473B-A10C-541AC818AAB5}"/>
              </a:ext>
            </a:extLst>
          </p:cNvPr>
          <p:cNvSpPr txBox="1">
            <a:spLocks/>
          </p:cNvSpPr>
          <p:nvPr/>
        </p:nvSpPr>
        <p:spPr>
          <a:xfrm>
            <a:off x="6181841" y="1952991"/>
            <a:ext cx="5025835" cy="26351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65"/>
              </a:lnSpc>
            </a:pPr>
            <a:endParaRPr lang="en-US" sz="1600" dirty="0">
              <a:solidFill>
                <a:schemeClr val="tx2">
                  <a:lumMod val="75000"/>
                </a:schemeClr>
              </a:solidFill>
            </a:endParaRPr>
          </a:p>
        </p:txBody>
      </p:sp>
      <p:sp>
        <p:nvSpPr>
          <p:cNvPr id="42" name="Subtitle 2">
            <a:extLst>
              <a:ext uri="{FF2B5EF4-FFF2-40B4-BE49-F238E27FC236}">
                <a16:creationId xmlns:a16="http://schemas.microsoft.com/office/drawing/2014/main" id="{340F04BB-594E-439D-BD3F-DB6DF8F7DA2B}"/>
              </a:ext>
            </a:extLst>
          </p:cNvPr>
          <p:cNvSpPr txBox="1">
            <a:spLocks/>
          </p:cNvSpPr>
          <p:nvPr/>
        </p:nvSpPr>
        <p:spPr>
          <a:xfrm>
            <a:off x="6533976" y="2807101"/>
            <a:ext cx="5330061" cy="346791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rPr>
              <a:t>In terms of speeding up processes, within the high-performing organizations- respondents that agree they came out better as a result of the crisis - more respondents (81%) believed business processes benefit from adaptation as the crisis reveals weaknesses and strengths, than believed that business processes would suffer because unproven processes are adopted as a response to time constraints (70%). Similarly, teams were 11% more likely to increase their effectiveness in response to the crisis because of the challenge</a:t>
            </a:r>
            <a:endParaRPr lang="en-GB" sz="2000" dirty="0">
              <a:solidFill>
                <a:srgbClr val="245473"/>
              </a:solidFill>
              <a:latin typeface="+mj-lt"/>
              <a:ea typeface="Lato" charset="0"/>
              <a:cs typeface="Lato" charset="0"/>
            </a:endParaRPr>
          </a:p>
        </p:txBody>
      </p:sp>
      <p:sp>
        <p:nvSpPr>
          <p:cNvPr id="43" name="TextBox 24">
            <a:extLst>
              <a:ext uri="{FF2B5EF4-FFF2-40B4-BE49-F238E27FC236}">
                <a16:creationId xmlns:a16="http://schemas.microsoft.com/office/drawing/2014/main" id="{95EA1618-9A86-4D51-B106-49B1A59E088D}"/>
              </a:ext>
            </a:extLst>
          </p:cNvPr>
          <p:cNvSpPr txBox="1"/>
          <p:nvPr/>
        </p:nvSpPr>
        <p:spPr>
          <a:xfrm>
            <a:off x="5958510" y="2070154"/>
            <a:ext cx="75700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02</a:t>
            </a:r>
          </a:p>
        </p:txBody>
      </p:sp>
      <p:sp>
        <p:nvSpPr>
          <p:cNvPr id="5" name="TextBox 4">
            <a:extLst>
              <a:ext uri="{FF2B5EF4-FFF2-40B4-BE49-F238E27FC236}">
                <a16:creationId xmlns:a16="http://schemas.microsoft.com/office/drawing/2014/main" id="{BA5716C4-5189-4A1E-A62B-C754120DB33A}"/>
              </a:ext>
            </a:extLst>
          </p:cNvPr>
          <p:cNvSpPr txBox="1"/>
          <p:nvPr/>
        </p:nvSpPr>
        <p:spPr>
          <a:xfrm>
            <a:off x="8045460" y="1984495"/>
            <a:ext cx="4305441" cy="984885"/>
          </a:xfrm>
          <a:prstGeom prst="rect">
            <a:avLst/>
          </a:prstGeom>
          <a:noFill/>
        </p:spPr>
        <p:txBody>
          <a:bodyPr wrap="square" rtlCol="0">
            <a:spAutoFit/>
          </a:bodyPr>
          <a:lstStyle/>
          <a:p>
            <a:r>
              <a:rPr lang="en-GB" sz="2000" b="1" dirty="0">
                <a:solidFill>
                  <a:srgbClr val="F95C2C"/>
                </a:solidFill>
                <a:latin typeface="+mj-lt"/>
                <a:ea typeface="Lato" charset="0"/>
                <a:cs typeface="Lato" charset="0"/>
              </a:rPr>
              <a:t>Faster decision- making and </a:t>
            </a:r>
            <a:br>
              <a:rPr lang="en-GB" sz="2000" b="1" dirty="0">
                <a:solidFill>
                  <a:srgbClr val="F95C2C"/>
                </a:solidFill>
                <a:latin typeface="+mj-lt"/>
                <a:ea typeface="Lato" charset="0"/>
                <a:cs typeface="Lato" charset="0"/>
              </a:rPr>
            </a:br>
            <a:r>
              <a:rPr lang="en-GB" sz="2000" b="1" dirty="0">
                <a:solidFill>
                  <a:srgbClr val="F95C2C"/>
                </a:solidFill>
                <a:latin typeface="+mj-lt"/>
                <a:ea typeface="Lato" charset="0"/>
                <a:cs typeface="Lato" charset="0"/>
              </a:rPr>
              <a:t>execution of  existing processes</a:t>
            </a:r>
            <a:endParaRPr lang="en-US" sz="2000" dirty="0">
              <a:solidFill>
                <a:srgbClr val="F95C2C"/>
              </a:solidFill>
            </a:endParaRPr>
          </a:p>
          <a:p>
            <a:endParaRPr lang="en-IE" dirty="0"/>
          </a:p>
        </p:txBody>
      </p:sp>
    </p:spTree>
    <p:extLst>
      <p:ext uri="{BB962C8B-B14F-4D97-AF65-F5344CB8AC3E}">
        <p14:creationId xmlns:p14="http://schemas.microsoft.com/office/powerpoint/2010/main" val="416734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45806" y="459400"/>
            <a:ext cx="8852375" cy="697353"/>
          </a:xfrm>
        </p:spPr>
        <p:txBody>
          <a:bodyPr>
            <a:noAutofit/>
          </a:bodyPr>
          <a:lstStyle/>
          <a:p>
            <a:r>
              <a:rPr lang="en-GB" dirty="0"/>
              <a:t>Learning from Crisis: Applying the lessons of Crisis Mode (cont.)</a:t>
            </a:r>
          </a:p>
        </p:txBody>
      </p:sp>
      <p:sp>
        <p:nvSpPr>
          <p:cNvPr id="45" name="TextBox 87">
            <a:extLst>
              <a:ext uri="{FF2B5EF4-FFF2-40B4-BE49-F238E27FC236}">
                <a16:creationId xmlns:a16="http://schemas.microsoft.com/office/drawing/2014/main" id="{F8EFABE3-1AAB-4CE2-B8B2-3A4C60A270FA}"/>
              </a:ext>
            </a:extLst>
          </p:cNvPr>
          <p:cNvSpPr txBox="1"/>
          <p:nvPr/>
        </p:nvSpPr>
        <p:spPr>
          <a:xfrm>
            <a:off x="3653284" y="6651604"/>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Brightline Initiative in collaboration with Quartz Insights 2018</a:t>
            </a:r>
          </a:p>
        </p:txBody>
      </p:sp>
      <p:sp>
        <p:nvSpPr>
          <p:cNvPr id="22" name="Freeform 148">
            <a:extLst>
              <a:ext uri="{FF2B5EF4-FFF2-40B4-BE49-F238E27FC236}">
                <a16:creationId xmlns:a16="http://schemas.microsoft.com/office/drawing/2014/main" id="{E36CE1A6-34CA-443B-A89B-ECF78569B1F1}"/>
              </a:ext>
            </a:extLst>
          </p:cNvPr>
          <p:cNvSpPr>
            <a:spLocks noChangeArrowheads="1"/>
          </p:cNvSpPr>
          <p:nvPr/>
        </p:nvSpPr>
        <p:spPr bwMode="auto">
          <a:xfrm>
            <a:off x="315344" y="1926062"/>
            <a:ext cx="5545722" cy="4566929"/>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23" name="Freeform 149">
            <a:extLst>
              <a:ext uri="{FF2B5EF4-FFF2-40B4-BE49-F238E27FC236}">
                <a16:creationId xmlns:a16="http://schemas.microsoft.com/office/drawing/2014/main" id="{00445977-4B7E-4F07-96BA-CE5FE0CD1165}"/>
              </a:ext>
            </a:extLst>
          </p:cNvPr>
          <p:cNvSpPr>
            <a:spLocks noChangeArrowheads="1"/>
          </p:cNvSpPr>
          <p:nvPr/>
        </p:nvSpPr>
        <p:spPr bwMode="auto">
          <a:xfrm>
            <a:off x="311814" y="1953151"/>
            <a:ext cx="1550179" cy="766340"/>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rgbClr val="00B050"/>
          </a:solidFill>
          <a:ln>
            <a:noFill/>
          </a:ln>
          <a:effectLst/>
        </p:spPr>
        <p:txBody>
          <a:bodyPr wrap="none" anchor="ctr"/>
          <a:lstStyle/>
          <a:p>
            <a:endParaRPr lang="en-GB" sz="1400" dirty="0">
              <a:latin typeface="Roboto" charset="0"/>
              <a:ea typeface="Roboto" charset="0"/>
              <a:cs typeface="Roboto" charset="0"/>
            </a:endParaRPr>
          </a:p>
        </p:txBody>
      </p:sp>
      <p:sp>
        <p:nvSpPr>
          <p:cNvPr id="24" name="TextBox 17">
            <a:extLst>
              <a:ext uri="{FF2B5EF4-FFF2-40B4-BE49-F238E27FC236}">
                <a16:creationId xmlns:a16="http://schemas.microsoft.com/office/drawing/2014/main" id="{E65A818C-FDEE-44D3-A5C8-867F4341888F}"/>
              </a:ext>
            </a:extLst>
          </p:cNvPr>
          <p:cNvSpPr txBox="1"/>
          <p:nvPr/>
        </p:nvSpPr>
        <p:spPr>
          <a:xfrm rot="16200000">
            <a:off x="-1914198" y="3845563"/>
            <a:ext cx="4146779" cy="307777"/>
          </a:xfrm>
          <a:prstGeom prst="rect">
            <a:avLst/>
          </a:prstGeom>
          <a:noFill/>
        </p:spPr>
        <p:txBody>
          <a:bodyPr wrap="square" rtlCol="0" anchor="ctr" anchorCtr="0">
            <a:spAutoFit/>
          </a:bodyPr>
          <a:lstStyle/>
          <a:p>
            <a:pPr algn="ctr"/>
            <a:r>
              <a:rPr lang="en-GB" sz="1400" b="1" dirty="0">
                <a:solidFill>
                  <a:srgbClr val="00B050"/>
                </a:solidFill>
                <a:latin typeface="Roboto" charset="0"/>
                <a:ea typeface="Roboto" charset="0"/>
                <a:cs typeface="Roboto" charset="0"/>
              </a:rPr>
              <a:t>Power to the People</a:t>
            </a:r>
          </a:p>
        </p:txBody>
      </p:sp>
      <p:sp>
        <p:nvSpPr>
          <p:cNvPr id="27" name="Subtitle 2">
            <a:extLst>
              <a:ext uri="{FF2B5EF4-FFF2-40B4-BE49-F238E27FC236}">
                <a16:creationId xmlns:a16="http://schemas.microsoft.com/office/drawing/2014/main" id="{27C38862-9CC6-4EA5-8397-9CAB078218B2}"/>
              </a:ext>
            </a:extLst>
          </p:cNvPr>
          <p:cNvSpPr txBox="1">
            <a:spLocks/>
          </p:cNvSpPr>
          <p:nvPr/>
        </p:nvSpPr>
        <p:spPr>
          <a:xfrm>
            <a:off x="1005241" y="1982627"/>
            <a:ext cx="4464330" cy="45170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b="1" dirty="0">
                <a:solidFill>
                  <a:srgbClr val="00B050"/>
                </a:solidFill>
                <a:latin typeface="+mj-lt"/>
                <a:ea typeface="Lato" charset="0"/>
                <a:cs typeface="Lato" charset="0"/>
              </a:rPr>
              <a:t>Empowering key employees</a:t>
            </a:r>
          </a:p>
        </p:txBody>
      </p:sp>
      <p:sp>
        <p:nvSpPr>
          <p:cNvPr id="28" name="Subtitle 2">
            <a:extLst>
              <a:ext uri="{FF2B5EF4-FFF2-40B4-BE49-F238E27FC236}">
                <a16:creationId xmlns:a16="http://schemas.microsoft.com/office/drawing/2014/main" id="{5EC59DCF-9D02-46DC-B679-0F7F8AD2AEFC}"/>
              </a:ext>
            </a:extLst>
          </p:cNvPr>
          <p:cNvSpPr txBox="1">
            <a:spLocks/>
          </p:cNvSpPr>
          <p:nvPr/>
        </p:nvSpPr>
        <p:spPr>
          <a:xfrm>
            <a:off x="864484" y="2435390"/>
            <a:ext cx="5156490" cy="408347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rPr>
              <a:t>For empowerment of crisis teams, the constraints of crises caused employees within organizations that were capable of achieving better outcomes during a crisis to develop skills beyond their daily roles (77%) although they struggled with tasks outside their expertise (73%). High performing organizations believe crises uncover talented leaders from within the organizational ranks, allowing those leaders to advance (75%). In addition, while the spirit of Crisis Mode is good in the moment, a clear  sense of direction and urgency is necessary for long term sustainability.</a:t>
            </a:r>
            <a:endParaRPr lang="en-GB" sz="2000" dirty="0">
              <a:solidFill>
                <a:srgbClr val="245473"/>
              </a:solidFill>
              <a:latin typeface="+mj-lt"/>
              <a:ea typeface="Lato" charset="0"/>
              <a:cs typeface="Lato" charset="0"/>
            </a:endParaRPr>
          </a:p>
        </p:txBody>
      </p:sp>
      <p:sp>
        <p:nvSpPr>
          <p:cNvPr id="31" name="TextBox 24">
            <a:extLst>
              <a:ext uri="{FF2B5EF4-FFF2-40B4-BE49-F238E27FC236}">
                <a16:creationId xmlns:a16="http://schemas.microsoft.com/office/drawing/2014/main" id="{BB61B264-D519-44B2-812D-62E264C6DDD7}"/>
              </a:ext>
            </a:extLst>
          </p:cNvPr>
          <p:cNvSpPr txBox="1"/>
          <p:nvPr/>
        </p:nvSpPr>
        <p:spPr>
          <a:xfrm>
            <a:off x="333339" y="1991100"/>
            <a:ext cx="53038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03</a:t>
            </a:r>
          </a:p>
        </p:txBody>
      </p:sp>
      <p:sp>
        <p:nvSpPr>
          <p:cNvPr id="38" name="Freeform 148">
            <a:extLst>
              <a:ext uri="{FF2B5EF4-FFF2-40B4-BE49-F238E27FC236}">
                <a16:creationId xmlns:a16="http://schemas.microsoft.com/office/drawing/2014/main" id="{556974A5-13ED-4986-B886-9A88872920B2}"/>
              </a:ext>
            </a:extLst>
          </p:cNvPr>
          <p:cNvSpPr>
            <a:spLocks noChangeArrowheads="1"/>
          </p:cNvSpPr>
          <p:nvPr/>
        </p:nvSpPr>
        <p:spPr bwMode="auto">
          <a:xfrm>
            <a:off x="6181841" y="1901624"/>
            <a:ext cx="5900254" cy="4496976"/>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39" name="Freeform 149">
            <a:extLst>
              <a:ext uri="{FF2B5EF4-FFF2-40B4-BE49-F238E27FC236}">
                <a16:creationId xmlns:a16="http://schemas.microsoft.com/office/drawing/2014/main" id="{0D41BA39-8900-41BB-81DF-B91CA5D54585}"/>
              </a:ext>
            </a:extLst>
          </p:cNvPr>
          <p:cNvSpPr>
            <a:spLocks noChangeArrowheads="1"/>
          </p:cNvSpPr>
          <p:nvPr/>
        </p:nvSpPr>
        <p:spPr bwMode="auto">
          <a:xfrm>
            <a:off x="6100024" y="1901624"/>
            <a:ext cx="2026957"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rgbClr val="FFC000"/>
          </a:solidFill>
          <a:ln>
            <a:noFill/>
          </a:ln>
          <a:effectLst/>
        </p:spPr>
        <p:txBody>
          <a:bodyPr wrap="none" anchor="ctr"/>
          <a:lstStyle/>
          <a:p>
            <a:endParaRPr lang="en-GB" sz="1400" dirty="0">
              <a:latin typeface="Roboto" charset="0"/>
              <a:ea typeface="Roboto" charset="0"/>
              <a:cs typeface="Roboto" charset="0"/>
            </a:endParaRPr>
          </a:p>
        </p:txBody>
      </p:sp>
      <p:sp>
        <p:nvSpPr>
          <p:cNvPr id="40" name="TextBox 17">
            <a:extLst>
              <a:ext uri="{FF2B5EF4-FFF2-40B4-BE49-F238E27FC236}">
                <a16:creationId xmlns:a16="http://schemas.microsoft.com/office/drawing/2014/main" id="{9DB246A7-AC23-4949-BDAC-01D3FBA5EDA3}"/>
              </a:ext>
            </a:extLst>
          </p:cNvPr>
          <p:cNvSpPr txBox="1"/>
          <p:nvPr/>
        </p:nvSpPr>
        <p:spPr>
          <a:xfrm rot="16200000">
            <a:off x="3963950" y="4582208"/>
            <a:ext cx="4146779" cy="369332"/>
          </a:xfrm>
          <a:prstGeom prst="rect">
            <a:avLst/>
          </a:prstGeom>
          <a:noFill/>
        </p:spPr>
        <p:txBody>
          <a:bodyPr wrap="square" rtlCol="0" anchor="ctr" anchorCtr="0">
            <a:spAutoFit/>
          </a:bodyPr>
          <a:lstStyle/>
          <a:p>
            <a:pPr algn="ctr"/>
            <a:r>
              <a:rPr lang="en-GB" b="1" dirty="0">
                <a:solidFill>
                  <a:srgbClr val="FFC000"/>
                </a:solidFill>
                <a:latin typeface="+mj-lt"/>
                <a:ea typeface="Roboto" charset="0"/>
                <a:cs typeface="Roboto" charset="0"/>
              </a:rPr>
              <a:t>Committing to communication</a:t>
            </a:r>
          </a:p>
        </p:txBody>
      </p:sp>
      <p:sp>
        <p:nvSpPr>
          <p:cNvPr id="41" name="Subtitle 2">
            <a:extLst>
              <a:ext uri="{FF2B5EF4-FFF2-40B4-BE49-F238E27FC236}">
                <a16:creationId xmlns:a16="http://schemas.microsoft.com/office/drawing/2014/main" id="{224A1AA7-6A11-473B-A10C-541AC818AAB5}"/>
              </a:ext>
            </a:extLst>
          </p:cNvPr>
          <p:cNvSpPr txBox="1">
            <a:spLocks/>
          </p:cNvSpPr>
          <p:nvPr/>
        </p:nvSpPr>
        <p:spPr>
          <a:xfrm>
            <a:off x="6181841" y="1952991"/>
            <a:ext cx="5025835" cy="26351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65"/>
              </a:lnSpc>
            </a:pPr>
            <a:endParaRPr lang="en-US" sz="1600" dirty="0">
              <a:solidFill>
                <a:schemeClr val="tx2">
                  <a:lumMod val="75000"/>
                </a:schemeClr>
              </a:solidFill>
            </a:endParaRPr>
          </a:p>
        </p:txBody>
      </p:sp>
      <p:sp>
        <p:nvSpPr>
          <p:cNvPr id="43" name="TextBox 24">
            <a:extLst>
              <a:ext uri="{FF2B5EF4-FFF2-40B4-BE49-F238E27FC236}">
                <a16:creationId xmlns:a16="http://schemas.microsoft.com/office/drawing/2014/main" id="{95EA1618-9A86-4D51-B106-49B1A59E088D}"/>
              </a:ext>
            </a:extLst>
          </p:cNvPr>
          <p:cNvSpPr txBox="1"/>
          <p:nvPr/>
        </p:nvSpPr>
        <p:spPr>
          <a:xfrm>
            <a:off x="5958510" y="2070154"/>
            <a:ext cx="75700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04</a:t>
            </a:r>
          </a:p>
        </p:txBody>
      </p:sp>
      <p:sp>
        <p:nvSpPr>
          <p:cNvPr id="5" name="TextBox 4">
            <a:extLst>
              <a:ext uri="{FF2B5EF4-FFF2-40B4-BE49-F238E27FC236}">
                <a16:creationId xmlns:a16="http://schemas.microsoft.com/office/drawing/2014/main" id="{BA5716C4-5189-4A1E-A62B-C754120DB33A}"/>
              </a:ext>
            </a:extLst>
          </p:cNvPr>
          <p:cNvSpPr txBox="1"/>
          <p:nvPr/>
        </p:nvSpPr>
        <p:spPr>
          <a:xfrm>
            <a:off x="8045460" y="1984495"/>
            <a:ext cx="4305441" cy="738664"/>
          </a:xfrm>
          <a:prstGeom prst="rect">
            <a:avLst/>
          </a:prstGeom>
          <a:noFill/>
        </p:spPr>
        <p:txBody>
          <a:bodyPr wrap="square" rtlCol="0">
            <a:spAutoFit/>
          </a:bodyPr>
          <a:lstStyle/>
          <a:p>
            <a:r>
              <a:rPr lang="en-IE" sz="2400" b="1" dirty="0">
                <a:solidFill>
                  <a:srgbClr val="FFC000"/>
                </a:solidFill>
                <a:latin typeface="+mj-lt"/>
                <a:ea typeface="Lato" charset="0"/>
                <a:cs typeface="Lato" charset="0"/>
              </a:rPr>
              <a:t>Keeping teams in the loop</a:t>
            </a:r>
            <a:endParaRPr lang="en-US" sz="2400" dirty="0">
              <a:solidFill>
                <a:srgbClr val="FFC000"/>
              </a:solidFill>
            </a:endParaRPr>
          </a:p>
          <a:p>
            <a:endParaRPr lang="en-IE" dirty="0"/>
          </a:p>
        </p:txBody>
      </p:sp>
      <p:sp>
        <p:nvSpPr>
          <p:cNvPr id="6" name="TextBox 5">
            <a:extLst>
              <a:ext uri="{FF2B5EF4-FFF2-40B4-BE49-F238E27FC236}">
                <a16:creationId xmlns:a16="http://schemas.microsoft.com/office/drawing/2014/main" id="{09FDA279-8169-4464-8921-0CF017C3BEE2}"/>
              </a:ext>
            </a:extLst>
          </p:cNvPr>
          <p:cNvSpPr txBox="1"/>
          <p:nvPr/>
        </p:nvSpPr>
        <p:spPr>
          <a:xfrm>
            <a:off x="6322997" y="2719490"/>
            <a:ext cx="5759098" cy="4062651"/>
          </a:xfrm>
          <a:prstGeom prst="rect">
            <a:avLst/>
          </a:prstGeom>
          <a:noFill/>
        </p:spPr>
        <p:txBody>
          <a:bodyPr wrap="square" rtlCol="0">
            <a:spAutoFit/>
          </a:bodyPr>
          <a:lstStyle/>
          <a:p>
            <a:r>
              <a:rPr lang="en-GB" sz="2000" dirty="0">
                <a:solidFill>
                  <a:srgbClr val="245473"/>
                </a:solidFill>
                <a:latin typeface="+mj-lt"/>
                <a:ea typeface="Roboto" charset="0"/>
                <a:cs typeface="Roboto" charset="0"/>
              </a:rPr>
              <a:t>Most respondents agreed that crisis resolution strategies were more successful when they were communicated widely,  and that a clearer understanding of the organization’s priorities renewed its vision and sense of direction and  that communication  from  senior leaders was critical to aligning the organization behind a shared vision. </a:t>
            </a:r>
          </a:p>
          <a:p>
            <a:r>
              <a:rPr lang="en-GB" sz="2000" dirty="0">
                <a:solidFill>
                  <a:srgbClr val="245473"/>
                </a:solidFill>
                <a:latin typeface="+mj-lt"/>
                <a:ea typeface="Roboto" charset="0"/>
                <a:cs typeface="Roboto" charset="0"/>
              </a:rPr>
              <a:t>Open communication with employees offers the context behind a strategy and can inspire all employees to find more value in it, </a:t>
            </a:r>
          </a:p>
          <a:p>
            <a:r>
              <a:rPr lang="en-GB" sz="2000" dirty="0">
                <a:solidFill>
                  <a:srgbClr val="245473"/>
                </a:solidFill>
                <a:latin typeface="+mj-lt"/>
                <a:ea typeface="Roboto" charset="0"/>
                <a:cs typeface="Roboto" charset="0"/>
              </a:rPr>
              <a:t>building positive culture and thereby increasing overall productivity.</a:t>
            </a:r>
          </a:p>
          <a:p>
            <a:endParaRPr lang="en-IE" dirty="0"/>
          </a:p>
        </p:txBody>
      </p:sp>
    </p:spTree>
    <p:extLst>
      <p:ext uri="{BB962C8B-B14F-4D97-AF65-F5344CB8AC3E}">
        <p14:creationId xmlns:p14="http://schemas.microsoft.com/office/powerpoint/2010/main" val="1566824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ws6O6jKTewWn2mwxcxG24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fzZeSif8wfOvEDpA1QTP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RLHAuMFpWfvkY8b84bi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7PRcOE80K7LPQg2EGGSSu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5zY5DBIuvDQbSXbT2sYt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wJfmGs9LnW0urMqsOp1Rg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1992ml82FbeAXrrubaT7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C5K8JE8cz3823jiEVUBJ7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YbDcAyBHandUNz.ehUts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yLJWidb8PVMvzWfHuHQkD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CP.OPPEB4eJ1QELZK.wfG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I7UmAbO0JOneCaEq9H5WU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BL76jNrXhYOiOBMwdY57t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8PrBRxdU.nz7FpeHARX3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WDRCOIuJlIpjitVt2IpD2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1533</Words>
  <Application>Microsoft Office PowerPoint</Application>
  <PresentationFormat>Widescreen</PresentationFormat>
  <Paragraphs>158</Paragraphs>
  <Slides>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Calibri Light</vt:lpstr>
      <vt:lpstr>Open Sans Light</vt:lpstr>
      <vt:lpstr>Roboto</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2021-06-10T15:28:40Z</dcterms:created>
  <dcterms:modified xsi:type="dcterms:W3CDTF">2021-06-10T15:29:09Z</dcterms:modified>
</cp:coreProperties>
</file>