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4.xml" ContentType="application/vnd.openxmlformats-officedocument.presentationml.tags+xml"/>
  <Override PartName="/ppt/notesSlides/notesSlide41.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tags/tag36.xml" ContentType="application/vnd.openxmlformats-officedocument.presentationml.tags+xml"/>
  <Override PartName="/ppt/notesSlides/notesSlide43.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38.xml" ContentType="application/vnd.openxmlformats-officedocument.presentationml.tags+xml"/>
  <Override PartName="/ppt/notesSlides/notesSlide45.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tags/tag40.xml" ContentType="application/vnd.openxmlformats-officedocument.presentationml.tags+xml"/>
  <Override PartName="/ppt/notesSlides/notesSlide47.xml" ContentType="application/vnd.openxmlformats-officedocument.presentationml.notesSlide+xml"/>
  <Override PartName="/ppt/tags/tag41.xml" ContentType="application/vnd.openxmlformats-officedocument.presentationml.tags+xml"/>
  <Override PartName="/ppt/notesSlides/notesSlide48.xml" ContentType="application/vnd.openxmlformats-officedocument.presentationml.notesSlide+xml"/>
  <Override PartName="/ppt/tags/tag42.xml" ContentType="application/vnd.openxmlformats-officedocument.presentationml.tags+xml"/>
  <Override PartName="/ppt/notesSlides/notesSlide49.xml" ContentType="application/vnd.openxmlformats-officedocument.presentationml.notesSlide+xml"/>
  <Override PartName="/ppt/tags/tag4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4.xml" ContentType="application/vnd.openxmlformats-officedocument.presentationml.tags+xml"/>
  <Override PartName="/ppt/notesSlides/notesSlide52.xml" ContentType="application/vnd.openxmlformats-officedocument.presentationml.notesSlide+xml"/>
  <Override PartName="/ppt/tags/tag45.xml" ContentType="application/vnd.openxmlformats-officedocument.presentationml.tags+xml"/>
  <Override PartName="/ppt/notesSlides/notesSlide53.xml" ContentType="application/vnd.openxmlformats-officedocument.presentationml.notesSlide+xml"/>
  <Override PartName="/ppt/tags/tag46.xml" ContentType="application/vnd.openxmlformats-officedocument.presentationml.tags+xml"/>
  <Override PartName="/ppt/notesSlides/notesSlide54.xml" ContentType="application/vnd.openxmlformats-officedocument.presentationml.notesSlide+xml"/>
  <Override PartName="/ppt/tags/tag47.xml" ContentType="application/vnd.openxmlformats-officedocument.presentationml.tags+xml"/>
  <Override PartName="/ppt/notesSlides/notesSlide55.xml" ContentType="application/vnd.openxmlformats-officedocument.presentationml.notesSlide+xml"/>
  <Override PartName="/ppt/tags/tag48.xml" ContentType="application/vnd.openxmlformats-officedocument.presentationml.tags+xml"/>
  <Override PartName="/ppt/notesSlides/notesSlide56.xml" ContentType="application/vnd.openxmlformats-officedocument.presentationml.notesSlide+xml"/>
  <Override PartName="/ppt/tags/tag49.xml" ContentType="application/vnd.openxmlformats-officedocument.presentationml.tags+xml"/>
  <Override PartName="/ppt/notesSlides/notesSlide57.xml" ContentType="application/vnd.openxmlformats-officedocument.presentationml.notesSlide+xml"/>
  <Override PartName="/ppt/tags/tag50.xml" ContentType="application/vnd.openxmlformats-officedocument.presentationml.tags+xml"/>
  <Override PartName="/ppt/notesSlides/notesSlide58.xml" ContentType="application/vnd.openxmlformats-officedocument.presentationml.notesSlide+xml"/>
  <Override PartName="/ppt/tags/tag51.xml" ContentType="application/vnd.openxmlformats-officedocument.presentationml.tags+xml"/>
  <Override PartName="/ppt/notesSlides/notesSlide59.xml" ContentType="application/vnd.openxmlformats-officedocument.presentationml.notesSlide+xml"/>
  <Override PartName="/ppt/tags/tag52.xml" ContentType="application/vnd.openxmlformats-officedocument.presentationml.tags+xml"/>
  <Override PartName="/ppt/notesSlides/notesSlide60.xml" ContentType="application/vnd.openxmlformats-officedocument.presentationml.notesSlide+xml"/>
  <Override PartName="/ppt/tags/tag53.xml" ContentType="application/vnd.openxmlformats-officedocument.presentationml.tags+xml"/>
  <Override PartName="/ppt/notesSlides/notesSlide61.xml" ContentType="application/vnd.openxmlformats-officedocument.presentationml.notesSlide+xml"/>
  <Override PartName="/ppt/tags/tag54.xml" ContentType="application/vnd.openxmlformats-officedocument.presentationml.tags+xml"/>
  <Override PartName="/ppt/notesSlides/notesSlide62.xml" ContentType="application/vnd.openxmlformats-officedocument.presentationml.notesSlide+xml"/>
  <Override PartName="/ppt/tags/tag55.xml" ContentType="application/vnd.openxmlformats-officedocument.presentationml.tags+xml"/>
  <Override PartName="/ppt/notesSlides/notesSlide63.xml" ContentType="application/vnd.openxmlformats-officedocument.presentationml.notesSlide+xml"/>
  <Override PartName="/ppt/tags/tag56.xml" ContentType="application/vnd.openxmlformats-officedocument.presentationml.tags+xml"/>
  <Override PartName="/ppt/notesSlides/notesSlide64.xml" ContentType="application/vnd.openxmlformats-officedocument.presentationml.notesSlide+xml"/>
  <Override PartName="/ppt/tags/tag57.xml" ContentType="application/vnd.openxmlformats-officedocument.presentationml.tags+xml"/>
  <Override PartName="/ppt/notesSlides/notesSlide65.xml" ContentType="application/vnd.openxmlformats-officedocument.presentationml.notesSlide+xml"/>
  <Override PartName="/ppt/tags/tag58.xml" ContentType="application/vnd.openxmlformats-officedocument.presentationml.tags+xml"/>
  <Override PartName="/ppt/notesSlides/notesSlide66.xml" ContentType="application/vnd.openxmlformats-officedocument.presentationml.notesSlide+xml"/>
  <Override PartName="/ppt/tags/tag59.xml" ContentType="application/vnd.openxmlformats-officedocument.presentationml.tags+xml"/>
  <Override PartName="/ppt/notesSlides/notesSlide67.xml" ContentType="application/vnd.openxmlformats-officedocument.presentationml.notesSlide+xml"/>
  <Override PartName="/ppt/tags/tag60.xml" ContentType="application/vnd.openxmlformats-officedocument.presentationml.tags+xml"/>
  <Override PartName="/ppt/notesSlides/notesSlide68.xml" ContentType="application/vnd.openxmlformats-officedocument.presentationml.notesSlide+xml"/>
  <Override PartName="/ppt/tags/tag61.xml" ContentType="application/vnd.openxmlformats-officedocument.presentationml.tags+xml"/>
  <Override PartName="/ppt/notesSlides/notesSlide69.xml" ContentType="application/vnd.openxmlformats-officedocument.presentationml.notesSlide+xml"/>
  <Override PartName="/ppt/tags/tag62.xml" ContentType="application/vnd.openxmlformats-officedocument.presentationml.tags+xml"/>
  <Override PartName="/ppt/notesSlides/notesSlide70.xml" ContentType="application/vnd.openxmlformats-officedocument.presentationml.notesSlide+xml"/>
  <Override PartName="/ppt/tags/tag63.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317" r:id="rId2"/>
    <p:sldId id="4612" r:id="rId3"/>
    <p:sldId id="4321" r:id="rId4"/>
    <p:sldId id="4517" r:id="rId5"/>
    <p:sldId id="4521" r:id="rId6"/>
    <p:sldId id="4522" r:id="rId7"/>
    <p:sldId id="4488" r:id="rId8"/>
    <p:sldId id="4507" r:id="rId9"/>
    <p:sldId id="4509" r:id="rId10"/>
    <p:sldId id="4514" r:id="rId11"/>
    <p:sldId id="4510" r:id="rId12"/>
    <p:sldId id="4512" r:id="rId13"/>
    <p:sldId id="4511" r:id="rId14"/>
    <p:sldId id="4513" r:id="rId15"/>
    <p:sldId id="4506" r:id="rId16"/>
    <p:sldId id="4491" r:id="rId17"/>
    <p:sldId id="4489" r:id="rId18"/>
    <p:sldId id="4490" r:id="rId19"/>
    <p:sldId id="4608" r:id="rId20"/>
    <p:sldId id="4613" r:id="rId21"/>
    <p:sldId id="4492" r:id="rId22"/>
    <p:sldId id="4496" r:id="rId23"/>
    <p:sldId id="4493" r:id="rId24"/>
    <p:sldId id="4494" r:id="rId25"/>
    <p:sldId id="4495" r:id="rId26"/>
    <p:sldId id="4609" r:id="rId27"/>
    <p:sldId id="4605" r:id="rId28"/>
    <p:sldId id="4498" r:id="rId29"/>
    <p:sldId id="4499" r:id="rId30"/>
    <p:sldId id="4500" r:id="rId31"/>
    <p:sldId id="4502" r:id="rId32"/>
    <p:sldId id="4501" r:id="rId33"/>
    <p:sldId id="4503" r:id="rId34"/>
    <p:sldId id="4504" r:id="rId35"/>
    <p:sldId id="4610" r:id="rId36"/>
    <p:sldId id="4606" r:id="rId37"/>
    <p:sldId id="4505" r:id="rId38"/>
    <p:sldId id="4515" r:id="rId39"/>
    <p:sldId id="4518" r:id="rId40"/>
    <p:sldId id="4519" r:id="rId41"/>
    <p:sldId id="4520" r:id="rId42"/>
    <p:sldId id="4523" r:id="rId43"/>
    <p:sldId id="4326" r:id="rId44"/>
    <p:sldId id="4602" r:id="rId45"/>
    <p:sldId id="4603" r:id="rId46"/>
    <p:sldId id="4604" r:id="rId47"/>
    <p:sldId id="4550" r:id="rId48"/>
    <p:sldId id="4595" r:id="rId49"/>
    <p:sldId id="4598" r:id="rId50"/>
    <p:sldId id="4601" r:id="rId51"/>
    <p:sldId id="4599" r:id="rId52"/>
    <p:sldId id="4596" r:id="rId53"/>
    <p:sldId id="4597" r:id="rId54"/>
    <p:sldId id="4327" r:id="rId55"/>
    <p:sldId id="4578" r:id="rId56"/>
    <p:sldId id="4544" r:id="rId57"/>
    <p:sldId id="4611" r:id="rId58"/>
    <p:sldId id="4545" r:id="rId59"/>
    <p:sldId id="4546" r:id="rId60"/>
    <p:sldId id="4607" r:id="rId61"/>
    <p:sldId id="4547" r:id="rId62"/>
    <p:sldId id="4551" r:id="rId63"/>
    <p:sldId id="4552" r:id="rId64"/>
    <p:sldId id="4553" r:id="rId65"/>
    <p:sldId id="4555" r:id="rId66"/>
    <p:sldId id="4556" r:id="rId67"/>
    <p:sldId id="4562" r:id="rId68"/>
    <p:sldId id="4557" r:id="rId69"/>
    <p:sldId id="4559" r:id="rId70"/>
    <p:sldId id="4560" r:id="rId71"/>
    <p:sldId id="4561" r:id="rId72"/>
    <p:sldId id="4524" r:id="rId73"/>
    <p:sldId id="4527" r:id="rId74"/>
    <p:sldId id="4525" r:id="rId75"/>
    <p:sldId id="4526" r:id="rId76"/>
    <p:sldId id="4278" r:id="rId77"/>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473"/>
    <a:srgbClr val="F95C2C"/>
    <a:srgbClr val="C01F75"/>
    <a:srgbClr val="DDE3A0"/>
    <a:srgbClr val="E64D92"/>
    <a:srgbClr val="E53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89"/>
  </p:normalViewPr>
  <p:slideViewPr>
    <p:cSldViewPr snapToGrid="0" snapToObjects="1">
      <p:cViewPr varScale="1">
        <p:scale>
          <a:sx n="46" d="100"/>
          <a:sy n="46" d="100"/>
        </p:scale>
        <p:origin x="-16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2233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18330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363274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18682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157407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38731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2828743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112217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274741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172589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3059996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721010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1438902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1508570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1879252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1911352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1726063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859686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3033380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286074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1875377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1965068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2544677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1579652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2776712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4090171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2229078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604151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44536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2872205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42</a:t>
            </a:fld>
            <a:endParaRPr lang="en-GB" dirty="0"/>
          </a:p>
        </p:txBody>
      </p:sp>
    </p:spTree>
    <p:extLst>
      <p:ext uri="{BB962C8B-B14F-4D97-AF65-F5344CB8AC3E}">
        <p14:creationId xmlns:p14="http://schemas.microsoft.com/office/powerpoint/2010/main" val="359604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562428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3150214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44</a:t>
            </a:fld>
            <a:endParaRPr lang="en-GB" dirty="0"/>
          </a:p>
        </p:txBody>
      </p:sp>
    </p:spTree>
    <p:extLst>
      <p:ext uri="{BB962C8B-B14F-4D97-AF65-F5344CB8AC3E}">
        <p14:creationId xmlns:p14="http://schemas.microsoft.com/office/powerpoint/2010/main" val="293601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45</a:t>
            </a:fld>
            <a:endParaRPr lang="en-GB" dirty="0"/>
          </a:p>
        </p:txBody>
      </p:sp>
    </p:spTree>
    <p:extLst>
      <p:ext uri="{BB962C8B-B14F-4D97-AF65-F5344CB8AC3E}">
        <p14:creationId xmlns:p14="http://schemas.microsoft.com/office/powerpoint/2010/main" val="3115004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46</a:t>
            </a:fld>
            <a:endParaRPr lang="en-GB" dirty="0"/>
          </a:p>
        </p:txBody>
      </p:sp>
    </p:spTree>
    <p:extLst>
      <p:ext uri="{BB962C8B-B14F-4D97-AF65-F5344CB8AC3E}">
        <p14:creationId xmlns:p14="http://schemas.microsoft.com/office/powerpoint/2010/main" val="230561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47</a:t>
            </a:fld>
            <a:endParaRPr lang="en-GB" dirty="0"/>
          </a:p>
        </p:txBody>
      </p:sp>
    </p:spTree>
    <p:extLst>
      <p:ext uri="{BB962C8B-B14F-4D97-AF65-F5344CB8AC3E}">
        <p14:creationId xmlns:p14="http://schemas.microsoft.com/office/powerpoint/2010/main" val="3688862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48</a:t>
            </a:fld>
            <a:endParaRPr lang="en-GB" dirty="0"/>
          </a:p>
        </p:txBody>
      </p:sp>
    </p:spTree>
    <p:extLst>
      <p:ext uri="{BB962C8B-B14F-4D97-AF65-F5344CB8AC3E}">
        <p14:creationId xmlns:p14="http://schemas.microsoft.com/office/powerpoint/2010/main" val="1320124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49</a:t>
            </a:fld>
            <a:endParaRPr lang="en-GB" dirty="0"/>
          </a:p>
        </p:txBody>
      </p:sp>
    </p:spTree>
    <p:extLst>
      <p:ext uri="{BB962C8B-B14F-4D97-AF65-F5344CB8AC3E}">
        <p14:creationId xmlns:p14="http://schemas.microsoft.com/office/powerpoint/2010/main" val="2004637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50</a:t>
            </a:fld>
            <a:endParaRPr lang="en-GB" dirty="0"/>
          </a:p>
        </p:txBody>
      </p:sp>
    </p:spTree>
    <p:extLst>
      <p:ext uri="{BB962C8B-B14F-4D97-AF65-F5344CB8AC3E}">
        <p14:creationId xmlns:p14="http://schemas.microsoft.com/office/powerpoint/2010/main" val="12419258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51</a:t>
            </a:fld>
            <a:endParaRPr lang="en-GB" dirty="0"/>
          </a:p>
        </p:txBody>
      </p:sp>
    </p:spTree>
    <p:extLst>
      <p:ext uri="{BB962C8B-B14F-4D97-AF65-F5344CB8AC3E}">
        <p14:creationId xmlns:p14="http://schemas.microsoft.com/office/powerpoint/2010/main" val="3802585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52</a:t>
            </a:fld>
            <a:endParaRPr lang="en-GB" dirty="0"/>
          </a:p>
        </p:txBody>
      </p:sp>
    </p:spTree>
    <p:extLst>
      <p:ext uri="{BB962C8B-B14F-4D97-AF65-F5344CB8AC3E}">
        <p14:creationId xmlns:p14="http://schemas.microsoft.com/office/powerpoint/2010/main" val="377464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1319934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53</a:t>
            </a:fld>
            <a:endParaRPr lang="en-GB" dirty="0"/>
          </a:p>
        </p:txBody>
      </p:sp>
    </p:spTree>
    <p:extLst>
      <p:ext uri="{BB962C8B-B14F-4D97-AF65-F5344CB8AC3E}">
        <p14:creationId xmlns:p14="http://schemas.microsoft.com/office/powerpoint/2010/main" val="1268303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54</a:t>
            </a:fld>
            <a:endParaRPr lang="en-GB" dirty="0"/>
          </a:p>
        </p:txBody>
      </p:sp>
    </p:spTree>
    <p:extLst>
      <p:ext uri="{BB962C8B-B14F-4D97-AF65-F5344CB8AC3E}">
        <p14:creationId xmlns:p14="http://schemas.microsoft.com/office/powerpoint/2010/main" val="2346678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55</a:t>
            </a:fld>
            <a:endParaRPr lang="en-GB" dirty="0"/>
          </a:p>
        </p:txBody>
      </p:sp>
    </p:spTree>
    <p:extLst>
      <p:ext uri="{BB962C8B-B14F-4D97-AF65-F5344CB8AC3E}">
        <p14:creationId xmlns:p14="http://schemas.microsoft.com/office/powerpoint/2010/main" val="1294825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56</a:t>
            </a:fld>
            <a:endParaRPr lang="en-GB" dirty="0"/>
          </a:p>
        </p:txBody>
      </p:sp>
    </p:spTree>
    <p:extLst>
      <p:ext uri="{BB962C8B-B14F-4D97-AF65-F5344CB8AC3E}">
        <p14:creationId xmlns:p14="http://schemas.microsoft.com/office/powerpoint/2010/main" val="2514897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58</a:t>
            </a:fld>
            <a:endParaRPr lang="en-GB" dirty="0"/>
          </a:p>
        </p:txBody>
      </p:sp>
    </p:spTree>
    <p:extLst>
      <p:ext uri="{BB962C8B-B14F-4D97-AF65-F5344CB8AC3E}">
        <p14:creationId xmlns:p14="http://schemas.microsoft.com/office/powerpoint/2010/main" val="1323005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59</a:t>
            </a:fld>
            <a:endParaRPr lang="en-GB" dirty="0"/>
          </a:p>
        </p:txBody>
      </p:sp>
    </p:spTree>
    <p:extLst>
      <p:ext uri="{BB962C8B-B14F-4D97-AF65-F5344CB8AC3E}">
        <p14:creationId xmlns:p14="http://schemas.microsoft.com/office/powerpoint/2010/main" val="4028324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60</a:t>
            </a:fld>
            <a:endParaRPr lang="en-GB" dirty="0"/>
          </a:p>
        </p:txBody>
      </p:sp>
    </p:spTree>
    <p:extLst>
      <p:ext uri="{BB962C8B-B14F-4D97-AF65-F5344CB8AC3E}">
        <p14:creationId xmlns:p14="http://schemas.microsoft.com/office/powerpoint/2010/main" val="1803361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61</a:t>
            </a:fld>
            <a:endParaRPr lang="en-GB" dirty="0"/>
          </a:p>
        </p:txBody>
      </p:sp>
    </p:spTree>
    <p:extLst>
      <p:ext uri="{BB962C8B-B14F-4D97-AF65-F5344CB8AC3E}">
        <p14:creationId xmlns:p14="http://schemas.microsoft.com/office/powerpoint/2010/main" val="12576904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62</a:t>
            </a:fld>
            <a:endParaRPr lang="en-GB" dirty="0"/>
          </a:p>
        </p:txBody>
      </p:sp>
    </p:spTree>
    <p:extLst>
      <p:ext uri="{BB962C8B-B14F-4D97-AF65-F5344CB8AC3E}">
        <p14:creationId xmlns:p14="http://schemas.microsoft.com/office/powerpoint/2010/main" val="3028671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63</a:t>
            </a:fld>
            <a:endParaRPr lang="en-GB" dirty="0"/>
          </a:p>
        </p:txBody>
      </p:sp>
    </p:spTree>
    <p:extLst>
      <p:ext uri="{BB962C8B-B14F-4D97-AF65-F5344CB8AC3E}">
        <p14:creationId xmlns:p14="http://schemas.microsoft.com/office/powerpoint/2010/main" val="341842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7255150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64</a:t>
            </a:fld>
            <a:endParaRPr lang="en-GB" dirty="0"/>
          </a:p>
        </p:txBody>
      </p:sp>
    </p:spTree>
    <p:extLst>
      <p:ext uri="{BB962C8B-B14F-4D97-AF65-F5344CB8AC3E}">
        <p14:creationId xmlns:p14="http://schemas.microsoft.com/office/powerpoint/2010/main" val="42052003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65</a:t>
            </a:fld>
            <a:endParaRPr lang="en-GB" dirty="0"/>
          </a:p>
        </p:txBody>
      </p:sp>
    </p:spTree>
    <p:extLst>
      <p:ext uri="{BB962C8B-B14F-4D97-AF65-F5344CB8AC3E}">
        <p14:creationId xmlns:p14="http://schemas.microsoft.com/office/powerpoint/2010/main" val="34421490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66</a:t>
            </a:fld>
            <a:endParaRPr lang="en-GB" dirty="0"/>
          </a:p>
        </p:txBody>
      </p:sp>
    </p:spTree>
    <p:extLst>
      <p:ext uri="{BB962C8B-B14F-4D97-AF65-F5344CB8AC3E}">
        <p14:creationId xmlns:p14="http://schemas.microsoft.com/office/powerpoint/2010/main" val="19723885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67</a:t>
            </a:fld>
            <a:endParaRPr lang="en-GB" dirty="0"/>
          </a:p>
        </p:txBody>
      </p:sp>
    </p:spTree>
    <p:extLst>
      <p:ext uri="{BB962C8B-B14F-4D97-AF65-F5344CB8AC3E}">
        <p14:creationId xmlns:p14="http://schemas.microsoft.com/office/powerpoint/2010/main" val="5890406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68</a:t>
            </a:fld>
            <a:endParaRPr lang="en-GB" dirty="0"/>
          </a:p>
        </p:txBody>
      </p:sp>
    </p:spTree>
    <p:extLst>
      <p:ext uri="{BB962C8B-B14F-4D97-AF65-F5344CB8AC3E}">
        <p14:creationId xmlns:p14="http://schemas.microsoft.com/office/powerpoint/2010/main" val="792040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69</a:t>
            </a:fld>
            <a:endParaRPr lang="en-GB" dirty="0"/>
          </a:p>
        </p:txBody>
      </p:sp>
    </p:spTree>
    <p:extLst>
      <p:ext uri="{BB962C8B-B14F-4D97-AF65-F5344CB8AC3E}">
        <p14:creationId xmlns:p14="http://schemas.microsoft.com/office/powerpoint/2010/main" val="19465838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70</a:t>
            </a:fld>
            <a:endParaRPr lang="en-GB" dirty="0"/>
          </a:p>
        </p:txBody>
      </p:sp>
    </p:spTree>
    <p:extLst>
      <p:ext uri="{BB962C8B-B14F-4D97-AF65-F5344CB8AC3E}">
        <p14:creationId xmlns:p14="http://schemas.microsoft.com/office/powerpoint/2010/main" val="3394981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71</a:t>
            </a:fld>
            <a:endParaRPr lang="en-GB" dirty="0"/>
          </a:p>
        </p:txBody>
      </p:sp>
    </p:spTree>
    <p:extLst>
      <p:ext uri="{BB962C8B-B14F-4D97-AF65-F5344CB8AC3E}">
        <p14:creationId xmlns:p14="http://schemas.microsoft.com/office/powerpoint/2010/main" val="31689165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72</a:t>
            </a:fld>
            <a:endParaRPr lang="en-GB" dirty="0"/>
          </a:p>
        </p:txBody>
      </p:sp>
    </p:spTree>
    <p:extLst>
      <p:ext uri="{BB962C8B-B14F-4D97-AF65-F5344CB8AC3E}">
        <p14:creationId xmlns:p14="http://schemas.microsoft.com/office/powerpoint/2010/main" val="24240465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73</a:t>
            </a:fld>
            <a:endParaRPr lang="en-GB" dirty="0"/>
          </a:p>
        </p:txBody>
      </p:sp>
    </p:spTree>
    <p:extLst>
      <p:ext uri="{BB962C8B-B14F-4D97-AF65-F5344CB8AC3E}">
        <p14:creationId xmlns:p14="http://schemas.microsoft.com/office/powerpoint/2010/main" val="57959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791579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74</a:t>
            </a:fld>
            <a:endParaRPr lang="en-GB" dirty="0"/>
          </a:p>
        </p:txBody>
      </p:sp>
    </p:spTree>
    <p:extLst>
      <p:ext uri="{BB962C8B-B14F-4D97-AF65-F5344CB8AC3E}">
        <p14:creationId xmlns:p14="http://schemas.microsoft.com/office/powerpoint/2010/main" val="22225767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75</a:t>
            </a:fld>
            <a:endParaRPr lang="en-GB" dirty="0"/>
          </a:p>
        </p:txBody>
      </p:sp>
    </p:spTree>
    <p:extLst>
      <p:ext uri="{BB962C8B-B14F-4D97-AF65-F5344CB8AC3E}">
        <p14:creationId xmlns:p14="http://schemas.microsoft.com/office/powerpoint/2010/main" val="20450211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76</a:t>
            </a:fld>
            <a:endParaRPr lang="en-GB" dirty="0"/>
          </a:p>
        </p:txBody>
      </p:sp>
    </p:spTree>
    <p:extLst>
      <p:ext uri="{BB962C8B-B14F-4D97-AF65-F5344CB8AC3E}">
        <p14:creationId xmlns:p14="http://schemas.microsoft.com/office/powerpoint/2010/main" val="94810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29711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425924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229580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190306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48149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principal </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video" Target="https://www.youtube.com/embed/Cxf_SRCcaGo?feature=oembed" TargetMode="External"/><Relationship Id="rId4" Type="http://schemas.openxmlformats.org/officeDocument/2006/relationships/hyperlink" Target="https://youtu.be/Cxf_SRCcaG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hyperlink" Target="https://www.msn.com/en-us/money/careersandeducation/12-business-leaders-share-how-they-lead-their-teams-through-a-crisis/ar-BB1ewEhz?ocid=BingNewsSearch" TargetMode="External"/><Relationship Id="rId2" Type="http://schemas.openxmlformats.org/officeDocument/2006/relationships/hyperlink" Target="https://www.fastcompany.com/90497257/7-tricks-for-making-good-decisions-in-times-of-crisis?position=9&amp;campaign_date=12102020" TargetMode="External"/><Relationship Id="rId1" Type="http://schemas.openxmlformats.org/officeDocument/2006/relationships/slideLayout" Target="../slideLayouts/slideLayout15.xml"/><Relationship Id="rId6" Type="http://schemas.openxmlformats.org/officeDocument/2006/relationships/hyperlink" Target="https://www.psychologytoday.com/us/blog/pressure-proof/202004/the-art-making-tough-decisions-in-crisis" TargetMode="External"/><Relationship Id="rId5" Type="http://schemas.openxmlformats.org/officeDocument/2006/relationships/hyperlink" Target="https://www.mckinsey.com/business-functions/organization/our-insights/decision-making-in-uncertain-times" TargetMode="External"/><Relationship Id="rId4" Type="http://schemas.openxmlformats.org/officeDocument/2006/relationships/hyperlink" Target="https://www.themandarin.com.au/151128-reflecting-on-the-lessons-from-crisis-management-and-rapid-recover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6.emf"/><Relationship Id="rId5" Type="http://schemas.openxmlformats.org/officeDocument/2006/relationships/oleObject" Target="../embeddings/oleObject25.bin"/><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deed.com/career-advice/career-development/disc-personality-types" TargetMode="External"/><Relationship Id="rId2" Type="http://schemas.openxmlformats.org/officeDocument/2006/relationships/hyperlink" Target="https://content.taylorfrancis.com/books/download?dac=C2004-0-29589-1&amp;isbn=9781136336812&amp;format=googlePreviewPdf" TargetMode="External"/><Relationship Id="rId1" Type="http://schemas.openxmlformats.org/officeDocument/2006/relationships/slideLayout" Target="../slideLayouts/slideLayout15.xml"/><Relationship Id="rId4" Type="http://schemas.openxmlformats.org/officeDocument/2006/relationships/hyperlink" Target="https://psycho-tests.com/test/disc-assessmen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heRCxqQmrGQ" TargetMode="External"/><Relationship Id="rId3" Type="http://schemas.openxmlformats.org/officeDocument/2006/relationships/video" Target="https://www.youtube.com/embed/heRCxqQmrGQ?feature=oembed" TargetMode="External"/><Relationship Id="rId7" Type="http://schemas.openxmlformats.org/officeDocument/2006/relationships/image" Target="../media/image6.emf"/><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35.xml"/><Relationship Id="rId10" Type="http://schemas.openxmlformats.org/officeDocument/2006/relationships/image" Target="../media/image10.jpeg"/><Relationship Id="rId4" Type="http://schemas.openxmlformats.org/officeDocument/2006/relationships/slideLayout" Target="../slideLayouts/slideLayout15.xml"/><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6.emf"/><Relationship Id="rId5" Type="http://schemas.openxmlformats.org/officeDocument/2006/relationships/oleObject" Target="../embeddings/oleObject30.bin"/><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1.xml"/><Relationship Id="rId1" Type="http://schemas.openxmlformats.org/officeDocument/2006/relationships/vmlDrawing" Target="../drawings/vmlDrawing31.vml"/><Relationship Id="rId6" Type="http://schemas.openxmlformats.org/officeDocument/2006/relationships/image" Target="../media/image6.emf"/><Relationship Id="rId5" Type="http://schemas.openxmlformats.org/officeDocument/2006/relationships/oleObject" Target="../embeddings/oleObject31.bin"/><Relationship Id="rId4"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6.emf"/><Relationship Id="rId5" Type="http://schemas.openxmlformats.org/officeDocument/2006/relationships/oleObject" Target="../embeddings/oleObject33.bin"/><Relationship Id="rId4"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6.emf"/><Relationship Id="rId5" Type="http://schemas.openxmlformats.org/officeDocument/2006/relationships/oleObject" Target="../embeddings/oleObject34.bin"/><Relationship Id="rId4"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6.xml"/><Relationship Id="rId1" Type="http://schemas.openxmlformats.org/officeDocument/2006/relationships/vmlDrawing" Target="../drawings/vmlDrawing36.vml"/><Relationship Id="rId6" Type="http://schemas.openxmlformats.org/officeDocument/2006/relationships/image" Target="../media/image6.emf"/><Relationship Id="rId5" Type="http://schemas.openxmlformats.org/officeDocument/2006/relationships/oleObject" Target="../embeddings/oleObject36.bin"/><Relationship Id="rId4"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6.emf"/><Relationship Id="rId5" Type="http://schemas.openxmlformats.org/officeDocument/2006/relationships/oleObject" Target="../embeddings/oleObject37.bin"/><Relationship Id="rId4"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6.emf"/><Relationship Id="rId5" Type="http://schemas.openxmlformats.org/officeDocument/2006/relationships/oleObject" Target="../embeddings/oleObject39.bin"/><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6.emf"/><Relationship Id="rId5" Type="http://schemas.openxmlformats.org/officeDocument/2006/relationships/oleObject" Target="../embeddings/oleObject40.bin"/><Relationship Id="rId4"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xml"/><Relationship Id="rId1" Type="http://schemas.openxmlformats.org/officeDocument/2006/relationships/vmlDrawing" Target="../drawings/vmlDrawing41.v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6.emf"/><Relationship Id="rId5" Type="http://schemas.openxmlformats.org/officeDocument/2006/relationships/oleObject" Target="../embeddings/oleObject42.bin"/><Relationship Id="rId4"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6.emf"/><Relationship Id="rId5" Type="http://schemas.openxmlformats.org/officeDocument/2006/relationships/oleObject" Target="../embeddings/oleObject43.bin"/><Relationship Id="rId4"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6.emf"/><Relationship Id="rId5" Type="http://schemas.openxmlformats.org/officeDocument/2006/relationships/oleObject" Target="../embeddings/oleObject44.bin"/><Relationship Id="rId4"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video" Target="https://www.youtube.com/embed/woa2Qa8i80U?feature=oembed" TargetMode="External"/><Relationship Id="rId4" Type="http://schemas.openxmlformats.org/officeDocument/2006/relationships/hyperlink" Target="https://expertprogrammanagement.com/"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6.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4"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4"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6.emf"/><Relationship Id="rId5" Type="http://schemas.openxmlformats.org/officeDocument/2006/relationships/oleObject" Target="../embeddings/oleObject50.bin"/><Relationship Id="rId4"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1.xml"/><Relationship Id="rId1" Type="http://schemas.openxmlformats.org/officeDocument/2006/relationships/vmlDrawing" Target="../drawings/vmlDrawing51.vml"/><Relationship Id="rId6" Type="http://schemas.openxmlformats.org/officeDocument/2006/relationships/image" Target="../media/image6.emf"/><Relationship Id="rId5" Type="http://schemas.openxmlformats.org/officeDocument/2006/relationships/oleObject" Target="../embeddings/oleObject51.bin"/><Relationship Id="rId4"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6.emf"/><Relationship Id="rId5" Type="http://schemas.openxmlformats.org/officeDocument/2006/relationships/oleObject" Target="../embeddings/oleObject52.bin"/><Relationship Id="rId4"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6.emf"/><Relationship Id="rId5" Type="http://schemas.openxmlformats.org/officeDocument/2006/relationships/oleObject" Target="../embeddings/oleObject53.bin"/><Relationship Id="rId4"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6.emf"/><Relationship Id="rId5" Type="http://schemas.openxmlformats.org/officeDocument/2006/relationships/oleObject" Target="../embeddings/oleObject54.bin"/><Relationship Id="rId4"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6.emf"/><Relationship Id="rId5" Type="http://schemas.openxmlformats.org/officeDocument/2006/relationships/oleObject" Target="../embeddings/oleObject55.bin"/><Relationship Id="rId4"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6.xml"/><Relationship Id="rId1" Type="http://schemas.openxmlformats.org/officeDocument/2006/relationships/vmlDrawing" Target="../drawings/vmlDrawing56.vml"/><Relationship Id="rId6" Type="http://schemas.openxmlformats.org/officeDocument/2006/relationships/image" Target="../media/image6.emf"/><Relationship Id="rId5" Type="http://schemas.openxmlformats.org/officeDocument/2006/relationships/oleObject" Target="../embeddings/oleObject56.bin"/><Relationship Id="rId4" Type="http://schemas.openxmlformats.org/officeDocument/2006/relationships/notesSlide" Target="../notesSlides/notesSlide64.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6.emf"/><Relationship Id="rId5" Type="http://schemas.openxmlformats.org/officeDocument/2006/relationships/oleObject" Target="../embeddings/oleObject57.bin"/><Relationship Id="rId4"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6.emf"/><Relationship Id="rId5" Type="http://schemas.openxmlformats.org/officeDocument/2006/relationships/oleObject" Target="../embeddings/oleObject58.bin"/><Relationship Id="rId4" Type="http://schemas.openxmlformats.org/officeDocument/2006/relationships/notesSlide" Target="../notesSlides/notesSlide6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6.emf"/><Relationship Id="rId5" Type="http://schemas.openxmlformats.org/officeDocument/2006/relationships/oleObject" Target="../embeddings/oleObject59.bin"/><Relationship Id="rId4" Type="http://schemas.openxmlformats.org/officeDocument/2006/relationships/notesSlide" Target="../notesSlides/notesSlide67.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6.emf"/><Relationship Id="rId5" Type="http://schemas.openxmlformats.org/officeDocument/2006/relationships/oleObject" Target="../embeddings/oleObject60.bin"/><Relationship Id="rId4"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1.xml"/><Relationship Id="rId1" Type="http://schemas.openxmlformats.org/officeDocument/2006/relationships/vmlDrawing" Target="../drawings/vmlDrawing61.vml"/><Relationship Id="rId6" Type="http://schemas.openxmlformats.org/officeDocument/2006/relationships/image" Target="../media/image6.emf"/><Relationship Id="rId5" Type="http://schemas.openxmlformats.org/officeDocument/2006/relationships/oleObject" Target="../embeddings/oleObject61.bin"/><Relationship Id="rId4"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6.emf"/><Relationship Id="rId5" Type="http://schemas.openxmlformats.org/officeDocument/2006/relationships/oleObject" Target="../embeddings/oleObject62.bin"/><Relationship Id="rId4" Type="http://schemas.openxmlformats.org/officeDocument/2006/relationships/notesSlide" Target="../notesSlides/notesSlide70.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6.emf"/><Relationship Id="rId5" Type="http://schemas.openxmlformats.org/officeDocument/2006/relationships/oleObject" Target="../embeddings/oleObject63.bin"/><Relationship Id="rId4" Type="http://schemas.openxmlformats.org/officeDocument/2006/relationships/notesSlide" Target="../notesSlides/notesSlide7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SEfgCqnMl5E&amp;t=198s" TargetMode="External"/><Relationship Id="rId3" Type="http://schemas.openxmlformats.org/officeDocument/2006/relationships/video" Target="https://www.youtube.com/embed/SEfgCqnMl5E?feature=oembed" TargetMode="External"/><Relationship Id="rId7" Type="http://schemas.openxmlformats.org/officeDocument/2006/relationships/image" Target="../media/image6.e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8.xml"/><Relationship Id="rId10" Type="http://schemas.openxmlformats.org/officeDocument/2006/relationships/image" Target="../media/image8.jpeg"/><Relationship Id="rId4" Type="http://schemas.openxmlformats.org/officeDocument/2006/relationships/slideLayout" Target="../slideLayouts/slideLayout15.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1" y="4930199"/>
            <a:ext cx="6885645" cy="697353"/>
          </a:xfrm>
        </p:spPr>
        <p:txBody>
          <a:bodyPr/>
          <a:lstStyle/>
          <a:p>
            <a:r>
              <a:rPr lang="en-GB" sz="4800" dirty="0"/>
              <a:t>Liderazgo en crisis</a:t>
            </a:r>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MÓDULO 6</a:t>
            </a:r>
          </a:p>
        </p:txBody>
      </p:sp>
      <p:sp>
        <p:nvSpPr>
          <p:cNvPr id="5" name="TextBox 4">
            <a:extLst>
              <a:ext uri="{FF2B5EF4-FFF2-40B4-BE49-F238E27FC236}">
                <a16:creationId xmlns:a16="http://schemas.microsoft.com/office/drawing/2014/main" xmlns="" id="{93C5FA55-81F0-4CA0-B9E5-2A53A523B18F}"/>
              </a:ext>
            </a:extLst>
          </p:cNvPr>
          <p:cNvSpPr txBox="1"/>
          <p:nvPr/>
        </p:nvSpPr>
        <p:spPr>
          <a:xfrm>
            <a:off x="658585" y="5762349"/>
            <a:ext cx="10510157" cy="1200329"/>
          </a:xfrm>
          <a:prstGeom prst="rect">
            <a:avLst/>
          </a:prstGeom>
          <a:noFill/>
        </p:spPr>
        <p:txBody>
          <a:bodyPr wrap="square">
            <a:spAutoFit/>
          </a:bodyPr>
          <a:lstStyle/>
          <a:p>
            <a:r>
              <a:rPr lang="en-GB" dirty="0">
                <a:solidFill>
                  <a:schemeClr val="bg1"/>
                </a:solidFill>
              </a:rPr>
              <a:t>El </a:t>
            </a:r>
            <a:r>
              <a:rPr lang="en-GB" dirty="0" err="1">
                <a:solidFill>
                  <a:schemeClr val="bg1"/>
                </a:solidFill>
              </a:rPr>
              <a:t>apoyo</a:t>
            </a:r>
            <a:r>
              <a:rPr lang="en-GB" dirty="0">
                <a:solidFill>
                  <a:schemeClr val="bg1"/>
                </a:solidFill>
              </a:rPr>
              <a:t> de la </a:t>
            </a:r>
            <a:r>
              <a:rPr lang="en-GB" dirty="0" err="1">
                <a:solidFill>
                  <a:schemeClr val="bg1"/>
                </a:solidFill>
              </a:rPr>
              <a:t>Comisión</a:t>
            </a:r>
            <a:r>
              <a:rPr lang="en-GB" dirty="0">
                <a:solidFill>
                  <a:schemeClr val="bg1"/>
                </a:solidFill>
              </a:rPr>
              <a:t> </a:t>
            </a:r>
            <a:r>
              <a:rPr lang="en-GB" dirty="0" err="1">
                <a:solidFill>
                  <a:schemeClr val="bg1"/>
                </a:solidFill>
              </a:rPr>
              <a:t>Europea</a:t>
            </a:r>
            <a:r>
              <a:rPr lang="en-GB" dirty="0">
                <a:solidFill>
                  <a:schemeClr val="bg1"/>
                </a:solidFill>
              </a:rPr>
              <a:t> a la </a:t>
            </a:r>
            <a:r>
              <a:rPr lang="en-GB" dirty="0" err="1">
                <a:solidFill>
                  <a:schemeClr val="bg1"/>
                </a:solidFill>
              </a:rPr>
              <a:t>producción</a:t>
            </a:r>
            <a:r>
              <a:rPr lang="en-GB" dirty="0">
                <a:solidFill>
                  <a:schemeClr val="bg1"/>
                </a:solidFill>
              </a:rPr>
              <a:t> de </a:t>
            </a:r>
            <a:r>
              <a:rPr lang="en-GB" dirty="0" err="1">
                <a:solidFill>
                  <a:schemeClr val="bg1"/>
                </a:solidFill>
              </a:rPr>
              <a:t>esta</a:t>
            </a:r>
            <a:r>
              <a:rPr lang="en-GB" dirty="0">
                <a:solidFill>
                  <a:schemeClr val="bg1"/>
                </a:solidFill>
              </a:rPr>
              <a:t> </a:t>
            </a:r>
            <a:r>
              <a:rPr lang="en-GB" dirty="0" err="1">
                <a:solidFill>
                  <a:schemeClr val="bg1"/>
                </a:solidFill>
              </a:rPr>
              <a:t>publicación</a:t>
            </a:r>
            <a:r>
              <a:rPr lang="en-GB" dirty="0">
                <a:solidFill>
                  <a:schemeClr val="bg1"/>
                </a:solidFill>
              </a:rPr>
              <a:t> no </a:t>
            </a:r>
            <a:r>
              <a:rPr lang="en-GB" dirty="0" err="1">
                <a:solidFill>
                  <a:schemeClr val="bg1"/>
                </a:solidFill>
              </a:rPr>
              <a:t>constituye</a:t>
            </a:r>
            <a:r>
              <a:rPr lang="en-GB" dirty="0">
                <a:solidFill>
                  <a:schemeClr val="bg1"/>
                </a:solidFill>
              </a:rPr>
              <a:t> </a:t>
            </a:r>
            <a:r>
              <a:rPr lang="en-GB" dirty="0" err="1">
                <a:solidFill>
                  <a:schemeClr val="bg1"/>
                </a:solidFill>
              </a:rPr>
              <a:t>su</a:t>
            </a:r>
            <a:r>
              <a:rPr lang="en-GB" dirty="0">
                <a:solidFill>
                  <a:schemeClr val="bg1"/>
                </a:solidFill>
              </a:rPr>
              <a:t> </a:t>
            </a:r>
            <a:r>
              <a:rPr lang="en-GB" dirty="0" err="1">
                <a:solidFill>
                  <a:schemeClr val="bg1"/>
                </a:solidFill>
              </a:rPr>
              <a:t>conformidad</a:t>
            </a:r>
            <a:r>
              <a:rPr lang="en-GB" dirty="0">
                <a:solidFill>
                  <a:schemeClr val="bg1"/>
                </a:solidFill>
              </a:rPr>
              <a:t> con el </a:t>
            </a:r>
            <a:r>
              <a:rPr lang="en-GB" dirty="0" err="1">
                <a:solidFill>
                  <a:schemeClr val="bg1"/>
                </a:solidFill>
              </a:rPr>
              <a:t>contenido</a:t>
            </a:r>
            <a:r>
              <a:rPr lang="en-GB" dirty="0">
                <a:solidFill>
                  <a:schemeClr val="bg1"/>
                </a:solidFill>
              </a:rPr>
              <a:t> que </a:t>
            </a:r>
            <a:r>
              <a:rPr lang="en-GB" dirty="0" err="1">
                <a:solidFill>
                  <a:schemeClr val="bg1"/>
                </a:solidFill>
              </a:rPr>
              <a:t>refleja</a:t>
            </a:r>
            <a:r>
              <a:rPr lang="en-GB" dirty="0">
                <a:solidFill>
                  <a:schemeClr val="bg1"/>
                </a:solidFill>
              </a:rPr>
              <a:t> </a:t>
            </a:r>
            <a:r>
              <a:rPr lang="en-GB" dirty="0" err="1">
                <a:solidFill>
                  <a:schemeClr val="bg1"/>
                </a:solidFill>
              </a:rPr>
              <a:t>únicamente</a:t>
            </a:r>
            <a:r>
              <a:rPr lang="en-GB" dirty="0">
                <a:solidFill>
                  <a:schemeClr val="bg1"/>
                </a:solidFill>
              </a:rPr>
              <a:t> las </a:t>
            </a:r>
            <a:r>
              <a:rPr lang="en-GB" dirty="0" err="1">
                <a:solidFill>
                  <a:schemeClr val="bg1"/>
                </a:solidFill>
              </a:rPr>
              <a:t>opiniones</a:t>
            </a:r>
            <a:r>
              <a:rPr lang="en-GB" dirty="0">
                <a:solidFill>
                  <a:schemeClr val="bg1"/>
                </a:solidFill>
              </a:rPr>
              <a:t> de </a:t>
            </a:r>
            <a:r>
              <a:rPr lang="en-GB" dirty="0" err="1">
                <a:solidFill>
                  <a:schemeClr val="bg1"/>
                </a:solidFill>
              </a:rPr>
              <a:t>los</a:t>
            </a:r>
            <a:r>
              <a:rPr lang="en-GB" dirty="0">
                <a:solidFill>
                  <a:schemeClr val="bg1"/>
                </a:solidFill>
              </a:rPr>
              <a:t> </a:t>
            </a:r>
            <a:r>
              <a:rPr lang="en-GB" dirty="0" err="1">
                <a:solidFill>
                  <a:schemeClr val="bg1"/>
                </a:solidFill>
              </a:rPr>
              <a:t>autores</a:t>
            </a:r>
            <a:r>
              <a:rPr lang="en-GB" dirty="0">
                <a:solidFill>
                  <a:schemeClr val="bg1"/>
                </a:solidFill>
              </a:rPr>
              <a:t>, y la </a:t>
            </a:r>
            <a:r>
              <a:rPr lang="en-GB" dirty="0" err="1">
                <a:solidFill>
                  <a:schemeClr val="bg1"/>
                </a:solidFill>
              </a:rPr>
              <a:t>Comisión</a:t>
            </a:r>
            <a:r>
              <a:rPr lang="en-GB" dirty="0">
                <a:solidFill>
                  <a:schemeClr val="bg1"/>
                </a:solidFill>
              </a:rPr>
              <a:t> no se </a:t>
            </a:r>
            <a:r>
              <a:rPr lang="en-GB" dirty="0" err="1">
                <a:solidFill>
                  <a:schemeClr val="bg1"/>
                </a:solidFill>
              </a:rPr>
              <a:t>hace</a:t>
            </a:r>
            <a:r>
              <a:rPr lang="en-GB" dirty="0">
                <a:solidFill>
                  <a:schemeClr val="bg1"/>
                </a:solidFill>
              </a:rPr>
              <a:t> </a:t>
            </a:r>
            <a:r>
              <a:rPr lang="en-GB" dirty="0" err="1">
                <a:solidFill>
                  <a:schemeClr val="bg1"/>
                </a:solidFill>
              </a:rPr>
              <a:t>responsable</a:t>
            </a:r>
            <a:r>
              <a:rPr lang="en-GB" dirty="0">
                <a:solidFill>
                  <a:schemeClr val="bg1"/>
                </a:solidFill>
              </a:rPr>
              <a:t> del </a:t>
            </a:r>
            <a:r>
              <a:rPr lang="en-GB" dirty="0" err="1">
                <a:solidFill>
                  <a:schemeClr val="bg1"/>
                </a:solidFill>
              </a:rPr>
              <a:t>uso</a:t>
            </a:r>
            <a:r>
              <a:rPr lang="en-GB" dirty="0">
                <a:solidFill>
                  <a:schemeClr val="bg1"/>
                </a:solidFill>
              </a:rPr>
              <a:t> que </a:t>
            </a:r>
            <a:r>
              <a:rPr lang="en-GB" dirty="0" err="1">
                <a:solidFill>
                  <a:schemeClr val="bg1"/>
                </a:solidFill>
              </a:rPr>
              <a:t>pueda</a:t>
            </a:r>
            <a:r>
              <a:rPr lang="en-GB" dirty="0">
                <a:solidFill>
                  <a:schemeClr val="bg1"/>
                </a:solidFill>
              </a:rPr>
              <a:t> </a:t>
            </a:r>
            <a:r>
              <a:rPr lang="en-GB" dirty="0" err="1">
                <a:solidFill>
                  <a:schemeClr val="bg1"/>
                </a:solidFill>
              </a:rPr>
              <a:t>hacerse</a:t>
            </a:r>
            <a:r>
              <a:rPr lang="en-GB" dirty="0">
                <a:solidFill>
                  <a:schemeClr val="bg1"/>
                </a:solidFill>
              </a:rPr>
              <a:t> de la </a:t>
            </a:r>
            <a:r>
              <a:rPr lang="en-GB" dirty="0" err="1">
                <a:solidFill>
                  <a:schemeClr val="bg1"/>
                </a:solidFill>
              </a:rPr>
              <a:t>información</a:t>
            </a:r>
            <a:r>
              <a:rPr lang="en-GB" dirty="0">
                <a:solidFill>
                  <a:schemeClr val="bg1"/>
                </a:solidFill>
              </a:rPr>
              <a:t> </a:t>
            </a:r>
            <a:r>
              <a:rPr lang="en-GB" dirty="0" err="1">
                <a:solidFill>
                  <a:schemeClr val="bg1"/>
                </a:solidFill>
              </a:rPr>
              <a:t>contenida</a:t>
            </a:r>
            <a:r>
              <a:rPr lang="en-GB" dirty="0">
                <a:solidFill>
                  <a:schemeClr val="bg1"/>
                </a:solidFill>
              </a:rPr>
              <a:t> </a:t>
            </a:r>
            <a:r>
              <a:rPr lang="en-GB" dirty="0" err="1">
                <a:solidFill>
                  <a:schemeClr val="bg1"/>
                </a:solidFill>
              </a:rPr>
              <a:t>en</a:t>
            </a:r>
            <a:r>
              <a:rPr lang="en-GB" dirty="0">
                <a:solidFill>
                  <a:schemeClr val="bg1"/>
                </a:solidFill>
              </a:rPr>
              <a:t> </a:t>
            </a:r>
            <a:r>
              <a:rPr lang="en-GB" dirty="0" err="1">
                <a:solidFill>
                  <a:schemeClr val="bg1"/>
                </a:solidFill>
              </a:rPr>
              <a:t>ella</a:t>
            </a:r>
            <a:r>
              <a:rPr lang="en-GB" dirty="0">
                <a:solidFill>
                  <a:schemeClr val="bg1"/>
                </a:solidFill>
              </a:rPr>
              <a:t>.</a:t>
            </a:r>
          </a:p>
          <a:p>
            <a:endParaRPr lang="en-IE" sz="1800" dirty="0">
              <a:solidFill>
                <a:schemeClr val="bg1"/>
              </a:solidFill>
            </a:endParaRPr>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0410" y="641949"/>
            <a:ext cx="8852375" cy="697353"/>
          </a:xfrm>
        </p:spPr>
        <p:txBody>
          <a:bodyPr>
            <a:normAutofit/>
          </a:bodyPr>
          <a:lstStyle/>
          <a:p>
            <a:r>
              <a:rPr lang="en-GB" dirty="0"/>
              <a:t>Importantes competencias de liderazgo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1943252"/>
            <a:ext cx="2569995" cy="415272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Existen innumerables artículos y diferentes clasificaciones de las competencias de liderazgo. </a:t>
            </a:r>
          </a:p>
          <a:p>
            <a:pPr algn="l">
              <a:lnSpc>
                <a:spcPct val="100000"/>
              </a:lnSpc>
              <a:spcBef>
                <a:spcPts val="600"/>
              </a:spcBef>
            </a:pPr>
            <a:r>
              <a:rPr lang="en-GB" altLang="de-DE" sz="2200" dirty="0">
                <a:latin typeface="+mj-lt"/>
              </a:rPr>
              <a:t>Lo que todos tienen en común es que la competencia social y la inteligencia emocional son características clave de los líderes.</a:t>
            </a:r>
          </a:p>
          <a:p>
            <a:pPr algn="l">
              <a:lnSpc>
                <a:spcPts val="1500"/>
              </a:lnSpc>
              <a:spcBef>
                <a:spcPts val="600"/>
              </a:spcBef>
            </a:pPr>
            <a:endParaRPr lang="en-GB" sz="1400" dirty="0">
              <a:latin typeface="+mj-lt"/>
              <a:sym typeface="Wingdings" panose="05000000000000000000" pitchFamily="2" charset="2"/>
            </a:endParaRPr>
          </a:p>
        </p:txBody>
      </p:sp>
      <p:graphicFrame>
        <p:nvGraphicFramePr>
          <p:cNvPr id="7" name="Content Placeholder 3">
            <a:extLst>
              <a:ext uri="{FF2B5EF4-FFF2-40B4-BE49-F238E27FC236}">
                <a16:creationId xmlns:a16="http://schemas.microsoft.com/office/drawing/2014/main" xmlns="" id="{AF11F764-D153-4809-973F-2E26AEDDD956}"/>
              </a:ext>
            </a:extLst>
          </p:cNvPr>
          <p:cNvGraphicFramePr>
            <a:graphicFrameLocks/>
          </p:cNvGraphicFramePr>
          <p:nvPr>
            <p:extLst>
              <p:ext uri="{D42A27DB-BD31-4B8C-83A1-F6EECF244321}">
                <p14:modId xmlns:p14="http://schemas.microsoft.com/office/powerpoint/2010/main" val="2802166560"/>
              </p:ext>
            </p:extLst>
          </p:nvPr>
        </p:nvGraphicFramePr>
        <p:xfrm>
          <a:off x="3360348" y="1927075"/>
          <a:ext cx="8532813" cy="4612000"/>
        </p:xfrm>
        <a:graphic>
          <a:graphicData uri="http://schemas.openxmlformats.org/drawingml/2006/table">
            <a:tbl>
              <a:tblPr firstRow="1" bandRow="1">
                <a:tableStyleId>{21E4AEA4-8DFA-4A89-87EB-49C32662AFE0}</a:tableStyleId>
              </a:tblPr>
              <a:tblGrid>
                <a:gridCol w="2972939">
                  <a:extLst>
                    <a:ext uri="{9D8B030D-6E8A-4147-A177-3AD203B41FA5}">
                      <a16:colId xmlns:a16="http://schemas.microsoft.com/office/drawing/2014/main" xmlns="" val="20000"/>
                    </a:ext>
                  </a:extLst>
                </a:gridCol>
                <a:gridCol w="5559874">
                  <a:extLst>
                    <a:ext uri="{9D8B030D-6E8A-4147-A177-3AD203B41FA5}">
                      <a16:colId xmlns:a16="http://schemas.microsoft.com/office/drawing/2014/main" xmlns="" val="20001"/>
                    </a:ext>
                  </a:extLst>
                </a:gridCol>
              </a:tblGrid>
              <a:tr h="405656">
                <a:tc>
                  <a:txBody>
                    <a:bodyPr/>
                    <a:lstStyle/>
                    <a:p>
                      <a:pPr>
                        <a:spcBef>
                          <a:spcPts val="0"/>
                        </a:spcBef>
                        <a:spcAft>
                          <a:spcPts val="0"/>
                        </a:spcAft>
                      </a:pPr>
                      <a:r>
                        <a:rPr lang="en-GB" sz="1800" dirty="0">
                          <a:latin typeface="+mj-lt"/>
                        </a:rPr>
                        <a:t>Competencia</a:t>
                      </a:r>
                    </a:p>
                  </a:txBody>
                  <a:tcPr marL="91446" marR="91446" marT="45733" marB="45733"/>
                </a:tc>
                <a:tc>
                  <a:txBody>
                    <a:bodyPr/>
                    <a:lstStyle/>
                    <a:p>
                      <a:pPr>
                        <a:spcBef>
                          <a:spcPts val="0"/>
                        </a:spcBef>
                        <a:spcAft>
                          <a:spcPts val="0"/>
                        </a:spcAft>
                      </a:pPr>
                      <a:r>
                        <a:rPr lang="en-GB" sz="1800" dirty="0">
                          <a:latin typeface="+mj-lt"/>
                        </a:rPr>
                        <a:t>Ejemplos </a:t>
                      </a:r>
                      <a:r>
                        <a:rPr lang="en-GB" sz="1800" baseline="0" dirty="0">
                          <a:latin typeface="+mj-lt"/>
                        </a:rPr>
                        <a:t>de habilidades</a:t>
                      </a:r>
                      <a:endParaRPr lang="en-GB" sz="1800" dirty="0">
                        <a:latin typeface="+mj-lt"/>
                      </a:endParaRPr>
                    </a:p>
                  </a:txBody>
                  <a:tcPr marL="91446" marR="91446" marT="45733" marB="45733"/>
                </a:tc>
                <a:extLst>
                  <a:ext uri="{0D108BD9-81ED-4DB2-BD59-A6C34878D82A}">
                    <a16:rowId xmlns:a16="http://schemas.microsoft.com/office/drawing/2014/main" xmlns="" val="10000"/>
                  </a:ext>
                </a:extLst>
              </a:tr>
              <a:tr h="823191">
                <a:tc>
                  <a:txBody>
                    <a:bodyPr/>
                    <a:lstStyle/>
                    <a:p>
                      <a:pPr>
                        <a:spcBef>
                          <a:spcPts val="0"/>
                        </a:spcBef>
                        <a:spcAft>
                          <a:spcPts val="0"/>
                        </a:spcAft>
                      </a:pPr>
                      <a:r>
                        <a:rPr lang="en-GB" sz="1800" dirty="0">
                          <a:solidFill>
                            <a:schemeClr val="tx2"/>
                          </a:solidFill>
                        </a:rPr>
                        <a:t>Establecer la </a:t>
                      </a:r>
                      <a:r>
                        <a:rPr lang="en-GB" sz="1800" baseline="0" dirty="0">
                          <a:solidFill>
                            <a:schemeClr val="tx2"/>
                          </a:solidFill>
                        </a:rPr>
                        <a:t>dirección</a:t>
                      </a:r>
                      <a:endParaRPr lang="en-GB" sz="1800" dirty="0">
                        <a:solidFill>
                          <a:schemeClr val="tx2"/>
                        </a:solidFill>
                      </a:endParaRPr>
                    </a:p>
                  </a:txBody>
                  <a:tcPr marL="91446" marR="91446" marT="45733" marB="45733"/>
                </a:tc>
                <a:tc>
                  <a:txBody>
                    <a:bodyPr/>
                    <a:lstStyle/>
                    <a:p>
                      <a:pPr>
                        <a:spcBef>
                          <a:spcPts val="0"/>
                        </a:spcBef>
                        <a:spcAft>
                          <a:spcPts val="0"/>
                        </a:spcAft>
                      </a:pPr>
                      <a:r>
                        <a:rPr lang="en-GB" sz="1800" dirty="0">
                          <a:solidFill>
                            <a:schemeClr val="tx2"/>
                          </a:solidFill>
                        </a:rPr>
                        <a:t>Visión</a:t>
                      </a:r>
                    </a:p>
                    <a:p>
                      <a:pPr>
                        <a:spcBef>
                          <a:spcPts val="0"/>
                        </a:spcBef>
                        <a:spcAft>
                          <a:spcPts val="0"/>
                        </a:spcAft>
                      </a:pPr>
                      <a:r>
                        <a:rPr lang="en-GB" sz="1800" baseline="0" dirty="0">
                          <a:solidFill>
                            <a:schemeClr val="tx2"/>
                          </a:solidFill>
                        </a:rPr>
                        <a:t>Trazado de estrategias</a:t>
                      </a:r>
                    </a:p>
                    <a:p>
                      <a:pPr>
                        <a:spcBef>
                          <a:spcPts val="0"/>
                        </a:spcBef>
                        <a:spcAft>
                          <a:spcPts val="0"/>
                        </a:spcAft>
                      </a:pPr>
                      <a:r>
                        <a:rPr lang="en-GB" sz="1800" baseline="0" dirty="0">
                          <a:solidFill>
                            <a:schemeClr val="tx2"/>
                          </a:solidFill>
                        </a:rPr>
                        <a:t>Articular objetivos ambiciosos</a:t>
                      </a:r>
                    </a:p>
                  </a:txBody>
                  <a:tcPr marL="91446" marR="91446" marT="45733" marB="45733"/>
                </a:tc>
                <a:extLst>
                  <a:ext uri="{0D108BD9-81ED-4DB2-BD59-A6C34878D82A}">
                    <a16:rowId xmlns:a16="http://schemas.microsoft.com/office/drawing/2014/main" xmlns="" val="10001"/>
                  </a:ext>
                </a:extLst>
              </a:tr>
              <a:tr h="823191">
                <a:tc>
                  <a:txBody>
                    <a:bodyPr/>
                    <a:lstStyle/>
                    <a:p>
                      <a:pPr>
                        <a:spcBef>
                          <a:spcPts val="0"/>
                        </a:spcBef>
                        <a:spcAft>
                          <a:spcPts val="0"/>
                        </a:spcAft>
                      </a:pPr>
                      <a:r>
                        <a:rPr lang="en-GB" sz="1800" dirty="0">
                          <a:solidFill>
                            <a:schemeClr val="tx2"/>
                          </a:solidFill>
                        </a:rPr>
                        <a:t>Alineación de </a:t>
                      </a:r>
                      <a:r>
                        <a:rPr lang="en-GB" sz="1800" baseline="0" dirty="0">
                          <a:solidFill>
                            <a:schemeClr val="tx2"/>
                          </a:solidFill>
                        </a:rPr>
                        <a:t>personas</a:t>
                      </a:r>
                      <a:endParaRPr lang="en-GB" sz="1800" i="1" dirty="0">
                        <a:solidFill>
                          <a:schemeClr val="tx2"/>
                        </a:solidFill>
                      </a:endParaRPr>
                    </a:p>
                  </a:txBody>
                  <a:tcPr marL="91446" marR="91446" marT="45733" marB="45733"/>
                </a:tc>
                <a:tc>
                  <a:txBody>
                    <a:bodyPr/>
                    <a:lstStyle/>
                    <a:p>
                      <a:pPr>
                        <a:spcBef>
                          <a:spcPts val="0"/>
                        </a:spcBef>
                        <a:spcAft>
                          <a:spcPts val="0"/>
                        </a:spcAft>
                      </a:pPr>
                      <a:r>
                        <a:rPr lang="en-GB" sz="1800" dirty="0">
                          <a:solidFill>
                            <a:schemeClr val="tx2"/>
                          </a:solidFill>
                        </a:rPr>
                        <a:t>Comunicar </a:t>
                      </a:r>
                      <a:r>
                        <a:rPr lang="en-GB" sz="1800" baseline="0" dirty="0">
                          <a:solidFill>
                            <a:schemeClr val="tx2"/>
                          </a:solidFill>
                        </a:rPr>
                        <a:t>la visión</a:t>
                      </a:r>
                    </a:p>
                    <a:p>
                      <a:pPr>
                        <a:spcBef>
                          <a:spcPts val="0"/>
                        </a:spcBef>
                        <a:spcAft>
                          <a:spcPts val="0"/>
                        </a:spcAft>
                      </a:pPr>
                      <a:r>
                        <a:rPr lang="en-GB" sz="1800" baseline="0" dirty="0">
                          <a:solidFill>
                            <a:schemeClr val="tx2"/>
                          </a:solidFill>
                        </a:rPr>
                        <a:t>Infundir confianza</a:t>
                      </a:r>
                    </a:p>
                    <a:p>
                      <a:pPr>
                        <a:spcBef>
                          <a:spcPts val="0"/>
                        </a:spcBef>
                        <a:spcAft>
                          <a:spcPts val="0"/>
                        </a:spcAft>
                      </a:pPr>
                      <a:r>
                        <a:rPr lang="en-GB" sz="1800" dirty="0">
                          <a:solidFill>
                            <a:schemeClr val="tx2"/>
                          </a:solidFill>
                        </a:rPr>
                        <a:t>Influir en la creación de equipos y coaliciones</a:t>
                      </a:r>
                    </a:p>
                  </a:txBody>
                  <a:tcPr marL="91446" marR="91446" marT="45733" marB="45733"/>
                </a:tc>
                <a:extLst>
                  <a:ext uri="{0D108BD9-81ED-4DB2-BD59-A6C34878D82A}">
                    <a16:rowId xmlns:a16="http://schemas.microsoft.com/office/drawing/2014/main" xmlns="" val="10002"/>
                  </a:ext>
                </a:extLst>
              </a:tr>
              <a:tr h="1311008">
                <a:tc>
                  <a:txBody>
                    <a:bodyPr/>
                    <a:lstStyle/>
                    <a:p>
                      <a:pPr>
                        <a:spcBef>
                          <a:spcPts val="0"/>
                        </a:spcBef>
                        <a:spcAft>
                          <a:spcPts val="0"/>
                        </a:spcAft>
                      </a:pPr>
                      <a:r>
                        <a:rPr lang="en-GB" sz="1800" dirty="0">
                          <a:solidFill>
                            <a:schemeClr val="tx2"/>
                          </a:solidFill>
                        </a:rPr>
                        <a:t>Motivar, </a:t>
                      </a:r>
                      <a:r>
                        <a:rPr lang="en-GB" sz="1800" baseline="0" dirty="0">
                          <a:solidFill>
                            <a:schemeClr val="tx2"/>
                          </a:solidFill>
                        </a:rPr>
                        <a:t/>
                      </a:r>
                      <a:br>
                        <a:rPr lang="en-GB" sz="1800" baseline="0" dirty="0">
                          <a:solidFill>
                            <a:schemeClr val="tx2"/>
                          </a:solidFill>
                        </a:rPr>
                      </a:br>
                      <a:r>
                        <a:rPr lang="en-GB" sz="1800" baseline="0" dirty="0">
                          <a:solidFill>
                            <a:schemeClr val="tx2"/>
                          </a:solidFill>
                        </a:rPr>
                        <a:t>Mentoring, </a:t>
                      </a:r>
                    </a:p>
                    <a:p>
                      <a:pPr>
                        <a:spcBef>
                          <a:spcPts val="0"/>
                        </a:spcBef>
                        <a:spcAft>
                          <a:spcPts val="0"/>
                        </a:spcAft>
                      </a:pPr>
                      <a:r>
                        <a:rPr lang="en-GB" sz="1800" baseline="0" dirty="0">
                          <a:solidFill>
                            <a:schemeClr val="tx2"/>
                          </a:solidFill>
                        </a:rPr>
                        <a:t>Inspirando</a:t>
                      </a:r>
                    </a:p>
                    <a:p>
                      <a:pPr>
                        <a:spcBef>
                          <a:spcPts val="0"/>
                        </a:spcBef>
                        <a:spcAft>
                          <a:spcPts val="0"/>
                        </a:spcAft>
                      </a:pPr>
                      <a:endParaRPr lang="en-GB" sz="1800" baseline="0" dirty="0">
                        <a:solidFill>
                          <a:schemeClr val="tx2"/>
                        </a:solidFill>
                      </a:endParaRPr>
                    </a:p>
                  </a:txBody>
                  <a:tcPr marL="91446" marR="91446"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tx2"/>
                          </a:solidFill>
                        </a:rPr>
                        <a:t>Avivar las llamas </a:t>
                      </a:r>
                      <a:r>
                        <a:rPr lang="en-GB" sz="1800" baseline="0" dirty="0">
                          <a:solidFill>
                            <a:schemeClr val="tx2"/>
                          </a:solidFill>
                        </a:rPr>
                        <a:t>de la pasión y la creatividad</a:t>
                      </a:r>
                      <a:endParaRPr lang="en-GB" sz="1800" dirty="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800" baseline="0" dirty="0">
                          <a:solidFill>
                            <a:schemeClr val="tx2"/>
                          </a:solidFill>
                        </a:rPr>
                        <a:t>Animar a las personas a superar las barreras</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baseline="0" dirty="0">
                          <a:solidFill>
                            <a:schemeClr val="tx2"/>
                          </a:solidFill>
                        </a:rPr>
                        <a:t>Celebrando el éxito</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baseline="0" dirty="0">
                          <a:solidFill>
                            <a:schemeClr val="tx2"/>
                          </a:solidFill>
                        </a:rPr>
                        <a:t>Predicar con el ejemplo</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baseline="0" dirty="0">
                          <a:solidFill>
                            <a:schemeClr val="tx2"/>
                          </a:solidFill>
                        </a:rPr>
                        <a:t>Dirigir con inteligencia emocional y social</a:t>
                      </a:r>
                    </a:p>
                  </a:txBody>
                  <a:tcPr marL="91446" marR="91446" marT="45733" marB="45733"/>
                </a:tc>
                <a:extLst>
                  <a:ext uri="{0D108BD9-81ED-4DB2-BD59-A6C34878D82A}">
                    <a16:rowId xmlns:a16="http://schemas.microsoft.com/office/drawing/2014/main" xmlns="" val="10003"/>
                  </a:ext>
                </a:extLst>
              </a:tr>
              <a:tr h="823191">
                <a:tc>
                  <a:txBody>
                    <a:bodyPr/>
                    <a:lstStyle/>
                    <a:p>
                      <a:pPr>
                        <a:spcBef>
                          <a:spcPts val="0"/>
                        </a:spcBef>
                        <a:spcAft>
                          <a:spcPts val="0"/>
                        </a:spcAft>
                      </a:pPr>
                      <a:r>
                        <a:rPr lang="en-GB" sz="1800" dirty="0">
                          <a:solidFill>
                            <a:schemeClr val="tx2"/>
                          </a:solidFill>
                        </a:rPr>
                        <a:t>Producir el cambio</a:t>
                      </a:r>
                    </a:p>
                  </a:txBody>
                  <a:tcPr marL="91446" marR="91446" marT="45733" marB="45733"/>
                </a:tc>
                <a:tc>
                  <a:txBody>
                    <a:bodyPr/>
                    <a:lstStyle/>
                    <a:p>
                      <a:pPr>
                        <a:spcBef>
                          <a:spcPts val="0"/>
                        </a:spcBef>
                        <a:spcAft>
                          <a:spcPts val="0"/>
                        </a:spcAft>
                      </a:pPr>
                      <a:r>
                        <a:rPr lang="en-GB" sz="1800" dirty="0">
                          <a:solidFill>
                            <a:schemeClr val="tx2"/>
                          </a:solidFill>
                        </a:rPr>
                        <a:t>Cultivar </a:t>
                      </a:r>
                      <a:r>
                        <a:rPr lang="en-GB" sz="1800" baseline="0" dirty="0">
                          <a:solidFill>
                            <a:schemeClr val="tx2"/>
                          </a:solidFill>
                        </a:rPr>
                        <a:t>nuevas ideas, servicios y enfoques</a:t>
                      </a:r>
                    </a:p>
                    <a:p>
                      <a:pPr>
                        <a:spcBef>
                          <a:spcPts val="0"/>
                        </a:spcBef>
                        <a:spcAft>
                          <a:spcPts val="0"/>
                        </a:spcAft>
                      </a:pPr>
                      <a:r>
                        <a:rPr lang="en-GB" sz="1800" baseline="0" dirty="0">
                          <a:solidFill>
                            <a:schemeClr val="tx2"/>
                          </a:solidFill>
                        </a:rPr>
                        <a:t>Asumir riesgos calculados</a:t>
                      </a:r>
                    </a:p>
                    <a:p>
                      <a:pPr>
                        <a:spcBef>
                          <a:spcPts val="0"/>
                        </a:spcBef>
                        <a:spcAft>
                          <a:spcPts val="0"/>
                        </a:spcAft>
                      </a:pPr>
                      <a:r>
                        <a:rPr lang="en-GB" sz="1800" baseline="0" dirty="0">
                          <a:solidFill>
                            <a:schemeClr val="tx2"/>
                          </a:solidFill>
                        </a:rPr>
                        <a:t>Aprender de los fracasos</a:t>
                      </a:r>
                      <a:endParaRPr lang="en-GB" sz="1800" dirty="0">
                        <a:solidFill>
                          <a:schemeClr val="tx2"/>
                        </a:solidFill>
                      </a:endParaRPr>
                    </a:p>
                  </a:txBody>
                  <a:tcPr marL="91446" marR="91446" marT="45733" marB="45733"/>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621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5671" y="524626"/>
            <a:ext cx="8852375" cy="697353"/>
          </a:xfrm>
        </p:spPr>
        <p:txBody>
          <a:bodyPr>
            <a:normAutofit/>
          </a:bodyPr>
          <a:lstStyle/>
          <a:p>
            <a:r>
              <a:rPr lang="en-GB" dirty="0"/>
              <a:t>Liderazgo vs. Gestión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3136527" cy="40757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Es un hecho que ni las competencias de gestión ni las de liderazgo por sí solas son relevantes para el éxito de la gestión empresarial. En diferentes situaciones de la empresa y/o de la carrera profesional, son importantes diferentes combinaciones y enfoques.</a:t>
            </a:r>
          </a:p>
          <a:p>
            <a:pPr algn="l">
              <a:lnSpc>
                <a:spcPts val="1500"/>
              </a:lnSpc>
              <a:spcBef>
                <a:spcPts val="600"/>
              </a:spcBef>
            </a:pPr>
            <a:endParaRPr lang="en-GB" sz="1400" dirty="0">
              <a:latin typeface="+mj-lt"/>
              <a:sym typeface="Wingdings" panose="05000000000000000000" pitchFamily="2" charset="2"/>
            </a:endParaRPr>
          </a:p>
        </p:txBody>
      </p:sp>
      <p:sp>
        <p:nvSpPr>
          <p:cNvPr id="7" name="TextBox 2">
            <a:extLst>
              <a:ext uri="{FF2B5EF4-FFF2-40B4-BE49-F238E27FC236}">
                <a16:creationId xmlns:a16="http://schemas.microsoft.com/office/drawing/2014/main" xmlns="" id="{A9475A44-B85B-4783-826A-CF1B4DCDEE80}"/>
              </a:ext>
            </a:extLst>
          </p:cNvPr>
          <p:cNvSpPr txBox="1"/>
          <p:nvPr/>
        </p:nvSpPr>
        <p:spPr>
          <a:xfrm>
            <a:off x="10072288" y="2922974"/>
            <a:ext cx="1288943" cy="400110"/>
          </a:xfrm>
          <a:prstGeom prst="rect">
            <a:avLst/>
          </a:prstGeom>
          <a:noFill/>
        </p:spPr>
        <p:txBody>
          <a:bodyPr wrap="none" rtlCol="0">
            <a:spAutoFit/>
          </a:bodyPr>
          <a:lstStyle/>
          <a:p>
            <a:pPr algn="r"/>
            <a:r>
              <a:rPr lang="en-GB" sz="2000" b="1" dirty="0">
                <a:solidFill>
                  <a:schemeClr val="tx2"/>
                </a:solidFill>
                <a:latin typeface="+mj-lt"/>
                <a:ea typeface="Roboto" charset="0"/>
                <a:cs typeface="Roboto" charset="0"/>
              </a:rPr>
              <a:t>Liderazgo</a:t>
            </a:r>
          </a:p>
        </p:txBody>
      </p:sp>
      <p:sp>
        <p:nvSpPr>
          <p:cNvPr id="9" name="TextBox 37">
            <a:extLst>
              <a:ext uri="{FF2B5EF4-FFF2-40B4-BE49-F238E27FC236}">
                <a16:creationId xmlns:a16="http://schemas.microsoft.com/office/drawing/2014/main" xmlns="" id="{D3CC4A76-F351-405C-8857-9CE752501017}"/>
              </a:ext>
            </a:extLst>
          </p:cNvPr>
          <p:cNvSpPr txBox="1"/>
          <p:nvPr/>
        </p:nvSpPr>
        <p:spPr>
          <a:xfrm>
            <a:off x="4272899" y="2801786"/>
            <a:ext cx="1470980" cy="707886"/>
          </a:xfrm>
          <a:prstGeom prst="rect">
            <a:avLst/>
          </a:prstGeom>
          <a:noFill/>
        </p:spPr>
        <p:txBody>
          <a:bodyPr wrap="none" rtlCol="0">
            <a:spAutoFit/>
          </a:bodyPr>
          <a:lstStyle/>
          <a:p>
            <a:r>
              <a:rPr lang="en-GB" sz="2000" b="1" dirty="0">
                <a:solidFill>
                  <a:schemeClr val="tx2"/>
                </a:solidFill>
                <a:latin typeface="+mj-lt"/>
                <a:ea typeface="Roboto" charset="0"/>
                <a:cs typeface="Roboto" charset="0"/>
              </a:rPr>
              <a:t>Individual</a:t>
            </a:r>
            <a:br>
              <a:rPr lang="en-GB" sz="2000" b="1" dirty="0">
                <a:solidFill>
                  <a:schemeClr val="tx2"/>
                </a:solidFill>
                <a:latin typeface="+mj-lt"/>
                <a:ea typeface="Roboto" charset="0"/>
                <a:cs typeface="Roboto" charset="0"/>
              </a:rPr>
            </a:br>
            <a:r>
              <a:rPr lang="en-GB" sz="2000" b="1" dirty="0">
                <a:solidFill>
                  <a:schemeClr val="tx2"/>
                </a:solidFill>
                <a:latin typeface="+mj-lt"/>
                <a:ea typeface="Roboto" charset="0"/>
                <a:cs typeface="Roboto" charset="0"/>
              </a:rPr>
              <a:t>Contribución</a:t>
            </a:r>
          </a:p>
        </p:txBody>
      </p:sp>
      <p:sp>
        <p:nvSpPr>
          <p:cNvPr id="11" name="TextBox 43">
            <a:extLst>
              <a:ext uri="{FF2B5EF4-FFF2-40B4-BE49-F238E27FC236}">
                <a16:creationId xmlns:a16="http://schemas.microsoft.com/office/drawing/2014/main" xmlns="" id="{F5C21BFF-215E-4ABC-8DB0-5AFA7B5A1461}"/>
              </a:ext>
            </a:extLst>
          </p:cNvPr>
          <p:cNvSpPr txBox="1"/>
          <p:nvPr/>
        </p:nvSpPr>
        <p:spPr>
          <a:xfrm>
            <a:off x="7104033" y="5440786"/>
            <a:ext cx="1544462" cy="400110"/>
          </a:xfrm>
          <a:prstGeom prst="rect">
            <a:avLst/>
          </a:prstGeom>
          <a:noFill/>
        </p:spPr>
        <p:txBody>
          <a:bodyPr wrap="none" rtlCol="0">
            <a:spAutoFit/>
          </a:bodyPr>
          <a:lstStyle/>
          <a:p>
            <a:pPr algn="ctr"/>
            <a:r>
              <a:rPr lang="en-GB" sz="2000" b="1" dirty="0">
                <a:solidFill>
                  <a:schemeClr val="tx2"/>
                </a:solidFill>
                <a:latin typeface="+mj-lt"/>
                <a:ea typeface="Roboto" charset="0"/>
                <a:cs typeface="Roboto" charset="0"/>
              </a:rPr>
              <a:t>Gestión</a:t>
            </a:r>
          </a:p>
        </p:txBody>
      </p:sp>
      <p:sp>
        <p:nvSpPr>
          <p:cNvPr id="14" name="Freeform 94">
            <a:extLst>
              <a:ext uri="{FF2B5EF4-FFF2-40B4-BE49-F238E27FC236}">
                <a16:creationId xmlns:a16="http://schemas.microsoft.com/office/drawing/2014/main" xmlns="" id="{8C713EE6-9FD4-4F67-BF85-E58B45A4B713}"/>
              </a:ext>
            </a:extLst>
          </p:cNvPr>
          <p:cNvSpPr>
            <a:spLocks noChangeArrowheads="1"/>
          </p:cNvSpPr>
          <p:nvPr/>
        </p:nvSpPr>
        <p:spPr bwMode="auto">
          <a:xfrm>
            <a:off x="7072161" y="3119729"/>
            <a:ext cx="1633668" cy="1639433"/>
          </a:xfrm>
          <a:prstGeom prst="ellipse">
            <a:avLst/>
          </a:prstGeom>
          <a:solidFill>
            <a:schemeClr val="accent1">
              <a:alpha val="80000"/>
            </a:schemeClr>
          </a:solidFill>
          <a:ln>
            <a:noFill/>
          </a:ln>
          <a:effectLst/>
        </p:spPr>
        <p:txBody>
          <a:bodyPr wrap="none" anchor="ctr"/>
          <a:lstStyle/>
          <a:p>
            <a:endParaRPr lang="en-GB" sz="7464" b="1" dirty="0">
              <a:latin typeface="Roboto Bold" charset="0"/>
            </a:endParaRPr>
          </a:p>
        </p:txBody>
      </p:sp>
      <p:sp>
        <p:nvSpPr>
          <p:cNvPr id="18" name="Freeform 86">
            <a:extLst>
              <a:ext uri="{FF2B5EF4-FFF2-40B4-BE49-F238E27FC236}">
                <a16:creationId xmlns:a16="http://schemas.microsoft.com/office/drawing/2014/main" xmlns="" id="{2574B569-3ECE-4D82-B770-32E086DC3C7F}"/>
              </a:ext>
            </a:extLst>
          </p:cNvPr>
          <p:cNvSpPr>
            <a:spLocks noChangeArrowheads="1"/>
          </p:cNvSpPr>
          <p:nvPr/>
        </p:nvSpPr>
        <p:spPr bwMode="auto">
          <a:xfrm>
            <a:off x="6372576" y="2270612"/>
            <a:ext cx="1639327" cy="1639433"/>
          </a:xfrm>
          <a:prstGeom prst="ellipse">
            <a:avLst/>
          </a:prstGeom>
          <a:solidFill>
            <a:schemeClr val="accent3">
              <a:alpha val="80000"/>
            </a:schemeClr>
          </a:solidFill>
          <a:ln>
            <a:noFill/>
          </a:ln>
          <a:effectLst/>
        </p:spPr>
        <p:txBody>
          <a:bodyPr wrap="none" anchor="ctr"/>
          <a:lstStyle/>
          <a:p>
            <a:endParaRPr lang="en-GB" sz="7464" b="1" dirty="0">
              <a:latin typeface="Roboto Bold" charset="0"/>
            </a:endParaRPr>
          </a:p>
        </p:txBody>
      </p:sp>
      <p:sp>
        <p:nvSpPr>
          <p:cNvPr id="21" name="Freeform 102">
            <a:extLst>
              <a:ext uri="{FF2B5EF4-FFF2-40B4-BE49-F238E27FC236}">
                <a16:creationId xmlns:a16="http://schemas.microsoft.com/office/drawing/2014/main" xmlns="" id="{283113BA-1600-4609-AADF-09C5B894E2BB}"/>
              </a:ext>
            </a:extLst>
          </p:cNvPr>
          <p:cNvSpPr>
            <a:spLocks noChangeArrowheads="1"/>
          </p:cNvSpPr>
          <p:nvPr/>
        </p:nvSpPr>
        <p:spPr bwMode="auto">
          <a:xfrm>
            <a:off x="7766090" y="2270612"/>
            <a:ext cx="1639327" cy="1639433"/>
          </a:xfrm>
          <a:prstGeom prst="ellipse">
            <a:avLst/>
          </a:prstGeom>
          <a:solidFill>
            <a:schemeClr val="accent2">
              <a:alpha val="80000"/>
            </a:schemeClr>
          </a:solidFill>
          <a:ln>
            <a:noFill/>
          </a:ln>
          <a:effectLst/>
        </p:spPr>
        <p:txBody>
          <a:bodyPr wrap="none" anchor="ctr"/>
          <a:lstStyle/>
          <a:p>
            <a:endParaRPr lang="en-GB" sz="7464" b="1" dirty="0">
              <a:latin typeface="Roboto Bold" charset="0"/>
            </a:endParaRPr>
          </a:p>
        </p:txBody>
      </p:sp>
      <p:cxnSp>
        <p:nvCxnSpPr>
          <p:cNvPr id="23" name="Straight Connector 11">
            <a:extLst>
              <a:ext uri="{FF2B5EF4-FFF2-40B4-BE49-F238E27FC236}">
                <a16:creationId xmlns:a16="http://schemas.microsoft.com/office/drawing/2014/main" xmlns="" id="{B6A3E1AF-C028-4477-9917-BA04E285A843}"/>
              </a:ext>
            </a:extLst>
          </p:cNvPr>
          <p:cNvCxnSpPr/>
          <p:nvPr/>
        </p:nvCxnSpPr>
        <p:spPr>
          <a:xfrm flipH="1">
            <a:off x="8911506" y="3077875"/>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56">
            <a:extLst>
              <a:ext uri="{FF2B5EF4-FFF2-40B4-BE49-F238E27FC236}">
                <a16:creationId xmlns:a16="http://schemas.microsoft.com/office/drawing/2014/main" xmlns="" id="{910C97C9-EFF4-44A0-BD7D-562F88F2B3A8}"/>
              </a:ext>
            </a:extLst>
          </p:cNvPr>
          <p:cNvCxnSpPr>
            <a:cxnSpLocks/>
          </p:cNvCxnSpPr>
          <p:nvPr/>
        </p:nvCxnSpPr>
        <p:spPr>
          <a:xfrm>
            <a:off x="5791859" y="3077875"/>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59">
            <a:extLst>
              <a:ext uri="{FF2B5EF4-FFF2-40B4-BE49-F238E27FC236}">
                <a16:creationId xmlns:a16="http://schemas.microsoft.com/office/drawing/2014/main" xmlns="" id="{D742F2A6-49C3-4F4D-95BF-5C5ABB0BE7A5}"/>
              </a:ext>
            </a:extLst>
          </p:cNvPr>
          <p:cNvCxnSpPr/>
          <p:nvPr/>
        </p:nvCxnSpPr>
        <p:spPr>
          <a:xfrm flipV="1">
            <a:off x="7883932" y="4259994"/>
            <a:ext cx="0" cy="108000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84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19913" y="568185"/>
            <a:ext cx="8852375" cy="697353"/>
          </a:xfrm>
        </p:spPr>
        <p:txBody>
          <a:bodyPr>
            <a:normAutofit/>
          </a:bodyPr>
          <a:lstStyle/>
          <a:p>
            <a:r>
              <a:rPr lang="en-GB" dirty="0"/>
              <a:t>Liderazgo vs. Gestión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3019483" cy="31293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En situaciones normales, se requiere menos liderazgo que gestión profesional. El ethos de trabajo individual sirve de modelo para la empresa: el liderazgo visionario no es el objetivo.</a:t>
            </a:r>
            <a:endParaRPr lang="en-GB" sz="2200" dirty="0">
              <a:latin typeface="+mj-lt"/>
              <a:sym typeface="Wingdings" panose="05000000000000000000" pitchFamily="2" charset="2"/>
            </a:endParaRPr>
          </a:p>
        </p:txBody>
      </p:sp>
      <p:sp>
        <p:nvSpPr>
          <p:cNvPr id="7" name="TextBox 2">
            <a:extLst>
              <a:ext uri="{FF2B5EF4-FFF2-40B4-BE49-F238E27FC236}">
                <a16:creationId xmlns:a16="http://schemas.microsoft.com/office/drawing/2014/main" xmlns="" id="{A9475A44-B85B-4783-826A-CF1B4DCDEE80}"/>
              </a:ext>
            </a:extLst>
          </p:cNvPr>
          <p:cNvSpPr txBox="1"/>
          <p:nvPr/>
        </p:nvSpPr>
        <p:spPr>
          <a:xfrm>
            <a:off x="10072288" y="2922974"/>
            <a:ext cx="1288943" cy="400110"/>
          </a:xfrm>
          <a:prstGeom prst="rect">
            <a:avLst/>
          </a:prstGeom>
          <a:noFill/>
        </p:spPr>
        <p:txBody>
          <a:bodyPr wrap="none" rtlCol="0">
            <a:spAutoFit/>
          </a:bodyPr>
          <a:lstStyle/>
          <a:p>
            <a:pPr algn="r"/>
            <a:r>
              <a:rPr lang="en-GB" sz="2000" b="1" dirty="0">
                <a:solidFill>
                  <a:schemeClr val="tx2"/>
                </a:solidFill>
                <a:latin typeface="+mj-lt"/>
                <a:ea typeface="Roboto" charset="0"/>
                <a:cs typeface="Roboto" charset="0"/>
              </a:rPr>
              <a:t>Liderazgo</a:t>
            </a:r>
          </a:p>
        </p:txBody>
      </p:sp>
      <p:sp>
        <p:nvSpPr>
          <p:cNvPr id="9" name="TextBox 37">
            <a:extLst>
              <a:ext uri="{FF2B5EF4-FFF2-40B4-BE49-F238E27FC236}">
                <a16:creationId xmlns:a16="http://schemas.microsoft.com/office/drawing/2014/main" xmlns="" id="{D3CC4A76-F351-405C-8857-9CE752501017}"/>
              </a:ext>
            </a:extLst>
          </p:cNvPr>
          <p:cNvSpPr txBox="1"/>
          <p:nvPr/>
        </p:nvSpPr>
        <p:spPr>
          <a:xfrm>
            <a:off x="4272899" y="2801786"/>
            <a:ext cx="1470980" cy="707886"/>
          </a:xfrm>
          <a:prstGeom prst="rect">
            <a:avLst/>
          </a:prstGeom>
          <a:noFill/>
        </p:spPr>
        <p:txBody>
          <a:bodyPr wrap="none" rtlCol="0">
            <a:spAutoFit/>
          </a:bodyPr>
          <a:lstStyle/>
          <a:p>
            <a:r>
              <a:rPr lang="en-GB" sz="2000" b="1" dirty="0">
                <a:solidFill>
                  <a:schemeClr val="tx2"/>
                </a:solidFill>
                <a:latin typeface="+mj-lt"/>
                <a:ea typeface="Roboto" charset="0"/>
                <a:cs typeface="Roboto" charset="0"/>
              </a:rPr>
              <a:t>Individual</a:t>
            </a:r>
            <a:br>
              <a:rPr lang="en-GB" sz="2000" b="1" dirty="0">
                <a:solidFill>
                  <a:schemeClr val="tx2"/>
                </a:solidFill>
                <a:latin typeface="+mj-lt"/>
                <a:ea typeface="Roboto" charset="0"/>
                <a:cs typeface="Roboto" charset="0"/>
              </a:rPr>
            </a:br>
            <a:r>
              <a:rPr lang="en-GB" sz="2000" b="1" dirty="0">
                <a:solidFill>
                  <a:schemeClr val="tx2"/>
                </a:solidFill>
                <a:latin typeface="+mj-lt"/>
                <a:ea typeface="Roboto" charset="0"/>
                <a:cs typeface="Roboto" charset="0"/>
              </a:rPr>
              <a:t>Contribución</a:t>
            </a:r>
          </a:p>
        </p:txBody>
      </p:sp>
      <p:sp>
        <p:nvSpPr>
          <p:cNvPr id="11" name="TextBox 43">
            <a:extLst>
              <a:ext uri="{FF2B5EF4-FFF2-40B4-BE49-F238E27FC236}">
                <a16:creationId xmlns:a16="http://schemas.microsoft.com/office/drawing/2014/main" xmlns="" id="{F5C21BFF-215E-4ABC-8DB0-5AFA7B5A1461}"/>
              </a:ext>
            </a:extLst>
          </p:cNvPr>
          <p:cNvSpPr txBox="1"/>
          <p:nvPr/>
        </p:nvSpPr>
        <p:spPr>
          <a:xfrm>
            <a:off x="7556420" y="5849560"/>
            <a:ext cx="1544462" cy="400110"/>
          </a:xfrm>
          <a:prstGeom prst="rect">
            <a:avLst/>
          </a:prstGeom>
          <a:noFill/>
        </p:spPr>
        <p:txBody>
          <a:bodyPr wrap="none" rtlCol="0">
            <a:spAutoFit/>
          </a:bodyPr>
          <a:lstStyle/>
          <a:p>
            <a:pPr algn="ctr"/>
            <a:r>
              <a:rPr lang="en-GB" sz="2000" b="1" dirty="0">
                <a:solidFill>
                  <a:schemeClr val="tx2"/>
                </a:solidFill>
                <a:latin typeface="+mj-lt"/>
                <a:ea typeface="Roboto" charset="0"/>
                <a:cs typeface="Roboto" charset="0"/>
              </a:rPr>
              <a:t>Gestión</a:t>
            </a:r>
          </a:p>
        </p:txBody>
      </p:sp>
      <p:sp>
        <p:nvSpPr>
          <p:cNvPr id="14" name="Freeform 94">
            <a:extLst>
              <a:ext uri="{FF2B5EF4-FFF2-40B4-BE49-F238E27FC236}">
                <a16:creationId xmlns:a16="http://schemas.microsoft.com/office/drawing/2014/main" xmlns="" id="{8C713EE6-9FD4-4F67-BF85-E58B45A4B713}"/>
              </a:ext>
            </a:extLst>
          </p:cNvPr>
          <p:cNvSpPr>
            <a:spLocks noChangeAspect="1" noChangeArrowheads="1"/>
          </p:cNvSpPr>
          <p:nvPr/>
        </p:nvSpPr>
        <p:spPr bwMode="auto">
          <a:xfrm>
            <a:off x="7072154" y="3119722"/>
            <a:ext cx="2432855" cy="2441447"/>
          </a:xfrm>
          <a:prstGeom prst="ellipse">
            <a:avLst/>
          </a:prstGeom>
          <a:solidFill>
            <a:schemeClr val="accent1">
              <a:alpha val="80000"/>
            </a:schemeClr>
          </a:solidFill>
          <a:ln>
            <a:noFill/>
          </a:ln>
          <a:effectLst/>
        </p:spPr>
        <p:txBody>
          <a:bodyPr wrap="none" anchor="ctr"/>
          <a:lstStyle/>
          <a:p>
            <a:endParaRPr lang="en-GB" sz="7464" b="1" dirty="0">
              <a:latin typeface="Roboto Bold" charset="0"/>
            </a:endParaRPr>
          </a:p>
        </p:txBody>
      </p:sp>
      <p:sp>
        <p:nvSpPr>
          <p:cNvPr id="18" name="Freeform 86">
            <a:extLst>
              <a:ext uri="{FF2B5EF4-FFF2-40B4-BE49-F238E27FC236}">
                <a16:creationId xmlns:a16="http://schemas.microsoft.com/office/drawing/2014/main" xmlns="" id="{2574B569-3ECE-4D82-B770-32E086DC3C7F}"/>
              </a:ext>
            </a:extLst>
          </p:cNvPr>
          <p:cNvSpPr>
            <a:spLocks noChangeAspect="1" noChangeArrowheads="1"/>
          </p:cNvSpPr>
          <p:nvPr/>
        </p:nvSpPr>
        <p:spPr bwMode="auto">
          <a:xfrm>
            <a:off x="6372571" y="2270608"/>
            <a:ext cx="2032764" cy="2032897"/>
          </a:xfrm>
          <a:prstGeom prst="ellipse">
            <a:avLst/>
          </a:prstGeom>
          <a:solidFill>
            <a:schemeClr val="accent3">
              <a:alpha val="80000"/>
            </a:schemeClr>
          </a:solidFill>
          <a:ln>
            <a:noFill/>
          </a:ln>
          <a:effectLst/>
        </p:spPr>
        <p:txBody>
          <a:bodyPr wrap="none" anchor="ctr"/>
          <a:lstStyle/>
          <a:p>
            <a:endParaRPr lang="en-GB" sz="7464" b="1" dirty="0">
              <a:latin typeface="Roboto Bold" charset="0"/>
            </a:endParaRPr>
          </a:p>
        </p:txBody>
      </p:sp>
      <p:sp>
        <p:nvSpPr>
          <p:cNvPr id="21" name="Freeform 102">
            <a:extLst>
              <a:ext uri="{FF2B5EF4-FFF2-40B4-BE49-F238E27FC236}">
                <a16:creationId xmlns:a16="http://schemas.microsoft.com/office/drawing/2014/main" xmlns="" id="{283113BA-1600-4609-AADF-09C5B894E2BB}"/>
              </a:ext>
            </a:extLst>
          </p:cNvPr>
          <p:cNvSpPr>
            <a:spLocks noChangeAspect="1" noChangeArrowheads="1"/>
          </p:cNvSpPr>
          <p:nvPr/>
        </p:nvSpPr>
        <p:spPr bwMode="auto">
          <a:xfrm>
            <a:off x="7766090" y="2270612"/>
            <a:ext cx="1639327" cy="1639433"/>
          </a:xfrm>
          <a:prstGeom prst="ellipse">
            <a:avLst/>
          </a:prstGeom>
          <a:solidFill>
            <a:schemeClr val="accent2">
              <a:alpha val="80000"/>
            </a:schemeClr>
          </a:solidFill>
          <a:ln>
            <a:noFill/>
          </a:ln>
          <a:effectLst/>
        </p:spPr>
        <p:txBody>
          <a:bodyPr wrap="none" anchor="ctr"/>
          <a:lstStyle/>
          <a:p>
            <a:endParaRPr lang="en-GB" sz="7464" b="1" dirty="0">
              <a:latin typeface="Roboto Bold" charset="0"/>
            </a:endParaRPr>
          </a:p>
        </p:txBody>
      </p:sp>
      <p:cxnSp>
        <p:nvCxnSpPr>
          <p:cNvPr id="23" name="Straight Connector 11">
            <a:extLst>
              <a:ext uri="{FF2B5EF4-FFF2-40B4-BE49-F238E27FC236}">
                <a16:creationId xmlns:a16="http://schemas.microsoft.com/office/drawing/2014/main" xmlns="" id="{B6A3E1AF-C028-4477-9917-BA04E285A843}"/>
              </a:ext>
            </a:extLst>
          </p:cNvPr>
          <p:cNvCxnSpPr/>
          <p:nvPr/>
        </p:nvCxnSpPr>
        <p:spPr>
          <a:xfrm flipH="1">
            <a:off x="8911506" y="3077875"/>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56">
            <a:extLst>
              <a:ext uri="{FF2B5EF4-FFF2-40B4-BE49-F238E27FC236}">
                <a16:creationId xmlns:a16="http://schemas.microsoft.com/office/drawing/2014/main" xmlns="" id="{910C97C9-EFF4-44A0-BD7D-562F88F2B3A8}"/>
              </a:ext>
            </a:extLst>
          </p:cNvPr>
          <p:cNvCxnSpPr>
            <a:cxnSpLocks/>
          </p:cNvCxnSpPr>
          <p:nvPr/>
        </p:nvCxnSpPr>
        <p:spPr>
          <a:xfrm>
            <a:off x="5791859" y="3077875"/>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59">
            <a:extLst>
              <a:ext uri="{FF2B5EF4-FFF2-40B4-BE49-F238E27FC236}">
                <a16:creationId xmlns:a16="http://schemas.microsoft.com/office/drawing/2014/main" xmlns="" id="{D742F2A6-49C3-4F4D-95BF-5C5ABB0BE7A5}"/>
              </a:ext>
            </a:extLst>
          </p:cNvPr>
          <p:cNvCxnSpPr/>
          <p:nvPr/>
        </p:nvCxnSpPr>
        <p:spPr>
          <a:xfrm flipV="1">
            <a:off x="8336319" y="4668768"/>
            <a:ext cx="0" cy="108000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87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5671" y="592915"/>
            <a:ext cx="8852375" cy="697353"/>
          </a:xfrm>
        </p:spPr>
        <p:txBody>
          <a:bodyPr>
            <a:normAutofit/>
          </a:bodyPr>
          <a:lstStyle/>
          <a:p>
            <a:r>
              <a:rPr lang="en-GB" dirty="0"/>
              <a:t>Liderazgo vs. Gestión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828391"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El llamado "Responsable de Grandes Donaciones" es un caso típico. Tiene una capacidad de gestión y liderazgo media, pero procede con una ética de trabajo exaltada. </a:t>
            </a:r>
            <a:endParaRPr lang="en-GB" sz="2200" dirty="0">
              <a:latin typeface="+mj-lt"/>
              <a:sym typeface="Wingdings" panose="05000000000000000000" pitchFamily="2" charset="2"/>
            </a:endParaRPr>
          </a:p>
        </p:txBody>
      </p:sp>
      <p:sp>
        <p:nvSpPr>
          <p:cNvPr id="7" name="TextBox 2">
            <a:extLst>
              <a:ext uri="{FF2B5EF4-FFF2-40B4-BE49-F238E27FC236}">
                <a16:creationId xmlns:a16="http://schemas.microsoft.com/office/drawing/2014/main" xmlns="" id="{A9475A44-B85B-4783-826A-CF1B4DCDEE80}"/>
              </a:ext>
            </a:extLst>
          </p:cNvPr>
          <p:cNvSpPr txBox="1"/>
          <p:nvPr/>
        </p:nvSpPr>
        <p:spPr>
          <a:xfrm>
            <a:off x="10099346" y="3168564"/>
            <a:ext cx="1288943" cy="400110"/>
          </a:xfrm>
          <a:prstGeom prst="rect">
            <a:avLst/>
          </a:prstGeom>
          <a:noFill/>
        </p:spPr>
        <p:txBody>
          <a:bodyPr wrap="none" rtlCol="0">
            <a:spAutoFit/>
          </a:bodyPr>
          <a:lstStyle/>
          <a:p>
            <a:pPr algn="r"/>
            <a:r>
              <a:rPr lang="en-GB" sz="2000" b="1" dirty="0">
                <a:solidFill>
                  <a:schemeClr val="tx2"/>
                </a:solidFill>
                <a:latin typeface="+mj-lt"/>
                <a:ea typeface="Roboto" charset="0"/>
                <a:cs typeface="Roboto" charset="0"/>
              </a:rPr>
              <a:t>Liderazgo</a:t>
            </a:r>
          </a:p>
        </p:txBody>
      </p:sp>
      <p:sp>
        <p:nvSpPr>
          <p:cNvPr id="9" name="TextBox 37">
            <a:extLst>
              <a:ext uri="{FF2B5EF4-FFF2-40B4-BE49-F238E27FC236}">
                <a16:creationId xmlns:a16="http://schemas.microsoft.com/office/drawing/2014/main" xmlns="" id="{D3CC4A76-F351-405C-8857-9CE752501017}"/>
              </a:ext>
            </a:extLst>
          </p:cNvPr>
          <p:cNvSpPr txBox="1"/>
          <p:nvPr/>
        </p:nvSpPr>
        <p:spPr>
          <a:xfrm>
            <a:off x="4187405" y="2899151"/>
            <a:ext cx="1470980" cy="707886"/>
          </a:xfrm>
          <a:prstGeom prst="rect">
            <a:avLst/>
          </a:prstGeom>
          <a:noFill/>
        </p:spPr>
        <p:txBody>
          <a:bodyPr wrap="none" rtlCol="0">
            <a:spAutoFit/>
          </a:bodyPr>
          <a:lstStyle/>
          <a:p>
            <a:r>
              <a:rPr lang="en-GB" sz="2000" b="1" dirty="0">
                <a:solidFill>
                  <a:schemeClr val="tx2"/>
                </a:solidFill>
                <a:latin typeface="+mj-lt"/>
                <a:ea typeface="Roboto" charset="0"/>
                <a:cs typeface="Roboto" charset="0"/>
              </a:rPr>
              <a:t>Individual</a:t>
            </a:r>
            <a:br>
              <a:rPr lang="en-GB" sz="2000" b="1" dirty="0">
                <a:solidFill>
                  <a:schemeClr val="tx2"/>
                </a:solidFill>
                <a:latin typeface="+mj-lt"/>
                <a:ea typeface="Roboto" charset="0"/>
                <a:cs typeface="Roboto" charset="0"/>
              </a:rPr>
            </a:br>
            <a:r>
              <a:rPr lang="en-GB" sz="2000" b="1" dirty="0">
                <a:solidFill>
                  <a:schemeClr val="tx2"/>
                </a:solidFill>
                <a:latin typeface="+mj-lt"/>
                <a:ea typeface="Roboto" charset="0"/>
                <a:cs typeface="Roboto" charset="0"/>
              </a:rPr>
              <a:t>Contribución</a:t>
            </a:r>
          </a:p>
        </p:txBody>
      </p:sp>
      <p:sp>
        <p:nvSpPr>
          <p:cNvPr id="11" name="TextBox 43">
            <a:extLst>
              <a:ext uri="{FF2B5EF4-FFF2-40B4-BE49-F238E27FC236}">
                <a16:creationId xmlns:a16="http://schemas.microsoft.com/office/drawing/2014/main" xmlns="" id="{F5C21BFF-215E-4ABC-8DB0-5AFA7B5A1461}"/>
              </a:ext>
            </a:extLst>
          </p:cNvPr>
          <p:cNvSpPr txBox="1"/>
          <p:nvPr/>
        </p:nvSpPr>
        <p:spPr>
          <a:xfrm>
            <a:off x="7104033" y="5758419"/>
            <a:ext cx="1544462" cy="400110"/>
          </a:xfrm>
          <a:prstGeom prst="rect">
            <a:avLst/>
          </a:prstGeom>
          <a:noFill/>
        </p:spPr>
        <p:txBody>
          <a:bodyPr wrap="none" rtlCol="0">
            <a:spAutoFit/>
          </a:bodyPr>
          <a:lstStyle/>
          <a:p>
            <a:pPr algn="ctr"/>
            <a:r>
              <a:rPr lang="en-GB" sz="2000" b="1" dirty="0">
                <a:solidFill>
                  <a:schemeClr val="tx2"/>
                </a:solidFill>
                <a:latin typeface="+mj-lt"/>
                <a:ea typeface="Roboto" charset="0"/>
                <a:cs typeface="Roboto" charset="0"/>
              </a:rPr>
              <a:t>Gestión</a:t>
            </a:r>
          </a:p>
        </p:txBody>
      </p:sp>
      <p:sp>
        <p:nvSpPr>
          <p:cNvPr id="14" name="Freeform 94">
            <a:extLst>
              <a:ext uri="{FF2B5EF4-FFF2-40B4-BE49-F238E27FC236}">
                <a16:creationId xmlns:a16="http://schemas.microsoft.com/office/drawing/2014/main" xmlns="" id="{8C713EE6-9FD4-4F67-BF85-E58B45A4B713}"/>
              </a:ext>
            </a:extLst>
          </p:cNvPr>
          <p:cNvSpPr>
            <a:spLocks noChangeArrowheads="1"/>
          </p:cNvSpPr>
          <p:nvPr/>
        </p:nvSpPr>
        <p:spPr bwMode="auto">
          <a:xfrm>
            <a:off x="7072161" y="3437362"/>
            <a:ext cx="1633668" cy="1639433"/>
          </a:xfrm>
          <a:prstGeom prst="ellipse">
            <a:avLst/>
          </a:prstGeom>
          <a:solidFill>
            <a:schemeClr val="accent1">
              <a:alpha val="80000"/>
            </a:schemeClr>
          </a:solidFill>
          <a:ln>
            <a:noFill/>
          </a:ln>
          <a:effectLst/>
        </p:spPr>
        <p:txBody>
          <a:bodyPr wrap="none" anchor="ctr"/>
          <a:lstStyle/>
          <a:p>
            <a:endParaRPr lang="en-GB" sz="7464" b="1" dirty="0">
              <a:latin typeface="Roboto Bold" charset="0"/>
            </a:endParaRPr>
          </a:p>
        </p:txBody>
      </p:sp>
      <p:sp>
        <p:nvSpPr>
          <p:cNvPr id="18" name="Freeform 86">
            <a:extLst>
              <a:ext uri="{FF2B5EF4-FFF2-40B4-BE49-F238E27FC236}">
                <a16:creationId xmlns:a16="http://schemas.microsoft.com/office/drawing/2014/main" xmlns="" id="{2574B569-3ECE-4D82-B770-32E086DC3C7F}"/>
              </a:ext>
            </a:extLst>
          </p:cNvPr>
          <p:cNvSpPr>
            <a:spLocks noChangeAspect="1" noChangeArrowheads="1"/>
          </p:cNvSpPr>
          <p:nvPr/>
        </p:nvSpPr>
        <p:spPr bwMode="auto">
          <a:xfrm>
            <a:off x="6012315" y="2063503"/>
            <a:ext cx="2688741" cy="2688912"/>
          </a:xfrm>
          <a:prstGeom prst="ellipse">
            <a:avLst/>
          </a:prstGeom>
          <a:solidFill>
            <a:schemeClr val="accent3">
              <a:alpha val="80000"/>
            </a:schemeClr>
          </a:solidFill>
          <a:ln>
            <a:noFill/>
          </a:ln>
          <a:effectLst/>
        </p:spPr>
        <p:txBody>
          <a:bodyPr wrap="none" anchor="ctr"/>
          <a:lstStyle/>
          <a:p>
            <a:endParaRPr lang="en-GB" sz="7464" b="1" dirty="0">
              <a:latin typeface="Roboto Bold" charset="0"/>
            </a:endParaRPr>
          </a:p>
        </p:txBody>
      </p:sp>
      <p:sp>
        <p:nvSpPr>
          <p:cNvPr id="21" name="Freeform 102">
            <a:extLst>
              <a:ext uri="{FF2B5EF4-FFF2-40B4-BE49-F238E27FC236}">
                <a16:creationId xmlns:a16="http://schemas.microsoft.com/office/drawing/2014/main" xmlns="" id="{283113BA-1600-4609-AADF-09C5B894E2BB}"/>
              </a:ext>
            </a:extLst>
          </p:cNvPr>
          <p:cNvSpPr>
            <a:spLocks noChangeArrowheads="1"/>
          </p:cNvSpPr>
          <p:nvPr/>
        </p:nvSpPr>
        <p:spPr bwMode="auto">
          <a:xfrm>
            <a:off x="7766090" y="2588245"/>
            <a:ext cx="1639327" cy="1639433"/>
          </a:xfrm>
          <a:prstGeom prst="ellipse">
            <a:avLst/>
          </a:prstGeom>
          <a:solidFill>
            <a:schemeClr val="accent2">
              <a:alpha val="80000"/>
            </a:schemeClr>
          </a:solidFill>
          <a:ln>
            <a:noFill/>
          </a:ln>
          <a:effectLst/>
        </p:spPr>
        <p:txBody>
          <a:bodyPr wrap="none" anchor="ctr"/>
          <a:lstStyle/>
          <a:p>
            <a:endParaRPr lang="en-GB" sz="7464" b="1" dirty="0">
              <a:latin typeface="Roboto Bold" charset="0"/>
            </a:endParaRPr>
          </a:p>
        </p:txBody>
      </p:sp>
      <p:cxnSp>
        <p:nvCxnSpPr>
          <p:cNvPr id="23" name="Straight Connector 11">
            <a:extLst>
              <a:ext uri="{FF2B5EF4-FFF2-40B4-BE49-F238E27FC236}">
                <a16:creationId xmlns:a16="http://schemas.microsoft.com/office/drawing/2014/main" xmlns="" id="{B6A3E1AF-C028-4477-9917-BA04E285A843}"/>
              </a:ext>
            </a:extLst>
          </p:cNvPr>
          <p:cNvCxnSpPr/>
          <p:nvPr/>
        </p:nvCxnSpPr>
        <p:spPr>
          <a:xfrm flipH="1">
            <a:off x="8911506" y="3395508"/>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56">
            <a:extLst>
              <a:ext uri="{FF2B5EF4-FFF2-40B4-BE49-F238E27FC236}">
                <a16:creationId xmlns:a16="http://schemas.microsoft.com/office/drawing/2014/main" xmlns="" id="{910C97C9-EFF4-44A0-BD7D-562F88F2B3A8}"/>
              </a:ext>
            </a:extLst>
          </p:cNvPr>
          <p:cNvCxnSpPr>
            <a:cxnSpLocks/>
          </p:cNvCxnSpPr>
          <p:nvPr/>
        </p:nvCxnSpPr>
        <p:spPr>
          <a:xfrm>
            <a:off x="5791859" y="3395508"/>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59">
            <a:extLst>
              <a:ext uri="{FF2B5EF4-FFF2-40B4-BE49-F238E27FC236}">
                <a16:creationId xmlns:a16="http://schemas.microsoft.com/office/drawing/2014/main" xmlns="" id="{D742F2A6-49C3-4F4D-95BF-5C5ABB0BE7A5}"/>
              </a:ext>
            </a:extLst>
          </p:cNvPr>
          <p:cNvCxnSpPr/>
          <p:nvPr/>
        </p:nvCxnSpPr>
        <p:spPr>
          <a:xfrm flipV="1">
            <a:off x="7883932" y="4577627"/>
            <a:ext cx="0" cy="108000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30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80063"/>
            <a:ext cx="8852375" cy="697353"/>
          </a:xfrm>
        </p:spPr>
        <p:txBody>
          <a:bodyPr>
            <a:normAutofit/>
          </a:bodyPr>
          <a:lstStyle/>
          <a:p>
            <a:r>
              <a:rPr lang="en-GB" dirty="0"/>
              <a:t>Liderazgo vs. Gestión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6" y="2142491"/>
            <a:ext cx="3108907"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En las crisis, la fuerza del liderazgo pasa a ser el centro de atención absoluto. Las auténticas habilidades de gestión pasan a un segundo plano. Las decisiones se toman según el principio de Pareto (regla del 80/20) y el directivo sigue adelante con pleno compromiso. </a:t>
            </a:r>
            <a:endParaRPr lang="en-GB" sz="2200" dirty="0">
              <a:latin typeface="+mj-lt"/>
              <a:sym typeface="Wingdings" panose="05000000000000000000" pitchFamily="2" charset="2"/>
            </a:endParaRPr>
          </a:p>
        </p:txBody>
      </p:sp>
      <p:sp>
        <p:nvSpPr>
          <p:cNvPr id="7" name="TextBox 2">
            <a:extLst>
              <a:ext uri="{FF2B5EF4-FFF2-40B4-BE49-F238E27FC236}">
                <a16:creationId xmlns:a16="http://schemas.microsoft.com/office/drawing/2014/main" xmlns="" id="{A9475A44-B85B-4783-826A-CF1B4DCDEE80}"/>
              </a:ext>
            </a:extLst>
          </p:cNvPr>
          <p:cNvSpPr txBox="1"/>
          <p:nvPr/>
        </p:nvSpPr>
        <p:spPr>
          <a:xfrm>
            <a:off x="10877828" y="3392496"/>
            <a:ext cx="1174039" cy="369332"/>
          </a:xfrm>
          <a:prstGeom prst="rect">
            <a:avLst/>
          </a:prstGeom>
          <a:noFill/>
        </p:spPr>
        <p:txBody>
          <a:bodyPr wrap="none" rtlCol="0">
            <a:spAutoFit/>
          </a:bodyPr>
          <a:lstStyle/>
          <a:p>
            <a:pPr algn="r"/>
            <a:r>
              <a:rPr lang="en-GB" b="1" dirty="0">
                <a:solidFill>
                  <a:schemeClr val="tx2"/>
                </a:solidFill>
                <a:latin typeface="+mj-lt"/>
                <a:ea typeface="Roboto" charset="0"/>
                <a:cs typeface="Roboto" charset="0"/>
              </a:rPr>
              <a:t>Liderazgo</a:t>
            </a:r>
          </a:p>
        </p:txBody>
      </p:sp>
      <p:sp>
        <p:nvSpPr>
          <p:cNvPr id="9" name="TextBox 37">
            <a:extLst>
              <a:ext uri="{FF2B5EF4-FFF2-40B4-BE49-F238E27FC236}">
                <a16:creationId xmlns:a16="http://schemas.microsoft.com/office/drawing/2014/main" xmlns="" id="{D3CC4A76-F351-405C-8857-9CE752501017}"/>
              </a:ext>
            </a:extLst>
          </p:cNvPr>
          <p:cNvSpPr txBox="1"/>
          <p:nvPr/>
        </p:nvSpPr>
        <p:spPr>
          <a:xfrm>
            <a:off x="4067307" y="3034800"/>
            <a:ext cx="1470980" cy="707886"/>
          </a:xfrm>
          <a:prstGeom prst="rect">
            <a:avLst/>
          </a:prstGeom>
          <a:noFill/>
        </p:spPr>
        <p:txBody>
          <a:bodyPr wrap="none" rtlCol="0">
            <a:spAutoFit/>
          </a:bodyPr>
          <a:lstStyle/>
          <a:p>
            <a:r>
              <a:rPr lang="en-GB" sz="2000" b="1" dirty="0">
                <a:solidFill>
                  <a:schemeClr val="tx2"/>
                </a:solidFill>
                <a:latin typeface="+mj-lt"/>
                <a:ea typeface="Roboto" charset="0"/>
                <a:cs typeface="Roboto" charset="0"/>
              </a:rPr>
              <a:t>Individual</a:t>
            </a:r>
            <a:br>
              <a:rPr lang="en-GB" sz="2000" b="1" dirty="0">
                <a:solidFill>
                  <a:schemeClr val="tx2"/>
                </a:solidFill>
                <a:latin typeface="+mj-lt"/>
                <a:ea typeface="Roboto" charset="0"/>
                <a:cs typeface="Roboto" charset="0"/>
              </a:rPr>
            </a:br>
            <a:r>
              <a:rPr lang="en-GB" sz="2000" b="1" dirty="0">
                <a:solidFill>
                  <a:schemeClr val="tx2"/>
                </a:solidFill>
                <a:latin typeface="+mj-lt"/>
                <a:ea typeface="Roboto" charset="0"/>
                <a:cs typeface="Roboto" charset="0"/>
              </a:rPr>
              <a:t>Contribución</a:t>
            </a:r>
          </a:p>
        </p:txBody>
      </p:sp>
      <p:sp>
        <p:nvSpPr>
          <p:cNvPr id="11" name="TextBox 43">
            <a:extLst>
              <a:ext uri="{FF2B5EF4-FFF2-40B4-BE49-F238E27FC236}">
                <a16:creationId xmlns:a16="http://schemas.microsoft.com/office/drawing/2014/main" xmlns="" id="{F5C21BFF-215E-4ABC-8DB0-5AFA7B5A1461}"/>
              </a:ext>
            </a:extLst>
          </p:cNvPr>
          <p:cNvSpPr txBox="1"/>
          <p:nvPr/>
        </p:nvSpPr>
        <p:spPr>
          <a:xfrm>
            <a:off x="6892278" y="6074767"/>
            <a:ext cx="1544462" cy="400110"/>
          </a:xfrm>
          <a:prstGeom prst="rect">
            <a:avLst/>
          </a:prstGeom>
          <a:noFill/>
        </p:spPr>
        <p:txBody>
          <a:bodyPr wrap="none" rtlCol="0">
            <a:spAutoFit/>
          </a:bodyPr>
          <a:lstStyle/>
          <a:p>
            <a:pPr algn="ctr"/>
            <a:r>
              <a:rPr lang="en-GB" sz="2000" b="1" dirty="0">
                <a:solidFill>
                  <a:schemeClr val="tx2"/>
                </a:solidFill>
                <a:latin typeface="+mj-lt"/>
                <a:ea typeface="Roboto" charset="0"/>
                <a:cs typeface="Roboto" charset="0"/>
              </a:rPr>
              <a:t>Gestión</a:t>
            </a:r>
          </a:p>
        </p:txBody>
      </p:sp>
      <p:sp>
        <p:nvSpPr>
          <p:cNvPr id="14" name="Freeform 94">
            <a:extLst>
              <a:ext uri="{FF2B5EF4-FFF2-40B4-BE49-F238E27FC236}">
                <a16:creationId xmlns:a16="http://schemas.microsoft.com/office/drawing/2014/main" xmlns="" id="{8C713EE6-9FD4-4F67-BF85-E58B45A4B713}"/>
              </a:ext>
            </a:extLst>
          </p:cNvPr>
          <p:cNvSpPr>
            <a:spLocks noChangeAspect="1" noChangeArrowheads="1"/>
          </p:cNvSpPr>
          <p:nvPr/>
        </p:nvSpPr>
        <p:spPr bwMode="auto">
          <a:xfrm>
            <a:off x="6729878" y="3547397"/>
            <a:ext cx="2018752" cy="2025874"/>
          </a:xfrm>
          <a:prstGeom prst="ellipse">
            <a:avLst/>
          </a:prstGeom>
          <a:solidFill>
            <a:schemeClr val="accent1">
              <a:alpha val="80000"/>
            </a:schemeClr>
          </a:solidFill>
          <a:ln>
            <a:noFill/>
          </a:ln>
          <a:effectLst/>
        </p:spPr>
        <p:txBody>
          <a:bodyPr wrap="none" anchor="ctr"/>
          <a:lstStyle/>
          <a:p>
            <a:endParaRPr lang="en-GB" sz="7464" b="1" dirty="0">
              <a:latin typeface="Roboto Bold" charset="0"/>
            </a:endParaRPr>
          </a:p>
        </p:txBody>
      </p:sp>
      <p:sp>
        <p:nvSpPr>
          <p:cNvPr id="18" name="Freeform 86">
            <a:extLst>
              <a:ext uri="{FF2B5EF4-FFF2-40B4-BE49-F238E27FC236}">
                <a16:creationId xmlns:a16="http://schemas.microsoft.com/office/drawing/2014/main" xmlns="" id="{2574B569-3ECE-4D82-B770-32E086DC3C7F}"/>
              </a:ext>
            </a:extLst>
          </p:cNvPr>
          <p:cNvSpPr>
            <a:spLocks noChangeAspect="1" noChangeArrowheads="1"/>
          </p:cNvSpPr>
          <p:nvPr/>
        </p:nvSpPr>
        <p:spPr bwMode="auto">
          <a:xfrm>
            <a:off x="5891197" y="1955244"/>
            <a:ext cx="2694556" cy="2694724"/>
          </a:xfrm>
          <a:prstGeom prst="ellipse">
            <a:avLst/>
          </a:prstGeom>
          <a:solidFill>
            <a:schemeClr val="accent3">
              <a:alpha val="80000"/>
            </a:schemeClr>
          </a:solidFill>
          <a:ln>
            <a:noFill/>
          </a:ln>
          <a:effectLst/>
        </p:spPr>
        <p:txBody>
          <a:bodyPr wrap="none" anchor="ctr"/>
          <a:lstStyle/>
          <a:p>
            <a:endParaRPr lang="en-GB" sz="7464" b="1" dirty="0">
              <a:latin typeface="Roboto Bold" charset="0"/>
            </a:endParaRPr>
          </a:p>
        </p:txBody>
      </p:sp>
      <p:sp>
        <p:nvSpPr>
          <p:cNvPr id="21" name="Freeform 102">
            <a:extLst>
              <a:ext uri="{FF2B5EF4-FFF2-40B4-BE49-F238E27FC236}">
                <a16:creationId xmlns:a16="http://schemas.microsoft.com/office/drawing/2014/main" xmlns="" id="{283113BA-1600-4609-AADF-09C5B894E2BB}"/>
              </a:ext>
            </a:extLst>
          </p:cNvPr>
          <p:cNvSpPr>
            <a:spLocks noChangeAspect="1" noChangeArrowheads="1"/>
          </p:cNvSpPr>
          <p:nvPr/>
        </p:nvSpPr>
        <p:spPr bwMode="auto">
          <a:xfrm>
            <a:off x="7284709" y="1955239"/>
            <a:ext cx="3287811" cy="3288013"/>
          </a:xfrm>
          <a:prstGeom prst="ellipse">
            <a:avLst/>
          </a:prstGeom>
          <a:solidFill>
            <a:schemeClr val="accent2">
              <a:alpha val="80000"/>
            </a:schemeClr>
          </a:solidFill>
          <a:ln>
            <a:noFill/>
          </a:ln>
          <a:effectLst/>
        </p:spPr>
        <p:txBody>
          <a:bodyPr wrap="none" anchor="ctr"/>
          <a:lstStyle/>
          <a:p>
            <a:endParaRPr lang="en-GB" sz="7464" b="1" dirty="0">
              <a:latin typeface="Roboto Bold" charset="0"/>
            </a:endParaRPr>
          </a:p>
        </p:txBody>
      </p:sp>
      <p:cxnSp>
        <p:nvCxnSpPr>
          <p:cNvPr id="23" name="Straight Connector 11">
            <a:extLst>
              <a:ext uri="{FF2B5EF4-FFF2-40B4-BE49-F238E27FC236}">
                <a16:creationId xmlns:a16="http://schemas.microsoft.com/office/drawing/2014/main" xmlns="" id="{B6A3E1AF-C028-4477-9917-BA04E285A843}"/>
              </a:ext>
            </a:extLst>
          </p:cNvPr>
          <p:cNvCxnSpPr/>
          <p:nvPr/>
        </p:nvCxnSpPr>
        <p:spPr>
          <a:xfrm flipH="1">
            <a:off x="9602142" y="3547397"/>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56">
            <a:extLst>
              <a:ext uri="{FF2B5EF4-FFF2-40B4-BE49-F238E27FC236}">
                <a16:creationId xmlns:a16="http://schemas.microsoft.com/office/drawing/2014/main" xmlns="" id="{910C97C9-EFF4-44A0-BD7D-562F88F2B3A8}"/>
              </a:ext>
            </a:extLst>
          </p:cNvPr>
          <p:cNvCxnSpPr>
            <a:cxnSpLocks/>
          </p:cNvCxnSpPr>
          <p:nvPr/>
        </p:nvCxnSpPr>
        <p:spPr>
          <a:xfrm>
            <a:off x="5586267" y="3310889"/>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59">
            <a:extLst>
              <a:ext uri="{FF2B5EF4-FFF2-40B4-BE49-F238E27FC236}">
                <a16:creationId xmlns:a16="http://schemas.microsoft.com/office/drawing/2014/main" xmlns="" id="{D742F2A6-49C3-4F4D-95BF-5C5ABB0BE7A5}"/>
              </a:ext>
            </a:extLst>
          </p:cNvPr>
          <p:cNvCxnSpPr/>
          <p:nvPr/>
        </p:nvCxnSpPr>
        <p:spPr>
          <a:xfrm flipV="1">
            <a:off x="7672176" y="4893975"/>
            <a:ext cx="0" cy="108000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91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8" name="Shape 24605">
            <a:extLst>
              <a:ext uri="{FF2B5EF4-FFF2-40B4-BE49-F238E27FC236}">
                <a16:creationId xmlns:a16="http://schemas.microsoft.com/office/drawing/2014/main" xmlns="" id="{7C5208D6-CD96-4C8A-94EE-957EB4A16910}"/>
              </a:ext>
            </a:extLst>
          </p:cNvPr>
          <p:cNvSpPr/>
          <p:nvPr/>
        </p:nvSpPr>
        <p:spPr>
          <a:xfrm>
            <a:off x="4925287" y="5086585"/>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9" name="Shape 24606">
            <a:extLst>
              <a:ext uri="{FF2B5EF4-FFF2-40B4-BE49-F238E27FC236}">
                <a16:creationId xmlns:a16="http://schemas.microsoft.com/office/drawing/2014/main" xmlns="" id="{1F4AC154-A60E-4557-89D3-CD7E65E8CCD5}"/>
              </a:ext>
            </a:extLst>
          </p:cNvPr>
          <p:cNvSpPr/>
          <p:nvPr/>
        </p:nvSpPr>
        <p:spPr>
          <a:xfrm rot="1560000">
            <a:off x="5026855" y="3642264"/>
            <a:ext cx="527220" cy="2186458"/>
          </a:xfrm>
          <a:prstGeom prst="rect">
            <a:avLst/>
          </a:pr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0" name="Shape 24607">
            <a:extLst>
              <a:ext uri="{FF2B5EF4-FFF2-40B4-BE49-F238E27FC236}">
                <a16:creationId xmlns:a16="http://schemas.microsoft.com/office/drawing/2014/main" xmlns="" id="{7B24889A-D42F-4844-921B-EF3FA5A7E6B1}"/>
              </a:ext>
            </a:extLst>
          </p:cNvPr>
          <p:cNvSpPr/>
          <p:nvPr/>
        </p:nvSpPr>
        <p:spPr>
          <a:xfrm rot="1560000">
            <a:off x="5552110" y="3552012"/>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1">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1" name="Shape 24608">
            <a:extLst>
              <a:ext uri="{FF2B5EF4-FFF2-40B4-BE49-F238E27FC236}">
                <a16:creationId xmlns:a16="http://schemas.microsoft.com/office/drawing/2014/main" xmlns="" id="{B2D400F2-905B-46EF-A01A-7A60BEB5C4E0}"/>
              </a:ext>
            </a:extLst>
          </p:cNvPr>
          <p:cNvSpPr/>
          <p:nvPr/>
        </p:nvSpPr>
        <p:spPr>
          <a:xfrm rot="1560000">
            <a:off x="5574002" y="355546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1">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4" name="Shape 24605">
            <a:extLst>
              <a:ext uri="{FF2B5EF4-FFF2-40B4-BE49-F238E27FC236}">
                <a16:creationId xmlns:a16="http://schemas.microsoft.com/office/drawing/2014/main" xmlns="" id="{066D9D61-6226-45CE-B033-82D952528D4C}"/>
              </a:ext>
            </a:extLst>
          </p:cNvPr>
          <p:cNvSpPr/>
          <p:nvPr/>
        </p:nvSpPr>
        <p:spPr>
          <a:xfrm>
            <a:off x="5964518" y="5121638"/>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5" name="Shape 24606">
            <a:extLst>
              <a:ext uri="{FF2B5EF4-FFF2-40B4-BE49-F238E27FC236}">
                <a16:creationId xmlns:a16="http://schemas.microsoft.com/office/drawing/2014/main" xmlns="" id="{0FCD3D49-2EA8-4D02-9DC9-D412D5A1A5E7}"/>
              </a:ext>
            </a:extLst>
          </p:cNvPr>
          <p:cNvSpPr/>
          <p:nvPr/>
        </p:nvSpPr>
        <p:spPr>
          <a:xfrm rot="1560000">
            <a:off x="6066086" y="3677317"/>
            <a:ext cx="527220" cy="2186458"/>
          </a:xfrm>
          <a:prstGeom prst="rect">
            <a:avLst/>
          </a:pr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6" name="Shape 24607">
            <a:extLst>
              <a:ext uri="{FF2B5EF4-FFF2-40B4-BE49-F238E27FC236}">
                <a16:creationId xmlns:a16="http://schemas.microsoft.com/office/drawing/2014/main" xmlns="" id="{D4D4AF3E-CD05-4E37-AA8F-2D550BD38A0F}"/>
              </a:ext>
            </a:extLst>
          </p:cNvPr>
          <p:cNvSpPr/>
          <p:nvPr/>
        </p:nvSpPr>
        <p:spPr>
          <a:xfrm rot="1560000">
            <a:off x="6591341" y="3587065"/>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1">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7" name="Shape 24608">
            <a:extLst>
              <a:ext uri="{FF2B5EF4-FFF2-40B4-BE49-F238E27FC236}">
                <a16:creationId xmlns:a16="http://schemas.microsoft.com/office/drawing/2014/main" xmlns="" id="{FD6B33D9-7B40-4EB5-A276-2AEBFEFB525C}"/>
              </a:ext>
            </a:extLst>
          </p:cNvPr>
          <p:cNvSpPr/>
          <p:nvPr/>
        </p:nvSpPr>
        <p:spPr>
          <a:xfrm rot="1560000">
            <a:off x="6613233" y="3590516"/>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1">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9619" y="435931"/>
            <a:ext cx="8852375" cy="697353"/>
          </a:xfrm>
        </p:spPr>
        <p:txBody>
          <a:bodyPr>
            <a:normAutofit fontScale="92500"/>
          </a:bodyPr>
          <a:lstStyle/>
          <a:p>
            <a:r>
              <a:rPr lang="en-GB" sz="3200" dirty="0"/>
              <a:t>Liderazgo en la crisis: resiliencia en lugar de eficiencia</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8929" y="1868223"/>
            <a:ext cx="4727978" cy="51418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No existe una receta de éxito para gestionar una empresa en crisis. Si no existe "la única" decisión correcta, el objetivo debe ser encontrar la solución que sea suficientemente buena. </a:t>
            </a:r>
          </a:p>
          <a:p>
            <a:pPr algn="l">
              <a:lnSpc>
                <a:spcPct val="100000"/>
              </a:lnSpc>
              <a:spcBef>
                <a:spcPts val="600"/>
              </a:spcBef>
            </a:pPr>
            <a:r>
              <a:rPr lang="en-GB" altLang="de-DE" sz="2000" dirty="0">
                <a:solidFill>
                  <a:srgbClr val="245473"/>
                </a:solidFill>
                <a:latin typeface="+mj-lt"/>
              </a:rPr>
              <a:t>Esto conduce inevitablemente al problema de que los directivos tengan que atender en el "primer plano" las expectativas y necesidades evidentes de la empresa y de los empleados en materia de seguridad y orientación, que en sí mismas crean bastante presión.</a:t>
            </a:r>
          </a:p>
          <a:p>
            <a:pPr algn="l">
              <a:lnSpc>
                <a:spcPct val="100000"/>
              </a:lnSpc>
              <a:spcBef>
                <a:spcPts val="600"/>
              </a:spcBef>
            </a:pPr>
            <a:r>
              <a:rPr lang="en-GB" altLang="de-DE" sz="2000" dirty="0">
                <a:solidFill>
                  <a:srgbClr val="245473"/>
                </a:solidFill>
                <a:latin typeface="+mj-lt"/>
              </a:rPr>
              <a:t>Además, la crisis en el "backstage" requiere que los directivos se enfrenten a contradicciones, incertidumbres, dilemas y deseos y temores personales.</a:t>
            </a:r>
          </a:p>
          <a:p>
            <a:pPr algn="l">
              <a:lnSpc>
                <a:spcPts val="1500"/>
              </a:lnSpc>
              <a:spcBef>
                <a:spcPts val="600"/>
              </a:spcBef>
            </a:pPr>
            <a:endParaRPr lang="en-GB" sz="2000" dirty="0">
              <a:latin typeface="+mj-lt"/>
              <a:sym typeface="Wingdings" panose="05000000000000000000" pitchFamily="2" charset="2"/>
            </a:endParaRPr>
          </a:p>
        </p:txBody>
      </p:sp>
      <p:sp>
        <p:nvSpPr>
          <p:cNvPr id="18" name="Shape 24581">
            <a:extLst>
              <a:ext uri="{FF2B5EF4-FFF2-40B4-BE49-F238E27FC236}">
                <a16:creationId xmlns:a16="http://schemas.microsoft.com/office/drawing/2014/main" xmlns="" id="{16CCAD3D-253E-443C-8886-E232322870D4}"/>
              </a:ext>
            </a:extLst>
          </p:cNvPr>
          <p:cNvSpPr/>
          <p:nvPr/>
        </p:nvSpPr>
        <p:spPr>
          <a:xfrm>
            <a:off x="10041421"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9" name="Shape 24582">
            <a:extLst>
              <a:ext uri="{FF2B5EF4-FFF2-40B4-BE49-F238E27FC236}">
                <a16:creationId xmlns:a16="http://schemas.microsoft.com/office/drawing/2014/main" xmlns="" id="{E04F73C9-D847-4640-87CF-F8E839EE9F38}"/>
              </a:ext>
            </a:extLst>
          </p:cNvPr>
          <p:cNvSpPr/>
          <p:nvPr/>
        </p:nvSpPr>
        <p:spPr>
          <a:xfrm>
            <a:off x="10041670" y="3672398"/>
            <a:ext cx="527220" cy="2186458"/>
          </a:xfrm>
          <a:prstGeom prst="rect">
            <a:avLst/>
          </a:prstGeom>
          <a:solidFill>
            <a:schemeClr val="accent3"/>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0" name="Shape 24583">
            <a:extLst>
              <a:ext uri="{FF2B5EF4-FFF2-40B4-BE49-F238E27FC236}">
                <a16:creationId xmlns:a16="http://schemas.microsoft.com/office/drawing/2014/main" xmlns="" id="{1970A4EF-7A94-4C1B-A127-BA5FDF4EADA8}"/>
              </a:ext>
            </a:extLst>
          </p:cNvPr>
          <p:cNvSpPr/>
          <p:nvPr/>
        </p:nvSpPr>
        <p:spPr>
          <a:xfrm>
            <a:off x="10041420" y="3399526"/>
            <a:ext cx="789195" cy="272872"/>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3">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1" name="Shape 24584">
            <a:extLst>
              <a:ext uri="{FF2B5EF4-FFF2-40B4-BE49-F238E27FC236}">
                <a16:creationId xmlns:a16="http://schemas.microsoft.com/office/drawing/2014/main" xmlns="" id="{14769576-1438-4813-B7CA-68FE0966187D}"/>
              </a:ext>
            </a:extLst>
          </p:cNvPr>
          <p:cNvSpPr/>
          <p:nvPr/>
        </p:nvSpPr>
        <p:spPr>
          <a:xfrm>
            <a:off x="10568891"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3">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2" name="Shape 24593">
            <a:extLst>
              <a:ext uri="{FF2B5EF4-FFF2-40B4-BE49-F238E27FC236}">
                <a16:creationId xmlns:a16="http://schemas.microsoft.com/office/drawing/2014/main" xmlns="" id="{699443A6-C9CC-4B53-B6C3-7995ADFAF652}"/>
              </a:ext>
            </a:extLst>
          </p:cNvPr>
          <p:cNvSpPr/>
          <p:nvPr/>
        </p:nvSpPr>
        <p:spPr>
          <a:xfrm>
            <a:off x="11138913"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24594">
            <a:extLst>
              <a:ext uri="{FF2B5EF4-FFF2-40B4-BE49-F238E27FC236}">
                <a16:creationId xmlns:a16="http://schemas.microsoft.com/office/drawing/2014/main" xmlns="" id="{95E74484-ACD4-4A46-B148-F5DB4791A506}"/>
              </a:ext>
            </a:extLst>
          </p:cNvPr>
          <p:cNvSpPr/>
          <p:nvPr/>
        </p:nvSpPr>
        <p:spPr>
          <a:xfrm>
            <a:off x="11139163" y="3671901"/>
            <a:ext cx="527220" cy="2186458"/>
          </a:xfrm>
          <a:prstGeom prst="rect">
            <a:avLst/>
          </a:prstGeom>
          <a:solidFill>
            <a:schemeClr val="accent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4" name="Shape 24595">
            <a:extLst>
              <a:ext uri="{FF2B5EF4-FFF2-40B4-BE49-F238E27FC236}">
                <a16:creationId xmlns:a16="http://schemas.microsoft.com/office/drawing/2014/main" xmlns="" id="{04B0124A-23E3-4B6B-AFF5-192313701D82}"/>
              </a:ext>
            </a:extLst>
          </p:cNvPr>
          <p:cNvSpPr/>
          <p:nvPr/>
        </p:nvSpPr>
        <p:spPr>
          <a:xfrm>
            <a:off x="11138915" y="3399526"/>
            <a:ext cx="789195" cy="272872"/>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4">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5" name="Shape 24596">
            <a:extLst>
              <a:ext uri="{FF2B5EF4-FFF2-40B4-BE49-F238E27FC236}">
                <a16:creationId xmlns:a16="http://schemas.microsoft.com/office/drawing/2014/main" xmlns="" id="{2E4A711F-5EC2-405A-B493-293FED5BDA4B}"/>
              </a:ext>
            </a:extLst>
          </p:cNvPr>
          <p:cNvSpPr/>
          <p:nvPr/>
        </p:nvSpPr>
        <p:spPr>
          <a:xfrm>
            <a:off x="11666387"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4">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6" name="Shape 24605">
            <a:extLst>
              <a:ext uri="{FF2B5EF4-FFF2-40B4-BE49-F238E27FC236}">
                <a16:creationId xmlns:a16="http://schemas.microsoft.com/office/drawing/2014/main" xmlns="" id="{181E89E3-3FF2-4280-BB62-6789460D105E}"/>
              </a:ext>
            </a:extLst>
          </p:cNvPr>
          <p:cNvSpPr/>
          <p:nvPr/>
        </p:nvSpPr>
        <p:spPr>
          <a:xfrm>
            <a:off x="7009598" y="5101717"/>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24606">
            <a:extLst>
              <a:ext uri="{FF2B5EF4-FFF2-40B4-BE49-F238E27FC236}">
                <a16:creationId xmlns:a16="http://schemas.microsoft.com/office/drawing/2014/main" xmlns="" id="{BA5E89AF-787D-41C6-B09B-E51C213A632B}"/>
              </a:ext>
            </a:extLst>
          </p:cNvPr>
          <p:cNvSpPr/>
          <p:nvPr/>
        </p:nvSpPr>
        <p:spPr>
          <a:xfrm rot="1560000">
            <a:off x="7111166" y="3657396"/>
            <a:ext cx="527220" cy="2186458"/>
          </a:xfrm>
          <a:prstGeom prst="rect">
            <a:avLst/>
          </a:pr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8" name="Shape 24607">
            <a:extLst>
              <a:ext uri="{FF2B5EF4-FFF2-40B4-BE49-F238E27FC236}">
                <a16:creationId xmlns:a16="http://schemas.microsoft.com/office/drawing/2014/main" xmlns="" id="{1459D9C1-EF3C-4183-AE13-5B06C56CDE9E}"/>
              </a:ext>
            </a:extLst>
          </p:cNvPr>
          <p:cNvSpPr/>
          <p:nvPr/>
        </p:nvSpPr>
        <p:spPr>
          <a:xfrm rot="1560000">
            <a:off x="7636421" y="3567144"/>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1">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9" name="Shape 24608">
            <a:extLst>
              <a:ext uri="{FF2B5EF4-FFF2-40B4-BE49-F238E27FC236}">
                <a16:creationId xmlns:a16="http://schemas.microsoft.com/office/drawing/2014/main" xmlns="" id="{95F56699-1AF4-4CA5-834E-FADBE8C9E51F}"/>
              </a:ext>
            </a:extLst>
          </p:cNvPr>
          <p:cNvSpPr/>
          <p:nvPr/>
        </p:nvSpPr>
        <p:spPr>
          <a:xfrm rot="1560000">
            <a:off x="7658313" y="3570595"/>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1">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0" name="Shape 24617">
            <a:extLst>
              <a:ext uri="{FF2B5EF4-FFF2-40B4-BE49-F238E27FC236}">
                <a16:creationId xmlns:a16="http://schemas.microsoft.com/office/drawing/2014/main" xmlns="" id="{8FB3E6C1-82E6-4134-BDEC-680F7FE52213}"/>
              </a:ext>
            </a:extLst>
          </p:cNvPr>
          <p:cNvSpPr/>
          <p:nvPr/>
        </p:nvSpPr>
        <p:spPr>
          <a:xfrm>
            <a:off x="8611119"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1" name="Shape 24618">
            <a:extLst>
              <a:ext uri="{FF2B5EF4-FFF2-40B4-BE49-F238E27FC236}">
                <a16:creationId xmlns:a16="http://schemas.microsoft.com/office/drawing/2014/main" xmlns="" id="{327F4AE4-64C9-4346-9531-9B5C424A4B6E}"/>
              </a:ext>
            </a:extLst>
          </p:cNvPr>
          <p:cNvSpPr/>
          <p:nvPr/>
        </p:nvSpPr>
        <p:spPr>
          <a:xfrm>
            <a:off x="8611368" y="3671901"/>
            <a:ext cx="527220" cy="2186458"/>
          </a:xfrm>
          <a:prstGeom prst="rect">
            <a:avLst/>
          </a:prstGeom>
          <a:solidFill>
            <a:schemeClr val="accent2"/>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2" name="Shape 24619">
            <a:extLst>
              <a:ext uri="{FF2B5EF4-FFF2-40B4-BE49-F238E27FC236}">
                <a16:creationId xmlns:a16="http://schemas.microsoft.com/office/drawing/2014/main" xmlns="" id="{6AE34B0F-2B23-4B20-87FE-99DF3A5283AF}"/>
              </a:ext>
            </a:extLst>
          </p:cNvPr>
          <p:cNvSpPr/>
          <p:nvPr/>
        </p:nvSpPr>
        <p:spPr>
          <a:xfrm>
            <a:off x="8611119" y="3399526"/>
            <a:ext cx="791079"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2">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3" name="Shape 24620">
            <a:extLst>
              <a:ext uri="{FF2B5EF4-FFF2-40B4-BE49-F238E27FC236}">
                <a16:creationId xmlns:a16="http://schemas.microsoft.com/office/drawing/2014/main" xmlns="" id="{83BA3B4B-70CE-4A27-87E0-FFC59A02D47E}"/>
              </a:ext>
            </a:extLst>
          </p:cNvPr>
          <p:cNvSpPr/>
          <p:nvPr/>
        </p:nvSpPr>
        <p:spPr>
          <a:xfrm>
            <a:off x="9138589"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2">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grpSp>
        <p:nvGrpSpPr>
          <p:cNvPr id="42" name="Group 45">
            <a:extLst>
              <a:ext uri="{FF2B5EF4-FFF2-40B4-BE49-F238E27FC236}">
                <a16:creationId xmlns:a16="http://schemas.microsoft.com/office/drawing/2014/main" xmlns="" id="{EEB02746-93E9-40B3-B2F2-9B4A9900BF46}"/>
              </a:ext>
            </a:extLst>
          </p:cNvPr>
          <p:cNvGrpSpPr>
            <a:grpSpLocks noChangeAspect="1"/>
          </p:cNvGrpSpPr>
          <p:nvPr/>
        </p:nvGrpSpPr>
        <p:grpSpPr>
          <a:xfrm>
            <a:off x="8604165" y="2274330"/>
            <a:ext cx="934097" cy="987406"/>
            <a:chOff x="10689077" y="6885187"/>
            <a:chExt cx="2999494" cy="3170675"/>
          </a:xfrm>
          <a:solidFill>
            <a:schemeClr val="accent2"/>
          </a:solidFill>
        </p:grpSpPr>
        <p:sp>
          <p:nvSpPr>
            <p:cNvPr id="43" name="Freeform 62">
              <a:extLst>
                <a:ext uri="{FF2B5EF4-FFF2-40B4-BE49-F238E27FC236}">
                  <a16:creationId xmlns:a16="http://schemas.microsoft.com/office/drawing/2014/main" xmlns="" id="{99335791-1FFB-4BFB-9861-D051EC36A5A6}"/>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grpFill/>
            <a:ln>
              <a:noFill/>
            </a:ln>
            <a:effectLst/>
          </p:spPr>
          <p:txBody>
            <a:bodyPr wrap="square" anchor="ctr">
              <a:noAutofit/>
            </a:bodyPr>
            <a:lstStyle/>
            <a:p>
              <a:endParaRPr lang="en-GB" sz="2450" dirty="0"/>
            </a:p>
          </p:txBody>
        </p:sp>
        <p:sp>
          <p:nvSpPr>
            <p:cNvPr id="44" name="Rounded Rectangle 63">
              <a:extLst>
                <a:ext uri="{FF2B5EF4-FFF2-40B4-BE49-F238E27FC236}">
                  <a16:creationId xmlns:a16="http://schemas.microsoft.com/office/drawing/2014/main" xmlns="" id="{9F10EF7B-C622-4057-BB5B-A51915E87DE8}"/>
                </a:ext>
              </a:extLst>
            </p:cNvPr>
            <p:cNvSpPr/>
            <p:nvPr/>
          </p:nvSpPr>
          <p:spPr>
            <a:xfrm>
              <a:off x="11997779" y="9741795"/>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5" name="Rounded Rectangle 67">
              <a:extLst>
                <a:ext uri="{FF2B5EF4-FFF2-40B4-BE49-F238E27FC236}">
                  <a16:creationId xmlns:a16="http://schemas.microsoft.com/office/drawing/2014/main" xmlns="" id="{FD112FE3-697D-443D-9DBC-40634DA84F3F}"/>
                </a:ext>
              </a:extLst>
            </p:cNvPr>
            <p:cNvSpPr/>
            <p:nvPr/>
          </p:nvSpPr>
          <p:spPr>
            <a:xfrm>
              <a:off x="12063415" y="9859906"/>
              <a:ext cx="250817" cy="19595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6" name="Rounded Rectangle 68">
              <a:extLst>
                <a:ext uri="{FF2B5EF4-FFF2-40B4-BE49-F238E27FC236}">
                  <a16:creationId xmlns:a16="http://schemas.microsoft.com/office/drawing/2014/main" xmlns="" id="{8A7CE9FE-B48D-4683-BE83-6AD834946EB8}"/>
                </a:ext>
              </a:extLst>
            </p:cNvPr>
            <p:cNvSpPr/>
            <p:nvPr/>
          </p:nvSpPr>
          <p:spPr>
            <a:xfrm>
              <a:off x="11997779" y="9625964"/>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47" name="TextBox 60">
            <a:extLst>
              <a:ext uri="{FF2B5EF4-FFF2-40B4-BE49-F238E27FC236}">
                <a16:creationId xmlns:a16="http://schemas.microsoft.com/office/drawing/2014/main" xmlns="" id="{67ED5EBC-97ED-4E97-8D54-F720C726C87C}"/>
              </a:ext>
            </a:extLst>
          </p:cNvPr>
          <p:cNvSpPr txBox="1"/>
          <p:nvPr/>
        </p:nvSpPr>
        <p:spPr>
          <a:xfrm>
            <a:off x="8539274" y="1849819"/>
            <a:ext cx="1063881" cy="338554"/>
          </a:xfrm>
          <a:prstGeom prst="rect">
            <a:avLst/>
          </a:prstGeom>
          <a:noFill/>
        </p:spPr>
        <p:txBody>
          <a:bodyPr wrap="none" rtlCol="0" anchor="b" anchorCtr="0">
            <a:spAutoFit/>
          </a:bodyPr>
          <a:lstStyle/>
          <a:p>
            <a:pPr algn="ctr"/>
            <a:r>
              <a:rPr lang="en-GB" sz="1600" b="1" dirty="0">
                <a:solidFill>
                  <a:schemeClr val="accent2"/>
                </a:solidFill>
                <a:latin typeface="+mj-lt"/>
                <a:ea typeface="League Spartan" charset="0"/>
                <a:cs typeface="Poppins SemiBold" pitchFamily="2" charset="77"/>
              </a:rPr>
              <a:t>Liderazgo</a:t>
            </a:r>
          </a:p>
        </p:txBody>
      </p:sp>
    </p:spTree>
    <p:extLst>
      <p:ext uri="{BB962C8B-B14F-4D97-AF65-F5344CB8AC3E}">
        <p14:creationId xmlns:p14="http://schemas.microsoft.com/office/powerpoint/2010/main" val="276358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8896" y="585584"/>
            <a:ext cx="8852375" cy="697353"/>
          </a:xfrm>
        </p:spPr>
        <p:txBody>
          <a:bodyPr>
            <a:normAutofit/>
          </a:bodyPr>
          <a:lstStyle/>
          <a:p>
            <a:r>
              <a:rPr lang="en-GB" dirty="0"/>
              <a:t>Competencia de liderazgo en las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88691" y="2066291"/>
            <a:ext cx="2810071" cy="33986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La gestión de crisis requiere decisiones soberanas y rápidas. Esto se debe a que las pautas de comportamiento y las estrategias habituales no suelen ser suficientes para superar una crisis.</a:t>
            </a:r>
          </a:p>
          <a:p>
            <a:pPr algn="l">
              <a:lnSpc>
                <a:spcPts val="1500"/>
              </a:lnSpc>
              <a:spcBef>
                <a:spcPts val="600"/>
              </a:spcBef>
            </a:pPr>
            <a:endParaRPr lang="en-GB" sz="1400" dirty="0">
              <a:latin typeface="+mj-lt"/>
              <a:sym typeface="Wingdings" panose="05000000000000000000" pitchFamily="2" charset="2"/>
            </a:endParaRPr>
          </a:p>
        </p:txBody>
      </p:sp>
      <p:sp>
        <p:nvSpPr>
          <p:cNvPr id="5" name="Shape 3160">
            <a:extLst>
              <a:ext uri="{FF2B5EF4-FFF2-40B4-BE49-F238E27FC236}">
                <a16:creationId xmlns:a16="http://schemas.microsoft.com/office/drawing/2014/main" xmlns="" id="{39478F7F-7DB6-4B09-ABCC-9AE41094D595}"/>
              </a:ext>
            </a:extLst>
          </p:cNvPr>
          <p:cNvSpPr/>
          <p:nvPr/>
        </p:nvSpPr>
        <p:spPr>
          <a:xfrm>
            <a:off x="8170983" y="2144477"/>
            <a:ext cx="3132743" cy="1867689"/>
          </a:xfrm>
          <a:custGeom>
            <a:avLst/>
            <a:gdLst/>
            <a:ahLst/>
            <a:cxnLst/>
            <a:rect l="0" t="0" r="0" b="0"/>
            <a:pathLst>
              <a:path w="120000" h="120000" extrusionOk="0">
                <a:moveTo>
                  <a:pt x="114578" y="71489"/>
                </a:moveTo>
                <a:cubicBezTo>
                  <a:pt x="119999" y="65106"/>
                  <a:pt x="119999" y="54893"/>
                  <a:pt x="114578" y="48510"/>
                </a:cubicBezTo>
                <a:cubicBezTo>
                  <a:pt x="78795" y="6382"/>
                  <a:pt x="78795" y="6382"/>
                  <a:pt x="78795" y="6382"/>
                </a:cubicBezTo>
                <a:cubicBezTo>
                  <a:pt x="73373" y="0"/>
                  <a:pt x="69036" y="2127"/>
                  <a:pt x="69036" y="11063"/>
                </a:cubicBezTo>
                <a:cubicBezTo>
                  <a:pt x="69036" y="11063"/>
                  <a:pt x="69036" y="11063"/>
                  <a:pt x="69036" y="11063"/>
                </a:cubicBezTo>
                <a:cubicBezTo>
                  <a:pt x="69036" y="20000"/>
                  <a:pt x="62891" y="27659"/>
                  <a:pt x="55301" y="27659"/>
                </a:cubicBezTo>
                <a:cubicBezTo>
                  <a:pt x="13734" y="27659"/>
                  <a:pt x="13734" y="27659"/>
                  <a:pt x="13734" y="27659"/>
                </a:cubicBezTo>
                <a:cubicBezTo>
                  <a:pt x="6144" y="27659"/>
                  <a:pt x="0" y="34893"/>
                  <a:pt x="0" y="43829"/>
                </a:cubicBezTo>
                <a:cubicBezTo>
                  <a:pt x="0" y="76170"/>
                  <a:pt x="0" y="76170"/>
                  <a:pt x="0" y="76170"/>
                </a:cubicBezTo>
                <a:cubicBezTo>
                  <a:pt x="0" y="85106"/>
                  <a:pt x="6144" y="92765"/>
                  <a:pt x="13734"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373" y="120000"/>
                  <a:pt x="78795" y="113617"/>
                </a:cubicBezTo>
                <a:lnTo>
                  <a:pt x="114578" y="71489"/>
                </a:lnTo>
                <a:close/>
              </a:path>
            </a:pathLst>
          </a:custGeom>
          <a:solidFill>
            <a:schemeClr val="accent3"/>
          </a:solidFill>
          <a:ln/>
          <a:effectLst/>
        </p:spPr>
        <p:style>
          <a:lnRef idx="0">
            <a:schemeClr val="accent3"/>
          </a:lnRef>
          <a:fillRef idx="3">
            <a:schemeClr val="accent3"/>
          </a:fillRef>
          <a:effectRef idx="3">
            <a:schemeClr val="accent3"/>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Shape 3164">
            <a:extLst>
              <a:ext uri="{FF2B5EF4-FFF2-40B4-BE49-F238E27FC236}">
                <a16:creationId xmlns:a16="http://schemas.microsoft.com/office/drawing/2014/main" xmlns="" id="{D3D999FD-48DD-445D-9AE4-6E2D63BA03C3}"/>
              </a:ext>
            </a:extLst>
          </p:cNvPr>
          <p:cNvSpPr/>
          <p:nvPr/>
        </p:nvSpPr>
        <p:spPr>
          <a:xfrm>
            <a:off x="5999755" y="2146998"/>
            <a:ext cx="3132743" cy="1867687"/>
          </a:xfrm>
          <a:custGeom>
            <a:avLst/>
            <a:gdLst/>
            <a:ahLst/>
            <a:cxnLst/>
            <a:rect l="0" t="0" r="0" b="0"/>
            <a:pathLst>
              <a:path w="120000" h="120000" extrusionOk="0">
                <a:moveTo>
                  <a:pt x="114939" y="71489"/>
                </a:moveTo>
                <a:cubicBezTo>
                  <a:pt x="119999" y="65106"/>
                  <a:pt x="119999" y="54893"/>
                  <a:pt x="114939" y="48510"/>
                </a:cubicBezTo>
                <a:cubicBezTo>
                  <a:pt x="79156" y="6382"/>
                  <a:pt x="79156" y="6382"/>
                  <a:pt x="79156" y="6382"/>
                </a:cubicBezTo>
                <a:cubicBezTo>
                  <a:pt x="73734" y="0"/>
                  <a:pt x="69397" y="2127"/>
                  <a:pt x="69397" y="11063"/>
                </a:cubicBezTo>
                <a:cubicBezTo>
                  <a:pt x="69397" y="11063"/>
                  <a:pt x="69397" y="11063"/>
                  <a:pt x="69397" y="11063"/>
                </a:cubicBezTo>
                <a:cubicBezTo>
                  <a:pt x="69397"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397" y="100000"/>
                  <a:pt x="69397" y="108936"/>
                </a:cubicBezTo>
                <a:cubicBezTo>
                  <a:pt x="69397" y="108936"/>
                  <a:pt x="69397" y="108936"/>
                  <a:pt x="69397" y="108936"/>
                </a:cubicBezTo>
                <a:cubicBezTo>
                  <a:pt x="69397" y="117872"/>
                  <a:pt x="73734" y="120000"/>
                  <a:pt x="79156" y="113617"/>
                </a:cubicBezTo>
                <a:lnTo>
                  <a:pt x="114939" y="71489"/>
                </a:lnTo>
                <a:close/>
              </a:path>
            </a:pathLst>
          </a:custGeom>
          <a:solidFill>
            <a:schemeClr val="accent2"/>
          </a:solidFill>
          <a:ln/>
          <a:effectLst/>
        </p:spPr>
        <p:style>
          <a:lnRef idx="0">
            <a:schemeClr val="accent2"/>
          </a:lnRef>
          <a:fillRef idx="3">
            <a:schemeClr val="accent2"/>
          </a:fillRef>
          <a:effectRef idx="3">
            <a:schemeClr val="accent2"/>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7" name="Shape 3167">
            <a:extLst>
              <a:ext uri="{FF2B5EF4-FFF2-40B4-BE49-F238E27FC236}">
                <a16:creationId xmlns:a16="http://schemas.microsoft.com/office/drawing/2014/main" xmlns="" id="{21F33F06-EBE1-4072-9812-8B673AFCF7FF}"/>
              </a:ext>
            </a:extLst>
          </p:cNvPr>
          <p:cNvSpPr>
            <a:spLocks noChangeAspect="1"/>
          </p:cNvSpPr>
          <p:nvPr/>
        </p:nvSpPr>
        <p:spPr>
          <a:xfrm>
            <a:off x="4101737" y="2144476"/>
            <a:ext cx="2869946" cy="1867660"/>
          </a:xfrm>
          <a:custGeom>
            <a:avLst/>
            <a:gdLst/>
            <a:ahLst/>
            <a:cxnLst/>
            <a:rect l="0" t="0" r="0" b="0"/>
            <a:pathLst>
              <a:path w="120000" h="120000" extrusionOk="0">
                <a:moveTo>
                  <a:pt x="68202" y="5"/>
                </a:moveTo>
                <a:cubicBezTo>
                  <a:pt x="69981" y="99"/>
                  <a:pt x="72131" y="1352"/>
                  <a:pt x="74454" y="3859"/>
                </a:cubicBezTo>
                <a:cubicBezTo>
                  <a:pt x="74454" y="3859"/>
                  <a:pt x="74454" y="3859"/>
                  <a:pt x="115352" y="47969"/>
                </a:cubicBezTo>
                <a:cubicBezTo>
                  <a:pt x="121549" y="54653"/>
                  <a:pt x="121549" y="65346"/>
                  <a:pt x="115352" y="72030"/>
                </a:cubicBezTo>
                <a:lnTo>
                  <a:pt x="74454" y="116140"/>
                </a:lnTo>
                <a:cubicBezTo>
                  <a:pt x="68258" y="122824"/>
                  <a:pt x="63300" y="120596"/>
                  <a:pt x="63300" y="111239"/>
                </a:cubicBezTo>
                <a:cubicBezTo>
                  <a:pt x="63300" y="101882"/>
                  <a:pt x="56278" y="94308"/>
                  <a:pt x="47602" y="94308"/>
                </a:cubicBezTo>
                <a:cubicBezTo>
                  <a:pt x="47602" y="94308"/>
                  <a:pt x="47602" y="94308"/>
                  <a:pt x="95" y="94308"/>
                </a:cubicBezTo>
                <a:lnTo>
                  <a:pt x="0" y="94297"/>
                </a:lnTo>
                <a:lnTo>
                  <a:pt x="411" y="94297"/>
                </a:lnTo>
                <a:cubicBezTo>
                  <a:pt x="3199" y="94297"/>
                  <a:pt x="3199" y="94297"/>
                  <a:pt x="3199" y="94297"/>
                </a:cubicBezTo>
                <a:cubicBezTo>
                  <a:pt x="23442" y="72013"/>
                  <a:pt x="23442" y="72013"/>
                  <a:pt x="23442" y="72013"/>
                </a:cubicBezTo>
                <a:cubicBezTo>
                  <a:pt x="29639" y="65328"/>
                  <a:pt x="29639" y="54632"/>
                  <a:pt x="23442" y="47947"/>
                </a:cubicBezTo>
                <a:cubicBezTo>
                  <a:pt x="5730" y="28838"/>
                  <a:pt x="3515" y="26450"/>
                  <a:pt x="3239" y="26151"/>
                </a:cubicBezTo>
                <a:lnTo>
                  <a:pt x="3225" y="26137"/>
                </a:lnTo>
                <a:lnTo>
                  <a:pt x="4073" y="26137"/>
                </a:lnTo>
                <a:cubicBezTo>
                  <a:pt x="9188" y="26137"/>
                  <a:pt x="20879" y="26137"/>
                  <a:pt x="47602" y="26137"/>
                </a:cubicBezTo>
                <a:cubicBezTo>
                  <a:pt x="56278" y="26137"/>
                  <a:pt x="63300" y="18117"/>
                  <a:pt x="63300" y="8760"/>
                </a:cubicBezTo>
                <a:cubicBezTo>
                  <a:pt x="63300" y="2912"/>
                  <a:pt x="65237" y="-150"/>
                  <a:pt x="68202" y="5"/>
                </a:cubicBezTo>
                <a:close/>
              </a:path>
            </a:pathLst>
          </a:custGeom>
          <a:solidFill>
            <a:schemeClr val="accent1"/>
          </a:solidFill>
          <a:ln/>
          <a:effectLst/>
        </p:spPr>
        <p:style>
          <a:lnRef idx="0">
            <a:schemeClr val="accent1"/>
          </a:lnRef>
          <a:fillRef idx="3">
            <a:schemeClr val="accent1"/>
          </a:fillRef>
          <a:effectRef idx="3">
            <a:schemeClr val="accent1"/>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1" name="TextBox 37">
            <a:extLst>
              <a:ext uri="{FF2B5EF4-FFF2-40B4-BE49-F238E27FC236}">
                <a16:creationId xmlns:a16="http://schemas.microsoft.com/office/drawing/2014/main" xmlns="" id="{30D77FA7-A2B5-4ACA-93DC-EB01008601AD}"/>
              </a:ext>
            </a:extLst>
          </p:cNvPr>
          <p:cNvSpPr txBox="1"/>
          <p:nvPr/>
        </p:nvSpPr>
        <p:spPr>
          <a:xfrm>
            <a:off x="4881937" y="2743275"/>
            <a:ext cx="1464824" cy="707886"/>
          </a:xfrm>
          <a:prstGeom prst="rect">
            <a:avLst/>
          </a:prstGeom>
          <a:noFill/>
        </p:spPr>
        <p:txBody>
          <a:bodyPr wrap="none" rtlCol="0" anchor="ctr" anchorCtr="0">
            <a:spAutoFit/>
          </a:bodyPr>
          <a:lstStyle/>
          <a:p>
            <a:pPr algn="ctr"/>
            <a:r>
              <a:rPr lang="en-GB" sz="2000" b="1" spc="113" dirty="0">
                <a:solidFill>
                  <a:schemeClr val="bg1"/>
                </a:solidFill>
                <a:latin typeface="+mj-lt"/>
                <a:ea typeface="League Spartan" charset="0"/>
                <a:cs typeface="Poppins" pitchFamily="2" charset="77"/>
              </a:rPr>
              <a:t>Antes de la </a:t>
            </a:r>
          </a:p>
          <a:p>
            <a:pPr algn="ctr"/>
            <a:r>
              <a:rPr lang="en-GB" sz="2000" b="1" spc="113" dirty="0">
                <a:solidFill>
                  <a:schemeClr val="bg1"/>
                </a:solidFill>
                <a:latin typeface="+mj-lt"/>
                <a:ea typeface="League Spartan" charset="0"/>
                <a:cs typeface="Poppins" pitchFamily="2" charset="77"/>
              </a:rPr>
              <a:t>Crisis</a:t>
            </a:r>
          </a:p>
        </p:txBody>
      </p:sp>
      <p:sp>
        <p:nvSpPr>
          <p:cNvPr id="12" name="TextBox 38">
            <a:extLst>
              <a:ext uri="{FF2B5EF4-FFF2-40B4-BE49-F238E27FC236}">
                <a16:creationId xmlns:a16="http://schemas.microsoft.com/office/drawing/2014/main" xmlns="" id="{EF4FBA2D-458D-4376-B42A-0AF9B25D8286}"/>
              </a:ext>
            </a:extLst>
          </p:cNvPr>
          <p:cNvSpPr txBox="1"/>
          <p:nvPr/>
        </p:nvSpPr>
        <p:spPr>
          <a:xfrm>
            <a:off x="7005413" y="2897163"/>
            <a:ext cx="1636217" cy="400110"/>
          </a:xfrm>
          <a:prstGeom prst="rect">
            <a:avLst/>
          </a:prstGeom>
          <a:noFill/>
        </p:spPr>
        <p:txBody>
          <a:bodyPr wrap="none" rtlCol="0" anchor="ctr" anchorCtr="0">
            <a:spAutoFit/>
          </a:bodyPr>
          <a:lstStyle/>
          <a:p>
            <a:pPr algn="ctr"/>
            <a:r>
              <a:rPr lang="en-GB" sz="2000" b="1" spc="113" dirty="0">
                <a:solidFill>
                  <a:schemeClr val="bg1"/>
                </a:solidFill>
                <a:latin typeface="+mj-lt"/>
                <a:ea typeface="League Spartan" charset="0"/>
                <a:cs typeface="Poppins" pitchFamily="2" charset="77"/>
              </a:rPr>
              <a:t>Durante la crisis</a:t>
            </a:r>
          </a:p>
        </p:txBody>
      </p:sp>
      <p:sp>
        <p:nvSpPr>
          <p:cNvPr id="13" name="TextBox 39">
            <a:extLst>
              <a:ext uri="{FF2B5EF4-FFF2-40B4-BE49-F238E27FC236}">
                <a16:creationId xmlns:a16="http://schemas.microsoft.com/office/drawing/2014/main" xmlns="" id="{5A2A2922-9074-4790-953B-615D86EA901B}"/>
              </a:ext>
            </a:extLst>
          </p:cNvPr>
          <p:cNvSpPr txBox="1"/>
          <p:nvPr/>
        </p:nvSpPr>
        <p:spPr>
          <a:xfrm>
            <a:off x="9244825" y="2897163"/>
            <a:ext cx="1454117" cy="400110"/>
          </a:xfrm>
          <a:prstGeom prst="rect">
            <a:avLst/>
          </a:prstGeom>
          <a:noFill/>
        </p:spPr>
        <p:txBody>
          <a:bodyPr wrap="none" rtlCol="0" anchor="ctr" anchorCtr="0">
            <a:spAutoFit/>
          </a:bodyPr>
          <a:lstStyle/>
          <a:p>
            <a:pPr algn="ctr"/>
            <a:r>
              <a:rPr lang="en-GB" sz="2000" b="1" spc="113" dirty="0">
                <a:solidFill>
                  <a:schemeClr val="bg1"/>
                </a:solidFill>
                <a:latin typeface="+mj-lt"/>
                <a:ea typeface="League Spartan" charset="0"/>
                <a:cs typeface="Poppins" pitchFamily="2" charset="77"/>
              </a:rPr>
              <a:t>Después de la crisis</a:t>
            </a:r>
          </a:p>
        </p:txBody>
      </p:sp>
      <p:sp>
        <p:nvSpPr>
          <p:cNvPr id="14" name="Subtitle 2">
            <a:extLst>
              <a:ext uri="{FF2B5EF4-FFF2-40B4-BE49-F238E27FC236}">
                <a16:creationId xmlns:a16="http://schemas.microsoft.com/office/drawing/2014/main" xmlns="" id="{A60659F3-F112-45AB-A652-686A273E9847}"/>
              </a:ext>
            </a:extLst>
          </p:cNvPr>
          <p:cNvSpPr txBox="1">
            <a:spLocks/>
          </p:cNvSpPr>
          <p:nvPr/>
        </p:nvSpPr>
        <p:spPr>
          <a:xfrm>
            <a:off x="4397173" y="4163092"/>
            <a:ext cx="1827812" cy="17443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Construir la confianza</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Formación en liderazgo</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Sistemas de alerta temprana</a:t>
            </a:r>
          </a:p>
        </p:txBody>
      </p:sp>
      <p:sp>
        <p:nvSpPr>
          <p:cNvPr id="15" name="Subtitle 2">
            <a:extLst>
              <a:ext uri="{FF2B5EF4-FFF2-40B4-BE49-F238E27FC236}">
                <a16:creationId xmlns:a16="http://schemas.microsoft.com/office/drawing/2014/main" xmlns="" id="{D4B312FE-91E6-4F99-A654-8FBD0214A379}"/>
              </a:ext>
            </a:extLst>
          </p:cNvPr>
          <p:cNvSpPr txBox="1">
            <a:spLocks/>
          </p:cNvSpPr>
          <p:nvPr/>
        </p:nvSpPr>
        <p:spPr>
          <a:xfrm>
            <a:off x="6447209" y="4005634"/>
            <a:ext cx="2248248" cy="285236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Comunicación</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Prioridades</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Valor civil</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Orientación</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Gestión simbólica</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Escenarios de recuperación</a:t>
            </a:r>
          </a:p>
        </p:txBody>
      </p:sp>
      <p:sp>
        <p:nvSpPr>
          <p:cNvPr id="17" name="Subtitle 2">
            <a:extLst>
              <a:ext uri="{FF2B5EF4-FFF2-40B4-BE49-F238E27FC236}">
                <a16:creationId xmlns:a16="http://schemas.microsoft.com/office/drawing/2014/main" xmlns="" id="{6443112D-FE06-42E7-853B-73F3C3A42343}"/>
              </a:ext>
            </a:extLst>
          </p:cNvPr>
          <p:cNvSpPr txBox="1">
            <a:spLocks/>
          </p:cNvSpPr>
          <p:nvPr/>
        </p:nvSpPr>
        <p:spPr>
          <a:xfrm>
            <a:off x="9086788" y="4163092"/>
            <a:ext cx="1827812" cy="17443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Aprendizaje sistemático</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Planificación de la sucesión</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Construir la confianza</a:t>
            </a:r>
            <a:endParaRPr lang="en-GB" sz="1600" dirty="0">
              <a:solidFill>
                <a:srgbClr val="245473"/>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56179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91111" y="575374"/>
            <a:ext cx="8852375" cy="697353"/>
          </a:xfrm>
        </p:spPr>
        <p:txBody>
          <a:bodyPr>
            <a:normAutofit/>
          </a:bodyPr>
          <a:lstStyle/>
          <a:p>
            <a:r>
              <a:rPr lang="en-GB" dirty="0"/>
              <a:t>Liderazgo a través del carisma</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810071"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El carisma es especialmente necesario en la gestión empresarial cuando la incertidumbre, el cambio, la crisis, el desafío (o incluso la oportunidad extraordinaria) son inminentes.</a:t>
            </a:r>
            <a:endParaRPr lang="en-GB" sz="2200" dirty="0">
              <a:solidFill>
                <a:srgbClr val="245473"/>
              </a:solidFill>
              <a:latin typeface="+mj-lt"/>
              <a:sym typeface="Wingdings" panose="05000000000000000000" pitchFamily="2" charset="2"/>
            </a:endParaRPr>
          </a:p>
        </p:txBody>
      </p:sp>
      <p:sp>
        <p:nvSpPr>
          <p:cNvPr id="18" name="Freeform 25">
            <a:extLst>
              <a:ext uri="{FF2B5EF4-FFF2-40B4-BE49-F238E27FC236}">
                <a16:creationId xmlns:a16="http://schemas.microsoft.com/office/drawing/2014/main" xmlns="" id="{0E91ECD7-852D-4FC5-A858-3ADB0C8AA800}"/>
              </a:ext>
            </a:extLst>
          </p:cNvPr>
          <p:cNvSpPr>
            <a:spLocks/>
          </p:cNvSpPr>
          <p:nvPr/>
        </p:nvSpPr>
        <p:spPr bwMode="auto">
          <a:xfrm>
            <a:off x="6689529" y="2142491"/>
            <a:ext cx="2418962" cy="2566212"/>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2"/>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19" name="Freeform 26">
            <a:extLst>
              <a:ext uri="{FF2B5EF4-FFF2-40B4-BE49-F238E27FC236}">
                <a16:creationId xmlns:a16="http://schemas.microsoft.com/office/drawing/2014/main" xmlns="" id="{C493A102-BC2C-4835-8272-C95741CAF90F}"/>
              </a:ext>
            </a:extLst>
          </p:cNvPr>
          <p:cNvSpPr>
            <a:spLocks noEditPoints="1"/>
          </p:cNvSpPr>
          <p:nvPr/>
        </p:nvSpPr>
        <p:spPr bwMode="auto">
          <a:xfrm>
            <a:off x="5381717" y="2153162"/>
            <a:ext cx="2571548" cy="238161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1"/>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0" name="Freeform 27">
            <a:extLst>
              <a:ext uri="{FF2B5EF4-FFF2-40B4-BE49-F238E27FC236}">
                <a16:creationId xmlns:a16="http://schemas.microsoft.com/office/drawing/2014/main" xmlns="" id="{32FBEF31-0D59-44B5-B31C-31B239A37595}"/>
              </a:ext>
            </a:extLst>
          </p:cNvPr>
          <p:cNvSpPr>
            <a:spLocks/>
          </p:cNvSpPr>
          <p:nvPr/>
        </p:nvSpPr>
        <p:spPr bwMode="auto">
          <a:xfrm>
            <a:off x="6017299" y="3150838"/>
            <a:ext cx="2576882" cy="255874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3"/>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5" name="TextBox 28">
            <a:extLst>
              <a:ext uri="{FF2B5EF4-FFF2-40B4-BE49-F238E27FC236}">
                <a16:creationId xmlns:a16="http://schemas.microsoft.com/office/drawing/2014/main" xmlns="" id="{B29507C6-5488-498F-9B5B-3719E7CB7837}"/>
              </a:ext>
            </a:extLst>
          </p:cNvPr>
          <p:cNvSpPr txBox="1"/>
          <p:nvPr/>
        </p:nvSpPr>
        <p:spPr>
          <a:xfrm>
            <a:off x="9108491" y="2367913"/>
            <a:ext cx="2355165" cy="954107"/>
          </a:xfrm>
          <a:prstGeom prst="rect">
            <a:avLst/>
          </a:prstGeom>
          <a:noFill/>
        </p:spPr>
        <p:txBody>
          <a:bodyPr wrap="square" rtlCol="0" anchor="t" anchorCtr="0">
            <a:spAutoFit/>
          </a:bodyPr>
          <a:lstStyle/>
          <a:p>
            <a:r>
              <a:rPr lang="en-GB" sz="2800" b="1" dirty="0">
                <a:solidFill>
                  <a:schemeClr val="accent2"/>
                </a:solidFill>
                <a:latin typeface="+mj-lt"/>
                <a:ea typeface="League Spartan" charset="0"/>
                <a:cs typeface="Poppins" pitchFamily="2" charset="77"/>
              </a:rPr>
              <a:t>Fuente de carisma: la confianza</a:t>
            </a:r>
          </a:p>
        </p:txBody>
      </p:sp>
      <p:sp>
        <p:nvSpPr>
          <p:cNvPr id="26" name="Subtitle 2">
            <a:extLst>
              <a:ext uri="{FF2B5EF4-FFF2-40B4-BE49-F238E27FC236}">
                <a16:creationId xmlns:a16="http://schemas.microsoft.com/office/drawing/2014/main" xmlns="" id="{8049C4AA-DC21-4A1F-89F1-6A46D0ADAD96}"/>
              </a:ext>
            </a:extLst>
          </p:cNvPr>
          <p:cNvSpPr txBox="1">
            <a:spLocks/>
          </p:cNvSpPr>
          <p:nvPr/>
        </p:nvSpPr>
        <p:spPr>
          <a:xfrm>
            <a:off x="8745658" y="5018100"/>
            <a:ext cx="1979393" cy="9764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Esperanza</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Fitness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Competencia</a:t>
            </a:r>
          </a:p>
        </p:txBody>
      </p:sp>
      <p:sp>
        <p:nvSpPr>
          <p:cNvPr id="27" name="TextBox 30">
            <a:extLst>
              <a:ext uri="{FF2B5EF4-FFF2-40B4-BE49-F238E27FC236}">
                <a16:creationId xmlns:a16="http://schemas.microsoft.com/office/drawing/2014/main" xmlns="" id="{C1AE4EAE-B7A7-4783-B131-43A40E914F20}"/>
              </a:ext>
            </a:extLst>
          </p:cNvPr>
          <p:cNvSpPr txBox="1"/>
          <p:nvPr/>
        </p:nvSpPr>
        <p:spPr>
          <a:xfrm>
            <a:off x="8689207" y="4608977"/>
            <a:ext cx="1332737" cy="400110"/>
          </a:xfrm>
          <a:prstGeom prst="rect">
            <a:avLst/>
          </a:prstGeom>
          <a:noFill/>
        </p:spPr>
        <p:txBody>
          <a:bodyPr wrap="none" rtlCol="0" anchor="t" anchorCtr="0">
            <a:spAutoFit/>
          </a:bodyPr>
          <a:lstStyle/>
          <a:p>
            <a:r>
              <a:rPr lang="en-GB" sz="2000" b="1" dirty="0">
                <a:solidFill>
                  <a:schemeClr val="accent3"/>
                </a:solidFill>
                <a:latin typeface="+mj-lt"/>
                <a:ea typeface="League Spartan" charset="0"/>
                <a:cs typeface="Poppins" pitchFamily="2" charset="77"/>
              </a:rPr>
              <a:t>Confianza</a:t>
            </a:r>
          </a:p>
        </p:txBody>
      </p:sp>
      <p:sp>
        <p:nvSpPr>
          <p:cNvPr id="28" name="Subtitle 2">
            <a:extLst>
              <a:ext uri="{FF2B5EF4-FFF2-40B4-BE49-F238E27FC236}">
                <a16:creationId xmlns:a16="http://schemas.microsoft.com/office/drawing/2014/main" xmlns="" id="{F94C9FB3-A1C4-49F4-862A-841D97308E5E}"/>
              </a:ext>
            </a:extLst>
          </p:cNvPr>
          <p:cNvSpPr txBox="1">
            <a:spLocks/>
          </p:cNvSpPr>
          <p:nvPr/>
        </p:nvSpPr>
        <p:spPr>
          <a:xfrm>
            <a:off x="3859839" y="3768205"/>
            <a:ext cx="1979393" cy="108107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Honestidad</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Principios</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Humanismo</a:t>
            </a:r>
          </a:p>
        </p:txBody>
      </p:sp>
      <p:sp>
        <p:nvSpPr>
          <p:cNvPr id="29" name="TextBox 32">
            <a:extLst>
              <a:ext uri="{FF2B5EF4-FFF2-40B4-BE49-F238E27FC236}">
                <a16:creationId xmlns:a16="http://schemas.microsoft.com/office/drawing/2014/main" xmlns="" id="{F6B5B5E5-539C-4F69-9C61-FB31D02B4234}"/>
              </a:ext>
            </a:extLst>
          </p:cNvPr>
          <p:cNvSpPr txBox="1"/>
          <p:nvPr/>
        </p:nvSpPr>
        <p:spPr>
          <a:xfrm>
            <a:off x="3514744" y="3337841"/>
            <a:ext cx="1035668" cy="400110"/>
          </a:xfrm>
          <a:prstGeom prst="rect">
            <a:avLst/>
          </a:prstGeom>
          <a:noFill/>
        </p:spPr>
        <p:txBody>
          <a:bodyPr wrap="none" rtlCol="0" anchor="t" anchorCtr="0">
            <a:spAutoFit/>
          </a:bodyPr>
          <a:lstStyle/>
          <a:p>
            <a:pPr algn="r"/>
            <a:r>
              <a:rPr lang="en-GB" sz="2000" b="1" dirty="0">
                <a:solidFill>
                  <a:schemeClr val="accent1"/>
                </a:solidFill>
                <a:latin typeface="+mj-lt"/>
                <a:ea typeface="League Spartan" charset="0"/>
                <a:cs typeface="Poppins" pitchFamily="2" charset="77"/>
              </a:rPr>
              <a:t>Integridad</a:t>
            </a:r>
          </a:p>
        </p:txBody>
      </p:sp>
    </p:spTree>
    <p:extLst>
      <p:ext uri="{BB962C8B-B14F-4D97-AF65-F5344CB8AC3E}">
        <p14:creationId xmlns:p14="http://schemas.microsoft.com/office/powerpoint/2010/main" val="388932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51125" y="555011"/>
            <a:ext cx="8852375" cy="697353"/>
          </a:xfrm>
        </p:spPr>
        <p:txBody>
          <a:bodyPr>
            <a:normAutofit/>
          </a:bodyPr>
          <a:lstStyle/>
          <a:p>
            <a:r>
              <a:rPr lang="en-GB" dirty="0"/>
              <a:t>5 consejos importantes para liderar en la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6768" y="1989057"/>
            <a:ext cx="2868715"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Lo importante ahora es que no te escabullas en ese momento. Asume el papel de quien lidera, de quien ayuda a los demás. Si asumes activamente este papel, también te ayudará a ti mismo a afrontar mejor el miedo.</a:t>
            </a:r>
          </a:p>
          <a:p>
            <a:pPr algn="l">
              <a:lnSpc>
                <a:spcPct val="100000"/>
              </a:lnSpc>
              <a:spcBef>
                <a:spcPts val="600"/>
              </a:spcBef>
            </a:pPr>
            <a:r>
              <a:rPr lang="en-GB" altLang="de-DE" sz="1800" dirty="0">
                <a:solidFill>
                  <a:srgbClr val="245473"/>
                </a:solidFill>
                <a:latin typeface="+mj-lt"/>
              </a:rPr>
              <a:t>La comunicación es crucial. Explique a sus empleados cómo ve la situación y qué decisiones está tomando o va a tomar y lo más importante: explique por qué están haciendo ciertas cosas.</a:t>
            </a:r>
            <a:endParaRPr lang="en-GB" sz="1800" dirty="0">
              <a:solidFill>
                <a:srgbClr val="245473"/>
              </a:solidFill>
              <a:latin typeface="+mj-lt"/>
              <a:sym typeface="Wingdings" panose="05000000000000000000" pitchFamily="2" charset="2"/>
            </a:endParaRPr>
          </a:p>
        </p:txBody>
      </p:sp>
      <p:grpSp>
        <p:nvGrpSpPr>
          <p:cNvPr id="27" name="Gruppieren 3">
            <a:extLst>
              <a:ext uri="{FF2B5EF4-FFF2-40B4-BE49-F238E27FC236}">
                <a16:creationId xmlns:a16="http://schemas.microsoft.com/office/drawing/2014/main" xmlns="" id="{736A1072-2354-4F4A-A672-F5B459D67D5E}"/>
              </a:ext>
            </a:extLst>
          </p:cNvPr>
          <p:cNvGrpSpPr/>
          <p:nvPr/>
        </p:nvGrpSpPr>
        <p:grpSpPr>
          <a:xfrm>
            <a:off x="2845114" y="1921493"/>
            <a:ext cx="9346886" cy="4590661"/>
            <a:chOff x="3343111" y="2178540"/>
            <a:chExt cx="5363801" cy="3885640"/>
          </a:xfrm>
        </p:grpSpPr>
        <p:sp>
          <p:nvSpPr>
            <p:cNvPr id="48" name="Freeform 204">
              <a:extLst>
                <a:ext uri="{FF2B5EF4-FFF2-40B4-BE49-F238E27FC236}">
                  <a16:creationId xmlns:a16="http://schemas.microsoft.com/office/drawing/2014/main" xmlns="" id="{46EDECB2-F975-4E43-B30F-61BF01B1026B}"/>
                </a:ext>
              </a:extLst>
            </p:cNvPr>
            <p:cNvSpPr>
              <a:spLocks/>
            </p:cNvSpPr>
            <p:nvPr/>
          </p:nvSpPr>
          <p:spPr bwMode="auto">
            <a:xfrm>
              <a:off x="6650416" y="5136639"/>
              <a:ext cx="949528" cy="694947"/>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5">
                <a:alpha val="8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6" name="Freeform 205">
              <a:extLst>
                <a:ext uri="{FF2B5EF4-FFF2-40B4-BE49-F238E27FC236}">
                  <a16:creationId xmlns:a16="http://schemas.microsoft.com/office/drawing/2014/main" xmlns="" id="{20BE1725-D93E-421D-BE8B-A2857B359431}"/>
                </a:ext>
              </a:extLst>
            </p:cNvPr>
            <p:cNvSpPr>
              <a:spLocks/>
            </p:cNvSpPr>
            <p:nvPr/>
          </p:nvSpPr>
          <p:spPr bwMode="auto">
            <a:xfrm>
              <a:off x="6914430" y="4413364"/>
              <a:ext cx="949528" cy="735322"/>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chemeClr val="accent4">
                <a:alpha val="8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4" name="Freeform 206">
              <a:extLst>
                <a:ext uri="{FF2B5EF4-FFF2-40B4-BE49-F238E27FC236}">
                  <a16:creationId xmlns:a16="http://schemas.microsoft.com/office/drawing/2014/main" xmlns="" id="{ABD1B43C-DC0E-4C07-8BE9-498DF93B9E9A}"/>
                </a:ext>
              </a:extLst>
            </p:cNvPr>
            <p:cNvSpPr>
              <a:spLocks/>
            </p:cNvSpPr>
            <p:nvPr/>
          </p:nvSpPr>
          <p:spPr bwMode="auto">
            <a:xfrm>
              <a:off x="7199830" y="3648103"/>
              <a:ext cx="949528" cy="765853"/>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chemeClr val="accent3">
                <a:alpha val="8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3" name="Freeform 207">
              <a:extLst>
                <a:ext uri="{FF2B5EF4-FFF2-40B4-BE49-F238E27FC236}">
                  <a16:creationId xmlns:a16="http://schemas.microsoft.com/office/drawing/2014/main" xmlns="" id="{FEADC6D7-5FA7-4D74-8CFB-59FC3DDA8572}"/>
                </a:ext>
              </a:extLst>
            </p:cNvPr>
            <p:cNvSpPr>
              <a:spLocks/>
            </p:cNvSpPr>
            <p:nvPr/>
          </p:nvSpPr>
          <p:spPr bwMode="auto">
            <a:xfrm>
              <a:off x="7496627" y="2913270"/>
              <a:ext cx="949528" cy="733714"/>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chemeClr val="accent2">
                <a:alpha val="8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28" name="Freeform 208">
              <a:extLst>
                <a:ext uri="{FF2B5EF4-FFF2-40B4-BE49-F238E27FC236}">
                  <a16:creationId xmlns:a16="http://schemas.microsoft.com/office/drawing/2014/main" xmlns="" id="{6FA5178F-0C8E-4CB5-B666-76893F29EC08}"/>
                </a:ext>
              </a:extLst>
            </p:cNvPr>
            <p:cNvSpPr>
              <a:spLocks/>
            </p:cNvSpPr>
            <p:nvPr/>
          </p:nvSpPr>
          <p:spPr bwMode="auto">
            <a:xfrm>
              <a:off x="7757384" y="2178540"/>
              <a:ext cx="949528" cy="736348"/>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alpha val="80000"/>
              </a:schemeClr>
            </a:solidFill>
            <a:ln>
              <a:noFill/>
            </a:ln>
            <a:effec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29" name="Freeform 47">
              <a:extLst>
                <a:ext uri="{FF2B5EF4-FFF2-40B4-BE49-F238E27FC236}">
                  <a16:creationId xmlns:a16="http://schemas.microsoft.com/office/drawing/2014/main" xmlns="" id="{78E8822D-ADF7-411C-BC12-35DC8E5F0A1A}"/>
                </a:ext>
              </a:extLst>
            </p:cNvPr>
            <p:cNvSpPr>
              <a:spLocks/>
            </p:cNvSpPr>
            <p:nvPr/>
          </p:nvSpPr>
          <p:spPr bwMode="auto">
            <a:xfrm>
              <a:off x="3366279" y="3117113"/>
              <a:ext cx="4373185" cy="737993"/>
            </a:xfrm>
            <a:custGeom>
              <a:avLst/>
              <a:gdLst>
                <a:gd name="connsiteX0" fmla="*/ 0 w 10788489"/>
                <a:gd name="connsiteY0" fmla="*/ 0 h 1967470"/>
                <a:gd name="connsiteX1" fmla="*/ 3767592 w 10788489"/>
                <a:gd name="connsiteY1" fmla="*/ 0 h 1967470"/>
                <a:gd name="connsiteX2" fmla="*/ 3767592 w 10788489"/>
                <a:gd name="connsiteY2" fmla="*/ 16 h 1967470"/>
                <a:gd name="connsiteX3" fmla="*/ 10788489 w 10788489"/>
                <a:gd name="connsiteY3" fmla="*/ 16 h 1967470"/>
                <a:gd name="connsiteX4" fmla="*/ 10084164 w 10788489"/>
                <a:gd name="connsiteY4" fmla="*/ 1967470 h 1967470"/>
                <a:gd name="connsiteX5" fmla="*/ 3767592 w 10788489"/>
                <a:gd name="connsiteY5" fmla="*/ 1967470 h 1967470"/>
                <a:gd name="connsiteX6" fmla="*/ 3767592 w 10788489"/>
                <a:gd name="connsiteY6" fmla="*/ 1963298 h 1967470"/>
                <a:gd name="connsiteX7" fmla="*/ 0 w 10788489"/>
                <a:gd name="connsiteY7" fmla="*/ 1963298 h 19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489" h="196747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GB" sz="2700" dirty="0">
                <a:latin typeface="+mj-lt"/>
              </a:endParaRPr>
            </a:p>
          </p:txBody>
        </p:sp>
        <p:sp>
          <p:nvSpPr>
            <p:cNvPr id="45" name="Freeform 200">
              <a:extLst>
                <a:ext uri="{FF2B5EF4-FFF2-40B4-BE49-F238E27FC236}">
                  <a16:creationId xmlns:a16="http://schemas.microsoft.com/office/drawing/2014/main" xmlns="" id="{9C0B11E5-9F61-4F73-A747-C4450B486B73}"/>
                </a:ext>
              </a:extLst>
            </p:cNvPr>
            <p:cNvSpPr>
              <a:spLocks/>
            </p:cNvSpPr>
            <p:nvPr/>
          </p:nvSpPr>
          <p:spPr bwMode="auto">
            <a:xfrm>
              <a:off x="4779493" y="4594409"/>
              <a:ext cx="2368260" cy="740624"/>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7" name="Freeform 43">
              <a:extLst>
                <a:ext uri="{FF2B5EF4-FFF2-40B4-BE49-F238E27FC236}">
                  <a16:creationId xmlns:a16="http://schemas.microsoft.com/office/drawing/2014/main" xmlns="" id="{B8C4197C-ABF0-4FEC-BE59-6E916F1F6893}"/>
                </a:ext>
              </a:extLst>
            </p:cNvPr>
            <p:cNvSpPr>
              <a:spLocks/>
            </p:cNvSpPr>
            <p:nvPr/>
          </p:nvSpPr>
          <p:spPr bwMode="auto">
            <a:xfrm>
              <a:off x="3366279" y="5333060"/>
              <a:ext cx="3480415" cy="731120"/>
            </a:xfrm>
            <a:custGeom>
              <a:avLst/>
              <a:gdLst>
                <a:gd name="connsiteX0" fmla="*/ 0 w 8679240"/>
                <a:gd name="connsiteY0" fmla="*/ 0 h 1949145"/>
                <a:gd name="connsiteX1" fmla="*/ 3767592 w 8679240"/>
                <a:gd name="connsiteY1" fmla="*/ 0 h 1949145"/>
                <a:gd name="connsiteX2" fmla="*/ 3767592 w 8679240"/>
                <a:gd name="connsiteY2" fmla="*/ 1758 h 1949145"/>
                <a:gd name="connsiteX3" fmla="*/ 8679240 w 8679240"/>
                <a:gd name="connsiteY3" fmla="*/ 1758 h 1949145"/>
                <a:gd name="connsiteX4" fmla="*/ 7978641 w 8679240"/>
                <a:gd name="connsiteY4" fmla="*/ 1944625 h 1949145"/>
                <a:gd name="connsiteX5" fmla="*/ 3767592 w 8679240"/>
                <a:gd name="connsiteY5" fmla="*/ 1944625 h 1949145"/>
                <a:gd name="connsiteX6" fmla="*/ 3767592 w 8679240"/>
                <a:gd name="connsiteY6" fmla="*/ 1949145 h 1949145"/>
                <a:gd name="connsiteX7" fmla="*/ 0 w 8679240"/>
                <a:gd name="connsiteY7" fmla="*/ 1949145 h 19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240" h="1949145">
                  <a:moveTo>
                    <a:pt x="0" y="0"/>
                  </a:moveTo>
                  <a:lnTo>
                    <a:pt x="3767592" y="0"/>
                  </a:lnTo>
                  <a:lnTo>
                    <a:pt x="3767592" y="1758"/>
                  </a:lnTo>
                  <a:lnTo>
                    <a:pt x="8679240" y="1758"/>
                  </a:lnTo>
                  <a:lnTo>
                    <a:pt x="7978641" y="1944625"/>
                  </a:lnTo>
                  <a:lnTo>
                    <a:pt x="3767592" y="1944625"/>
                  </a:lnTo>
                  <a:lnTo>
                    <a:pt x="3767592" y="1949145"/>
                  </a:lnTo>
                  <a:lnTo>
                    <a:pt x="0" y="19491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endParaRPr lang="en-GB" sz="2700" dirty="0">
                <a:latin typeface="+mj-lt"/>
              </a:endParaRPr>
            </a:p>
          </p:txBody>
        </p:sp>
        <p:sp>
          <p:nvSpPr>
            <p:cNvPr id="49" name="Freeform 45">
              <a:extLst>
                <a:ext uri="{FF2B5EF4-FFF2-40B4-BE49-F238E27FC236}">
                  <a16:creationId xmlns:a16="http://schemas.microsoft.com/office/drawing/2014/main" xmlns="" id="{C7AB40FC-AE1F-4407-882A-A79A62E8F8C1}"/>
                </a:ext>
              </a:extLst>
            </p:cNvPr>
            <p:cNvSpPr/>
            <p:nvPr/>
          </p:nvSpPr>
          <p:spPr>
            <a:xfrm>
              <a:off x="3366278" y="2376489"/>
              <a:ext cx="4643102" cy="740629"/>
            </a:xfrm>
            <a:custGeom>
              <a:avLst/>
              <a:gdLst>
                <a:gd name="connsiteX0" fmla="*/ 0 w 11489088"/>
                <a:gd name="connsiteY0" fmla="*/ 0 h 1974496"/>
                <a:gd name="connsiteX1" fmla="*/ 3767592 w 11489088"/>
                <a:gd name="connsiteY1" fmla="*/ 0 h 1974496"/>
                <a:gd name="connsiteX2" fmla="*/ 3767592 w 11489088"/>
                <a:gd name="connsiteY2" fmla="*/ 16 h 1974496"/>
                <a:gd name="connsiteX3" fmla="*/ 11489088 w 11489088"/>
                <a:gd name="connsiteY3" fmla="*/ 16 h 1974496"/>
                <a:gd name="connsiteX4" fmla="*/ 10788489 w 11489088"/>
                <a:gd name="connsiteY4" fmla="*/ 1974496 h 1974496"/>
                <a:gd name="connsiteX5" fmla="*/ 3767592 w 11489088"/>
                <a:gd name="connsiteY5" fmla="*/ 1974496 h 1974496"/>
                <a:gd name="connsiteX6" fmla="*/ 3767592 w 11489088"/>
                <a:gd name="connsiteY6" fmla="*/ 1974480 h 1974496"/>
                <a:gd name="connsiteX7" fmla="*/ 0 w 11489088"/>
                <a:gd name="connsiteY7" fmla="*/ 1974480 h 19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088" h="1974496">
                  <a:moveTo>
                    <a:pt x="0" y="0"/>
                  </a:moveTo>
                  <a:lnTo>
                    <a:pt x="3767592" y="0"/>
                  </a:lnTo>
                  <a:lnTo>
                    <a:pt x="3767592" y="16"/>
                  </a:lnTo>
                  <a:lnTo>
                    <a:pt x="11489088" y="16"/>
                  </a:lnTo>
                  <a:lnTo>
                    <a:pt x="10788489" y="1974496"/>
                  </a:lnTo>
                  <a:lnTo>
                    <a:pt x="3767592" y="1974496"/>
                  </a:lnTo>
                  <a:lnTo>
                    <a:pt x="3767592" y="1974480"/>
                  </a:lnTo>
                  <a:lnTo>
                    <a:pt x="0" y="1974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0" name="Freeform 48">
              <a:extLst>
                <a:ext uri="{FF2B5EF4-FFF2-40B4-BE49-F238E27FC236}">
                  <a16:creationId xmlns:a16="http://schemas.microsoft.com/office/drawing/2014/main" xmlns="" id="{B1113435-6C16-4512-AB34-0F697D940B14}"/>
                </a:ext>
              </a:extLst>
            </p:cNvPr>
            <p:cNvSpPr/>
            <p:nvPr/>
          </p:nvSpPr>
          <p:spPr>
            <a:xfrm>
              <a:off x="3366277" y="3854446"/>
              <a:ext cx="4078293" cy="740623"/>
            </a:xfrm>
            <a:custGeom>
              <a:avLst/>
              <a:gdLst>
                <a:gd name="connsiteX0" fmla="*/ 0 w 10084163"/>
                <a:gd name="connsiteY0" fmla="*/ 0 h 1974480"/>
                <a:gd name="connsiteX1" fmla="*/ 3767592 w 10084163"/>
                <a:gd name="connsiteY1" fmla="*/ 0 h 1974480"/>
                <a:gd name="connsiteX2" fmla="*/ 3767592 w 10084163"/>
                <a:gd name="connsiteY2" fmla="*/ 1757 h 1974480"/>
                <a:gd name="connsiteX3" fmla="*/ 10084163 w 10084163"/>
                <a:gd name="connsiteY3" fmla="*/ 1757 h 1974480"/>
                <a:gd name="connsiteX4" fmla="*/ 9379838 w 10084163"/>
                <a:gd name="connsiteY4" fmla="*/ 1972722 h 1974480"/>
                <a:gd name="connsiteX5" fmla="*/ 3767592 w 10084163"/>
                <a:gd name="connsiteY5" fmla="*/ 1972722 h 1974480"/>
                <a:gd name="connsiteX6" fmla="*/ 3767592 w 10084163"/>
                <a:gd name="connsiteY6" fmla="*/ 1974480 h 1974480"/>
                <a:gd name="connsiteX7" fmla="*/ 0 w 10084163"/>
                <a:gd name="connsiteY7" fmla="*/ 1974480 h 19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163" h="197448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1" name="Rectangle 36">
              <a:extLst>
                <a:ext uri="{FF2B5EF4-FFF2-40B4-BE49-F238E27FC236}">
                  <a16:creationId xmlns:a16="http://schemas.microsoft.com/office/drawing/2014/main" xmlns="" id="{65AFA488-DA52-436B-8138-A443D2BC7F28}"/>
                </a:ext>
              </a:extLst>
            </p:cNvPr>
            <p:cNvSpPr/>
            <p:nvPr/>
          </p:nvSpPr>
          <p:spPr>
            <a:xfrm>
              <a:off x="3366279" y="4594823"/>
              <a:ext cx="1413215" cy="7393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2" name="TextBox 51">
              <a:extLst>
                <a:ext uri="{FF2B5EF4-FFF2-40B4-BE49-F238E27FC236}">
                  <a16:creationId xmlns:a16="http://schemas.microsoft.com/office/drawing/2014/main" xmlns="" id="{F22B4880-035C-4F6A-8524-7D5B95A875F0}"/>
                </a:ext>
              </a:extLst>
            </p:cNvPr>
            <p:cNvSpPr txBox="1"/>
            <p:nvPr/>
          </p:nvSpPr>
          <p:spPr>
            <a:xfrm>
              <a:off x="6982693" y="5179216"/>
              <a:ext cx="301059" cy="553351"/>
            </a:xfrm>
            <a:prstGeom prst="rect">
              <a:avLst/>
            </a:prstGeom>
            <a:noFill/>
          </p:spPr>
          <p:txBody>
            <a:bodyPr wrap="none" rtlCol="0" anchor="ctr">
              <a:spAutoFit/>
            </a:bodyPr>
            <a:lstStyle/>
            <a:p>
              <a:pPr algn="ctr"/>
              <a:r>
                <a:rPr lang="en-GB" sz="3301" b="1" spc="450" dirty="0">
                  <a:solidFill>
                    <a:schemeClr val="bg1"/>
                  </a:solidFill>
                  <a:latin typeface="+mj-lt"/>
                </a:rPr>
                <a:t>5</a:t>
              </a:r>
            </a:p>
          </p:txBody>
        </p:sp>
        <p:sp>
          <p:nvSpPr>
            <p:cNvPr id="53" name="TextBox 52">
              <a:extLst>
                <a:ext uri="{FF2B5EF4-FFF2-40B4-BE49-F238E27FC236}">
                  <a16:creationId xmlns:a16="http://schemas.microsoft.com/office/drawing/2014/main" xmlns="" id="{0E50E75C-F29F-4C45-A222-032ECA37A1B3}"/>
                </a:ext>
              </a:extLst>
            </p:cNvPr>
            <p:cNvSpPr txBox="1"/>
            <p:nvPr/>
          </p:nvSpPr>
          <p:spPr>
            <a:xfrm>
              <a:off x="8081618" y="2222673"/>
              <a:ext cx="301059" cy="553351"/>
            </a:xfrm>
            <a:prstGeom prst="rect">
              <a:avLst/>
            </a:prstGeom>
            <a:noFill/>
          </p:spPr>
          <p:txBody>
            <a:bodyPr wrap="none" rtlCol="0" anchor="ctr">
              <a:spAutoFit/>
            </a:bodyPr>
            <a:lstStyle/>
            <a:p>
              <a:pPr algn="ctr"/>
              <a:r>
                <a:rPr lang="en-GB" sz="3301" b="1" spc="450" dirty="0">
                  <a:solidFill>
                    <a:schemeClr val="bg1"/>
                  </a:solidFill>
                  <a:latin typeface="+mj-lt"/>
                </a:rPr>
                <a:t>1</a:t>
              </a:r>
            </a:p>
          </p:txBody>
        </p:sp>
        <p:sp>
          <p:nvSpPr>
            <p:cNvPr id="54" name="TextBox 53">
              <a:extLst>
                <a:ext uri="{FF2B5EF4-FFF2-40B4-BE49-F238E27FC236}">
                  <a16:creationId xmlns:a16="http://schemas.microsoft.com/office/drawing/2014/main" xmlns="" id="{257673D4-EA0B-4929-87FA-F526D44EFC1A}"/>
                </a:ext>
              </a:extLst>
            </p:cNvPr>
            <p:cNvSpPr txBox="1"/>
            <p:nvPr/>
          </p:nvSpPr>
          <p:spPr>
            <a:xfrm>
              <a:off x="7824026" y="2965878"/>
              <a:ext cx="301059" cy="553351"/>
            </a:xfrm>
            <a:prstGeom prst="rect">
              <a:avLst/>
            </a:prstGeom>
            <a:noFill/>
          </p:spPr>
          <p:txBody>
            <a:bodyPr wrap="none" rtlCol="0" anchor="ctr">
              <a:spAutoFit/>
            </a:bodyPr>
            <a:lstStyle/>
            <a:p>
              <a:pPr algn="ctr"/>
              <a:r>
                <a:rPr lang="en-GB" sz="3301" b="1" spc="450" dirty="0">
                  <a:solidFill>
                    <a:schemeClr val="bg1"/>
                  </a:solidFill>
                  <a:latin typeface="+mj-lt"/>
                </a:rPr>
                <a:t>2</a:t>
              </a:r>
            </a:p>
          </p:txBody>
        </p:sp>
        <p:sp>
          <p:nvSpPr>
            <p:cNvPr id="55" name="TextBox 54">
              <a:extLst>
                <a:ext uri="{FF2B5EF4-FFF2-40B4-BE49-F238E27FC236}">
                  <a16:creationId xmlns:a16="http://schemas.microsoft.com/office/drawing/2014/main" xmlns="" id="{F68EE43C-5DFE-4B40-A884-07ADA587AC84}"/>
                </a:ext>
              </a:extLst>
            </p:cNvPr>
            <p:cNvSpPr txBox="1"/>
            <p:nvPr/>
          </p:nvSpPr>
          <p:spPr>
            <a:xfrm>
              <a:off x="7522967" y="3684171"/>
              <a:ext cx="301059" cy="553351"/>
            </a:xfrm>
            <a:prstGeom prst="rect">
              <a:avLst/>
            </a:prstGeom>
            <a:noFill/>
          </p:spPr>
          <p:txBody>
            <a:bodyPr wrap="none" rtlCol="0" anchor="ctr">
              <a:spAutoFit/>
            </a:bodyPr>
            <a:lstStyle/>
            <a:p>
              <a:pPr algn="ctr"/>
              <a:r>
                <a:rPr lang="en-GB" sz="3301" b="1" spc="450" dirty="0">
                  <a:solidFill>
                    <a:schemeClr val="bg1"/>
                  </a:solidFill>
                  <a:latin typeface="+mj-lt"/>
                </a:rPr>
                <a:t>3</a:t>
              </a:r>
            </a:p>
          </p:txBody>
        </p:sp>
        <p:sp>
          <p:nvSpPr>
            <p:cNvPr id="56" name="TextBox 55">
              <a:extLst>
                <a:ext uri="{FF2B5EF4-FFF2-40B4-BE49-F238E27FC236}">
                  <a16:creationId xmlns:a16="http://schemas.microsoft.com/office/drawing/2014/main" xmlns="" id="{EC9605CA-DE70-4EB0-9E1C-BC8C81B91FCE}"/>
                </a:ext>
              </a:extLst>
            </p:cNvPr>
            <p:cNvSpPr txBox="1"/>
            <p:nvPr/>
          </p:nvSpPr>
          <p:spPr>
            <a:xfrm>
              <a:off x="7221908" y="4483942"/>
              <a:ext cx="301059" cy="553351"/>
            </a:xfrm>
            <a:prstGeom prst="rect">
              <a:avLst/>
            </a:prstGeom>
            <a:noFill/>
          </p:spPr>
          <p:txBody>
            <a:bodyPr wrap="none" rtlCol="0" anchor="ctr">
              <a:spAutoFit/>
            </a:bodyPr>
            <a:lstStyle/>
            <a:p>
              <a:pPr algn="ctr"/>
              <a:r>
                <a:rPr lang="en-GB" sz="3301" b="1" spc="450" dirty="0">
                  <a:solidFill>
                    <a:schemeClr val="bg1"/>
                  </a:solidFill>
                  <a:latin typeface="+mj-lt"/>
                </a:rPr>
                <a:t>4</a:t>
              </a:r>
            </a:p>
          </p:txBody>
        </p:sp>
        <p:sp>
          <p:nvSpPr>
            <p:cNvPr id="57" name="Subtitle 2">
              <a:extLst>
                <a:ext uri="{FF2B5EF4-FFF2-40B4-BE49-F238E27FC236}">
                  <a16:creationId xmlns:a16="http://schemas.microsoft.com/office/drawing/2014/main" xmlns="" id="{9B624F52-9DC4-4AF8-8830-802499B2405E}"/>
                </a:ext>
              </a:extLst>
            </p:cNvPr>
            <p:cNvSpPr txBox="1">
              <a:spLocks/>
            </p:cNvSpPr>
            <p:nvPr/>
          </p:nvSpPr>
          <p:spPr>
            <a:xfrm>
              <a:off x="3343111" y="5455350"/>
              <a:ext cx="3189296" cy="59074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Manténgase optimista. Intenta ser la roca en el oleaje. Sobre todo, sea realista.</a:t>
              </a:r>
            </a:p>
          </p:txBody>
        </p:sp>
        <p:sp>
          <p:nvSpPr>
            <p:cNvPr id="58" name="Subtitle 2">
              <a:extLst>
                <a:ext uri="{FF2B5EF4-FFF2-40B4-BE49-F238E27FC236}">
                  <a16:creationId xmlns:a16="http://schemas.microsoft.com/office/drawing/2014/main" xmlns="" id="{486F8A6C-0DAE-47C1-9FF7-28EBBE04F0B4}"/>
                </a:ext>
              </a:extLst>
            </p:cNvPr>
            <p:cNvSpPr txBox="1">
              <a:spLocks/>
            </p:cNvSpPr>
            <p:nvPr/>
          </p:nvSpPr>
          <p:spPr>
            <a:xfrm>
              <a:off x="3343111" y="4597737"/>
              <a:ext cx="3746159" cy="69494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Asume la responsabilidad de tus decisiones. Ahora estás tomando una decisión según tu leal saber y entender. A posteriori, puede resultar errónea. Esto puede ocurrir, pero siempre es mejor que no tomar ninguna decisión.</a:t>
              </a:r>
            </a:p>
          </p:txBody>
        </p:sp>
        <p:sp>
          <p:nvSpPr>
            <p:cNvPr id="59" name="Subtitle 2">
              <a:extLst>
                <a:ext uri="{FF2B5EF4-FFF2-40B4-BE49-F238E27FC236}">
                  <a16:creationId xmlns:a16="http://schemas.microsoft.com/office/drawing/2014/main" xmlns="" id="{0048EDF1-CEE7-48D8-9F3B-CE40E8B0AD1F}"/>
                </a:ext>
              </a:extLst>
            </p:cNvPr>
            <p:cNvSpPr txBox="1">
              <a:spLocks/>
            </p:cNvSpPr>
            <p:nvPr/>
          </p:nvSpPr>
          <p:spPr>
            <a:xfrm>
              <a:off x="3358904" y="3831346"/>
              <a:ext cx="3760361" cy="69494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Piensa en escenarios. Cuando se trate del futuro, esboce posibles escenarios y explique cómo es probable que usted y la empresa reaccionen ante ellos. Exponga también claramente lo que significaría para el empleado. No le reste importancia.</a:t>
              </a:r>
            </a:p>
          </p:txBody>
        </p:sp>
        <p:sp>
          <p:nvSpPr>
            <p:cNvPr id="60" name="Subtitle 2">
              <a:extLst>
                <a:ext uri="{FF2B5EF4-FFF2-40B4-BE49-F238E27FC236}">
                  <a16:creationId xmlns:a16="http://schemas.microsoft.com/office/drawing/2014/main" xmlns="" id="{A49C361C-51F4-49AF-9754-531EB80E4FA0}"/>
                </a:ext>
              </a:extLst>
            </p:cNvPr>
            <p:cNvSpPr txBox="1">
              <a:spLocks/>
            </p:cNvSpPr>
            <p:nvPr/>
          </p:nvSpPr>
          <p:spPr>
            <a:xfrm>
              <a:off x="3461995" y="3144161"/>
              <a:ext cx="4116545" cy="59074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Promete sólo cosas que puedas cumplir. Deja claro lo que sabes y lo que no. En una crisis, todo el mundo conduce sólo a la vista.</a:t>
              </a:r>
            </a:p>
          </p:txBody>
        </p:sp>
        <p:sp>
          <p:nvSpPr>
            <p:cNvPr id="61" name="Subtitle 2">
              <a:extLst>
                <a:ext uri="{FF2B5EF4-FFF2-40B4-BE49-F238E27FC236}">
                  <a16:creationId xmlns:a16="http://schemas.microsoft.com/office/drawing/2014/main" xmlns="" id="{96D5E17E-F7A9-4D19-89A9-195936AA8B8E}"/>
                </a:ext>
              </a:extLst>
            </p:cNvPr>
            <p:cNvSpPr txBox="1">
              <a:spLocks/>
            </p:cNvSpPr>
            <p:nvPr/>
          </p:nvSpPr>
          <p:spPr>
            <a:xfrm>
              <a:off x="3448191" y="2375677"/>
              <a:ext cx="4130349" cy="59074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Ten las agallas de decir lo que realmente sucede. No te vayas por las ramas.</a:t>
              </a:r>
            </a:p>
          </p:txBody>
        </p:sp>
      </p:grpSp>
    </p:spTree>
    <p:extLst>
      <p:ext uri="{BB962C8B-B14F-4D97-AF65-F5344CB8AC3E}">
        <p14:creationId xmlns:p14="http://schemas.microsoft.com/office/powerpoint/2010/main" val="31700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CF9827-3A72-4302-82AB-122A47D1AC4E}"/>
              </a:ext>
            </a:extLst>
          </p:cNvPr>
          <p:cNvSpPr>
            <a:spLocks noGrp="1"/>
          </p:cNvSpPr>
          <p:nvPr>
            <p:ph type="body" sz="quarter" idx="13"/>
          </p:nvPr>
        </p:nvSpPr>
        <p:spPr>
          <a:xfrm>
            <a:off x="1083839" y="477078"/>
            <a:ext cx="10041361" cy="1210208"/>
          </a:xfrm>
        </p:spPr>
        <p:txBody>
          <a:bodyPr>
            <a:normAutofit fontScale="47500" lnSpcReduction="20000"/>
          </a:bodyPr>
          <a:lstStyle/>
          <a:p>
            <a:pPr>
              <a:lnSpc>
                <a:spcPct val="120000"/>
              </a:lnSpc>
            </a:pPr>
            <a:r>
              <a:rPr lang="en-GB" sz="7600" b="0" i="0" dirty="0" err="1">
                <a:solidFill>
                  <a:schemeClr val="bg1"/>
                </a:solidFill>
                <a:effectLst/>
                <a:highlight>
                  <a:srgbClr val="E53292"/>
                </a:highlight>
                <a:latin typeface="+mj-lt"/>
              </a:rPr>
              <a:t>WATCHaCómo </a:t>
            </a:r>
            <a:r>
              <a:rPr lang="en-GB" sz="7600" b="0" i="0" strike="noStrike" dirty="0">
                <a:effectLst/>
                <a:latin typeface="segoe ui" panose="020B0502040204020203" pitchFamily="34" charset="0"/>
              </a:rPr>
              <a:t>liderar en una crisis | La forma en que trabajamos, una serie de TED</a:t>
            </a:r>
            <a:endParaRPr lang="en-GB" sz="7600" b="0" i="0" dirty="0">
              <a:effectLst/>
              <a:latin typeface="Roboto"/>
            </a:endParaRPr>
          </a:p>
          <a:p>
            <a:endParaRPr lang="en-IE" dirty="0"/>
          </a:p>
        </p:txBody>
      </p:sp>
      <p:pic>
        <p:nvPicPr>
          <p:cNvPr id="4" name="Online Media 3" title="How to lead in a crisis | The Way We Work, a TED series">
            <a:hlinkClick r:id="" action="ppaction://media"/>
            <a:extLst>
              <a:ext uri="{FF2B5EF4-FFF2-40B4-BE49-F238E27FC236}">
                <a16:creationId xmlns:a16="http://schemas.microsoft.com/office/drawing/2014/main" xmlns="" id="{DBC37AAD-E420-4000-BAED-F2649372348F}"/>
              </a:ext>
            </a:extLst>
          </p:cNvPr>
          <p:cNvPicPr>
            <a:picLocks noRot="1" noChangeAspect="1"/>
          </p:cNvPicPr>
          <p:nvPr>
            <a:videoFile r:link="rId1"/>
          </p:nvPr>
        </p:nvPicPr>
        <p:blipFill>
          <a:blip r:embed="rId3"/>
          <a:stretch>
            <a:fillRect/>
          </a:stretch>
        </p:blipFill>
        <p:spPr>
          <a:xfrm>
            <a:off x="3673649" y="1982978"/>
            <a:ext cx="4980494" cy="2813979"/>
          </a:xfrm>
          <a:prstGeom prst="rect">
            <a:avLst/>
          </a:prstGeom>
        </p:spPr>
      </p:pic>
      <p:sp>
        <p:nvSpPr>
          <p:cNvPr id="6" name="TextBox 5">
            <a:extLst>
              <a:ext uri="{FF2B5EF4-FFF2-40B4-BE49-F238E27FC236}">
                <a16:creationId xmlns:a16="http://schemas.microsoft.com/office/drawing/2014/main" xmlns="" id="{EB000FF8-E1CC-446E-B7E6-0D77B1EC2F21}"/>
              </a:ext>
            </a:extLst>
          </p:cNvPr>
          <p:cNvSpPr txBox="1"/>
          <p:nvPr/>
        </p:nvSpPr>
        <p:spPr>
          <a:xfrm>
            <a:off x="1112273" y="5003465"/>
            <a:ext cx="9914443" cy="707886"/>
          </a:xfrm>
          <a:prstGeom prst="rect">
            <a:avLst/>
          </a:prstGeom>
          <a:noFill/>
        </p:spPr>
        <p:txBody>
          <a:bodyPr wrap="square">
            <a:spAutoFit/>
          </a:bodyPr>
          <a:lstStyle/>
          <a:p>
            <a:pPr algn="ctr"/>
            <a:r>
              <a:rPr lang="en-GB" sz="2000" b="0" i="0" dirty="0">
                <a:solidFill>
                  <a:srgbClr val="245473"/>
                </a:solidFill>
                <a:effectLst/>
                <a:latin typeface="+mj-lt"/>
              </a:rPr>
              <a:t>Amy C. Edmondson es una estudiosa estadounidense del liderazgo, el trabajo en equipo y el aprendizaje organizativo. Es profesora de liderazgo de Novartis en la Harvard Business School.</a:t>
            </a:r>
            <a:endParaRPr lang="en-IE" sz="2000" dirty="0">
              <a:solidFill>
                <a:srgbClr val="245473"/>
              </a:solidFill>
              <a:latin typeface="+mj-lt"/>
            </a:endParaRPr>
          </a:p>
        </p:txBody>
      </p:sp>
      <p:sp>
        <p:nvSpPr>
          <p:cNvPr id="8" name="TextBox 7">
            <a:extLst>
              <a:ext uri="{FF2B5EF4-FFF2-40B4-BE49-F238E27FC236}">
                <a16:creationId xmlns:a16="http://schemas.microsoft.com/office/drawing/2014/main" xmlns="" id="{DA678CA0-177E-4FE1-91F0-7BB38B91617F}"/>
              </a:ext>
            </a:extLst>
          </p:cNvPr>
          <p:cNvSpPr txBox="1"/>
          <p:nvPr/>
        </p:nvSpPr>
        <p:spPr>
          <a:xfrm>
            <a:off x="307521" y="6357682"/>
            <a:ext cx="6101442" cy="646331"/>
          </a:xfrm>
          <a:prstGeom prst="rect">
            <a:avLst/>
          </a:prstGeom>
          <a:noFill/>
        </p:spPr>
        <p:txBody>
          <a:bodyPr wrap="square">
            <a:spAutoFit/>
          </a:bodyPr>
          <a:lstStyle/>
          <a:p>
            <a:r>
              <a:rPr lang="en-GB" dirty="0">
                <a:hlinkClick r:id="rId4"/>
              </a:rPr>
              <a:t> </a:t>
            </a:r>
            <a:r>
              <a:rPr lang="en-GB" dirty="0"/>
              <a:t>Fuente: </a:t>
            </a:r>
            <a:r>
              <a:rPr lang="en-GB" dirty="0">
                <a:hlinkClick r:id="rId4"/>
              </a:rPr>
              <a:t>https://youtu.be/Cxf_SRCcaGo </a:t>
            </a:r>
            <a:r>
              <a:rPr lang="en-GB" dirty="0"/>
              <a:t/>
            </a:r>
            <a:br>
              <a:rPr lang="en-GB" dirty="0"/>
            </a:br>
            <a:endParaRPr lang="en-IE" dirty="0"/>
          </a:p>
        </p:txBody>
      </p:sp>
    </p:spTree>
    <p:extLst>
      <p:ext uri="{BB962C8B-B14F-4D97-AF65-F5344CB8AC3E}">
        <p14:creationId xmlns:p14="http://schemas.microsoft.com/office/powerpoint/2010/main" val="37321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332612" y="-163286"/>
            <a:ext cx="9821959" cy="1582271"/>
          </a:xfrm>
        </p:spPr>
        <p:txBody>
          <a:bodyPr/>
          <a:lstStyle/>
          <a:p>
            <a:r>
              <a:rPr lang="en-GB" b="1" dirty="0"/>
              <a:t>Lo que aprenderás del Módulo 06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983867"/>
            <a:ext cx="10729959" cy="6432530"/>
          </a:xfrm>
          <a:prstGeom prst="rect">
            <a:avLst/>
          </a:prstGeom>
          <a:noFill/>
        </p:spPr>
        <p:txBody>
          <a:bodyPr wrap="square">
            <a:spAutoFit/>
          </a:bodyPr>
          <a:lstStyle/>
          <a:p>
            <a:r>
              <a:rPr lang="en-IE" sz="2200" dirty="0">
                <a:solidFill>
                  <a:schemeClr val="bg1"/>
                </a:solidFill>
                <a:latin typeface="+mj-lt"/>
              </a:rPr>
              <a:t>En el Módulo 6, su viaje de aprendizaje se concentra en el área crítica del liderazgo en crisis</a:t>
            </a:r>
            <a:r>
              <a:rPr lang="en-GB" sz="2200" dirty="0">
                <a:solidFill>
                  <a:schemeClr val="bg1"/>
                </a:solidFill>
                <a:latin typeface="+mj-lt"/>
              </a:rPr>
              <a:t>. Una crisis pone a prueba las habilidades innatas de liderazgo y la capacidad de dirigir bajo una presión extrema puede ser determinante para el éxito o el fracaso.    En este módulo</a:t>
            </a:r>
            <a:r>
              <a:rPr lang="en-IE" sz="2200" dirty="0" err="1">
                <a:solidFill>
                  <a:schemeClr val="bg1"/>
                </a:solidFill>
                <a:latin typeface="+mj-lt"/>
              </a:rPr>
              <a:t>, se </a:t>
            </a:r>
            <a:r>
              <a:rPr lang="en-IE" sz="2200" dirty="0">
                <a:solidFill>
                  <a:schemeClr val="bg1"/>
                </a:solidFill>
                <a:latin typeface="+mj-lt"/>
              </a:rPr>
              <a:t>beneficiará de aprender a </a:t>
            </a:r>
          </a:p>
          <a:p>
            <a:endParaRPr lang="en-IE" sz="2200" dirty="0">
              <a:solidFill>
                <a:schemeClr val="bg1"/>
              </a:solidFill>
              <a:latin typeface="+mj-lt"/>
            </a:endParaRPr>
          </a:p>
          <a:p>
            <a:pPr marL="285750" indent="-285750">
              <a:buFont typeface="Arial" panose="020B0604020202020204" pitchFamily="34" charset="0"/>
              <a:buChar char="•"/>
            </a:pPr>
            <a:r>
              <a:rPr lang="en-GB" sz="2200" dirty="0">
                <a:solidFill>
                  <a:schemeClr val="bg1"/>
                </a:solidFill>
                <a:latin typeface="+mj-lt"/>
              </a:rPr>
              <a:t>Entender el liderazgo en crisis, los mitos y la realidad</a:t>
            </a:r>
          </a:p>
          <a:p>
            <a:pPr marL="285750" indent="-285750">
              <a:buFont typeface="Arial" panose="020B0604020202020204" pitchFamily="34" charset="0"/>
              <a:buChar char="•"/>
            </a:pPr>
            <a:r>
              <a:rPr lang="en-GB" sz="2200" dirty="0">
                <a:solidFill>
                  <a:schemeClr val="bg1"/>
                </a:solidFill>
                <a:latin typeface="+mj-lt"/>
              </a:rPr>
              <a:t>Diferenciar entre liderazgo y gestión </a:t>
            </a:r>
          </a:p>
          <a:p>
            <a:pPr marL="285750" indent="-285750">
              <a:buFont typeface="Arial" panose="020B0604020202020204" pitchFamily="34" charset="0"/>
              <a:buChar char="•"/>
            </a:pPr>
            <a:r>
              <a:rPr lang="en-GB" sz="2200" dirty="0">
                <a:solidFill>
                  <a:schemeClr val="bg1"/>
                </a:solidFill>
                <a:latin typeface="+mj-lt"/>
              </a:rPr>
              <a:t>Benefíciese de 5 importantes consejos para liderar en crisis</a:t>
            </a:r>
          </a:p>
          <a:p>
            <a:pPr marL="285750" indent="-285750">
              <a:buFont typeface="Arial" panose="020B0604020202020204" pitchFamily="34" charset="0"/>
              <a:buChar char="•"/>
            </a:pPr>
            <a:r>
              <a:rPr lang="en-GB" sz="2200" dirty="0">
                <a:solidFill>
                  <a:schemeClr val="bg1"/>
                </a:solidFill>
                <a:latin typeface="+mj-lt"/>
              </a:rPr>
              <a:t>Comprender los diferentes estilos de gestión y los procesos de toma de decisiones</a:t>
            </a:r>
          </a:p>
          <a:p>
            <a:pPr marL="285750" indent="-285750">
              <a:buFont typeface="Arial" panose="020B0604020202020204" pitchFamily="34" charset="0"/>
              <a:buChar char="•"/>
            </a:pPr>
            <a:r>
              <a:rPr lang="en-GB" sz="2200" dirty="0">
                <a:solidFill>
                  <a:schemeClr val="bg1"/>
                </a:solidFill>
                <a:latin typeface="+mj-lt"/>
              </a:rPr>
              <a:t>Determinar los perfiles de personalidad</a:t>
            </a:r>
          </a:p>
          <a:p>
            <a:pPr marL="285750" indent="-285750">
              <a:buFont typeface="Arial" panose="020B0604020202020204" pitchFamily="34" charset="0"/>
              <a:buChar char="•"/>
            </a:pPr>
            <a:r>
              <a:rPr lang="en-GB" sz="2200" dirty="0">
                <a:solidFill>
                  <a:schemeClr val="bg1"/>
                </a:solidFill>
                <a:latin typeface="+mj-lt"/>
              </a:rPr>
              <a:t>Perfeccionamiento en los principios rectores del liderazgo en crisis</a:t>
            </a:r>
          </a:p>
          <a:p>
            <a:pPr marL="285750" indent="-285750">
              <a:buFont typeface="Arial" panose="020B0604020202020204" pitchFamily="34" charset="0"/>
              <a:buChar char="•"/>
            </a:pPr>
            <a:r>
              <a:rPr lang="en-GB" sz="2200" dirty="0">
                <a:solidFill>
                  <a:schemeClr val="bg1"/>
                </a:solidFill>
                <a:latin typeface="+mj-lt"/>
              </a:rPr>
              <a:t>Comprender la importancia y las habilidades de la comunicación de crisis empresarial</a:t>
            </a:r>
          </a:p>
          <a:p>
            <a:pPr marL="285750" indent="-285750">
              <a:buFont typeface="Arial" panose="020B0604020202020204" pitchFamily="34" charset="0"/>
              <a:buChar char="•"/>
            </a:pPr>
            <a:endParaRPr lang="en-GB" sz="2200" dirty="0">
              <a:solidFill>
                <a:schemeClr val="bg1"/>
              </a:solidFill>
              <a:latin typeface="+mj-lt"/>
            </a:endParaRPr>
          </a:p>
          <a:p>
            <a:r>
              <a:rPr lang="en-GB" sz="2200" dirty="0">
                <a:solidFill>
                  <a:schemeClr val="bg1"/>
                </a:solidFill>
                <a:latin typeface="+mj-lt"/>
              </a:rPr>
              <a:t>Y, por último, aprenderá a motivar a los empleados en crisis. Teniendo en cuenta que nuestros equipos </a:t>
            </a:r>
          </a:p>
          <a:p>
            <a:r>
              <a:rPr lang="en-GB" sz="2200" dirty="0">
                <a:solidFill>
                  <a:schemeClr val="bg1"/>
                </a:solidFill>
                <a:latin typeface="+mj-lt"/>
              </a:rPr>
              <a:t>y el talento tienen que ser una parte clave de la gestión de crisis, usted se actualizará en las teorías clave                              pueden </a:t>
            </a:r>
            <a:r>
              <a:rPr lang="en-GB" sz="2200">
                <a:solidFill>
                  <a:schemeClr val="bg1"/>
                </a:solidFill>
                <a:latin typeface="+mj-lt"/>
              </a:rPr>
              <a:t>enmarcar </a:t>
            </a:r>
            <a:r>
              <a:rPr lang="en-GB" sz="2200" dirty="0" err="1">
                <a:solidFill>
                  <a:schemeClr val="bg1"/>
                </a:solidFill>
                <a:latin typeface="+mj-lt"/>
              </a:rPr>
              <a:t>los enfoques de la </a:t>
            </a:r>
            <a:r>
              <a:rPr lang="en-GB" sz="2200" dirty="0">
                <a:solidFill>
                  <a:schemeClr val="bg1"/>
                </a:solidFill>
                <a:latin typeface="+mj-lt"/>
              </a:rPr>
              <a:t>motivación en la crisis</a:t>
            </a:r>
            <a:r>
              <a:rPr lang="en-GB" sz="2200">
                <a:solidFill>
                  <a:schemeClr val="bg1"/>
                </a:solidFill>
                <a:latin typeface="+mj-lt"/>
              </a:rPr>
              <a:t>. </a:t>
            </a:r>
            <a:endParaRPr lang="en-GB" sz="4000" dirty="0"/>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2245097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31126" y="2875427"/>
            <a:ext cx="9821959" cy="1582271"/>
          </a:xfrm>
        </p:spPr>
        <p:txBody>
          <a:bodyPr/>
          <a:lstStyle/>
          <a:p>
            <a:r>
              <a:rPr lang="en-GB" dirty="0"/>
              <a:t>Diferentes estilos de gestión y procesos de toma de decisiones</a:t>
            </a:r>
          </a:p>
        </p:txBody>
      </p:sp>
    </p:spTree>
    <p:extLst>
      <p:ext uri="{BB962C8B-B14F-4D97-AF65-F5344CB8AC3E}">
        <p14:creationId xmlns:p14="http://schemas.microsoft.com/office/powerpoint/2010/main" val="308325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47124" y="381531"/>
            <a:ext cx="10030476" cy="949577"/>
          </a:xfrm>
        </p:spPr>
        <p:txBody>
          <a:bodyPr>
            <a:noAutofit/>
          </a:bodyPr>
          <a:lstStyle/>
          <a:p>
            <a:r>
              <a:rPr lang="en-GB" dirty="0"/>
              <a:t>Diferentes estilos de gestión y procesos de toma de decisiones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84842" y="1961994"/>
            <a:ext cx="3191110" cy="439124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La literatura sobre gestión distingue entre cinco estilos de gestión diferentes en un continuo de autoridad para la toma de decisiones. Los puntos extremos son el estilo de liderazgo autoritario (autoridad absoluta para la toma de decisiones de la alta dirección) y el estilo de liderazgo participativo (amplia participación en la toma de decisiones del grupo) en el otro extremo del continuo.</a:t>
            </a:r>
            <a:endParaRPr lang="en-GB" sz="2000" dirty="0">
              <a:solidFill>
                <a:srgbClr val="245473"/>
              </a:solidFill>
              <a:latin typeface="+mj-lt"/>
              <a:sym typeface="Wingdings" panose="05000000000000000000" pitchFamily="2" charset="2"/>
            </a:endParaRPr>
          </a:p>
        </p:txBody>
      </p:sp>
      <p:sp>
        <p:nvSpPr>
          <p:cNvPr id="8" name="Gleichschenkliges Dreieck 7">
            <a:extLst>
              <a:ext uri="{FF2B5EF4-FFF2-40B4-BE49-F238E27FC236}">
                <a16:creationId xmlns:a16="http://schemas.microsoft.com/office/drawing/2014/main" xmlns="" id="{937746CE-DA4A-43A5-AE07-A556535C6DD4}"/>
              </a:ext>
            </a:extLst>
          </p:cNvPr>
          <p:cNvSpPr/>
          <p:nvPr/>
        </p:nvSpPr>
        <p:spPr>
          <a:xfrm rot="16200000">
            <a:off x="7264135" y="-2050056"/>
            <a:ext cx="902336" cy="8565354"/>
          </a:xfrm>
          <a:prstGeom prst="triangle">
            <a:avLst/>
          </a:prstGeom>
          <a:solidFill>
            <a:srgbClr val="DDE3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Gleichschenkliges Dreieck 51">
            <a:extLst>
              <a:ext uri="{FF2B5EF4-FFF2-40B4-BE49-F238E27FC236}">
                <a16:creationId xmlns:a16="http://schemas.microsoft.com/office/drawing/2014/main" xmlns="" id="{7487E82D-7A0A-4AB6-8EF5-58B989594739}"/>
              </a:ext>
            </a:extLst>
          </p:cNvPr>
          <p:cNvSpPr/>
          <p:nvPr/>
        </p:nvSpPr>
        <p:spPr>
          <a:xfrm rot="5400000">
            <a:off x="7264129" y="-1506368"/>
            <a:ext cx="902336" cy="8565354"/>
          </a:xfrm>
          <a:prstGeom prst="triangle">
            <a:avLst/>
          </a:prstGeom>
          <a:solidFill>
            <a:srgbClr val="E53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3" name="Subtitle 2">
            <a:extLst>
              <a:ext uri="{FF2B5EF4-FFF2-40B4-BE49-F238E27FC236}">
                <a16:creationId xmlns:a16="http://schemas.microsoft.com/office/drawing/2014/main" xmlns="" id="{462E4732-3860-417B-9019-34A0AFC89575}"/>
              </a:ext>
            </a:extLst>
          </p:cNvPr>
          <p:cNvSpPr txBox="1">
            <a:spLocks/>
          </p:cNvSpPr>
          <p:nvPr/>
        </p:nvSpPr>
        <p:spPr>
          <a:xfrm>
            <a:off x="3544080" y="2637337"/>
            <a:ext cx="5164717" cy="28474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88"/>
              </a:lnSpc>
            </a:pPr>
            <a:r>
              <a:rPr lang="en-GB" sz="2000" b="1" dirty="0">
                <a:solidFill>
                  <a:schemeClr val="bg1"/>
                </a:solidFill>
                <a:latin typeface="+mj-lt"/>
                <a:ea typeface="Lato Light" panose="020F0502020204030203" pitchFamily="34" charset="0"/>
                <a:cs typeface="Mukta ExtraLight" panose="020B0000000000000000" pitchFamily="34" charset="77"/>
              </a:rPr>
              <a:t>Sala de decisiones del director general</a:t>
            </a:r>
          </a:p>
        </p:txBody>
      </p:sp>
      <p:sp>
        <p:nvSpPr>
          <p:cNvPr id="54" name="Subtitle 2">
            <a:extLst>
              <a:ext uri="{FF2B5EF4-FFF2-40B4-BE49-F238E27FC236}">
                <a16:creationId xmlns:a16="http://schemas.microsoft.com/office/drawing/2014/main" xmlns="" id="{62FE6447-6E9C-4F32-9687-093EA0C2B86A}"/>
              </a:ext>
            </a:extLst>
          </p:cNvPr>
          <p:cNvSpPr txBox="1">
            <a:spLocks/>
          </p:cNvSpPr>
          <p:nvPr/>
        </p:nvSpPr>
        <p:spPr>
          <a:xfrm>
            <a:off x="6760608" y="2131270"/>
            <a:ext cx="5164717" cy="28474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88"/>
              </a:lnSpc>
            </a:pPr>
            <a:r>
              <a:rPr lang="en-GB" sz="2000" b="1" dirty="0">
                <a:solidFill>
                  <a:srgbClr val="245473"/>
                </a:solidFill>
                <a:latin typeface="+mj-lt"/>
                <a:ea typeface="Lato Light" panose="020F0502020204030203" pitchFamily="34" charset="0"/>
                <a:cs typeface="Mukta ExtraLight" panose="020B0000000000000000" pitchFamily="34" charset="77"/>
              </a:rPr>
              <a:t>Sala de decisiones del equipo</a:t>
            </a:r>
          </a:p>
        </p:txBody>
      </p:sp>
      <p:sp>
        <p:nvSpPr>
          <p:cNvPr id="55" name="Rechteck 54">
            <a:extLst>
              <a:ext uri="{FF2B5EF4-FFF2-40B4-BE49-F238E27FC236}">
                <a16:creationId xmlns:a16="http://schemas.microsoft.com/office/drawing/2014/main" xmlns="" id="{8E7A4898-6EFB-489F-9ABD-784EAD80ABB1}"/>
              </a:ext>
            </a:extLst>
          </p:cNvPr>
          <p:cNvSpPr/>
          <p:nvPr/>
        </p:nvSpPr>
        <p:spPr>
          <a:xfrm>
            <a:off x="3441804" y="3243177"/>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Estilo de gestión carismático</a:t>
            </a:r>
          </a:p>
        </p:txBody>
      </p:sp>
      <p:sp>
        <p:nvSpPr>
          <p:cNvPr id="56" name="Rechteck 55">
            <a:extLst>
              <a:ext uri="{FF2B5EF4-FFF2-40B4-BE49-F238E27FC236}">
                <a16:creationId xmlns:a16="http://schemas.microsoft.com/office/drawing/2014/main" xmlns="" id="{11BC1E41-9DD6-45D4-9B71-1AF039ED4930}"/>
              </a:ext>
            </a:extLst>
          </p:cNvPr>
          <p:cNvSpPr/>
          <p:nvPr/>
        </p:nvSpPr>
        <p:spPr>
          <a:xfrm>
            <a:off x="5177866" y="3246769"/>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Estilo de gestión carismático</a:t>
            </a:r>
            <a:endParaRPr lang="en-GB" sz="1400" dirty="0">
              <a:solidFill>
                <a:schemeClr val="tx2"/>
              </a:solidFill>
            </a:endParaRPr>
          </a:p>
        </p:txBody>
      </p:sp>
      <p:sp>
        <p:nvSpPr>
          <p:cNvPr id="57" name="Rechteck 56">
            <a:extLst>
              <a:ext uri="{FF2B5EF4-FFF2-40B4-BE49-F238E27FC236}">
                <a16:creationId xmlns:a16="http://schemas.microsoft.com/office/drawing/2014/main" xmlns="" id="{8346C0CB-D5F9-4F97-A41D-AA0A39F6C2CE}"/>
              </a:ext>
            </a:extLst>
          </p:cNvPr>
          <p:cNvSpPr/>
          <p:nvPr/>
        </p:nvSpPr>
        <p:spPr>
          <a:xfrm>
            <a:off x="6887301" y="3254945"/>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Estilo de gestión carismático</a:t>
            </a:r>
            <a:endParaRPr lang="en-GB" sz="1400" dirty="0">
              <a:solidFill>
                <a:schemeClr val="tx2"/>
              </a:solidFill>
            </a:endParaRPr>
          </a:p>
        </p:txBody>
      </p:sp>
      <p:sp>
        <p:nvSpPr>
          <p:cNvPr id="58" name="Rechteck 57">
            <a:extLst>
              <a:ext uri="{FF2B5EF4-FFF2-40B4-BE49-F238E27FC236}">
                <a16:creationId xmlns:a16="http://schemas.microsoft.com/office/drawing/2014/main" xmlns="" id="{3DE52F86-F762-4352-B25D-A9C3B54F677F}"/>
              </a:ext>
            </a:extLst>
          </p:cNvPr>
          <p:cNvSpPr/>
          <p:nvPr/>
        </p:nvSpPr>
        <p:spPr>
          <a:xfrm>
            <a:off x="8587689" y="3248059"/>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Estilo de gestión carismático</a:t>
            </a:r>
          </a:p>
        </p:txBody>
      </p:sp>
      <p:sp>
        <p:nvSpPr>
          <p:cNvPr id="59" name="Rechteck 58">
            <a:extLst>
              <a:ext uri="{FF2B5EF4-FFF2-40B4-BE49-F238E27FC236}">
                <a16:creationId xmlns:a16="http://schemas.microsoft.com/office/drawing/2014/main" xmlns="" id="{6E36FBBF-2752-42F9-A618-12FCF0263A7F}"/>
              </a:ext>
            </a:extLst>
          </p:cNvPr>
          <p:cNvSpPr/>
          <p:nvPr/>
        </p:nvSpPr>
        <p:spPr>
          <a:xfrm>
            <a:off x="10295747" y="3255399"/>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Estilo de gestión carismático</a:t>
            </a:r>
            <a:endParaRPr lang="en-GB" sz="1400" dirty="0">
              <a:solidFill>
                <a:schemeClr val="tx2"/>
              </a:solidFill>
            </a:endParaRPr>
          </a:p>
        </p:txBody>
      </p:sp>
      <p:sp>
        <p:nvSpPr>
          <p:cNvPr id="60" name="Rechteck 59">
            <a:extLst>
              <a:ext uri="{FF2B5EF4-FFF2-40B4-BE49-F238E27FC236}">
                <a16:creationId xmlns:a16="http://schemas.microsoft.com/office/drawing/2014/main" xmlns="" id="{98421FB1-585C-462A-B8CD-FC36C8B4E1A7}"/>
              </a:ext>
            </a:extLst>
          </p:cNvPr>
          <p:cNvSpPr/>
          <p:nvPr/>
        </p:nvSpPr>
        <p:spPr>
          <a:xfrm>
            <a:off x="3432623"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El supervisor decide y ordena</a:t>
            </a:r>
          </a:p>
        </p:txBody>
      </p:sp>
      <p:sp>
        <p:nvSpPr>
          <p:cNvPr id="61" name="Rechteck 60">
            <a:extLst>
              <a:ext uri="{FF2B5EF4-FFF2-40B4-BE49-F238E27FC236}">
                <a16:creationId xmlns:a16="http://schemas.microsoft.com/office/drawing/2014/main" xmlns="" id="{B447B97B-1AAF-4E9B-8D51-02D90694BA9C}"/>
              </a:ext>
            </a:extLst>
          </p:cNvPr>
          <p:cNvSpPr/>
          <p:nvPr/>
        </p:nvSpPr>
        <p:spPr>
          <a:xfrm>
            <a:off x="5178130"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El supervisor toma decisiones pero se esfuerza por convencer a los empleados de sus decisiones antes de ordenarlas.</a:t>
            </a:r>
          </a:p>
        </p:txBody>
      </p:sp>
      <p:sp>
        <p:nvSpPr>
          <p:cNvPr id="62" name="Rechteck 61">
            <a:extLst>
              <a:ext uri="{FF2B5EF4-FFF2-40B4-BE49-F238E27FC236}">
                <a16:creationId xmlns:a16="http://schemas.microsoft.com/office/drawing/2014/main" xmlns="" id="{7FEABD4D-1622-4556-936F-A148E485C57A}"/>
              </a:ext>
            </a:extLst>
          </p:cNvPr>
          <p:cNvSpPr/>
          <p:nvPr/>
        </p:nvSpPr>
        <p:spPr>
          <a:xfrm>
            <a:off x="6887301"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El supervisor toma decisiones, pero permite que se hagan preguntas sobre sus decisiones para ganar aceptación de las mismas al responderlas. </a:t>
            </a:r>
          </a:p>
        </p:txBody>
      </p:sp>
      <p:sp>
        <p:nvSpPr>
          <p:cNvPr id="63" name="Rechteck 62">
            <a:extLst>
              <a:ext uri="{FF2B5EF4-FFF2-40B4-BE49-F238E27FC236}">
                <a16:creationId xmlns:a16="http://schemas.microsoft.com/office/drawing/2014/main" xmlns="" id="{4F387C98-B7B1-4397-82A8-D6994CC2448E}"/>
              </a:ext>
            </a:extLst>
          </p:cNvPr>
          <p:cNvSpPr/>
          <p:nvPr/>
        </p:nvSpPr>
        <p:spPr>
          <a:xfrm>
            <a:off x="8595362"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El supervisor informa de su decisión a sus empleados, que pueden comentarla antes de tomar la decisión final. </a:t>
            </a:r>
          </a:p>
        </p:txBody>
      </p:sp>
      <p:sp>
        <p:nvSpPr>
          <p:cNvPr id="64" name="Rechteck 63">
            <a:extLst>
              <a:ext uri="{FF2B5EF4-FFF2-40B4-BE49-F238E27FC236}">
                <a16:creationId xmlns:a16="http://schemas.microsoft.com/office/drawing/2014/main" xmlns="" id="{8342F211-8797-4E0C-812C-EB550998F950}"/>
              </a:ext>
            </a:extLst>
          </p:cNvPr>
          <p:cNvSpPr/>
          <p:nvPr/>
        </p:nvSpPr>
        <p:spPr>
          <a:xfrm>
            <a:off x="10331424"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El grupo elabora propuestas entre las que decide la solución que prefiere</a:t>
            </a:r>
          </a:p>
        </p:txBody>
      </p:sp>
      <p:sp>
        <p:nvSpPr>
          <p:cNvPr id="9" name="Rechteck 8">
            <a:extLst>
              <a:ext uri="{FF2B5EF4-FFF2-40B4-BE49-F238E27FC236}">
                <a16:creationId xmlns:a16="http://schemas.microsoft.com/office/drawing/2014/main" xmlns="" id="{E4E61FFA-F74F-4F24-8EC2-8615639E9B4C}"/>
              </a:ext>
            </a:extLst>
          </p:cNvPr>
          <p:cNvSpPr/>
          <p:nvPr/>
        </p:nvSpPr>
        <p:spPr>
          <a:xfrm>
            <a:off x="3441804" y="3245788"/>
            <a:ext cx="8565354" cy="699316"/>
          </a:xfrm>
          <a:prstGeom prst="rect">
            <a:avLst/>
          </a:prstGeom>
          <a:gradFill flip="none" rotWithShape="1">
            <a:gsLst>
              <a:gs pos="0">
                <a:srgbClr val="E53292"/>
              </a:gs>
              <a:gs pos="100000">
                <a:srgbClr val="FFC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hteck 64">
            <a:extLst>
              <a:ext uri="{FF2B5EF4-FFF2-40B4-BE49-F238E27FC236}">
                <a16:creationId xmlns:a16="http://schemas.microsoft.com/office/drawing/2014/main" xmlns="" id="{6AFE85F6-21A8-4D35-A31E-E903011AA9D6}"/>
              </a:ext>
            </a:extLst>
          </p:cNvPr>
          <p:cNvSpPr/>
          <p:nvPr/>
        </p:nvSpPr>
        <p:spPr>
          <a:xfrm>
            <a:off x="3441804" y="3243996"/>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Estilo de gestión autoritario</a:t>
            </a:r>
          </a:p>
        </p:txBody>
      </p:sp>
      <p:sp>
        <p:nvSpPr>
          <p:cNvPr id="66" name="Rechteck 65">
            <a:extLst>
              <a:ext uri="{FF2B5EF4-FFF2-40B4-BE49-F238E27FC236}">
                <a16:creationId xmlns:a16="http://schemas.microsoft.com/office/drawing/2014/main" xmlns="" id="{D32C1D04-7256-4329-8E7B-7B79A947CF59}"/>
              </a:ext>
            </a:extLst>
          </p:cNvPr>
          <p:cNvSpPr/>
          <p:nvPr/>
        </p:nvSpPr>
        <p:spPr>
          <a:xfrm>
            <a:off x="5177866" y="3229269"/>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Estilo de gestión patriarcal</a:t>
            </a:r>
          </a:p>
        </p:txBody>
      </p:sp>
      <p:sp>
        <p:nvSpPr>
          <p:cNvPr id="67" name="Rechteck 66">
            <a:extLst>
              <a:ext uri="{FF2B5EF4-FFF2-40B4-BE49-F238E27FC236}">
                <a16:creationId xmlns:a16="http://schemas.microsoft.com/office/drawing/2014/main" xmlns="" id="{19E1016E-19C2-4B73-A6EE-86B14044DBDC}"/>
              </a:ext>
            </a:extLst>
          </p:cNvPr>
          <p:cNvSpPr/>
          <p:nvPr/>
        </p:nvSpPr>
        <p:spPr>
          <a:xfrm>
            <a:off x="6896481" y="3247757"/>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Estilo de gestión de asesoramiento</a:t>
            </a:r>
          </a:p>
        </p:txBody>
      </p:sp>
      <p:sp>
        <p:nvSpPr>
          <p:cNvPr id="68" name="Rechteck 67">
            <a:extLst>
              <a:ext uri="{FF2B5EF4-FFF2-40B4-BE49-F238E27FC236}">
                <a16:creationId xmlns:a16="http://schemas.microsoft.com/office/drawing/2014/main" xmlns="" id="{CF85BA35-1CA5-4750-A30C-7368AA517D40}"/>
              </a:ext>
            </a:extLst>
          </p:cNvPr>
          <p:cNvSpPr/>
          <p:nvPr/>
        </p:nvSpPr>
        <p:spPr>
          <a:xfrm>
            <a:off x="8587689" y="3229878"/>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Estilo de gestión cooperativo</a:t>
            </a:r>
          </a:p>
        </p:txBody>
      </p:sp>
      <p:sp>
        <p:nvSpPr>
          <p:cNvPr id="69" name="Rechteck 68">
            <a:extLst>
              <a:ext uri="{FF2B5EF4-FFF2-40B4-BE49-F238E27FC236}">
                <a16:creationId xmlns:a16="http://schemas.microsoft.com/office/drawing/2014/main" xmlns="" id="{0D013E8D-4B38-4CBC-9564-5DD3E05B5BF4}"/>
              </a:ext>
            </a:extLst>
          </p:cNvPr>
          <p:cNvSpPr/>
          <p:nvPr/>
        </p:nvSpPr>
        <p:spPr>
          <a:xfrm>
            <a:off x="10351158" y="3239786"/>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Estilo de gestión participativo</a:t>
            </a:r>
          </a:p>
        </p:txBody>
      </p:sp>
      <p:cxnSp>
        <p:nvCxnSpPr>
          <p:cNvPr id="11" name="Gerader Verbinder 10">
            <a:extLst>
              <a:ext uri="{FF2B5EF4-FFF2-40B4-BE49-F238E27FC236}">
                <a16:creationId xmlns:a16="http://schemas.microsoft.com/office/drawing/2014/main" xmlns="" id="{97D889AE-C953-414B-8B96-29C22BF18992}"/>
              </a:ext>
            </a:extLst>
          </p:cNvPr>
          <p:cNvCxnSpPr/>
          <p:nvPr/>
        </p:nvCxnSpPr>
        <p:spPr>
          <a:xfrm flipV="1">
            <a:off x="5121459" y="3229269"/>
            <a:ext cx="3" cy="10948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xmlns="" id="{44CEA493-0622-4EC5-AADD-EB151A9440ED}"/>
              </a:ext>
            </a:extLst>
          </p:cNvPr>
          <p:cNvCxnSpPr/>
          <p:nvPr/>
        </p:nvCxnSpPr>
        <p:spPr>
          <a:xfrm flipV="1">
            <a:off x="6857524" y="3227477"/>
            <a:ext cx="3" cy="10948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xmlns="" id="{843FD937-C23F-406F-A403-CD797BB4934F}"/>
              </a:ext>
            </a:extLst>
          </p:cNvPr>
          <p:cNvCxnSpPr/>
          <p:nvPr/>
        </p:nvCxnSpPr>
        <p:spPr>
          <a:xfrm flipV="1">
            <a:off x="8595359" y="3223727"/>
            <a:ext cx="3" cy="10948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xmlns="" id="{20BCE99D-E32E-4722-AF4D-EBAF851CB6B1}"/>
              </a:ext>
            </a:extLst>
          </p:cNvPr>
          <p:cNvCxnSpPr/>
          <p:nvPr/>
        </p:nvCxnSpPr>
        <p:spPr>
          <a:xfrm flipV="1">
            <a:off x="10306304" y="3223728"/>
            <a:ext cx="3" cy="10948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94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0410" y="552997"/>
            <a:ext cx="9955689" cy="916594"/>
          </a:xfrm>
        </p:spPr>
        <p:txBody>
          <a:bodyPr>
            <a:noAutofit/>
          </a:bodyPr>
          <a:lstStyle/>
          <a:p>
            <a:r>
              <a:rPr lang="en-GB" dirty="0"/>
              <a:t>Diferentes estilos de gestión y su concentración de poder</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810071" cy="42989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El liderazgo carismático es un estilo que fomenta un comportamiento positivo entre los interesados y utiliza la persuasión o la fuerza de la personalidad para conseguir que se hagan las cosas y mejorar las situaciones.</a:t>
            </a:r>
          </a:p>
          <a:p>
            <a:pPr algn="l">
              <a:lnSpc>
                <a:spcPct val="100000"/>
              </a:lnSpc>
              <a:spcBef>
                <a:spcPts val="600"/>
              </a:spcBef>
            </a:pPr>
            <a:endParaRPr lang="en-GB" altLang="de-DE" sz="2200" dirty="0">
              <a:solidFill>
                <a:srgbClr val="245473"/>
              </a:solidFill>
              <a:latin typeface="+mj-lt"/>
              <a:sym typeface="Wingdings" panose="05000000000000000000" pitchFamily="2" charset="2"/>
            </a:endParaRPr>
          </a:p>
          <a:p>
            <a:pPr algn="l">
              <a:lnSpc>
                <a:spcPct val="100000"/>
              </a:lnSpc>
              <a:spcBef>
                <a:spcPts val="600"/>
              </a:spcBef>
            </a:pPr>
            <a:r>
              <a:rPr lang="en-GB" altLang="de-DE" sz="2200" b="1" dirty="0">
                <a:solidFill>
                  <a:srgbClr val="E53292"/>
                </a:solidFill>
                <a:latin typeface="+mj-lt"/>
                <a:sym typeface="Wingdings" panose="05000000000000000000" pitchFamily="2" charset="2"/>
              </a:rPr>
              <a:t>Este estilo es esencial para los líderes en crisis.</a:t>
            </a:r>
          </a:p>
        </p:txBody>
      </p:sp>
      <p:sp>
        <p:nvSpPr>
          <p:cNvPr id="27" name="Right Arrow 17">
            <a:extLst>
              <a:ext uri="{FF2B5EF4-FFF2-40B4-BE49-F238E27FC236}">
                <a16:creationId xmlns:a16="http://schemas.microsoft.com/office/drawing/2014/main" xmlns="" id="{24C088D5-C8A0-4DF7-AEC4-3E4C734E7B9D}"/>
              </a:ext>
            </a:extLst>
          </p:cNvPr>
          <p:cNvSpPr/>
          <p:nvPr/>
        </p:nvSpPr>
        <p:spPr>
          <a:xfrm>
            <a:off x="3620142" y="5562556"/>
            <a:ext cx="7948929" cy="4221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 name="TextBox 24">
            <a:extLst>
              <a:ext uri="{FF2B5EF4-FFF2-40B4-BE49-F238E27FC236}">
                <a16:creationId xmlns:a16="http://schemas.microsoft.com/office/drawing/2014/main" xmlns="" id="{520B55A0-8B09-4BC7-83B4-54F4DE472FB2}"/>
              </a:ext>
            </a:extLst>
          </p:cNvPr>
          <p:cNvSpPr txBox="1"/>
          <p:nvPr/>
        </p:nvSpPr>
        <p:spPr>
          <a:xfrm>
            <a:off x="6390333" y="5604348"/>
            <a:ext cx="2428485" cy="338554"/>
          </a:xfrm>
          <a:prstGeom prst="rect">
            <a:avLst/>
          </a:prstGeom>
          <a:noFill/>
        </p:spPr>
        <p:txBody>
          <a:bodyPr wrap="none" rtlCol="0" anchor="ctr" anchorCtr="0">
            <a:spAutoFit/>
          </a:bodyPr>
          <a:lstStyle/>
          <a:p>
            <a:pPr algn="ctr"/>
            <a:r>
              <a:rPr lang="en-GB" sz="1600" dirty="0">
                <a:solidFill>
                  <a:schemeClr val="bg1"/>
                </a:solidFill>
                <a:latin typeface="+mj-lt"/>
                <a:ea typeface="Lato Light" panose="020F0502020204030203" pitchFamily="34" charset="0"/>
                <a:cs typeface="Lato Light" panose="020F0502020204030203" pitchFamily="34" charset="0"/>
              </a:rPr>
              <a:t>Precisión de la normativa</a:t>
            </a:r>
          </a:p>
        </p:txBody>
      </p:sp>
      <p:sp>
        <p:nvSpPr>
          <p:cNvPr id="29" name="TextBox 24">
            <a:extLst>
              <a:ext uri="{FF2B5EF4-FFF2-40B4-BE49-F238E27FC236}">
                <a16:creationId xmlns:a16="http://schemas.microsoft.com/office/drawing/2014/main" xmlns="" id="{BF9EAD28-BC5A-4A9B-9686-BF8AA3E1E7E8}"/>
              </a:ext>
            </a:extLst>
          </p:cNvPr>
          <p:cNvSpPr txBox="1"/>
          <p:nvPr/>
        </p:nvSpPr>
        <p:spPr>
          <a:xfrm>
            <a:off x="3640080" y="5635125"/>
            <a:ext cx="435568"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Bajo</a:t>
            </a:r>
          </a:p>
        </p:txBody>
      </p:sp>
      <p:sp>
        <p:nvSpPr>
          <p:cNvPr id="43" name="TextBox 24">
            <a:extLst>
              <a:ext uri="{FF2B5EF4-FFF2-40B4-BE49-F238E27FC236}">
                <a16:creationId xmlns:a16="http://schemas.microsoft.com/office/drawing/2014/main" xmlns="" id="{A3C6156D-9573-438A-8535-955F790409E5}"/>
              </a:ext>
            </a:extLst>
          </p:cNvPr>
          <p:cNvSpPr txBox="1"/>
          <p:nvPr/>
        </p:nvSpPr>
        <p:spPr>
          <a:xfrm>
            <a:off x="10900907" y="5635124"/>
            <a:ext cx="465192"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Alto</a:t>
            </a:r>
          </a:p>
        </p:txBody>
      </p:sp>
      <p:grpSp>
        <p:nvGrpSpPr>
          <p:cNvPr id="5" name="Gruppieren 4">
            <a:extLst>
              <a:ext uri="{FF2B5EF4-FFF2-40B4-BE49-F238E27FC236}">
                <a16:creationId xmlns:a16="http://schemas.microsoft.com/office/drawing/2014/main" xmlns="" id="{5E1312A6-FDD5-4B03-A270-8FDAFB8E5354}"/>
              </a:ext>
            </a:extLst>
          </p:cNvPr>
          <p:cNvGrpSpPr/>
          <p:nvPr/>
        </p:nvGrpSpPr>
        <p:grpSpPr>
          <a:xfrm rot="16200000">
            <a:off x="1932942" y="3608774"/>
            <a:ext cx="3575611" cy="422141"/>
            <a:chOff x="3293593" y="4174914"/>
            <a:chExt cx="8072506" cy="422141"/>
          </a:xfrm>
        </p:grpSpPr>
        <p:sp>
          <p:nvSpPr>
            <p:cNvPr id="44" name="Right Arrow 17">
              <a:extLst>
                <a:ext uri="{FF2B5EF4-FFF2-40B4-BE49-F238E27FC236}">
                  <a16:creationId xmlns:a16="http://schemas.microsoft.com/office/drawing/2014/main" xmlns="" id="{E9B301DF-3E89-4B3B-9AF3-9E3E792A7240}"/>
                </a:ext>
              </a:extLst>
            </p:cNvPr>
            <p:cNvSpPr/>
            <p:nvPr/>
          </p:nvSpPr>
          <p:spPr>
            <a:xfrm>
              <a:off x="3417170" y="4174914"/>
              <a:ext cx="7948929" cy="4221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TextBox 24">
              <a:extLst>
                <a:ext uri="{FF2B5EF4-FFF2-40B4-BE49-F238E27FC236}">
                  <a16:creationId xmlns:a16="http://schemas.microsoft.com/office/drawing/2014/main" xmlns="" id="{FCD8F182-56D8-48B2-9B58-641922F8B9D8}"/>
                </a:ext>
              </a:extLst>
            </p:cNvPr>
            <p:cNvSpPr txBox="1"/>
            <p:nvPr/>
          </p:nvSpPr>
          <p:spPr>
            <a:xfrm>
              <a:off x="4988578" y="4216718"/>
              <a:ext cx="4826051" cy="338554"/>
            </a:xfrm>
            <a:prstGeom prst="rect">
              <a:avLst/>
            </a:prstGeom>
            <a:noFill/>
          </p:spPr>
          <p:txBody>
            <a:bodyPr wrap="none" rtlCol="0" anchor="ctr" anchorCtr="0">
              <a:spAutoFit/>
            </a:bodyPr>
            <a:lstStyle/>
            <a:p>
              <a:pPr algn="ctr"/>
              <a:r>
                <a:rPr lang="en-GB" sz="1600" dirty="0">
                  <a:solidFill>
                    <a:schemeClr val="bg1"/>
                  </a:solidFill>
                  <a:latin typeface="+mj-lt"/>
                  <a:ea typeface="Lato Light" panose="020F0502020204030203" pitchFamily="34" charset="0"/>
                  <a:cs typeface="Lato Light" panose="020F0502020204030203" pitchFamily="34" charset="0"/>
                </a:rPr>
                <a:t>Concentración de poder</a:t>
              </a:r>
            </a:p>
          </p:txBody>
        </p:sp>
        <p:sp>
          <p:nvSpPr>
            <p:cNvPr id="46" name="TextBox 24">
              <a:extLst>
                <a:ext uri="{FF2B5EF4-FFF2-40B4-BE49-F238E27FC236}">
                  <a16:creationId xmlns:a16="http://schemas.microsoft.com/office/drawing/2014/main" xmlns="" id="{6B595F1A-B1CA-41F7-B780-48089704D64B}"/>
                </a:ext>
              </a:extLst>
            </p:cNvPr>
            <p:cNvSpPr txBox="1"/>
            <p:nvPr/>
          </p:nvSpPr>
          <p:spPr>
            <a:xfrm>
              <a:off x="3293593" y="4247476"/>
              <a:ext cx="983364"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Bajo</a:t>
              </a:r>
            </a:p>
          </p:txBody>
        </p:sp>
        <p:sp>
          <p:nvSpPr>
            <p:cNvPr id="47" name="TextBox 24">
              <a:extLst>
                <a:ext uri="{FF2B5EF4-FFF2-40B4-BE49-F238E27FC236}">
                  <a16:creationId xmlns:a16="http://schemas.microsoft.com/office/drawing/2014/main" xmlns="" id="{8561A4B0-C805-4F46-B40F-04E3C8802104}"/>
                </a:ext>
              </a:extLst>
            </p:cNvPr>
            <p:cNvSpPr txBox="1"/>
            <p:nvPr/>
          </p:nvSpPr>
          <p:spPr>
            <a:xfrm>
              <a:off x="10014258" y="4247484"/>
              <a:ext cx="1050244"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Alto</a:t>
              </a:r>
            </a:p>
          </p:txBody>
        </p:sp>
      </p:grpSp>
      <p:sp>
        <p:nvSpPr>
          <p:cNvPr id="6" name="Rechteck 5">
            <a:extLst>
              <a:ext uri="{FF2B5EF4-FFF2-40B4-BE49-F238E27FC236}">
                <a16:creationId xmlns:a16="http://schemas.microsoft.com/office/drawing/2014/main" xmlns="" id="{6C1725C5-FA36-4F05-8154-6D0FD99DA0EC}"/>
              </a:ext>
            </a:extLst>
          </p:cNvPr>
          <p:cNvSpPr/>
          <p:nvPr/>
        </p:nvSpPr>
        <p:spPr>
          <a:xfrm>
            <a:off x="4287670" y="2304839"/>
            <a:ext cx="2030089" cy="697353"/>
          </a:xfrm>
          <a:prstGeom prst="rect">
            <a:avLst/>
          </a:prstGeom>
          <a:solidFill>
            <a:srgbClr val="DDE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Estilo de gestión carismático</a:t>
            </a:r>
          </a:p>
        </p:txBody>
      </p:sp>
      <p:sp>
        <p:nvSpPr>
          <p:cNvPr id="48" name="Rechteck 47">
            <a:extLst>
              <a:ext uri="{FF2B5EF4-FFF2-40B4-BE49-F238E27FC236}">
                <a16:creationId xmlns:a16="http://schemas.microsoft.com/office/drawing/2014/main" xmlns="" id="{6D61FF5E-B650-47C2-BBEA-64827CA5EEB9}"/>
              </a:ext>
            </a:extLst>
          </p:cNvPr>
          <p:cNvSpPr/>
          <p:nvPr/>
        </p:nvSpPr>
        <p:spPr>
          <a:xfrm>
            <a:off x="6579561" y="2303503"/>
            <a:ext cx="2030089" cy="697353"/>
          </a:xfrm>
          <a:prstGeom prst="rect">
            <a:avLst/>
          </a:prstGeom>
          <a:solidFill>
            <a:srgbClr val="F95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patriarcal</a:t>
            </a:r>
          </a:p>
        </p:txBody>
      </p:sp>
      <p:sp>
        <p:nvSpPr>
          <p:cNvPr id="49" name="Rechteck 48">
            <a:extLst>
              <a:ext uri="{FF2B5EF4-FFF2-40B4-BE49-F238E27FC236}">
                <a16:creationId xmlns:a16="http://schemas.microsoft.com/office/drawing/2014/main" xmlns="" id="{EFCE4C44-E305-4865-9BAB-FF16089F661B}"/>
              </a:ext>
            </a:extLst>
          </p:cNvPr>
          <p:cNvSpPr/>
          <p:nvPr/>
        </p:nvSpPr>
        <p:spPr>
          <a:xfrm>
            <a:off x="8871452" y="2303502"/>
            <a:ext cx="2030089" cy="697353"/>
          </a:xfrm>
          <a:prstGeom prst="rect">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autoritario</a:t>
            </a:r>
          </a:p>
        </p:txBody>
      </p:sp>
      <p:sp>
        <p:nvSpPr>
          <p:cNvPr id="50" name="Rechteck 49">
            <a:extLst>
              <a:ext uri="{FF2B5EF4-FFF2-40B4-BE49-F238E27FC236}">
                <a16:creationId xmlns:a16="http://schemas.microsoft.com/office/drawing/2014/main" xmlns="" id="{F3237D7E-FB6A-4628-B409-4450A142F6B0}"/>
              </a:ext>
            </a:extLst>
          </p:cNvPr>
          <p:cNvSpPr/>
          <p:nvPr/>
        </p:nvSpPr>
        <p:spPr>
          <a:xfrm>
            <a:off x="7725507" y="4858550"/>
            <a:ext cx="2030089" cy="697353"/>
          </a:xfrm>
          <a:prstGeom prst="rect">
            <a:avLst/>
          </a:prstGeom>
          <a:solidFill>
            <a:srgbClr val="C01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burocrático</a:t>
            </a:r>
          </a:p>
        </p:txBody>
      </p:sp>
      <p:sp>
        <p:nvSpPr>
          <p:cNvPr id="51" name="Rechteck 50">
            <a:extLst>
              <a:ext uri="{FF2B5EF4-FFF2-40B4-BE49-F238E27FC236}">
                <a16:creationId xmlns:a16="http://schemas.microsoft.com/office/drawing/2014/main" xmlns="" id="{F26C3B5F-13F6-4EC4-BC9F-2339E543F47C}"/>
              </a:ext>
            </a:extLst>
          </p:cNvPr>
          <p:cNvSpPr/>
          <p:nvPr/>
        </p:nvSpPr>
        <p:spPr>
          <a:xfrm>
            <a:off x="4287669" y="3262964"/>
            <a:ext cx="6613872" cy="1523012"/>
          </a:xfrm>
          <a:prstGeom prst="rect">
            <a:avLst/>
          </a:prstGeom>
          <a:solidFill>
            <a:srgbClr val="DDE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2"/>
                </a:solidFill>
              </a:rPr>
              <a:t>Estos líderes son elocuentes en la comunicación, se sienten igualmente cómodos en situaciones individuales y de grupo y poseen habilidades blandas como la humildad, la empatía y la compasión. Los líderes carismáticos también deben ser reflexivos, capaces de autoevaluarse con facilidad y solicitar la opinión de otros líderes. Ser flexible y capaz de adaptarse rápidamente a entornos y percepciones cambiantes también es clave.</a:t>
            </a:r>
          </a:p>
        </p:txBody>
      </p:sp>
      <p:sp>
        <p:nvSpPr>
          <p:cNvPr id="7" name="Gleichschenkliges Dreieck 6">
            <a:extLst>
              <a:ext uri="{FF2B5EF4-FFF2-40B4-BE49-F238E27FC236}">
                <a16:creationId xmlns:a16="http://schemas.microsoft.com/office/drawing/2014/main" xmlns="" id="{A42D4479-8D2E-4018-B724-5C34FBC605C6}"/>
              </a:ext>
            </a:extLst>
          </p:cNvPr>
          <p:cNvSpPr/>
          <p:nvPr/>
        </p:nvSpPr>
        <p:spPr>
          <a:xfrm rot="10800000">
            <a:off x="4999518" y="3052557"/>
            <a:ext cx="606391" cy="160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8410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64145" y="333575"/>
            <a:ext cx="9073969" cy="1136016"/>
          </a:xfrm>
        </p:spPr>
        <p:txBody>
          <a:bodyPr>
            <a:normAutofit/>
          </a:bodyPr>
          <a:lstStyle/>
          <a:p>
            <a:r>
              <a:rPr lang="en-GB" dirty="0"/>
              <a:t>Diferentes estilos de gestión y su concentración de poder</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78382" y="1924777"/>
            <a:ext cx="2810071"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El estilo de liderazgo patriarcal se parece al autocrático. Se da principalmente en las empresas familiares. La persona responsable de tomar las decisiones es la única que manda. Sin embargo, el líder debe </a:t>
            </a:r>
            <a:r>
              <a:rPr lang="en-GB" altLang="de-DE" sz="2200" dirty="0" err="1">
                <a:latin typeface="+mj-lt"/>
              </a:rPr>
              <a:t>cumplir </a:t>
            </a:r>
            <a:r>
              <a:rPr lang="en-GB" altLang="de-DE" sz="2200" dirty="0">
                <a:latin typeface="+mj-lt"/>
              </a:rPr>
              <a:t>una función de modelo que puede equipararse a la de un patriarca.</a:t>
            </a:r>
            <a:endParaRPr lang="en-GB" sz="2200" dirty="0">
              <a:latin typeface="+mj-lt"/>
              <a:sym typeface="Wingdings" panose="05000000000000000000" pitchFamily="2" charset="2"/>
            </a:endParaRPr>
          </a:p>
        </p:txBody>
      </p:sp>
      <p:sp>
        <p:nvSpPr>
          <p:cNvPr id="27" name="Right Arrow 17">
            <a:extLst>
              <a:ext uri="{FF2B5EF4-FFF2-40B4-BE49-F238E27FC236}">
                <a16:creationId xmlns:a16="http://schemas.microsoft.com/office/drawing/2014/main" xmlns="" id="{24C088D5-C8A0-4DF7-AEC4-3E4C734E7B9D}"/>
              </a:ext>
            </a:extLst>
          </p:cNvPr>
          <p:cNvSpPr/>
          <p:nvPr/>
        </p:nvSpPr>
        <p:spPr>
          <a:xfrm>
            <a:off x="3620142" y="5562556"/>
            <a:ext cx="7948929" cy="4221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 name="TextBox 24">
            <a:extLst>
              <a:ext uri="{FF2B5EF4-FFF2-40B4-BE49-F238E27FC236}">
                <a16:creationId xmlns:a16="http://schemas.microsoft.com/office/drawing/2014/main" xmlns="" id="{520B55A0-8B09-4BC7-83B4-54F4DE472FB2}"/>
              </a:ext>
            </a:extLst>
          </p:cNvPr>
          <p:cNvSpPr txBox="1"/>
          <p:nvPr/>
        </p:nvSpPr>
        <p:spPr>
          <a:xfrm>
            <a:off x="6390333" y="5604348"/>
            <a:ext cx="2428485" cy="338554"/>
          </a:xfrm>
          <a:prstGeom prst="rect">
            <a:avLst/>
          </a:prstGeom>
          <a:noFill/>
        </p:spPr>
        <p:txBody>
          <a:bodyPr wrap="none" rtlCol="0" anchor="ctr" anchorCtr="0">
            <a:spAutoFit/>
          </a:bodyPr>
          <a:lstStyle/>
          <a:p>
            <a:pPr algn="ctr"/>
            <a:r>
              <a:rPr lang="en-GB" sz="1600" dirty="0">
                <a:solidFill>
                  <a:schemeClr val="bg1"/>
                </a:solidFill>
                <a:latin typeface="+mj-lt"/>
                <a:ea typeface="Lato Light" panose="020F0502020204030203" pitchFamily="34" charset="0"/>
                <a:cs typeface="Lato Light" panose="020F0502020204030203" pitchFamily="34" charset="0"/>
              </a:rPr>
              <a:t>Precisión de la normativa</a:t>
            </a:r>
          </a:p>
        </p:txBody>
      </p:sp>
      <p:sp>
        <p:nvSpPr>
          <p:cNvPr id="29" name="TextBox 24">
            <a:extLst>
              <a:ext uri="{FF2B5EF4-FFF2-40B4-BE49-F238E27FC236}">
                <a16:creationId xmlns:a16="http://schemas.microsoft.com/office/drawing/2014/main" xmlns="" id="{BF9EAD28-BC5A-4A9B-9686-BF8AA3E1E7E8}"/>
              </a:ext>
            </a:extLst>
          </p:cNvPr>
          <p:cNvSpPr txBox="1"/>
          <p:nvPr/>
        </p:nvSpPr>
        <p:spPr>
          <a:xfrm>
            <a:off x="3640080" y="5635125"/>
            <a:ext cx="435568"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Bajo</a:t>
            </a:r>
          </a:p>
        </p:txBody>
      </p:sp>
      <p:sp>
        <p:nvSpPr>
          <p:cNvPr id="43" name="TextBox 24">
            <a:extLst>
              <a:ext uri="{FF2B5EF4-FFF2-40B4-BE49-F238E27FC236}">
                <a16:creationId xmlns:a16="http://schemas.microsoft.com/office/drawing/2014/main" xmlns="" id="{A3C6156D-9573-438A-8535-955F790409E5}"/>
              </a:ext>
            </a:extLst>
          </p:cNvPr>
          <p:cNvSpPr txBox="1"/>
          <p:nvPr/>
        </p:nvSpPr>
        <p:spPr>
          <a:xfrm>
            <a:off x="10900907" y="5635124"/>
            <a:ext cx="465192"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Alto</a:t>
            </a:r>
          </a:p>
        </p:txBody>
      </p:sp>
      <p:grpSp>
        <p:nvGrpSpPr>
          <p:cNvPr id="5" name="Gruppieren 4">
            <a:extLst>
              <a:ext uri="{FF2B5EF4-FFF2-40B4-BE49-F238E27FC236}">
                <a16:creationId xmlns:a16="http://schemas.microsoft.com/office/drawing/2014/main" xmlns="" id="{5E1312A6-FDD5-4B03-A270-8FDAFB8E5354}"/>
              </a:ext>
            </a:extLst>
          </p:cNvPr>
          <p:cNvGrpSpPr/>
          <p:nvPr/>
        </p:nvGrpSpPr>
        <p:grpSpPr>
          <a:xfrm rot="16200000">
            <a:off x="1932942" y="3608774"/>
            <a:ext cx="3575611" cy="422141"/>
            <a:chOff x="3293593" y="4174914"/>
            <a:chExt cx="8072506" cy="422141"/>
          </a:xfrm>
        </p:grpSpPr>
        <p:sp>
          <p:nvSpPr>
            <p:cNvPr id="44" name="Right Arrow 17">
              <a:extLst>
                <a:ext uri="{FF2B5EF4-FFF2-40B4-BE49-F238E27FC236}">
                  <a16:creationId xmlns:a16="http://schemas.microsoft.com/office/drawing/2014/main" xmlns="" id="{E9B301DF-3E89-4B3B-9AF3-9E3E792A7240}"/>
                </a:ext>
              </a:extLst>
            </p:cNvPr>
            <p:cNvSpPr/>
            <p:nvPr/>
          </p:nvSpPr>
          <p:spPr>
            <a:xfrm>
              <a:off x="3417170" y="4174914"/>
              <a:ext cx="7948929" cy="4221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TextBox 24">
              <a:extLst>
                <a:ext uri="{FF2B5EF4-FFF2-40B4-BE49-F238E27FC236}">
                  <a16:creationId xmlns:a16="http://schemas.microsoft.com/office/drawing/2014/main" xmlns="" id="{FCD8F182-56D8-48B2-9B58-641922F8B9D8}"/>
                </a:ext>
              </a:extLst>
            </p:cNvPr>
            <p:cNvSpPr txBox="1"/>
            <p:nvPr/>
          </p:nvSpPr>
          <p:spPr>
            <a:xfrm>
              <a:off x="4988578" y="4216718"/>
              <a:ext cx="4826051" cy="338554"/>
            </a:xfrm>
            <a:prstGeom prst="rect">
              <a:avLst/>
            </a:prstGeom>
            <a:noFill/>
          </p:spPr>
          <p:txBody>
            <a:bodyPr wrap="none" rtlCol="0" anchor="ctr" anchorCtr="0">
              <a:spAutoFit/>
            </a:bodyPr>
            <a:lstStyle/>
            <a:p>
              <a:pPr algn="ctr"/>
              <a:r>
                <a:rPr lang="en-GB" sz="1600">
                  <a:solidFill>
                    <a:schemeClr val="bg1"/>
                  </a:solidFill>
                  <a:latin typeface="+mj-lt"/>
                  <a:ea typeface="Lato Light" panose="020F0502020204030203" pitchFamily="34" charset="0"/>
                  <a:cs typeface="Lato Light" panose="020F0502020204030203" pitchFamily="34" charset="0"/>
                </a:rPr>
                <a:t>Concentración de poder</a:t>
              </a:r>
              <a:endParaRPr lang="en-GB" sz="1600" dirty="0">
                <a:solidFill>
                  <a:schemeClr val="bg1"/>
                </a:solidFill>
                <a:latin typeface="+mj-lt"/>
                <a:ea typeface="Lato Light" panose="020F0502020204030203" pitchFamily="34" charset="0"/>
                <a:cs typeface="Lato Light" panose="020F0502020204030203" pitchFamily="34" charset="0"/>
              </a:endParaRPr>
            </a:p>
          </p:txBody>
        </p:sp>
        <p:sp>
          <p:nvSpPr>
            <p:cNvPr id="46" name="TextBox 24">
              <a:extLst>
                <a:ext uri="{FF2B5EF4-FFF2-40B4-BE49-F238E27FC236}">
                  <a16:creationId xmlns:a16="http://schemas.microsoft.com/office/drawing/2014/main" xmlns="" id="{6B595F1A-B1CA-41F7-B780-48089704D64B}"/>
                </a:ext>
              </a:extLst>
            </p:cNvPr>
            <p:cNvSpPr txBox="1"/>
            <p:nvPr/>
          </p:nvSpPr>
          <p:spPr>
            <a:xfrm>
              <a:off x="3293593" y="4247476"/>
              <a:ext cx="983364"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Bajo</a:t>
              </a:r>
            </a:p>
          </p:txBody>
        </p:sp>
        <p:sp>
          <p:nvSpPr>
            <p:cNvPr id="47" name="TextBox 24">
              <a:extLst>
                <a:ext uri="{FF2B5EF4-FFF2-40B4-BE49-F238E27FC236}">
                  <a16:creationId xmlns:a16="http://schemas.microsoft.com/office/drawing/2014/main" xmlns="" id="{8561A4B0-C805-4F46-B40F-04E3C8802104}"/>
                </a:ext>
              </a:extLst>
            </p:cNvPr>
            <p:cNvSpPr txBox="1"/>
            <p:nvPr/>
          </p:nvSpPr>
          <p:spPr>
            <a:xfrm>
              <a:off x="10014258" y="4247484"/>
              <a:ext cx="1050244"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Alto</a:t>
              </a:r>
            </a:p>
          </p:txBody>
        </p:sp>
      </p:grpSp>
      <p:sp>
        <p:nvSpPr>
          <p:cNvPr id="6" name="Rechteck 5">
            <a:extLst>
              <a:ext uri="{FF2B5EF4-FFF2-40B4-BE49-F238E27FC236}">
                <a16:creationId xmlns:a16="http://schemas.microsoft.com/office/drawing/2014/main" xmlns="" id="{6C1725C5-FA36-4F05-8154-6D0FD99DA0EC}"/>
              </a:ext>
            </a:extLst>
          </p:cNvPr>
          <p:cNvSpPr/>
          <p:nvPr/>
        </p:nvSpPr>
        <p:spPr>
          <a:xfrm>
            <a:off x="4287670" y="2165627"/>
            <a:ext cx="2030089" cy="697353"/>
          </a:xfrm>
          <a:prstGeom prst="rect">
            <a:avLst/>
          </a:prstGeom>
          <a:solidFill>
            <a:srgbClr val="DDE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Estilo de gestión carismático</a:t>
            </a:r>
          </a:p>
        </p:txBody>
      </p:sp>
      <p:sp>
        <p:nvSpPr>
          <p:cNvPr id="48" name="Rechteck 47">
            <a:extLst>
              <a:ext uri="{FF2B5EF4-FFF2-40B4-BE49-F238E27FC236}">
                <a16:creationId xmlns:a16="http://schemas.microsoft.com/office/drawing/2014/main" xmlns="" id="{6D61FF5E-B650-47C2-BBEA-64827CA5EEB9}"/>
              </a:ext>
            </a:extLst>
          </p:cNvPr>
          <p:cNvSpPr/>
          <p:nvPr/>
        </p:nvSpPr>
        <p:spPr>
          <a:xfrm>
            <a:off x="6589530" y="2142491"/>
            <a:ext cx="2030089" cy="697353"/>
          </a:xfrm>
          <a:prstGeom prst="rect">
            <a:avLst/>
          </a:prstGeom>
          <a:solidFill>
            <a:srgbClr val="F95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patriarcal</a:t>
            </a:r>
          </a:p>
        </p:txBody>
      </p:sp>
      <p:sp>
        <p:nvSpPr>
          <p:cNvPr id="49" name="Rechteck 48">
            <a:extLst>
              <a:ext uri="{FF2B5EF4-FFF2-40B4-BE49-F238E27FC236}">
                <a16:creationId xmlns:a16="http://schemas.microsoft.com/office/drawing/2014/main" xmlns="" id="{EFCE4C44-E305-4865-9BAB-FF16089F661B}"/>
              </a:ext>
            </a:extLst>
          </p:cNvPr>
          <p:cNvSpPr/>
          <p:nvPr/>
        </p:nvSpPr>
        <p:spPr>
          <a:xfrm>
            <a:off x="8871452" y="2142491"/>
            <a:ext cx="2030089" cy="697353"/>
          </a:xfrm>
          <a:prstGeom prst="rect">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autoritario</a:t>
            </a:r>
          </a:p>
        </p:txBody>
      </p:sp>
      <p:sp>
        <p:nvSpPr>
          <p:cNvPr id="50" name="Rechteck 49">
            <a:extLst>
              <a:ext uri="{FF2B5EF4-FFF2-40B4-BE49-F238E27FC236}">
                <a16:creationId xmlns:a16="http://schemas.microsoft.com/office/drawing/2014/main" xmlns="" id="{F3237D7E-FB6A-4628-B409-4450A142F6B0}"/>
              </a:ext>
            </a:extLst>
          </p:cNvPr>
          <p:cNvSpPr/>
          <p:nvPr/>
        </p:nvSpPr>
        <p:spPr>
          <a:xfrm>
            <a:off x="7725507" y="4858550"/>
            <a:ext cx="2030089" cy="697353"/>
          </a:xfrm>
          <a:prstGeom prst="rect">
            <a:avLst/>
          </a:prstGeom>
          <a:solidFill>
            <a:srgbClr val="C01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burocrático</a:t>
            </a:r>
          </a:p>
        </p:txBody>
      </p:sp>
      <p:sp>
        <p:nvSpPr>
          <p:cNvPr id="51" name="Rechteck 50">
            <a:extLst>
              <a:ext uri="{FF2B5EF4-FFF2-40B4-BE49-F238E27FC236}">
                <a16:creationId xmlns:a16="http://schemas.microsoft.com/office/drawing/2014/main" xmlns="" id="{F26C3B5F-13F6-4EC4-BC9F-2339E543F47C}"/>
              </a:ext>
            </a:extLst>
          </p:cNvPr>
          <p:cNvSpPr/>
          <p:nvPr/>
        </p:nvSpPr>
        <p:spPr>
          <a:xfrm>
            <a:off x="4287669" y="3115131"/>
            <a:ext cx="6613872" cy="1670845"/>
          </a:xfrm>
          <a:prstGeom prst="rect">
            <a:avLst/>
          </a:prstGeom>
          <a:solidFill>
            <a:srgbClr val="F95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600" dirty="0">
                <a:solidFill>
                  <a:schemeClr val="bg1"/>
                </a:solidFill>
              </a:rPr>
              <a:t>El propietario actúa como una figura paterna/materna estricta</a:t>
            </a:r>
          </a:p>
          <a:p>
            <a:pPr marL="171450" indent="-171450">
              <a:buFont typeface="Arial" panose="020B0604020202020204" pitchFamily="34" charset="0"/>
              <a:buChar char="•"/>
            </a:pPr>
            <a:r>
              <a:rPr lang="en-GB" sz="1600" dirty="0">
                <a:solidFill>
                  <a:schemeClr val="bg1"/>
                </a:solidFill>
              </a:rPr>
              <a:t>Los empleados saben qué normas deben seguir</a:t>
            </a:r>
          </a:p>
          <a:p>
            <a:pPr marL="171450" indent="-171450">
              <a:buFont typeface="Arial" panose="020B0604020202020204" pitchFamily="34" charset="0"/>
              <a:buChar char="•"/>
            </a:pPr>
            <a:r>
              <a:rPr lang="en-GB" sz="1600" dirty="0">
                <a:solidFill>
                  <a:schemeClr val="bg1"/>
                </a:solidFill>
              </a:rPr>
              <a:t>El tiempo requerido para tomar decisiones importantes es extremadamente corto (ya que no se requiere retroalimentación)</a:t>
            </a:r>
          </a:p>
          <a:p>
            <a:pPr marL="171450" indent="-171450">
              <a:buFont typeface="Arial" panose="020B0604020202020204" pitchFamily="34" charset="0"/>
              <a:buChar char="•"/>
            </a:pPr>
            <a:r>
              <a:rPr lang="en-GB" sz="1600" dirty="0">
                <a:solidFill>
                  <a:schemeClr val="bg1"/>
                </a:solidFill>
              </a:rPr>
              <a:t>Se suprime la creatividad y la motivación de la organización</a:t>
            </a:r>
          </a:p>
          <a:p>
            <a:pPr marL="171450" indent="-171450">
              <a:buFont typeface="Wingdings" panose="05000000000000000000" pitchFamily="2" charset="2"/>
              <a:buChar char="à"/>
            </a:pPr>
            <a:r>
              <a:rPr lang="en-GB" sz="1600" dirty="0">
                <a:solidFill>
                  <a:schemeClr val="bg1"/>
                </a:solidFill>
                <a:sym typeface="Wingdings" panose="05000000000000000000" pitchFamily="2" charset="2"/>
              </a:rPr>
              <a:t>Puede llevar a decisiones erróneas, si el poder de </a:t>
            </a:r>
            <a:r>
              <a:rPr lang="en-GB" sz="1600" dirty="0" err="1">
                <a:solidFill>
                  <a:schemeClr val="bg1"/>
                </a:solidFill>
                <a:sym typeface="Wingdings" panose="05000000000000000000" pitchFamily="2" charset="2"/>
              </a:rPr>
              <a:t>decisión </a:t>
            </a:r>
            <a:r>
              <a:rPr lang="en-GB" sz="1600" dirty="0">
                <a:solidFill>
                  <a:schemeClr val="bg1"/>
                </a:solidFill>
                <a:sym typeface="Wingdings" panose="05000000000000000000" pitchFamily="2" charset="2"/>
              </a:rPr>
              <a:t>es responsabilidad exclusiva de la única persona en el cargo</a:t>
            </a:r>
          </a:p>
        </p:txBody>
      </p:sp>
      <p:sp>
        <p:nvSpPr>
          <p:cNvPr id="7" name="Gleichschenkliges Dreieck 6">
            <a:extLst>
              <a:ext uri="{FF2B5EF4-FFF2-40B4-BE49-F238E27FC236}">
                <a16:creationId xmlns:a16="http://schemas.microsoft.com/office/drawing/2014/main" xmlns="" id="{A42D4479-8D2E-4018-B724-5C34FBC605C6}"/>
              </a:ext>
            </a:extLst>
          </p:cNvPr>
          <p:cNvSpPr/>
          <p:nvPr/>
        </p:nvSpPr>
        <p:spPr>
          <a:xfrm rot="10800000">
            <a:off x="7301378" y="2912418"/>
            <a:ext cx="606391" cy="160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46308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84681" y="524626"/>
            <a:ext cx="10284389" cy="961564"/>
          </a:xfrm>
        </p:spPr>
        <p:txBody>
          <a:bodyPr>
            <a:noAutofit/>
          </a:bodyPr>
          <a:lstStyle/>
          <a:p>
            <a:r>
              <a:rPr lang="en-GB" dirty="0"/>
              <a:t>Diferentes estilos de gestión y su concentración de poder</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99288" y="1953736"/>
            <a:ext cx="3310370"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Un estilo de liderazgo autoritario se ejemplifica cuando un líder dicta las políticas y los procedimientos, decide qué objetivos deben alcanzarse y dirige y controla todas las actividades sin ninguna participación significativa de los subordinados. Un líder así tiene el control total del equipo, dejando poca autonomía dentro del grupo</a:t>
            </a:r>
            <a:r>
              <a:rPr lang="en-GB" altLang="de-DE" sz="2200" dirty="0">
                <a:latin typeface="+mj-lt"/>
              </a:rPr>
              <a:t>.</a:t>
            </a:r>
            <a:endParaRPr lang="en-GB" sz="2200" dirty="0">
              <a:latin typeface="+mj-lt"/>
              <a:sym typeface="Wingdings" panose="05000000000000000000" pitchFamily="2" charset="2"/>
            </a:endParaRPr>
          </a:p>
        </p:txBody>
      </p:sp>
      <p:sp>
        <p:nvSpPr>
          <p:cNvPr id="27" name="Right Arrow 17">
            <a:extLst>
              <a:ext uri="{FF2B5EF4-FFF2-40B4-BE49-F238E27FC236}">
                <a16:creationId xmlns:a16="http://schemas.microsoft.com/office/drawing/2014/main" xmlns="" id="{24C088D5-C8A0-4DF7-AEC4-3E4C734E7B9D}"/>
              </a:ext>
            </a:extLst>
          </p:cNvPr>
          <p:cNvSpPr/>
          <p:nvPr/>
        </p:nvSpPr>
        <p:spPr>
          <a:xfrm>
            <a:off x="3620142" y="5562556"/>
            <a:ext cx="7948929" cy="4221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 name="TextBox 24">
            <a:extLst>
              <a:ext uri="{FF2B5EF4-FFF2-40B4-BE49-F238E27FC236}">
                <a16:creationId xmlns:a16="http://schemas.microsoft.com/office/drawing/2014/main" xmlns="" id="{520B55A0-8B09-4BC7-83B4-54F4DE472FB2}"/>
              </a:ext>
            </a:extLst>
          </p:cNvPr>
          <p:cNvSpPr txBox="1"/>
          <p:nvPr/>
        </p:nvSpPr>
        <p:spPr>
          <a:xfrm>
            <a:off x="6390333" y="5604348"/>
            <a:ext cx="2428485" cy="338554"/>
          </a:xfrm>
          <a:prstGeom prst="rect">
            <a:avLst/>
          </a:prstGeom>
          <a:noFill/>
        </p:spPr>
        <p:txBody>
          <a:bodyPr wrap="none" rtlCol="0" anchor="ctr" anchorCtr="0">
            <a:spAutoFit/>
          </a:bodyPr>
          <a:lstStyle/>
          <a:p>
            <a:pPr algn="ctr"/>
            <a:r>
              <a:rPr lang="en-GB" sz="1600">
                <a:solidFill>
                  <a:schemeClr val="bg1"/>
                </a:solidFill>
                <a:latin typeface="+mj-lt"/>
                <a:ea typeface="Lato Light" panose="020F0502020204030203" pitchFamily="34" charset="0"/>
                <a:cs typeface="Lato Light" panose="020F0502020204030203" pitchFamily="34" charset="0"/>
              </a:rPr>
              <a:t>Precisión de la normativa</a:t>
            </a:r>
            <a:endParaRPr lang="en-GB" sz="1600" dirty="0">
              <a:solidFill>
                <a:schemeClr val="bg1"/>
              </a:solidFill>
              <a:latin typeface="+mj-lt"/>
              <a:ea typeface="Lato Light" panose="020F0502020204030203" pitchFamily="34" charset="0"/>
              <a:cs typeface="Lato Light" panose="020F0502020204030203" pitchFamily="34" charset="0"/>
            </a:endParaRPr>
          </a:p>
        </p:txBody>
      </p:sp>
      <p:sp>
        <p:nvSpPr>
          <p:cNvPr id="29" name="TextBox 24">
            <a:extLst>
              <a:ext uri="{FF2B5EF4-FFF2-40B4-BE49-F238E27FC236}">
                <a16:creationId xmlns:a16="http://schemas.microsoft.com/office/drawing/2014/main" xmlns="" id="{BF9EAD28-BC5A-4A9B-9686-BF8AA3E1E7E8}"/>
              </a:ext>
            </a:extLst>
          </p:cNvPr>
          <p:cNvSpPr txBox="1"/>
          <p:nvPr/>
        </p:nvSpPr>
        <p:spPr>
          <a:xfrm>
            <a:off x="3640080" y="5635125"/>
            <a:ext cx="435568" cy="276999"/>
          </a:xfrm>
          <a:prstGeom prst="rect">
            <a:avLst/>
          </a:prstGeom>
          <a:noFill/>
        </p:spPr>
        <p:txBody>
          <a:bodyPr wrap="none" rtlCol="0" anchor="ctr" anchorCtr="0">
            <a:spAutoFit/>
          </a:bodyPr>
          <a:lstStyle/>
          <a:p>
            <a:pPr algn="ctr"/>
            <a:r>
              <a:rPr lang="en-GB" sz="1200">
                <a:solidFill>
                  <a:schemeClr val="bg1"/>
                </a:solidFill>
                <a:latin typeface="+mj-lt"/>
                <a:ea typeface="Lato Light" panose="020F0502020204030203" pitchFamily="34" charset="0"/>
                <a:cs typeface="Lato Light" panose="020F0502020204030203" pitchFamily="34" charset="0"/>
              </a:rPr>
              <a:t>Bajo</a:t>
            </a:r>
            <a:endParaRPr lang="en-GB" sz="1200" dirty="0">
              <a:solidFill>
                <a:schemeClr val="bg1"/>
              </a:solidFill>
              <a:latin typeface="+mj-lt"/>
              <a:ea typeface="Lato Light" panose="020F0502020204030203" pitchFamily="34" charset="0"/>
              <a:cs typeface="Lato Light" panose="020F0502020204030203" pitchFamily="34" charset="0"/>
            </a:endParaRPr>
          </a:p>
        </p:txBody>
      </p:sp>
      <p:sp>
        <p:nvSpPr>
          <p:cNvPr id="43" name="TextBox 24">
            <a:extLst>
              <a:ext uri="{FF2B5EF4-FFF2-40B4-BE49-F238E27FC236}">
                <a16:creationId xmlns:a16="http://schemas.microsoft.com/office/drawing/2014/main" xmlns="" id="{A3C6156D-9573-438A-8535-955F790409E5}"/>
              </a:ext>
            </a:extLst>
          </p:cNvPr>
          <p:cNvSpPr txBox="1"/>
          <p:nvPr/>
        </p:nvSpPr>
        <p:spPr>
          <a:xfrm>
            <a:off x="10900907" y="5635124"/>
            <a:ext cx="465192" cy="276999"/>
          </a:xfrm>
          <a:prstGeom prst="rect">
            <a:avLst/>
          </a:prstGeom>
          <a:noFill/>
        </p:spPr>
        <p:txBody>
          <a:bodyPr wrap="none" rtlCol="0" anchor="ctr" anchorCtr="0">
            <a:spAutoFit/>
          </a:bodyPr>
          <a:lstStyle/>
          <a:p>
            <a:pPr algn="ctr"/>
            <a:r>
              <a:rPr lang="en-GB" sz="1200">
                <a:solidFill>
                  <a:schemeClr val="bg1"/>
                </a:solidFill>
                <a:latin typeface="+mj-lt"/>
                <a:ea typeface="Lato Light" panose="020F0502020204030203" pitchFamily="34" charset="0"/>
                <a:cs typeface="Lato Light" panose="020F0502020204030203" pitchFamily="34" charset="0"/>
              </a:rPr>
              <a:t>Alto</a:t>
            </a:r>
            <a:endParaRPr lang="en-GB" sz="1200" dirty="0">
              <a:solidFill>
                <a:schemeClr val="bg1"/>
              </a:solidFill>
              <a:latin typeface="+mj-lt"/>
              <a:ea typeface="Lato Light" panose="020F0502020204030203" pitchFamily="34" charset="0"/>
              <a:cs typeface="Lato Light" panose="020F0502020204030203" pitchFamily="34" charset="0"/>
            </a:endParaRPr>
          </a:p>
        </p:txBody>
      </p:sp>
      <p:grpSp>
        <p:nvGrpSpPr>
          <p:cNvPr id="5" name="Gruppieren 4">
            <a:extLst>
              <a:ext uri="{FF2B5EF4-FFF2-40B4-BE49-F238E27FC236}">
                <a16:creationId xmlns:a16="http://schemas.microsoft.com/office/drawing/2014/main" xmlns="" id="{5E1312A6-FDD5-4B03-A270-8FDAFB8E5354}"/>
              </a:ext>
            </a:extLst>
          </p:cNvPr>
          <p:cNvGrpSpPr/>
          <p:nvPr/>
        </p:nvGrpSpPr>
        <p:grpSpPr>
          <a:xfrm rot="16200000">
            <a:off x="1932942" y="3608774"/>
            <a:ext cx="3575611" cy="422141"/>
            <a:chOff x="3293593" y="4174914"/>
            <a:chExt cx="8072506" cy="422141"/>
          </a:xfrm>
        </p:grpSpPr>
        <p:sp>
          <p:nvSpPr>
            <p:cNvPr id="44" name="Right Arrow 17">
              <a:extLst>
                <a:ext uri="{FF2B5EF4-FFF2-40B4-BE49-F238E27FC236}">
                  <a16:creationId xmlns:a16="http://schemas.microsoft.com/office/drawing/2014/main" xmlns="" id="{E9B301DF-3E89-4B3B-9AF3-9E3E792A7240}"/>
                </a:ext>
              </a:extLst>
            </p:cNvPr>
            <p:cNvSpPr/>
            <p:nvPr/>
          </p:nvSpPr>
          <p:spPr>
            <a:xfrm>
              <a:off x="3417170" y="4174914"/>
              <a:ext cx="7948929" cy="4221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TextBox 24">
              <a:extLst>
                <a:ext uri="{FF2B5EF4-FFF2-40B4-BE49-F238E27FC236}">
                  <a16:creationId xmlns:a16="http://schemas.microsoft.com/office/drawing/2014/main" xmlns="" id="{FCD8F182-56D8-48B2-9B58-641922F8B9D8}"/>
                </a:ext>
              </a:extLst>
            </p:cNvPr>
            <p:cNvSpPr txBox="1"/>
            <p:nvPr/>
          </p:nvSpPr>
          <p:spPr>
            <a:xfrm>
              <a:off x="4988578" y="4216718"/>
              <a:ext cx="4826051" cy="338554"/>
            </a:xfrm>
            <a:prstGeom prst="rect">
              <a:avLst/>
            </a:prstGeom>
            <a:noFill/>
          </p:spPr>
          <p:txBody>
            <a:bodyPr wrap="none" rtlCol="0" anchor="ctr" anchorCtr="0">
              <a:spAutoFit/>
            </a:bodyPr>
            <a:lstStyle/>
            <a:p>
              <a:pPr algn="ctr"/>
              <a:r>
                <a:rPr lang="en-GB" sz="1600">
                  <a:solidFill>
                    <a:schemeClr val="bg1"/>
                  </a:solidFill>
                  <a:latin typeface="+mj-lt"/>
                  <a:ea typeface="Lato Light" panose="020F0502020204030203" pitchFamily="34" charset="0"/>
                  <a:cs typeface="Lato Light" panose="020F0502020204030203" pitchFamily="34" charset="0"/>
                </a:rPr>
                <a:t>Concentración de poder</a:t>
              </a:r>
              <a:endParaRPr lang="en-GB" sz="1600" dirty="0">
                <a:solidFill>
                  <a:schemeClr val="bg1"/>
                </a:solidFill>
                <a:latin typeface="+mj-lt"/>
                <a:ea typeface="Lato Light" panose="020F0502020204030203" pitchFamily="34" charset="0"/>
                <a:cs typeface="Lato Light" panose="020F0502020204030203" pitchFamily="34" charset="0"/>
              </a:endParaRPr>
            </a:p>
          </p:txBody>
        </p:sp>
        <p:sp>
          <p:nvSpPr>
            <p:cNvPr id="46" name="TextBox 24">
              <a:extLst>
                <a:ext uri="{FF2B5EF4-FFF2-40B4-BE49-F238E27FC236}">
                  <a16:creationId xmlns:a16="http://schemas.microsoft.com/office/drawing/2014/main" xmlns="" id="{6B595F1A-B1CA-41F7-B780-48089704D64B}"/>
                </a:ext>
              </a:extLst>
            </p:cNvPr>
            <p:cNvSpPr txBox="1"/>
            <p:nvPr/>
          </p:nvSpPr>
          <p:spPr>
            <a:xfrm>
              <a:off x="3293593" y="4247476"/>
              <a:ext cx="983364" cy="276999"/>
            </a:xfrm>
            <a:prstGeom prst="rect">
              <a:avLst/>
            </a:prstGeom>
            <a:noFill/>
          </p:spPr>
          <p:txBody>
            <a:bodyPr wrap="none" rtlCol="0" anchor="ctr" anchorCtr="0">
              <a:spAutoFit/>
            </a:bodyPr>
            <a:lstStyle/>
            <a:p>
              <a:pPr algn="ctr"/>
              <a:r>
                <a:rPr lang="en-GB" sz="1200">
                  <a:solidFill>
                    <a:schemeClr val="bg1"/>
                  </a:solidFill>
                  <a:latin typeface="+mj-lt"/>
                  <a:ea typeface="Lato Light" panose="020F0502020204030203" pitchFamily="34" charset="0"/>
                  <a:cs typeface="Lato Light" panose="020F0502020204030203" pitchFamily="34" charset="0"/>
                </a:rPr>
                <a:t>Bajo</a:t>
              </a:r>
              <a:endParaRPr lang="en-GB" sz="1200" dirty="0">
                <a:solidFill>
                  <a:schemeClr val="bg1"/>
                </a:solidFill>
                <a:latin typeface="+mj-lt"/>
                <a:ea typeface="Lato Light" panose="020F0502020204030203" pitchFamily="34" charset="0"/>
                <a:cs typeface="Lato Light" panose="020F0502020204030203" pitchFamily="34" charset="0"/>
              </a:endParaRPr>
            </a:p>
          </p:txBody>
        </p:sp>
        <p:sp>
          <p:nvSpPr>
            <p:cNvPr id="47" name="TextBox 24">
              <a:extLst>
                <a:ext uri="{FF2B5EF4-FFF2-40B4-BE49-F238E27FC236}">
                  <a16:creationId xmlns:a16="http://schemas.microsoft.com/office/drawing/2014/main" xmlns="" id="{8561A4B0-C805-4F46-B40F-04E3C8802104}"/>
                </a:ext>
              </a:extLst>
            </p:cNvPr>
            <p:cNvSpPr txBox="1"/>
            <p:nvPr/>
          </p:nvSpPr>
          <p:spPr>
            <a:xfrm>
              <a:off x="10014258" y="4247484"/>
              <a:ext cx="1050244"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Alto</a:t>
              </a:r>
            </a:p>
          </p:txBody>
        </p:sp>
      </p:grpSp>
      <p:sp>
        <p:nvSpPr>
          <p:cNvPr id="6" name="Rechteck 5">
            <a:extLst>
              <a:ext uri="{FF2B5EF4-FFF2-40B4-BE49-F238E27FC236}">
                <a16:creationId xmlns:a16="http://schemas.microsoft.com/office/drawing/2014/main" xmlns="" id="{6C1725C5-FA36-4F05-8154-6D0FD99DA0EC}"/>
              </a:ext>
            </a:extLst>
          </p:cNvPr>
          <p:cNvSpPr/>
          <p:nvPr/>
        </p:nvSpPr>
        <p:spPr>
          <a:xfrm>
            <a:off x="4287669" y="1957597"/>
            <a:ext cx="2030089" cy="697353"/>
          </a:xfrm>
          <a:prstGeom prst="rect">
            <a:avLst/>
          </a:prstGeom>
          <a:solidFill>
            <a:srgbClr val="DDE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Estilo de gestión carismático</a:t>
            </a:r>
          </a:p>
        </p:txBody>
      </p:sp>
      <p:sp>
        <p:nvSpPr>
          <p:cNvPr id="48" name="Rechteck 47">
            <a:extLst>
              <a:ext uri="{FF2B5EF4-FFF2-40B4-BE49-F238E27FC236}">
                <a16:creationId xmlns:a16="http://schemas.microsoft.com/office/drawing/2014/main" xmlns="" id="{6D61FF5E-B650-47C2-BBEA-64827CA5EEB9}"/>
              </a:ext>
            </a:extLst>
          </p:cNvPr>
          <p:cNvSpPr/>
          <p:nvPr/>
        </p:nvSpPr>
        <p:spPr>
          <a:xfrm>
            <a:off x="6589530" y="1970649"/>
            <a:ext cx="2030089" cy="697353"/>
          </a:xfrm>
          <a:prstGeom prst="rect">
            <a:avLst/>
          </a:prstGeom>
          <a:solidFill>
            <a:srgbClr val="F95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Estilo de gestión patriarcal</a:t>
            </a:r>
          </a:p>
        </p:txBody>
      </p:sp>
      <p:sp>
        <p:nvSpPr>
          <p:cNvPr id="49" name="Rechteck 48">
            <a:extLst>
              <a:ext uri="{FF2B5EF4-FFF2-40B4-BE49-F238E27FC236}">
                <a16:creationId xmlns:a16="http://schemas.microsoft.com/office/drawing/2014/main" xmlns="" id="{EFCE4C44-E305-4865-9BAB-FF16089F661B}"/>
              </a:ext>
            </a:extLst>
          </p:cNvPr>
          <p:cNvSpPr/>
          <p:nvPr/>
        </p:nvSpPr>
        <p:spPr>
          <a:xfrm>
            <a:off x="8818818" y="1953736"/>
            <a:ext cx="2030089" cy="697353"/>
          </a:xfrm>
          <a:prstGeom prst="rect">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autoritario</a:t>
            </a:r>
          </a:p>
        </p:txBody>
      </p:sp>
      <p:sp>
        <p:nvSpPr>
          <p:cNvPr id="50" name="Rechteck 49">
            <a:extLst>
              <a:ext uri="{FF2B5EF4-FFF2-40B4-BE49-F238E27FC236}">
                <a16:creationId xmlns:a16="http://schemas.microsoft.com/office/drawing/2014/main" xmlns="" id="{F3237D7E-FB6A-4628-B409-4450A142F6B0}"/>
              </a:ext>
            </a:extLst>
          </p:cNvPr>
          <p:cNvSpPr/>
          <p:nvPr/>
        </p:nvSpPr>
        <p:spPr>
          <a:xfrm>
            <a:off x="7725507" y="4906995"/>
            <a:ext cx="2030089" cy="697353"/>
          </a:xfrm>
          <a:prstGeom prst="rect">
            <a:avLst/>
          </a:prstGeom>
          <a:solidFill>
            <a:srgbClr val="C01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burocrático</a:t>
            </a:r>
          </a:p>
        </p:txBody>
      </p:sp>
      <p:sp>
        <p:nvSpPr>
          <p:cNvPr id="51" name="Rechteck 50">
            <a:extLst>
              <a:ext uri="{FF2B5EF4-FFF2-40B4-BE49-F238E27FC236}">
                <a16:creationId xmlns:a16="http://schemas.microsoft.com/office/drawing/2014/main" xmlns="" id="{F26C3B5F-13F6-4EC4-BC9F-2339E543F47C}"/>
              </a:ext>
            </a:extLst>
          </p:cNvPr>
          <p:cNvSpPr/>
          <p:nvPr/>
        </p:nvSpPr>
        <p:spPr>
          <a:xfrm>
            <a:off x="4287669" y="2870063"/>
            <a:ext cx="6613872" cy="1995137"/>
          </a:xfrm>
          <a:prstGeom prst="rect">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rPr>
              <a:t>Los líderes autoritarios controlan todas las decisiones y basan las acciones en sus propias ideas, mientras supervisan de cerca a sus subordinados directos. Aunque a primera vista esto parece un modelo roto, este estilo puede funcionar cuando hay un director general muy fuerte, que se ha abierto camino en la empresa. Esta experiencia imparte un increíble nivel de comprensión sobre cómo los impactos y atributos de la crisis afectan a cada línea de negocio y a la corporación. En estos casos atípicos, equipos increíblemente eficientes pueden avanzar rápidamente en la resolución de una crisis.</a:t>
            </a:r>
          </a:p>
        </p:txBody>
      </p:sp>
      <p:sp>
        <p:nvSpPr>
          <p:cNvPr id="7" name="Gleichschenkliges Dreieck 6">
            <a:extLst>
              <a:ext uri="{FF2B5EF4-FFF2-40B4-BE49-F238E27FC236}">
                <a16:creationId xmlns:a16="http://schemas.microsoft.com/office/drawing/2014/main" xmlns="" id="{A42D4479-8D2E-4018-B724-5C34FBC605C6}"/>
              </a:ext>
            </a:extLst>
          </p:cNvPr>
          <p:cNvSpPr/>
          <p:nvPr/>
        </p:nvSpPr>
        <p:spPr>
          <a:xfrm rot="10800000">
            <a:off x="9530666" y="2680116"/>
            <a:ext cx="606391" cy="160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2405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5982" y="588100"/>
            <a:ext cx="10010117" cy="697353"/>
          </a:xfrm>
        </p:spPr>
        <p:txBody>
          <a:bodyPr>
            <a:noAutofit/>
          </a:bodyPr>
          <a:lstStyle/>
          <a:p>
            <a:r>
              <a:rPr lang="en-GB" dirty="0"/>
              <a:t>Diferentes estilos de gestión y su concentración de poder</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01068" y="2321471"/>
            <a:ext cx="2810071"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El liderazgo burocrático es una forma común de gestión en la que el liderazgo se basa en funciones oficiales fijas y en el cumplimiento de un sistema de normas.</a:t>
            </a:r>
            <a:endParaRPr lang="en-GB" sz="2200" dirty="0">
              <a:latin typeface="+mj-lt"/>
              <a:sym typeface="Wingdings" panose="05000000000000000000" pitchFamily="2" charset="2"/>
            </a:endParaRPr>
          </a:p>
        </p:txBody>
      </p:sp>
      <p:sp>
        <p:nvSpPr>
          <p:cNvPr id="27" name="Right Arrow 17">
            <a:extLst>
              <a:ext uri="{FF2B5EF4-FFF2-40B4-BE49-F238E27FC236}">
                <a16:creationId xmlns:a16="http://schemas.microsoft.com/office/drawing/2014/main" xmlns="" id="{24C088D5-C8A0-4DF7-AEC4-3E4C734E7B9D}"/>
              </a:ext>
            </a:extLst>
          </p:cNvPr>
          <p:cNvSpPr/>
          <p:nvPr/>
        </p:nvSpPr>
        <p:spPr>
          <a:xfrm>
            <a:off x="3620142" y="5562556"/>
            <a:ext cx="7948929" cy="4221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 name="TextBox 24">
            <a:extLst>
              <a:ext uri="{FF2B5EF4-FFF2-40B4-BE49-F238E27FC236}">
                <a16:creationId xmlns:a16="http://schemas.microsoft.com/office/drawing/2014/main" xmlns="" id="{520B55A0-8B09-4BC7-83B4-54F4DE472FB2}"/>
              </a:ext>
            </a:extLst>
          </p:cNvPr>
          <p:cNvSpPr txBox="1"/>
          <p:nvPr/>
        </p:nvSpPr>
        <p:spPr>
          <a:xfrm>
            <a:off x="6390333" y="5604348"/>
            <a:ext cx="2428485" cy="338554"/>
          </a:xfrm>
          <a:prstGeom prst="rect">
            <a:avLst/>
          </a:prstGeom>
          <a:noFill/>
        </p:spPr>
        <p:txBody>
          <a:bodyPr wrap="none" rtlCol="0" anchor="ctr" anchorCtr="0">
            <a:spAutoFit/>
          </a:bodyPr>
          <a:lstStyle/>
          <a:p>
            <a:pPr algn="ctr"/>
            <a:r>
              <a:rPr lang="en-GB" sz="1600" dirty="0">
                <a:solidFill>
                  <a:schemeClr val="bg1"/>
                </a:solidFill>
                <a:latin typeface="+mj-lt"/>
                <a:ea typeface="Lato Light" panose="020F0502020204030203" pitchFamily="34" charset="0"/>
                <a:cs typeface="Lato Light" panose="020F0502020204030203" pitchFamily="34" charset="0"/>
              </a:rPr>
              <a:t>Precisión de la normativa</a:t>
            </a:r>
          </a:p>
        </p:txBody>
      </p:sp>
      <p:sp>
        <p:nvSpPr>
          <p:cNvPr id="29" name="TextBox 24">
            <a:extLst>
              <a:ext uri="{FF2B5EF4-FFF2-40B4-BE49-F238E27FC236}">
                <a16:creationId xmlns:a16="http://schemas.microsoft.com/office/drawing/2014/main" xmlns="" id="{BF9EAD28-BC5A-4A9B-9686-BF8AA3E1E7E8}"/>
              </a:ext>
            </a:extLst>
          </p:cNvPr>
          <p:cNvSpPr txBox="1"/>
          <p:nvPr/>
        </p:nvSpPr>
        <p:spPr>
          <a:xfrm>
            <a:off x="3640080" y="5635125"/>
            <a:ext cx="435568"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Bajo</a:t>
            </a:r>
          </a:p>
        </p:txBody>
      </p:sp>
      <p:sp>
        <p:nvSpPr>
          <p:cNvPr id="43" name="TextBox 24">
            <a:extLst>
              <a:ext uri="{FF2B5EF4-FFF2-40B4-BE49-F238E27FC236}">
                <a16:creationId xmlns:a16="http://schemas.microsoft.com/office/drawing/2014/main" xmlns="" id="{A3C6156D-9573-438A-8535-955F790409E5}"/>
              </a:ext>
            </a:extLst>
          </p:cNvPr>
          <p:cNvSpPr txBox="1"/>
          <p:nvPr/>
        </p:nvSpPr>
        <p:spPr>
          <a:xfrm>
            <a:off x="10900907" y="5635124"/>
            <a:ext cx="465192" cy="276999"/>
          </a:xfrm>
          <a:prstGeom prst="rect">
            <a:avLst/>
          </a:prstGeom>
          <a:noFill/>
        </p:spPr>
        <p:txBody>
          <a:bodyPr wrap="none" rtlCol="0" anchor="ctr" anchorCtr="0">
            <a:spAutoFit/>
          </a:bodyPr>
          <a:lstStyle/>
          <a:p>
            <a:pPr algn="ctr"/>
            <a:r>
              <a:rPr lang="en-GB" sz="1200" dirty="0">
                <a:solidFill>
                  <a:schemeClr val="bg1"/>
                </a:solidFill>
                <a:latin typeface="+mj-lt"/>
                <a:ea typeface="Lato Light" panose="020F0502020204030203" pitchFamily="34" charset="0"/>
                <a:cs typeface="Lato Light" panose="020F0502020204030203" pitchFamily="34" charset="0"/>
              </a:rPr>
              <a:t>Alto</a:t>
            </a:r>
          </a:p>
        </p:txBody>
      </p:sp>
      <p:grpSp>
        <p:nvGrpSpPr>
          <p:cNvPr id="5" name="Gruppieren 4">
            <a:extLst>
              <a:ext uri="{FF2B5EF4-FFF2-40B4-BE49-F238E27FC236}">
                <a16:creationId xmlns:a16="http://schemas.microsoft.com/office/drawing/2014/main" xmlns="" id="{5E1312A6-FDD5-4B03-A270-8FDAFB8E5354}"/>
              </a:ext>
            </a:extLst>
          </p:cNvPr>
          <p:cNvGrpSpPr/>
          <p:nvPr/>
        </p:nvGrpSpPr>
        <p:grpSpPr>
          <a:xfrm rot="16200000">
            <a:off x="1932942" y="3608774"/>
            <a:ext cx="3575611" cy="422141"/>
            <a:chOff x="3293593" y="4174914"/>
            <a:chExt cx="8072506" cy="422141"/>
          </a:xfrm>
        </p:grpSpPr>
        <p:sp>
          <p:nvSpPr>
            <p:cNvPr id="44" name="Right Arrow 17">
              <a:extLst>
                <a:ext uri="{FF2B5EF4-FFF2-40B4-BE49-F238E27FC236}">
                  <a16:creationId xmlns:a16="http://schemas.microsoft.com/office/drawing/2014/main" xmlns="" id="{E9B301DF-3E89-4B3B-9AF3-9E3E792A7240}"/>
                </a:ext>
              </a:extLst>
            </p:cNvPr>
            <p:cNvSpPr/>
            <p:nvPr/>
          </p:nvSpPr>
          <p:spPr>
            <a:xfrm>
              <a:off x="3417170" y="4174914"/>
              <a:ext cx="7948929" cy="4221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TextBox 24">
              <a:extLst>
                <a:ext uri="{FF2B5EF4-FFF2-40B4-BE49-F238E27FC236}">
                  <a16:creationId xmlns:a16="http://schemas.microsoft.com/office/drawing/2014/main" xmlns="" id="{FCD8F182-56D8-48B2-9B58-641922F8B9D8}"/>
                </a:ext>
              </a:extLst>
            </p:cNvPr>
            <p:cNvSpPr txBox="1"/>
            <p:nvPr/>
          </p:nvSpPr>
          <p:spPr>
            <a:xfrm>
              <a:off x="4988578" y="4216718"/>
              <a:ext cx="4826051" cy="338554"/>
            </a:xfrm>
            <a:prstGeom prst="rect">
              <a:avLst/>
            </a:prstGeom>
            <a:noFill/>
          </p:spPr>
          <p:txBody>
            <a:bodyPr wrap="none" rtlCol="0" anchor="ctr" anchorCtr="0">
              <a:spAutoFit/>
            </a:bodyPr>
            <a:lstStyle/>
            <a:p>
              <a:pPr algn="ctr"/>
              <a:r>
                <a:rPr lang="en-GB" sz="1600">
                  <a:solidFill>
                    <a:schemeClr val="bg1"/>
                  </a:solidFill>
                  <a:latin typeface="+mj-lt"/>
                  <a:ea typeface="Lato Light" panose="020F0502020204030203" pitchFamily="34" charset="0"/>
                  <a:cs typeface="Lato Light" panose="020F0502020204030203" pitchFamily="34" charset="0"/>
                </a:rPr>
                <a:t>Concentración de poder</a:t>
              </a:r>
              <a:endParaRPr lang="en-GB" sz="1600" dirty="0">
                <a:solidFill>
                  <a:schemeClr val="bg1"/>
                </a:solidFill>
                <a:latin typeface="+mj-lt"/>
                <a:ea typeface="Lato Light" panose="020F0502020204030203" pitchFamily="34" charset="0"/>
                <a:cs typeface="Lato Light" panose="020F0502020204030203" pitchFamily="34" charset="0"/>
              </a:endParaRPr>
            </a:p>
          </p:txBody>
        </p:sp>
        <p:sp>
          <p:nvSpPr>
            <p:cNvPr id="46" name="TextBox 24">
              <a:extLst>
                <a:ext uri="{FF2B5EF4-FFF2-40B4-BE49-F238E27FC236}">
                  <a16:creationId xmlns:a16="http://schemas.microsoft.com/office/drawing/2014/main" xmlns="" id="{6B595F1A-B1CA-41F7-B780-48089704D64B}"/>
                </a:ext>
              </a:extLst>
            </p:cNvPr>
            <p:cNvSpPr txBox="1"/>
            <p:nvPr/>
          </p:nvSpPr>
          <p:spPr>
            <a:xfrm>
              <a:off x="3293593" y="4247476"/>
              <a:ext cx="983364" cy="276999"/>
            </a:xfrm>
            <a:prstGeom prst="rect">
              <a:avLst/>
            </a:prstGeom>
            <a:noFill/>
          </p:spPr>
          <p:txBody>
            <a:bodyPr wrap="none" rtlCol="0" anchor="ctr" anchorCtr="0">
              <a:spAutoFit/>
            </a:bodyPr>
            <a:lstStyle/>
            <a:p>
              <a:pPr algn="ctr"/>
              <a:r>
                <a:rPr lang="en-GB" sz="1200">
                  <a:solidFill>
                    <a:schemeClr val="bg1"/>
                  </a:solidFill>
                  <a:latin typeface="+mj-lt"/>
                  <a:ea typeface="Lato Light" panose="020F0502020204030203" pitchFamily="34" charset="0"/>
                  <a:cs typeface="Lato Light" panose="020F0502020204030203" pitchFamily="34" charset="0"/>
                </a:rPr>
                <a:t>Bajo</a:t>
              </a:r>
              <a:endParaRPr lang="en-GB" sz="1200" dirty="0">
                <a:solidFill>
                  <a:schemeClr val="bg1"/>
                </a:solidFill>
                <a:latin typeface="+mj-lt"/>
                <a:ea typeface="Lato Light" panose="020F0502020204030203" pitchFamily="34" charset="0"/>
                <a:cs typeface="Lato Light" panose="020F0502020204030203" pitchFamily="34" charset="0"/>
              </a:endParaRPr>
            </a:p>
          </p:txBody>
        </p:sp>
        <p:sp>
          <p:nvSpPr>
            <p:cNvPr id="47" name="TextBox 24">
              <a:extLst>
                <a:ext uri="{FF2B5EF4-FFF2-40B4-BE49-F238E27FC236}">
                  <a16:creationId xmlns:a16="http://schemas.microsoft.com/office/drawing/2014/main" xmlns="" id="{8561A4B0-C805-4F46-B40F-04E3C8802104}"/>
                </a:ext>
              </a:extLst>
            </p:cNvPr>
            <p:cNvSpPr txBox="1"/>
            <p:nvPr/>
          </p:nvSpPr>
          <p:spPr>
            <a:xfrm>
              <a:off x="10014258" y="4247484"/>
              <a:ext cx="1050244" cy="276999"/>
            </a:xfrm>
            <a:prstGeom prst="rect">
              <a:avLst/>
            </a:prstGeom>
            <a:noFill/>
          </p:spPr>
          <p:txBody>
            <a:bodyPr wrap="none" rtlCol="0" anchor="ctr" anchorCtr="0">
              <a:spAutoFit/>
            </a:bodyPr>
            <a:lstStyle/>
            <a:p>
              <a:pPr algn="ctr"/>
              <a:r>
                <a:rPr lang="en-GB" sz="1200">
                  <a:solidFill>
                    <a:schemeClr val="bg1"/>
                  </a:solidFill>
                  <a:latin typeface="+mj-lt"/>
                  <a:ea typeface="Lato Light" panose="020F0502020204030203" pitchFamily="34" charset="0"/>
                  <a:cs typeface="Lato Light" panose="020F0502020204030203" pitchFamily="34" charset="0"/>
                </a:rPr>
                <a:t>Alto</a:t>
              </a:r>
              <a:endParaRPr lang="en-GB" sz="1200" dirty="0">
                <a:solidFill>
                  <a:schemeClr val="bg1"/>
                </a:solidFill>
                <a:latin typeface="+mj-lt"/>
                <a:ea typeface="Lato Light" panose="020F0502020204030203" pitchFamily="34" charset="0"/>
                <a:cs typeface="Lato Light" panose="020F0502020204030203" pitchFamily="34" charset="0"/>
              </a:endParaRPr>
            </a:p>
          </p:txBody>
        </p:sp>
      </p:grpSp>
      <p:sp>
        <p:nvSpPr>
          <p:cNvPr id="6" name="Rechteck 5">
            <a:extLst>
              <a:ext uri="{FF2B5EF4-FFF2-40B4-BE49-F238E27FC236}">
                <a16:creationId xmlns:a16="http://schemas.microsoft.com/office/drawing/2014/main" xmlns="" id="{6C1725C5-FA36-4F05-8154-6D0FD99DA0EC}"/>
              </a:ext>
            </a:extLst>
          </p:cNvPr>
          <p:cNvSpPr/>
          <p:nvPr/>
        </p:nvSpPr>
        <p:spPr>
          <a:xfrm>
            <a:off x="4287670" y="1933467"/>
            <a:ext cx="2030089" cy="697353"/>
          </a:xfrm>
          <a:prstGeom prst="rect">
            <a:avLst/>
          </a:prstGeom>
          <a:solidFill>
            <a:srgbClr val="DDE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Estilo de gestión carismático</a:t>
            </a:r>
          </a:p>
        </p:txBody>
      </p:sp>
      <p:sp>
        <p:nvSpPr>
          <p:cNvPr id="48" name="Rechteck 47">
            <a:extLst>
              <a:ext uri="{FF2B5EF4-FFF2-40B4-BE49-F238E27FC236}">
                <a16:creationId xmlns:a16="http://schemas.microsoft.com/office/drawing/2014/main" xmlns="" id="{6D61FF5E-B650-47C2-BBEA-64827CA5EEB9}"/>
              </a:ext>
            </a:extLst>
          </p:cNvPr>
          <p:cNvSpPr/>
          <p:nvPr/>
        </p:nvSpPr>
        <p:spPr>
          <a:xfrm>
            <a:off x="6589530" y="1933466"/>
            <a:ext cx="2030089" cy="697353"/>
          </a:xfrm>
          <a:prstGeom prst="rect">
            <a:avLst/>
          </a:prstGeom>
          <a:solidFill>
            <a:srgbClr val="F95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Estilo de gestión patriarcal</a:t>
            </a:r>
          </a:p>
        </p:txBody>
      </p:sp>
      <p:sp>
        <p:nvSpPr>
          <p:cNvPr id="49" name="Rechteck 48">
            <a:extLst>
              <a:ext uri="{FF2B5EF4-FFF2-40B4-BE49-F238E27FC236}">
                <a16:creationId xmlns:a16="http://schemas.microsoft.com/office/drawing/2014/main" xmlns="" id="{EFCE4C44-E305-4865-9BAB-FF16089F661B}"/>
              </a:ext>
            </a:extLst>
          </p:cNvPr>
          <p:cNvSpPr/>
          <p:nvPr/>
        </p:nvSpPr>
        <p:spPr>
          <a:xfrm>
            <a:off x="8870818" y="1933467"/>
            <a:ext cx="2030089" cy="697353"/>
          </a:xfrm>
          <a:prstGeom prst="rect">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autoritario</a:t>
            </a:r>
          </a:p>
        </p:txBody>
      </p:sp>
      <p:sp>
        <p:nvSpPr>
          <p:cNvPr id="50" name="Rechteck 49">
            <a:extLst>
              <a:ext uri="{FF2B5EF4-FFF2-40B4-BE49-F238E27FC236}">
                <a16:creationId xmlns:a16="http://schemas.microsoft.com/office/drawing/2014/main" xmlns="" id="{F3237D7E-FB6A-4628-B409-4450A142F6B0}"/>
              </a:ext>
            </a:extLst>
          </p:cNvPr>
          <p:cNvSpPr/>
          <p:nvPr/>
        </p:nvSpPr>
        <p:spPr>
          <a:xfrm>
            <a:off x="7725505" y="4905195"/>
            <a:ext cx="2030089" cy="697353"/>
          </a:xfrm>
          <a:prstGeom prst="rect">
            <a:avLst/>
          </a:prstGeom>
          <a:solidFill>
            <a:srgbClr val="C01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Estilo de gestión burocrático</a:t>
            </a:r>
          </a:p>
        </p:txBody>
      </p:sp>
      <p:sp>
        <p:nvSpPr>
          <p:cNvPr id="51" name="Rechteck 50">
            <a:extLst>
              <a:ext uri="{FF2B5EF4-FFF2-40B4-BE49-F238E27FC236}">
                <a16:creationId xmlns:a16="http://schemas.microsoft.com/office/drawing/2014/main" xmlns="" id="{F26C3B5F-13F6-4EC4-BC9F-2339E543F47C}"/>
              </a:ext>
            </a:extLst>
          </p:cNvPr>
          <p:cNvSpPr/>
          <p:nvPr/>
        </p:nvSpPr>
        <p:spPr>
          <a:xfrm>
            <a:off x="4287669" y="2703387"/>
            <a:ext cx="6613872" cy="1950080"/>
          </a:xfrm>
          <a:prstGeom prst="rect">
            <a:avLst/>
          </a:prstGeom>
          <a:solidFill>
            <a:srgbClr val="C01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rPr>
              <a:t>Los líderes están sujetos a un sistema de normas de </a:t>
            </a:r>
            <a:r>
              <a:rPr lang="en-GB" sz="1600" dirty="0" err="1">
                <a:solidFill>
                  <a:schemeClr val="bg1"/>
                </a:solidFill>
              </a:rPr>
              <a:t>comportamiento </a:t>
            </a:r>
            <a:r>
              <a:rPr lang="en-GB" sz="1600" dirty="0">
                <a:solidFill>
                  <a:schemeClr val="bg1"/>
                </a:solidFill>
              </a:rPr>
              <a:t>y técnicas que definen el alcance de su autoridad, dictan ciertas acciones y limitan otras. </a:t>
            </a:r>
          </a:p>
          <a:p>
            <a:r>
              <a:rPr lang="en-GB" sz="1600" dirty="0">
                <a:solidFill>
                  <a:schemeClr val="bg1"/>
                </a:solidFill>
              </a:rPr>
              <a:t>Las burocracias tienen cuatro características fundamentales: una jerarquía clara, especialización, división del </a:t>
            </a:r>
            <a:r>
              <a:rPr lang="en-GB" sz="1600" dirty="0" err="1">
                <a:solidFill>
                  <a:schemeClr val="bg1"/>
                </a:solidFill>
              </a:rPr>
              <a:t>trabajo </a:t>
            </a:r>
            <a:r>
              <a:rPr lang="en-GB" sz="1600" dirty="0">
                <a:solidFill>
                  <a:schemeClr val="bg1"/>
                </a:solidFill>
              </a:rPr>
              <a:t>y un conjunto de normas formales o procedimientos operativos estándar. La burocracia estadounidense desempeña tres funciones principales para ayudar al buen funcionamiento del gobierno. Aplica las leyes y políticas elaboradas por los funcionarios elegidos.</a:t>
            </a:r>
          </a:p>
        </p:txBody>
      </p:sp>
      <p:sp>
        <p:nvSpPr>
          <p:cNvPr id="20" name="Gleichschenkliges Dreieck 19">
            <a:extLst>
              <a:ext uri="{FF2B5EF4-FFF2-40B4-BE49-F238E27FC236}">
                <a16:creationId xmlns:a16="http://schemas.microsoft.com/office/drawing/2014/main" xmlns="" id="{97573B7C-CC7C-479E-BE11-9676BE070488}"/>
              </a:ext>
            </a:extLst>
          </p:cNvPr>
          <p:cNvSpPr/>
          <p:nvPr/>
        </p:nvSpPr>
        <p:spPr>
          <a:xfrm>
            <a:off x="8437355" y="4695262"/>
            <a:ext cx="606391" cy="160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2655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0738FA6-B7D9-4EB1-9189-81F55AF43F5B}"/>
              </a:ext>
            </a:extLst>
          </p:cNvPr>
          <p:cNvSpPr>
            <a:spLocks noGrp="1"/>
          </p:cNvSpPr>
          <p:nvPr>
            <p:ph type="body" sz="quarter" idx="13"/>
          </p:nvPr>
        </p:nvSpPr>
        <p:spPr>
          <a:xfrm>
            <a:off x="1388639" y="366150"/>
            <a:ext cx="4489647" cy="697353"/>
          </a:xfrm>
          <a:solidFill>
            <a:srgbClr val="F95C2C"/>
          </a:solidFill>
        </p:spPr>
        <p:txBody>
          <a:bodyPr/>
          <a:lstStyle/>
          <a:p>
            <a:r>
              <a:rPr lang="en-IE" dirty="0">
                <a:solidFill>
                  <a:schemeClr val="bg1"/>
                </a:solidFill>
              </a:rPr>
              <a:t>Lecturas recomendadas </a:t>
            </a:r>
          </a:p>
        </p:txBody>
      </p:sp>
      <p:sp>
        <p:nvSpPr>
          <p:cNvPr id="5" name="TextBox 4">
            <a:extLst>
              <a:ext uri="{FF2B5EF4-FFF2-40B4-BE49-F238E27FC236}">
                <a16:creationId xmlns:a16="http://schemas.microsoft.com/office/drawing/2014/main" xmlns="" id="{BD36C1B6-A4D7-42D2-BCA8-657B6D161AFB}"/>
              </a:ext>
            </a:extLst>
          </p:cNvPr>
          <p:cNvSpPr txBox="1"/>
          <p:nvPr/>
        </p:nvSpPr>
        <p:spPr>
          <a:xfrm>
            <a:off x="1621970" y="1952625"/>
            <a:ext cx="9797143" cy="4524315"/>
          </a:xfrm>
          <a:prstGeom prst="rect">
            <a:avLst/>
          </a:prstGeom>
          <a:noFill/>
        </p:spPr>
        <p:txBody>
          <a:bodyPr wrap="square">
            <a:spAutoFit/>
          </a:bodyPr>
          <a:lstStyle/>
          <a:p>
            <a:r>
              <a:rPr lang="en-GB" sz="2400" dirty="0">
                <a:latin typeface="+mj-lt"/>
                <a:hlinkClick r:id="rId2"/>
              </a:rPr>
              <a:t>Cómo tomar buenas decisiones en tiempos de crisis (fastcompany.com)</a:t>
            </a:r>
            <a:endParaRPr lang="en-GB" sz="2400" dirty="0">
              <a:latin typeface="+mj-lt"/>
            </a:endParaRPr>
          </a:p>
          <a:p>
            <a:endParaRPr lang="en-GB" sz="2400" dirty="0">
              <a:latin typeface="+mj-lt"/>
            </a:endParaRPr>
          </a:p>
          <a:p>
            <a:r>
              <a:rPr lang="en-GB" sz="2400" dirty="0">
                <a:latin typeface="+mj-lt"/>
                <a:hlinkClick r:id="rId3"/>
              </a:rPr>
              <a:t>12 líderes empresariales comparten cómo dirigen a sus equipos durante una crisis (msn.com)</a:t>
            </a:r>
            <a:endParaRPr lang="en-GB" sz="2400" dirty="0">
              <a:latin typeface="+mj-lt"/>
            </a:endParaRPr>
          </a:p>
          <a:p>
            <a:endParaRPr lang="en-GB" sz="2400" dirty="0">
              <a:latin typeface="+mj-lt"/>
            </a:endParaRPr>
          </a:p>
          <a:p>
            <a:r>
              <a:rPr lang="en-GB" sz="2400" dirty="0">
                <a:latin typeface="+mj-lt"/>
                <a:hlinkClick r:id="rId4"/>
              </a:rPr>
              <a:t>Dominar las lecciones de la gestión de crisis y la recuperación rápida (themandarin.com.au)</a:t>
            </a:r>
            <a:endParaRPr lang="en-GB" sz="2400" dirty="0">
              <a:latin typeface="+mj-lt"/>
            </a:endParaRPr>
          </a:p>
          <a:p>
            <a:endParaRPr lang="en-GB" sz="2400" dirty="0">
              <a:latin typeface="+mj-lt"/>
            </a:endParaRPr>
          </a:p>
          <a:p>
            <a:r>
              <a:rPr lang="en-GB" sz="2400" dirty="0">
                <a:latin typeface="+mj-lt"/>
                <a:hlinkClick r:id="rId5"/>
              </a:rPr>
              <a:t>Toma de decisiones durante la crisis del coronavirus | McKinsey</a:t>
            </a:r>
            <a:endParaRPr lang="en-GB" sz="2400" dirty="0">
              <a:latin typeface="+mj-lt"/>
            </a:endParaRPr>
          </a:p>
          <a:p>
            <a:endParaRPr lang="en-GB" sz="2400" dirty="0">
              <a:latin typeface="+mj-lt"/>
            </a:endParaRPr>
          </a:p>
          <a:p>
            <a:r>
              <a:rPr lang="en-GB" sz="2400" dirty="0">
                <a:latin typeface="+mj-lt"/>
                <a:hlinkClick r:id="rId6"/>
              </a:rPr>
              <a:t>El arte de tomar decisiones difíciles en una crisis | Psychology Today</a:t>
            </a:r>
            <a:endParaRPr lang="en-GB" sz="2400" dirty="0">
              <a:latin typeface="+mj-lt"/>
            </a:endParaRPr>
          </a:p>
          <a:p>
            <a:endParaRPr lang="en-IE" sz="2400" dirty="0">
              <a:latin typeface="+mj-lt"/>
            </a:endParaRPr>
          </a:p>
        </p:txBody>
      </p:sp>
      <p:sp>
        <p:nvSpPr>
          <p:cNvPr id="6" name="TextBox 5">
            <a:extLst>
              <a:ext uri="{FF2B5EF4-FFF2-40B4-BE49-F238E27FC236}">
                <a16:creationId xmlns:a16="http://schemas.microsoft.com/office/drawing/2014/main" xmlns="" id="{FC5E1C24-D652-46C6-A531-35B9AEBEA954}"/>
              </a:ext>
            </a:extLst>
          </p:cNvPr>
          <p:cNvSpPr txBox="1"/>
          <p:nvPr/>
        </p:nvSpPr>
        <p:spPr>
          <a:xfrm>
            <a:off x="1491343" y="1175657"/>
            <a:ext cx="9339943" cy="461665"/>
          </a:xfrm>
          <a:prstGeom prst="rect">
            <a:avLst/>
          </a:prstGeom>
          <a:noFill/>
        </p:spPr>
        <p:txBody>
          <a:bodyPr wrap="square" rtlCol="0">
            <a:spAutoFit/>
          </a:bodyPr>
          <a:lstStyle/>
          <a:p>
            <a:r>
              <a:rPr lang="en-IE" sz="2400" dirty="0">
                <a:solidFill>
                  <a:srgbClr val="245473"/>
                </a:solidFill>
                <a:latin typeface="+mj-lt"/>
              </a:rPr>
              <a:t>Artículos cortos pero interesantes que nos resultan esclarecedores…… . </a:t>
            </a:r>
          </a:p>
        </p:txBody>
      </p:sp>
    </p:spTree>
    <p:extLst>
      <p:ext uri="{BB962C8B-B14F-4D97-AF65-F5344CB8AC3E}">
        <p14:creationId xmlns:p14="http://schemas.microsoft.com/office/powerpoint/2010/main" val="2926165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31126" y="2875427"/>
            <a:ext cx="9821959" cy="1582271"/>
          </a:xfrm>
        </p:spPr>
        <p:txBody>
          <a:bodyPr/>
          <a:lstStyle/>
          <a:p>
            <a:r>
              <a:rPr lang="en-GB" dirty="0"/>
              <a:t>Perfiles de personalidad</a:t>
            </a:r>
          </a:p>
        </p:txBody>
      </p:sp>
    </p:spTree>
    <p:extLst>
      <p:ext uri="{BB962C8B-B14F-4D97-AF65-F5344CB8AC3E}">
        <p14:creationId xmlns:p14="http://schemas.microsoft.com/office/powerpoint/2010/main" val="308663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55312" y="585565"/>
            <a:ext cx="8852375" cy="697353"/>
          </a:xfrm>
        </p:spPr>
        <p:txBody>
          <a:bodyPr>
            <a:normAutofit/>
          </a:bodyPr>
          <a:lstStyle/>
          <a:p>
            <a:r>
              <a:rPr lang="en-GB" dirty="0"/>
              <a:t>Perfiles de personalidad - El DISC - Concepto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4442396" cy="385264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solidFill>
                  <a:srgbClr val="245473"/>
                </a:solidFill>
                <a:latin typeface="+mj-lt"/>
              </a:rPr>
              <a:t>El modelo DISC fue desarrollado por William Moulton Marston hace casi un siglo, pero sigue siendo igual de relevante hoy en día. Divide a las personas en cuatro estilos de comportamiento principales. Los individuos se identifican como orientados a las personas o a las tareas. Además, se distinguen como reservados o activos. </a:t>
            </a:r>
          </a:p>
          <a:p>
            <a:pPr algn="l">
              <a:lnSpc>
                <a:spcPct val="100000"/>
              </a:lnSpc>
              <a:spcBef>
                <a:spcPts val="600"/>
              </a:spcBef>
            </a:pPr>
            <a:endParaRPr lang="en-GB" dirty="0">
              <a:solidFill>
                <a:srgbClr val="245473"/>
              </a:solidFill>
              <a:latin typeface="+mj-lt"/>
              <a:sym typeface="Wingdings" panose="05000000000000000000" pitchFamily="2" charset="2"/>
            </a:endParaRPr>
          </a:p>
        </p:txBody>
      </p:sp>
      <p:sp>
        <p:nvSpPr>
          <p:cNvPr id="21" name="Shape">
            <a:extLst>
              <a:ext uri="{FF2B5EF4-FFF2-40B4-BE49-F238E27FC236}">
                <a16:creationId xmlns:a16="http://schemas.microsoft.com/office/drawing/2014/main" xmlns="" id="{B548066F-EC74-4145-AED1-847FF3B5B644}"/>
              </a:ext>
            </a:extLst>
          </p:cNvPr>
          <p:cNvSpPr/>
          <p:nvPr/>
        </p:nvSpPr>
        <p:spPr>
          <a:xfrm>
            <a:off x="6186657" y="4012011"/>
            <a:ext cx="1538993" cy="1538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2" name="Shape">
            <a:extLst>
              <a:ext uri="{FF2B5EF4-FFF2-40B4-BE49-F238E27FC236}">
                <a16:creationId xmlns:a16="http://schemas.microsoft.com/office/drawing/2014/main" xmlns="" id="{19C277D4-1374-4A69-B407-E78DDBA3841B}"/>
              </a:ext>
            </a:extLst>
          </p:cNvPr>
          <p:cNvSpPr/>
          <p:nvPr/>
        </p:nvSpPr>
        <p:spPr>
          <a:xfrm flipH="1">
            <a:off x="7789053" y="4012011"/>
            <a:ext cx="1538993" cy="1538992"/>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3" name="Shape">
            <a:extLst>
              <a:ext uri="{FF2B5EF4-FFF2-40B4-BE49-F238E27FC236}">
                <a16:creationId xmlns:a16="http://schemas.microsoft.com/office/drawing/2014/main" xmlns="" id="{6940C6D2-0FE0-444C-825B-30A2CF71E87E}"/>
              </a:ext>
            </a:extLst>
          </p:cNvPr>
          <p:cNvSpPr/>
          <p:nvPr/>
        </p:nvSpPr>
        <p:spPr>
          <a:xfrm rot="10800000">
            <a:off x="7789053" y="2417227"/>
            <a:ext cx="1538993" cy="1538992"/>
          </a:xfrm>
          <a:prstGeom prst="rect">
            <a:avLst/>
          </a:prstGeom>
          <a:solidFill>
            <a:srgbClr val="DDE3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4" name="Shape">
            <a:extLst>
              <a:ext uri="{FF2B5EF4-FFF2-40B4-BE49-F238E27FC236}">
                <a16:creationId xmlns:a16="http://schemas.microsoft.com/office/drawing/2014/main" xmlns="" id="{CAE2D982-C031-4586-8D98-9C24289569B1}"/>
              </a:ext>
            </a:extLst>
          </p:cNvPr>
          <p:cNvSpPr/>
          <p:nvPr/>
        </p:nvSpPr>
        <p:spPr>
          <a:xfrm rot="10800000" flipH="1">
            <a:off x="6186657" y="2417228"/>
            <a:ext cx="1538993" cy="1538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32" name="TextBox 28">
            <a:extLst>
              <a:ext uri="{FF2B5EF4-FFF2-40B4-BE49-F238E27FC236}">
                <a16:creationId xmlns:a16="http://schemas.microsoft.com/office/drawing/2014/main" xmlns="" id="{37A9271F-5260-447C-84FC-F20486A61684}"/>
              </a:ext>
            </a:extLst>
          </p:cNvPr>
          <p:cNvSpPr txBox="1"/>
          <p:nvPr/>
        </p:nvSpPr>
        <p:spPr>
          <a:xfrm>
            <a:off x="8028690" y="2864291"/>
            <a:ext cx="1056892"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I</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ea typeface="League Spartan" charset="0"/>
                <a:cs typeface="Poppins" pitchFamily="2" charset="77"/>
              </a:rPr>
              <a:t>Influyente</a:t>
            </a:r>
            <a:endParaRPr lang="en-GB" sz="1600" b="1" dirty="0">
              <a:solidFill>
                <a:schemeClr val="bg1"/>
              </a:solidFill>
              <a:latin typeface="+mj-lt"/>
              <a:ea typeface="League Spartan" charset="0"/>
              <a:cs typeface="Poppins" pitchFamily="2" charset="77"/>
            </a:endParaRPr>
          </a:p>
        </p:txBody>
      </p:sp>
      <p:sp>
        <p:nvSpPr>
          <p:cNvPr id="33" name="TextBox 29">
            <a:extLst>
              <a:ext uri="{FF2B5EF4-FFF2-40B4-BE49-F238E27FC236}">
                <a16:creationId xmlns:a16="http://schemas.microsoft.com/office/drawing/2014/main" xmlns="" id="{4780F70F-B62C-4413-BF11-ECF0C40DC7B7}"/>
              </a:ext>
            </a:extLst>
          </p:cNvPr>
          <p:cNvSpPr txBox="1"/>
          <p:nvPr/>
        </p:nvSpPr>
        <p:spPr>
          <a:xfrm>
            <a:off x="8151385" y="4396055"/>
            <a:ext cx="815864"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S</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Constantemente</a:t>
            </a:r>
          </a:p>
        </p:txBody>
      </p:sp>
      <p:sp>
        <p:nvSpPr>
          <p:cNvPr id="34" name="TextBox 30">
            <a:extLst>
              <a:ext uri="{FF2B5EF4-FFF2-40B4-BE49-F238E27FC236}">
                <a16:creationId xmlns:a16="http://schemas.microsoft.com/office/drawing/2014/main" xmlns="" id="{F98CDBE0-7740-40AF-96AF-B0766DB02D19}"/>
              </a:ext>
            </a:extLst>
          </p:cNvPr>
          <p:cNvSpPr txBox="1"/>
          <p:nvPr/>
        </p:nvSpPr>
        <p:spPr>
          <a:xfrm>
            <a:off x="6423981" y="4396055"/>
            <a:ext cx="1061188"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C</a:t>
            </a:r>
          </a:p>
          <a:p>
            <a:pPr algn="ctr"/>
            <a:r>
              <a:rPr lang="en-GB" sz="1600" b="1" dirty="0">
                <a:solidFill>
                  <a:schemeClr val="bg1"/>
                </a:solidFill>
                <a:ea typeface="League Spartan" charset="0"/>
                <a:cs typeface="Poppins" pitchFamily="2" charset="77"/>
              </a:rPr>
              <a:t>Cumple con la normativa</a:t>
            </a:r>
            <a:endParaRPr lang="en-GB" sz="1600" b="1" dirty="0">
              <a:solidFill>
                <a:schemeClr val="bg1"/>
              </a:solidFill>
              <a:latin typeface="+mj-lt"/>
              <a:ea typeface="League Spartan" charset="0"/>
              <a:cs typeface="Poppins" pitchFamily="2" charset="77"/>
            </a:endParaRPr>
          </a:p>
        </p:txBody>
      </p:sp>
      <p:sp>
        <p:nvSpPr>
          <p:cNvPr id="35" name="TextBox 31">
            <a:extLst>
              <a:ext uri="{FF2B5EF4-FFF2-40B4-BE49-F238E27FC236}">
                <a16:creationId xmlns:a16="http://schemas.microsoft.com/office/drawing/2014/main" xmlns="" id="{DDA7621A-B32B-41A6-813F-4D84D7CBA23B}"/>
              </a:ext>
            </a:extLst>
          </p:cNvPr>
          <p:cNvSpPr txBox="1"/>
          <p:nvPr/>
        </p:nvSpPr>
        <p:spPr>
          <a:xfrm>
            <a:off x="6465189" y="2864291"/>
            <a:ext cx="982577"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D</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Dominante</a:t>
            </a:r>
          </a:p>
        </p:txBody>
      </p:sp>
      <p:sp>
        <p:nvSpPr>
          <p:cNvPr id="36" name="TextBox 6">
            <a:extLst>
              <a:ext uri="{FF2B5EF4-FFF2-40B4-BE49-F238E27FC236}">
                <a16:creationId xmlns:a16="http://schemas.microsoft.com/office/drawing/2014/main" xmlns="" id="{7BC96D78-02F7-4E44-81A0-F643DDBBBBC5}"/>
              </a:ext>
            </a:extLst>
          </p:cNvPr>
          <p:cNvSpPr txBox="1"/>
          <p:nvPr/>
        </p:nvSpPr>
        <p:spPr>
          <a:xfrm rot="16200000">
            <a:off x="5337506" y="3804234"/>
            <a:ext cx="1286763"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Orientado a las tareas</a:t>
            </a:r>
          </a:p>
        </p:txBody>
      </p:sp>
      <p:sp>
        <p:nvSpPr>
          <p:cNvPr id="37" name="TextBox 6">
            <a:extLst>
              <a:ext uri="{FF2B5EF4-FFF2-40B4-BE49-F238E27FC236}">
                <a16:creationId xmlns:a16="http://schemas.microsoft.com/office/drawing/2014/main" xmlns="" id="{A52FDD5F-69FC-4A65-8F1D-44E759836562}"/>
              </a:ext>
            </a:extLst>
          </p:cNvPr>
          <p:cNvSpPr txBox="1"/>
          <p:nvPr/>
        </p:nvSpPr>
        <p:spPr>
          <a:xfrm>
            <a:off x="7217269" y="5601892"/>
            <a:ext cx="1093761"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Introvertido</a:t>
            </a:r>
          </a:p>
        </p:txBody>
      </p:sp>
      <p:sp>
        <p:nvSpPr>
          <p:cNvPr id="38" name="TextBox 6">
            <a:extLst>
              <a:ext uri="{FF2B5EF4-FFF2-40B4-BE49-F238E27FC236}">
                <a16:creationId xmlns:a16="http://schemas.microsoft.com/office/drawing/2014/main" xmlns="" id="{2F9209E8-7488-4AC2-AF67-0335F06D6E2C}"/>
              </a:ext>
            </a:extLst>
          </p:cNvPr>
          <p:cNvSpPr txBox="1"/>
          <p:nvPr/>
        </p:nvSpPr>
        <p:spPr>
          <a:xfrm rot="5400000">
            <a:off x="8760709" y="3786943"/>
            <a:ext cx="1495474"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Orientación a las personas</a:t>
            </a:r>
          </a:p>
        </p:txBody>
      </p:sp>
      <p:sp>
        <p:nvSpPr>
          <p:cNvPr id="39" name="TextBox 6">
            <a:extLst>
              <a:ext uri="{FF2B5EF4-FFF2-40B4-BE49-F238E27FC236}">
                <a16:creationId xmlns:a16="http://schemas.microsoft.com/office/drawing/2014/main" xmlns="" id="{37780365-0233-480C-A3F7-A7C157D90260}"/>
              </a:ext>
            </a:extLst>
          </p:cNvPr>
          <p:cNvSpPr txBox="1"/>
          <p:nvPr/>
        </p:nvSpPr>
        <p:spPr>
          <a:xfrm>
            <a:off x="7199328" y="2109560"/>
            <a:ext cx="1125629"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Extrovertido</a:t>
            </a:r>
          </a:p>
        </p:txBody>
      </p:sp>
    </p:spTree>
    <p:extLst>
      <p:ext uri="{BB962C8B-B14F-4D97-AF65-F5344CB8AC3E}">
        <p14:creationId xmlns:p14="http://schemas.microsoft.com/office/powerpoint/2010/main" val="105652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80766"/>
            <a:ext cx="8852375" cy="697353"/>
          </a:xfrm>
        </p:spPr>
        <p:txBody>
          <a:bodyPr>
            <a:normAutofit/>
          </a:bodyPr>
          <a:lstStyle/>
          <a:p>
            <a:r>
              <a:rPr lang="en-GB" dirty="0"/>
              <a:t>Perfiles de personalidad</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72144" y="2107736"/>
            <a:ext cx="2726860"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b="1" dirty="0">
                <a:solidFill>
                  <a:srgbClr val="245473"/>
                </a:solidFill>
                <a:latin typeface="+mj-lt"/>
              </a:rPr>
              <a:t>Las personas del estilo D </a:t>
            </a:r>
            <a:r>
              <a:rPr lang="en-GB" altLang="de-DE" sz="2200" dirty="0">
                <a:solidFill>
                  <a:srgbClr val="245473"/>
                </a:solidFill>
                <a:latin typeface="+mj-lt"/>
              </a:rPr>
              <a:t>tienden a ser rápidas y francas. También muestran rasgos cuestionadores y escépticos. El estilo D actúa de forma asertiva, toma decisiones rápidas y habla con franqueza.</a:t>
            </a:r>
            <a:endParaRPr lang="en-GB" sz="2200" dirty="0">
              <a:solidFill>
                <a:srgbClr val="245473"/>
              </a:solidFill>
              <a:latin typeface="+mj-lt"/>
              <a:sym typeface="Wingdings" panose="05000000000000000000" pitchFamily="2" charset="2"/>
            </a:endParaRPr>
          </a:p>
        </p:txBody>
      </p:sp>
      <p:sp>
        <p:nvSpPr>
          <p:cNvPr id="21" name="Shape">
            <a:extLst>
              <a:ext uri="{FF2B5EF4-FFF2-40B4-BE49-F238E27FC236}">
                <a16:creationId xmlns:a16="http://schemas.microsoft.com/office/drawing/2014/main" xmlns="" id="{B548066F-EC74-4145-AED1-847FF3B5B644}"/>
              </a:ext>
            </a:extLst>
          </p:cNvPr>
          <p:cNvSpPr/>
          <p:nvPr/>
        </p:nvSpPr>
        <p:spPr>
          <a:xfrm>
            <a:off x="6186657" y="4012011"/>
            <a:ext cx="1538993" cy="1538992"/>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2" name="Shape">
            <a:extLst>
              <a:ext uri="{FF2B5EF4-FFF2-40B4-BE49-F238E27FC236}">
                <a16:creationId xmlns:a16="http://schemas.microsoft.com/office/drawing/2014/main" xmlns="" id="{19C277D4-1374-4A69-B407-E78DDBA3841B}"/>
              </a:ext>
            </a:extLst>
          </p:cNvPr>
          <p:cNvSpPr/>
          <p:nvPr/>
        </p:nvSpPr>
        <p:spPr>
          <a:xfrm flipH="1">
            <a:off x="7789053" y="4012011"/>
            <a:ext cx="1538993" cy="1538992"/>
          </a:xfrm>
          <a:prstGeom prst="rect">
            <a:avLst/>
          </a:prstGeom>
          <a:solidFill>
            <a:srgbClr val="C01F7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3" name="Shape">
            <a:extLst>
              <a:ext uri="{FF2B5EF4-FFF2-40B4-BE49-F238E27FC236}">
                <a16:creationId xmlns:a16="http://schemas.microsoft.com/office/drawing/2014/main" xmlns="" id="{6940C6D2-0FE0-444C-825B-30A2CF71E87E}"/>
              </a:ext>
            </a:extLst>
          </p:cNvPr>
          <p:cNvSpPr/>
          <p:nvPr/>
        </p:nvSpPr>
        <p:spPr>
          <a:xfrm rot="10800000">
            <a:off x="7789053" y="2417227"/>
            <a:ext cx="1538993" cy="1538992"/>
          </a:xfrm>
          <a:prstGeom prst="rect">
            <a:avLst/>
          </a:prstGeom>
          <a:solidFill>
            <a:srgbClr val="DDE3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4" name="Shape">
            <a:extLst>
              <a:ext uri="{FF2B5EF4-FFF2-40B4-BE49-F238E27FC236}">
                <a16:creationId xmlns:a16="http://schemas.microsoft.com/office/drawing/2014/main" xmlns="" id="{CAE2D982-C031-4586-8D98-9C24289569B1}"/>
              </a:ext>
            </a:extLst>
          </p:cNvPr>
          <p:cNvSpPr/>
          <p:nvPr/>
        </p:nvSpPr>
        <p:spPr>
          <a:xfrm rot="10800000" flipH="1">
            <a:off x="6186657" y="2417228"/>
            <a:ext cx="1538993" cy="1538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32" name="TextBox 28">
            <a:extLst>
              <a:ext uri="{FF2B5EF4-FFF2-40B4-BE49-F238E27FC236}">
                <a16:creationId xmlns:a16="http://schemas.microsoft.com/office/drawing/2014/main" xmlns="" id="{37A9271F-5260-447C-84FC-F20486A61684}"/>
              </a:ext>
            </a:extLst>
          </p:cNvPr>
          <p:cNvSpPr txBox="1"/>
          <p:nvPr/>
        </p:nvSpPr>
        <p:spPr>
          <a:xfrm>
            <a:off x="8028690" y="2864291"/>
            <a:ext cx="1056892"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I</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ea typeface="League Spartan" charset="0"/>
                <a:cs typeface="Poppins" pitchFamily="2" charset="77"/>
              </a:rPr>
              <a:t>Influyente</a:t>
            </a:r>
            <a:endParaRPr lang="en-GB" sz="1600" b="1" dirty="0">
              <a:solidFill>
                <a:schemeClr val="bg1"/>
              </a:solidFill>
              <a:latin typeface="+mj-lt"/>
              <a:ea typeface="League Spartan" charset="0"/>
              <a:cs typeface="Poppins" pitchFamily="2" charset="77"/>
            </a:endParaRPr>
          </a:p>
        </p:txBody>
      </p:sp>
      <p:sp>
        <p:nvSpPr>
          <p:cNvPr id="33" name="TextBox 29">
            <a:extLst>
              <a:ext uri="{FF2B5EF4-FFF2-40B4-BE49-F238E27FC236}">
                <a16:creationId xmlns:a16="http://schemas.microsoft.com/office/drawing/2014/main" xmlns="" id="{4780F70F-B62C-4413-BF11-ECF0C40DC7B7}"/>
              </a:ext>
            </a:extLst>
          </p:cNvPr>
          <p:cNvSpPr txBox="1"/>
          <p:nvPr/>
        </p:nvSpPr>
        <p:spPr>
          <a:xfrm>
            <a:off x="8151385" y="4396055"/>
            <a:ext cx="815864" cy="707886"/>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S</a:t>
            </a:r>
            <a:r>
              <a:rPr lang="en-GB" sz="1600" b="1">
                <a:solidFill>
                  <a:schemeClr val="bg1"/>
                </a:solidFill>
                <a:latin typeface="+mj-lt"/>
                <a:ea typeface="League Spartan" charset="0"/>
                <a:cs typeface="Poppins" pitchFamily="2" charset="77"/>
              </a:rPr>
              <a:t/>
            </a:r>
            <a:br>
              <a:rPr lang="en-GB" sz="1600" b="1">
                <a:solidFill>
                  <a:schemeClr val="bg1"/>
                </a:solidFill>
                <a:latin typeface="+mj-lt"/>
                <a:ea typeface="League Spartan" charset="0"/>
                <a:cs typeface="Poppins" pitchFamily="2" charset="77"/>
              </a:rPr>
            </a:br>
            <a:r>
              <a:rPr lang="en-GB" sz="1600" b="1">
                <a:solidFill>
                  <a:schemeClr val="bg1"/>
                </a:solidFill>
                <a:latin typeface="+mj-lt"/>
                <a:ea typeface="League Spartan" charset="0"/>
                <a:cs typeface="Poppins" pitchFamily="2" charset="77"/>
              </a:rPr>
              <a:t>Constantemente</a:t>
            </a:r>
            <a:endParaRPr lang="en-GB" sz="1600" b="1" dirty="0">
              <a:solidFill>
                <a:schemeClr val="bg1"/>
              </a:solidFill>
              <a:latin typeface="+mj-lt"/>
              <a:ea typeface="League Spartan" charset="0"/>
              <a:cs typeface="Poppins" pitchFamily="2" charset="77"/>
            </a:endParaRPr>
          </a:p>
        </p:txBody>
      </p:sp>
      <p:sp>
        <p:nvSpPr>
          <p:cNvPr id="34" name="TextBox 30">
            <a:extLst>
              <a:ext uri="{FF2B5EF4-FFF2-40B4-BE49-F238E27FC236}">
                <a16:creationId xmlns:a16="http://schemas.microsoft.com/office/drawing/2014/main" xmlns="" id="{F98CDBE0-7740-40AF-96AF-B0766DB02D19}"/>
              </a:ext>
            </a:extLst>
          </p:cNvPr>
          <p:cNvSpPr txBox="1"/>
          <p:nvPr/>
        </p:nvSpPr>
        <p:spPr>
          <a:xfrm>
            <a:off x="6423982" y="4396055"/>
            <a:ext cx="1061188"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C</a:t>
            </a:r>
          </a:p>
          <a:p>
            <a:pPr algn="ctr"/>
            <a:r>
              <a:rPr lang="en-GB" sz="1600" b="1" dirty="0">
                <a:solidFill>
                  <a:schemeClr val="bg1"/>
                </a:solidFill>
                <a:ea typeface="League Spartan" charset="0"/>
                <a:cs typeface="Poppins" pitchFamily="2" charset="77"/>
              </a:rPr>
              <a:t>Cumple con la normativa</a:t>
            </a:r>
            <a:endParaRPr lang="en-GB" sz="1600" b="1" dirty="0">
              <a:solidFill>
                <a:schemeClr val="bg1"/>
              </a:solidFill>
              <a:latin typeface="+mj-lt"/>
              <a:ea typeface="League Spartan" charset="0"/>
              <a:cs typeface="Poppins" pitchFamily="2" charset="77"/>
            </a:endParaRPr>
          </a:p>
        </p:txBody>
      </p:sp>
      <p:sp>
        <p:nvSpPr>
          <p:cNvPr id="35" name="TextBox 31">
            <a:extLst>
              <a:ext uri="{FF2B5EF4-FFF2-40B4-BE49-F238E27FC236}">
                <a16:creationId xmlns:a16="http://schemas.microsoft.com/office/drawing/2014/main" xmlns="" id="{DDA7621A-B32B-41A6-813F-4D84D7CBA23B}"/>
              </a:ext>
            </a:extLst>
          </p:cNvPr>
          <p:cNvSpPr txBox="1"/>
          <p:nvPr/>
        </p:nvSpPr>
        <p:spPr>
          <a:xfrm>
            <a:off x="6465189" y="2864291"/>
            <a:ext cx="982577"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D</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Dominante</a:t>
            </a:r>
          </a:p>
        </p:txBody>
      </p:sp>
      <p:sp>
        <p:nvSpPr>
          <p:cNvPr id="36" name="TextBox 6">
            <a:extLst>
              <a:ext uri="{FF2B5EF4-FFF2-40B4-BE49-F238E27FC236}">
                <a16:creationId xmlns:a16="http://schemas.microsoft.com/office/drawing/2014/main" xmlns="" id="{7BC96D78-02F7-4E44-81A0-F643DDBBBBC5}"/>
              </a:ext>
            </a:extLst>
          </p:cNvPr>
          <p:cNvSpPr txBox="1"/>
          <p:nvPr/>
        </p:nvSpPr>
        <p:spPr>
          <a:xfrm rot="16200000">
            <a:off x="5337506" y="3804234"/>
            <a:ext cx="1286763"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Orientado a las tareas</a:t>
            </a:r>
            <a:endParaRPr lang="en-GB" sz="1600" b="1" dirty="0">
              <a:solidFill>
                <a:schemeClr val="tx2"/>
              </a:solidFill>
              <a:latin typeface="+mj-lt"/>
              <a:ea typeface="League Spartan" charset="0"/>
              <a:cs typeface="Aparajita" panose="02020603050405020304" pitchFamily="18" charset="0"/>
            </a:endParaRPr>
          </a:p>
        </p:txBody>
      </p:sp>
      <p:sp>
        <p:nvSpPr>
          <p:cNvPr id="37" name="TextBox 6">
            <a:extLst>
              <a:ext uri="{FF2B5EF4-FFF2-40B4-BE49-F238E27FC236}">
                <a16:creationId xmlns:a16="http://schemas.microsoft.com/office/drawing/2014/main" xmlns="" id="{A52FDD5F-69FC-4A65-8F1D-44E759836562}"/>
              </a:ext>
            </a:extLst>
          </p:cNvPr>
          <p:cNvSpPr txBox="1"/>
          <p:nvPr/>
        </p:nvSpPr>
        <p:spPr>
          <a:xfrm>
            <a:off x="7217269" y="5601892"/>
            <a:ext cx="1093761"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Introvertido</a:t>
            </a:r>
            <a:endParaRPr lang="en-GB" sz="1600" b="1" dirty="0">
              <a:solidFill>
                <a:schemeClr val="tx2"/>
              </a:solidFill>
              <a:latin typeface="+mj-lt"/>
              <a:ea typeface="League Spartan" charset="0"/>
              <a:cs typeface="Aparajita" panose="02020603050405020304" pitchFamily="18" charset="0"/>
            </a:endParaRPr>
          </a:p>
        </p:txBody>
      </p:sp>
      <p:sp>
        <p:nvSpPr>
          <p:cNvPr id="38" name="TextBox 6">
            <a:extLst>
              <a:ext uri="{FF2B5EF4-FFF2-40B4-BE49-F238E27FC236}">
                <a16:creationId xmlns:a16="http://schemas.microsoft.com/office/drawing/2014/main" xmlns="" id="{2F9209E8-7488-4AC2-AF67-0335F06D6E2C}"/>
              </a:ext>
            </a:extLst>
          </p:cNvPr>
          <p:cNvSpPr txBox="1"/>
          <p:nvPr/>
        </p:nvSpPr>
        <p:spPr>
          <a:xfrm rot="5400000">
            <a:off x="8760709" y="3786943"/>
            <a:ext cx="1495474"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Orientación a las personas</a:t>
            </a:r>
          </a:p>
        </p:txBody>
      </p:sp>
      <p:sp>
        <p:nvSpPr>
          <p:cNvPr id="39" name="TextBox 6">
            <a:extLst>
              <a:ext uri="{FF2B5EF4-FFF2-40B4-BE49-F238E27FC236}">
                <a16:creationId xmlns:a16="http://schemas.microsoft.com/office/drawing/2014/main" xmlns="" id="{37780365-0233-480C-A3F7-A7C157D90260}"/>
              </a:ext>
            </a:extLst>
          </p:cNvPr>
          <p:cNvSpPr txBox="1"/>
          <p:nvPr/>
        </p:nvSpPr>
        <p:spPr>
          <a:xfrm>
            <a:off x="7199328" y="2109560"/>
            <a:ext cx="1125629"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Extrovertido</a:t>
            </a:r>
            <a:endParaRPr lang="en-GB" sz="1600" b="1" dirty="0">
              <a:solidFill>
                <a:schemeClr val="tx2"/>
              </a:solidFill>
              <a:latin typeface="+mj-lt"/>
              <a:ea typeface="League Spartan" charset="0"/>
              <a:cs typeface="Aparajita" panose="02020603050405020304" pitchFamily="18" charset="0"/>
            </a:endParaRPr>
          </a:p>
        </p:txBody>
      </p:sp>
      <p:sp>
        <p:nvSpPr>
          <p:cNvPr id="17" name="Subtitle 2">
            <a:extLst>
              <a:ext uri="{FF2B5EF4-FFF2-40B4-BE49-F238E27FC236}">
                <a16:creationId xmlns:a16="http://schemas.microsoft.com/office/drawing/2014/main" xmlns="" id="{8C5B936E-EDCB-443E-BA46-E4787C5DCDAA}"/>
              </a:ext>
            </a:extLst>
          </p:cNvPr>
          <p:cNvSpPr txBox="1">
            <a:spLocks/>
          </p:cNvSpPr>
          <p:nvPr/>
        </p:nvSpPr>
        <p:spPr>
          <a:xfrm>
            <a:off x="3359800" y="2857531"/>
            <a:ext cx="2233948" cy="222450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just">
              <a:lnSpc>
                <a:spcPct val="100000"/>
              </a:lnSpc>
              <a:buFont typeface="Arial" panose="020B0604020202020204" pitchFamily="34" charset="0"/>
              <a:buChar char="•"/>
            </a:pPr>
            <a:r>
              <a:rPr lang="en-GB" dirty="0">
                <a:solidFill>
                  <a:srgbClr val="245473"/>
                </a:solidFill>
                <a:latin typeface="+mj-lt"/>
                <a:ea typeface="Open Sans Light" panose="020B0306030504020204" pitchFamily="34" charset="0"/>
                <a:cs typeface="Open Sans Light" panose="020B0306030504020204" pitchFamily="34" charset="0"/>
              </a:rPr>
              <a:t>Directo</a:t>
            </a:r>
          </a:p>
          <a:p>
            <a:pPr marL="182563" indent="-182563" algn="just">
              <a:lnSpc>
                <a:spcPct val="100000"/>
              </a:lnSpc>
              <a:buFont typeface="Arial" panose="020B0604020202020204" pitchFamily="34" charset="0"/>
              <a:buChar char="•"/>
            </a:pPr>
            <a:r>
              <a:rPr lang="en-GB" dirty="0">
                <a:solidFill>
                  <a:srgbClr val="245473"/>
                </a:solidFill>
                <a:latin typeface="+mj-lt"/>
                <a:ea typeface="Open Sans Light" panose="020B0306030504020204" pitchFamily="34" charset="0"/>
                <a:cs typeface="Open Sans Light" panose="020B0306030504020204" pitchFamily="34" charset="0"/>
              </a:rPr>
              <a:t>Decisivo</a:t>
            </a:r>
          </a:p>
          <a:p>
            <a:pPr marL="182563" indent="-182563" algn="just">
              <a:lnSpc>
                <a:spcPct val="100000"/>
              </a:lnSpc>
              <a:buFont typeface="Arial" panose="020B0604020202020204" pitchFamily="34" charset="0"/>
              <a:buChar char="•"/>
            </a:pPr>
            <a:r>
              <a:rPr lang="en-GB" dirty="0">
                <a:solidFill>
                  <a:srgbClr val="245473"/>
                </a:solidFill>
                <a:latin typeface="+mj-lt"/>
                <a:ea typeface="Open Sans Light" panose="020B0306030504020204" pitchFamily="34" charset="0"/>
                <a:cs typeface="Open Sans Light" panose="020B0306030504020204" pitchFamily="34" charset="0"/>
              </a:rPr>
              <a:t>Doer</a:t>
            </a:r>
          </a:p>
          <a:p>
            <a:pPr marL="182563" indent="-182563" algn="just">
              <a:lnSpc>
                <a:spcPct val="100000"/>
              </a:lnSpc>
              <a:buFont typeface="Arial" panose="020B0604020202020204" pitchFamily="34" charset="0"/>
              <a:buChar char="•"/>
            </a:pPr>
            <a:r>
              <a:rPr lang="en-GB" dirty="0">
                <a:solidFill>
                  <a:srgbClr val="245473"/>
                </a:solidFill>
                <a:latin typeface="+mj-lt"/>
                <a:ea typeface="Open Sans Light" panose="020B0306030504020204" pitchFamily="34" charset="0"/>
                <a:cs typeface="Open Sans Light" panose="020B0306030504020204" pitchFamily="34" charset="0"/>
              </a:rPr>
              <a:t>Dominante</a:t>
            </a:r>
          </a:p>
          <a:p>
            <a:pPr marL="182563" indent="-182563" algn="just">
              <a:lnSpc>
                <a:spcPct val="100000"/>
              </a:lnSpc>
              <a:buFont typeface="Arial" panose="020B0604020202020204" pitchFamily="34" charset="0"/>
              <a:buChar char="•"/>
            </a:pPr>
            <a:r>
              <a:rPr lang="en-GB" dirty="0">
                <a:solidFill>
                  <a:srgbClr val="245473"/>
                </a:solidFill>
                <a:latin typeface="+mj-lt"/>
                <a:ea typeface="Open Sans Light" panose="020B0306030504020204" pitchFamily="34" charset="0"/>
                <a:cs typeface="Open Sans Light" panose="020B0306030504020204" pitchFamily="34" charset="0"/>
              </a:rPr>
              <a:t>Exigiendo</a:t>
            </a:r>
          </a:p>
        </p:txBody>
      </p:sp>
      <p:sp>
        <p:nvSpPr>
          <p:cNvPr id="18" name="TextBox 6">
            <a:extLst>
              <a:ext uri="{FF2B5EF4-FFF2-40B4-BE49-F238E27FC236}">
                <a16:creationId xmlns:a16="http://schemas.microsoft.com/office/drawing/2014/main" xmlns="" id="{C192D089-470E-4B7D-85CD-C5247FE88F66}"/>
              </a:ext>
            </a:extLst>
          </p:cNvPr>
          <p:cNvSpPr txBox="1"/>
          <p:nvPr/>
        </p:nvSpPr>
        <p:spPr>
          <a:xfrm>
            <a:off x="3335259" y="2499157"/>
            <a:ext cx="1530291" cy="400110"/>
          </a:xfrm>
          <a:prstGeom prst="rect">
            <a:avLst/>
          </a:prstGeom>
          <a:noFill/>
        </p:spPr>
        <p:txBody>
          <a:bodyPr wrap="none" rtlCol="0" anchor="ctr" anchorCtr="0">
            <a:spAutoFit/>
          </a:bodyPr>
          <a:lstStyle/>
          <a:p>
            <a:r>
              <a:rPr lang="en-GB" sz="2000" b="1" dirty="0">
                <a:solidFill>
                  <a:schemeClr val="accent1"/>
                </a:solidFill>
                <a:latin typeface="+mj-lt"/>
                <a:ea typeface="League Spartan" charset="0"/>
                <a:cs typeface="Poppins" pitchFamily="2" charset="77"/>
              </a:rPr>
              <a:t>D - Dominante</a:t>
            </a:r>
          </a:p>
        </p:txBody>
      </p:sp>
    </p:spTree>
    <p:extLst>
      <p:ext uri="{BB962C8B-B14F-4D97-AF65-F5344CB8AC3E}">
        <p14:creationId xmlns:p14="http://schemas.microsoft.com/office/powerpoint/2010/main" val="204514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31126" y="2875427"/>
            <a:ext cx="9821959" cy="1582271"/>
          </a:xfrm>
        </p:spPr>
        <p:txBody>
          <a:bodyPr/>
          <a:lstStyle/>
          <a:p>
            <a:r>
              <a:rPr lang="en-GB" dirty="0"/>
              <a:t>Liderazgo en tiempos de crisis</a:t>
            </a:r>
          </a:p>
        </p:txBody>
      </p:sp>
    </p:spTree>
    <p:extLst>
      <p:ext uri="{BB962C8B-B14F-4D97-AF65-F5344CB8AC3E}">
        <p14:creationId xmlns:p14="http://schemas.microsoft.com/office/powerpoint/2010/main" val="388879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94543" y="728000"/>
            <a:ext cx="8852375" cy="697353"/>
          </a:xfrm>
        </p:spPr>
        <p:txBody>
          <a:bodyPr>
            <a:normAutofit/>
          </a:bodyPr>
          <a:lstStyle/>
          <a:p>
            <a:r>
              <a:rPr lang="en-GB" dirty="0"/>
              <a:t>Perfiles de personalidad</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53546" y="1963311"/>
            <a:ext cx="4868339" cy="47451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solidFill>
                  <a:srgbClr val="245473"/>
                </a:solidFill>
                <a:latin typeface="+mj-lt"/>
              </a:rPr>
              <a:t>El tipo de perfil I-Style también se conoce como tipo de personalidad influyente o I-Style.</a:t>
            </a:r>
          </a:p>
          <a:p>
            <a:pPr algn="l">
              <a:lnSpc>
                <a:spcPct val="100000"/>
              </a:lnSpc>
              <a:spcBef>
                <a:spcPts val="600"/>
              </a:spcBef>
            </a:pPr>
            <a:r>
              <a:rPr lang="en-GB" dirty="0">
                <a:solidFill>
                  <a:srgbClr val="245473"/>
                </a:solidFill>
                <a:latin typeface="+mj-lt"/>
                <a:sym typeface="Wingdings" panose="05000000000000000000" pitchFamily="2" charset="2"/>
              </a:rPr>
              <a:t>Los tipos del Perfil I basan su autoridad en su carisma, su capacidad para motivar a la gente y en la creación de un buen ambiente. </a:t>
            </a:r>
          </a:p>
          <a:p>
            <a:pPr algn="l">
              <a:lnSpc>
                <a:spcPct val="100000"/>
              </a:lnSpc>
              <a:spcBef>
                <a:spcPts val="600"/>
              </a:spcBef>
            </a:pPr>
            <a:r>
              <a:rPr lang="en-GB" dirty="0">
                <a:solidFill>
                  <a:srgbClr val="245473"/>
                </a:solidFill>
                <a:latin typeface="+mj-lt"/>
                <a:sym typeface="Wingdings" panose="05000000000000000000" pitchFamily="2" charset="2"/>
              </a:rPr>
              <a:t>Son líderes "populares". </a:t>
            </a:r>
          </a:p>
          <a:p>
            <a:pPr algn="l">
              <a:lnSpc>
                <a:spcPct val="100000"/>
              </a:lnSpc>
              <a:spcBef>
                <a:spcPts val="600"/>
              </a:spcBef>
            </a:pPr>
            <a:r>
              <a:rPr lang="en-GB" dirty="0">
                <a:solidFill>
                  <a:srgbClr val="245473"/>
                </a:solidFill>
                <a:latin typeface="+mj-lt"/>
                <a:sym typeface="Wingdings" panose="05000000000000000000" pitchFamily="2" charset="2"/>
              </a:rPr>
              <a:t>Los líderes del estilo I quieren y necesitan muchos contactos con la gente. Les encantan los retos de las organizaciones nuevas y en evolución.</a:t>
            </a:r>
          </a:p>
        </p:txBody>
      </p:sp>
      <p:sp>
        <p:nvSpPr>
          <p:cNvPr id="21" name="Shape">
            <a:extLst>
              <a:ext uri="{FF2B5EF4-FFF2-40B4-BE49-F238E27FC236}">
                <a16:creationId xmlns:a16="http://schemas.microsoft.com/office/drawing/2014/main" xmlns="" id="{B548066F-EC74-4145-AED1-847FF3B5B644}"/>
              </a:ext>
            </a:extLst>
          </p:cNvPr>
          <p:cNvSpPr/>
          <p:nvPr/>
        </p:nvSpPr>
        <p:spPr>
          <a:xfrm>
            <a:off x="6186657" y="4012011"/>
            <a:ext cx="1538993" cy="1538992"/>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2" name="Shape">
            <a:extLst>
              <a:ext uri="{FF2B5EF4-FFF2-40B4-BE49-F238E27FC236}">
                <a16:creationId xmlns:a16="http://schemas.microsoft.com/office/drawing/2014/main" xmlns="" id="{19C277D4-1374-4A69-B407-E78DDBA3841B}"/>
              </a:ext>
            </a:extLst>
          </p:cNvPr>
          <p:cNvSpPr/>
          <p:nvPr/>
        </p:nvSpPr>
        <p:spPr>
          <a:xfrm flipH="1">
            <a:off x="7789053" y="4012011"/>
            <a:ext cx="1538993" cy="1538992"/>
          </a:xfrm>
          <a:prstGeom prst="rect">
            <a:avLst/>
          </a:prstGeom>
          <a:solidFill>
            <a:srgbClr val="C01F7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3" name="Shape">
            <a:extLst>
              <a:ext uri="{FF2B5EF4-FFF2-40B4-BE49-F238E27FC236}">
                <a16:creationId xmlns:a16="http://schemas.microsoft.com/office/drawing/2014/main" xmlns="" id="{6940C6D2-0FE0-444C-825B-30A2CF71E87E}"/>
              </a:ext>
            </a:extLst>
          </p:cNvPr>
          <p:cNvSpPr/>
          <p:nvPr/>
        </p:nvSpPr>
        <p:spPr>
          <a:xfrm rot="10800000">
            <a:off x="7789053" y="2417227"/>
            <a:ext cx="1538993" cy="1538992"/>
          </a:xfrm>
          <a:prstGeom prst="rect">
            <a:avLst/>
          </a:prstGeom>
          <a:solidFill>
            <a:srgbClr val="DDE3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4" name="Shape">
            <a:extLst>
              <a:ext uri="{FF2B5EF4-FFF2-40B4-BE49-F238E27FC236}">
                <a16:creationId xmlns:a16="http://schemas.microsoft.com/office/drawing/2014/main" xmlns="" id="{CAE2D982-C031-4586-8D98-9C24289569B1}"/>
              </a:ext>
            </a:extLst>
          </p:cNvPr>
          <p:cNvSpPr/>
          <p:nvPr/>
        </p:nvSpPr>
        <p:spPr>
          <a:xfrm rot="10800000" flipH="1">
            <a:off x="6186657" y="2417228"/>
            <a:ext cx="1538993" cy="153899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32" name="TextBox 28">
            <a:extLst>
              <a:ext uri="{FF2B5EF4-FFF2-40B4-BE49-F238E27FC236}">
                <a16:creationId xmlns:a16="http://schemas.microsoft.com/office/drawing/2014/main" xmlns="" id="{37A9271F-5260-447C-84FC-F20486A61684}"/>
              </a:ext>
            </a:extLst>
          </p:cNvPr>
          <p:cNvSpPr txBox="1"/>
          <p:nvPr/>
        </p:nvSpPr>
        <p:spPr>
          <a:xfrm>
            <a:off x="8057545" y="2864291"/>
            <a:ext cx="999184"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I</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Influyente</a:t>
            </a:r>
          </a:p>
        </p:txBody>
      </p:sp>
      <p:sp>
        <p:nvSpPr>
          <p:cNvPr id="33" name="TextBox 29">
            <a:extLst>
              <a:ext uri="{FF2B5EF4-FFF2-40B4-BE49-F238E27FC236}">
                <a16:creationId xmlns:a16="http://schemas.microsoft.com/office/drawing/2014/main" xmlns="" id="{4780F70F-B62C-4413-BF11-ECF0C40DC7B7}"/>
              </a:ext>
            </a:extLst>
          </p:cNvPr>
          <p:cNvSpPr txBox="1"/>
          <p:nvPr/>
        </p:nvSpPr>
        <p:spPr>
          <a:xfrm>
            <a:off x="8151385" y="4396055"/>
            <a:ext cx="815864" cy="707886"/>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S</a:t>
            </a:r>
            <a:r>
              <a:rPr lang="en-GB" sz="1600" b="1">
                <a:solidFill>
                  <a:schemeClr val="bg1"/>
                </a:solidFill>
                <a:latin typeface="+mj-lt"/>
                <a:ea typeface="League Spartan" charset="0"/>
                <a:cs typeface="Poppins" pitchFamily="2" charset="77"/>
              </a:rPr>
              <a:t/>
            </a:r>
            <a:br>
              <a:rPr lang="en-GB" sz="1600" b="1">
                <a:solidFill>
                  <a:schemeClr val="bg1"/>
                </a:solidFill>
                <a:latin typeface="+mj-lt"/>
                <a:ea typeface="League Spartan" charset="0"/>
                <a:cs typeface="Poppins" pitchFamily="2" charset="77"/>
              </a:rPr>
            </a:br>
            <a:r>
              <a:rPr lang="en-GB" sz="1600" b="1">
                <a:solidFill>
                  <a:schemeClr val="bg1"/>
                </a:solidFill>
                <a:latin typeface="+mj-lt"/>
                <a:ea typeface="League Spartan" charset="0"/>
                <a:cs typeface="Poppins" pitchFamily="2" charset="77"/>
              </a:rPr>
              <a:t>Constantemente</a:t>
            </a:r>
            <a:endParaRPr lang="en-GB" sz="1600" b="1" dirty="0">
              <a:solidFill>
                <a:schemeClr val="bg1"/>
              </a:solidFill>
              <a:latin typeface="+mj-lt"/>
              <a:ea typeface="League Spartan" charset="0"/>
              <a:cs typeface="Poppins" pitchFamily="2" charset="77"/>
            </a:endParaRPr>
          </a:p>
        </p:txBody>
      </p:sp>
      <p:sp>
        <p:nvSpPr>
          <p:cNvPr id="34" name="TextBox 30">
            <a:extLst>
              <a:ext uri="{FF2B5EF4-FFF2-40B4-BE49-F238E27FC236}">
                <a16:creationId xmlns:a16="http://schemas.microsoft.com/office/drawing/2014/main" xmlns="" id="{F98CDBE0-7740-40AF-96AF-B0766DB02D19}"/>
              </a:ext>
            </a:extLst>
          </p:cNvPr>
          <p:cNvSpPr txBox="1"/>
          <p:nvPr/>
        </p:nvSpPr>
        <p:spPr>
          <a:xfrm>
            <a:off x="6423982" y="4396055"/>
            <a:ext cx="1061188" cy="707886"/>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C</a:t>
            </a:r>
          </a:p>
          <a:p>
            <a:pPr algn="ctr"/>
            <a:r>
              <a:rPr lang="en-GB" sz="1600" b="1">
                <a:solidFill>
                  <a:schemeClr val="bg1"/>
                </a:solidFill>
                <a:ea typeface="League Spartan" charset="0"/>
                <a:cs typeface="Poppins" pitchFamily="2" charset="77"/>
              </a:rPr>
              <a:t>Cumple con la normativa</a:t>
            </a:r>
            <a:endParaRPr lang="en-GB" sz="1600" b="1" dirty="0">
              <a:solidFill>
                <a:schemeClr val="bg1"/>
              </a:solidFill>
              <a:latin typeface="+mj-lt"/>
              <a:ea typeface="League Spartan" charset="0"/>
              <a:cs typeface="Poppins" pitchFamily="2" charset="77"/>
            </a:endParaRPr>
          </a:p>
        </p:txBody>
      </p:sp>
      <p:sp>
        <p:nvSpPr>
          <p:cNvPr id="35" name="TextBox 31">
            <a:extLst>
              <a:ext uri="{FF2B5EF4-FFF2-40B4-BE49-F238E27FC236}">
                <a16:creationId xmlns:a16="http://schemas.microsoft.com/office/drawing/2014/main" xmlns="" id="{DDA7621A-B32B-41A6-813F-4D84D7CBA23B}"/>
              </a:ext>
            </a:extLst>
          </p:cNvPr>
          <p:cNvSpPr txBox="1"/>
          <p:nvPr/>
        </p:nvSpPr>
        <p:spPr>
          <a:xfrm>
            <a:off x="6465189" y="2864291"/>
            <a:ext cx="982577"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D</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Dominante</a:t>
            </a:r>
          </a:p>
        </p:txBody>
      </p:sp>
      <p:sp>
        <p:nvSpPr>
          <p:cNvPr id="36" name="TextBox 6">
            <a:extLst>
              <a:ext uri="{FF2B5EF4-FFF2-40B4-BE49-F238E27FC236}">
                <a16:creationId xmlns:a16="http://schemas.microsoft.com/office/drawing/2014/main" xmlns="" id="{7BC96D78-02F7-4E44-81A0-F643DDBBBBC5}"/>
              </a:ext>
            </a:extLst>
          </p:cNvPr>
          <p:cNvSpPr txBox="1"/>
          <p:nvPr/>
        </p:nvSpPr>
        <p:spPr>
          <a:xfrm rot="16200000">
            <a:off x="5337506" y="3804234"/>
            <a:ext cx="1286763"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Orientado a las tareas</a:t>
            </a:r>
          </a:p>
        </p:txBody>
      </p:sp>
      <p:sp>
        <p:nvSpPr>
          <p:cNvPr id="37" name="TextBox 6">
            <a:extLst>
              <a:ext uri="{FF2B5EF4-FFF2-40B4-BE49-F238E27FC236}">
                <a16:creationId xmlns:a16="http://schemas.microsoft.com/office/drawing/2014/main" xmlns="" id="{A52FDD5F-69FC-4A65-8F1D-44E759836562}"/>
              </a:ext>
            </a:extLst>
          </p:cNvPr>
          <p:cNvSpPr txBox="1"/>
          <p:nvPr/>
        </p:nvSpPr>
        <p:spPr>
          <a:xfrm>
            <a:off x="7217269" y="5601892"/>
            <a:ext cx="1093761"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Introvertido</a:t>
            </a:r>
            <a:endParaRPr lang="en-GB" sz="1600" b="1" dirty="0">
              <a:solidFill>
                <a:schemeClr val="tx2"/>
              </a:solidFill>
              <a:latin typeface="+mj-lt"/>
              <a:ea typeface="League Spartan" charset="0"/>
              <a:cs typeface="Aparajita" panose="02020603050405020304" pitchFamily="18" charset="0"/>
            </a:endParaRPr>
          </a:p>
        </p:txBody>
      </p:sp>
      <p:sp>
        <p:nvSpPr>
          <p:cNvPr id="38" name="TextBox 6">
            <a:extLst>
              <a:ext uri="{FF2B5EF4-FFF2-40B4-BE49-F238E27FC236}">
                <a16:creationId xmlns:a16="http://schemas.microsoft.com/office/drawing/2014/main" xmlns="" id="{2F9209E8-7488-4AC2-AF67-0335F06D6E2C}"/>
              </a:ext>
            </a:extLst>
          </p:cNvPr>
          <p:cNvSpPr txBox="1"/>
          <p:nvPr/>
        </p:nvSpPr>
        <p:spPr>
          <a:xfrm rot="5400000">
            <a:off x="8760709" y="3786943"/>
            <a:ext cx="1495474"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Orientación a las personas</a:t>
            </a:r>
            <a:endParaRPr lang="en-GB" sz="1600" b="1" dirty="0">
              <a:solidFill>
                <a:schemeClr val="tx2"/>
              </a:solidFill>
              <a:latin typeface="+mj-lt"/>
              <a:ea typeface="League Spartan" charset="0"/>
              <a:cs typeface="Aparajita" panose="02020603050405020304" pitchFamily="18" charset="0"/>
            </a:endParaRPr>
          </a:p>
        </p:txBody>
      </p:sp>
      <p:sp>
        <p:nvSpPr>
          <p:cNvPr id="39" name="TextBox 6">
            <a:extLst>
              <a:ext uri="{FF2B5EF4-FFF2-40B4-BE49-F238E27FC236}">
                <a16:creationId xmlns:a16="http://schemas.microsoft.com/office/drawing/2014/main" xmlns="" id="{37780365-0233-480C-A3F7-A7C157D90260}"/>
              </a:ext>
            </a:extLst>
          </p:cNvPr>
          <p:cNvSpPr txBox="1"/>
          <p:nvPr/>
        </p:nvSpPr>
        <p:spPr>
          <a:xfrm>
            <a:off x="7199328" y="2109560"/>
            <a:ext cx="1125629"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Extrovertido</a:t>
            </a:r>
            <a:endParaRPr lang="en-GB" sz="1600" b="1" dirty="0">
              <a:solidFill>
                <a:schemeClr val="tx2"/>
              </a:solidFill>
              <a:latin typeface="+mj-lt"/>
              <a:ea typeface="League Spartan" charset="0"/>
              <a:cs typeface="Aparajita" panose="02020603050405020304" pitchFamily="18" charset="0"/>
            </a:endParaRPr>
          </a:p>
        </p:txBody>
      </p:sp>
      <p:sp>
        <p:nvSpPr>
          <p:cNvPr id="17" name="Subtitle 2">
            <a:extLst>
              <a:ext uri="{FF2B5EF4-FFF2-40B4-BE49-F238E27FC236}">
                <a16:creationId xmlns:a16="http://schemas.microsoft.com/office/drawing/2014/main" xmlns="" id="{8C5B936E-EDCB-443E-BA46-E4787C5DCDAA}"/>
              </a:ext>
            </a:extLst>
          </p:cNvPr>
          <p:cNvSpPr txBox="1">
            <a:spLocks/>
          </p:cNvSpPr>
          <p:nvPr/>
        </p:nvSpPr>
        <p:spPr>
          <a:xfrm>
            <a:off x="10011785" y="2864291"/>
            <a:ext cx="2233948" cy="186748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Inspirando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Interactivo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Interesante</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Impulsivo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Irritante</a:t>
            </a:r>
          </a:p>
        </p:txBody>
      </p:sp>
      <p:sp>
        <p:nvSpPr>
          <p:cNvPr id="18" name="TextBox 6">
            <a:extLst>
              <a:ext uri="{FF2B5EF4-FFF2-40B4-BE49-F238E27FC236}">
                <a16:creationId xmlns:a16="http://schemas.microsoft.com/office/drawing/2014/main" xmlns="" id="{C192D089-470E-4B7D-85CD-C5247FE88F66}"/>
              </a:ext>
            </a:extLst>
          </p:cNvPr>
          <p:cNvSpPr txBox="1"/>
          <p:nvPr/>
        </p:nvSpPr>
        <p:spPr>
          <a:xfrm>
            <a:off x="9917771" y="2335706"/>
            <a:ext cx="1858294" cy="461665"/>
          </a:xfrm>
          <a:prstGeom prst="rect">
            <a:avLst/>
          </a:prstGeom>
          <a:noFill/>
        </p:spPr>
        <p:txBody>
          <a:bodyPr wrap="square" rtlCol="0" anchor="ctr" anchorCtr="0">
            <a:spAutoFit/>
          </a:bodyPr>
          <a:lstStyle/>
          <a:p>
            <a:r>
              <a:rPr lang="en-GB" sz="2400" b="1" dirty="0">
                <a:solidFill>
                  <a:srgbClr val="DDE3A0"/>
                </a:solidFill>
                <a:latin typeface="+mj-lt"/>
                <a:ea typeface="League Spartan" charset="0"/>
                <a:cs typeface="Poppins" pitchFamily="2" charset="77"/>
              </a:rPr>
              <a:t>I- Influyente</a:t>
            </a:r>
          </a:p>
        </p:txBody>
      </p:sp>
    </p:spTree>
    <p:extLst>
      <p:ext uri="{BB962C8B-B14F-4D97-AF65-F5344CB8AC3E}">
        <p14:creationId xmlns:p14="http://schemas.microsoft.com/office/powerpoint/2010/main" val="3266110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54699" y="585565"/>
            <a:ext cx="8852375" cy="697353"/>
          </a:xfrm>
        </p:spPr>
        <p:txBody>
          <a:bodyPr>
            <a:normAutofit/>
          </a:bodyPr>
          <a:lstStyle/>
          <a:p>
            <a:r>
              <a:rPr lang="en-GB" dirty="0"/>
              <a:t>Perfiles de personalidad</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4566634" cy="336019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La autoridad del perfil S se basa en la experiencia, los conocimientos y el estatus organizativo. </a:t>
            </a:r>
          </a:p>
          <a:p>
            <a:pPr algn="l">
              <a:lnSpc>
                <a:spcPct val="100000"/>
              </a:lnSpc>
              <a:spcBef>
                <a:spcPts val="600"/>
              </a:spcBef>
            </a:pPr>
            <a:r>
              <a:rPr lang="en-GB" altLang="de-DE" sz="2200" dirty="0">
                <a:latin typeface="+mj-lt"/>
              </a:rPr>
              <a:t>Se sienten cómodos, como líderes, manteniendo rutinas y estabilidad. Están orientados al servicio. </a:t>
            </a:r>
          </a:p>
          <a:p>
            <a:pPr algn="l">
              <a:lnSpc>
                <a:spcPct val="100000"/>
              </a:lnSpc>
              <a:spcBef>
                <a:spcPts val="600"/>
              </a:spcBef>
            </a:pPr>
            <a:r>
              <a:rPr lang="en-GB" altLang="de-DE" sz="2200" dirty="0">
                <a:latin typeface="+mj-lt"/>
              </a:rPr>
              <a:t>El estilo S prefiere dirigir equipos más pequeños. </a:t>
            </a:r>
          </a:p>
          <a:p>
            <a:pPr algn="l">
              <a:lnSpc>
                <a:spcPct val="100000"/>
              </a:lnSpc>
              <a:spcBef>
                <a:spcPts val="600"/>
              </a:spcBef>
            </a:pPr>
            <a:r>
              <a:rPr lang="en-GB" altLang="de-DE" sz="2200" dirty="0">
                <a:latin typeface="+mj-lt"/>
              </a:rPr>
              <a:t>Su estilo de liderazgo es participativo.</a:t>
            </a:r>
            <a:endParaRPr lang="en-GB" sz="2200" dirty="0">
              <a:latin typeface="+mj-lt"/>
              <a:sym typeface="Wingdings" panose="05000000000000000000" pitchFamily="2" charset="2"/>
            </a:endParaRPr>
          </a:p>
        </p:txBody>
      </p:sp>
      <p:sp>
        <p:nvSpPr>
          <p:cNvPr id="21" name="Shape">
            <a:extLst>
              <a:ext uri="{FF2B5EF4-FFF2-40B4-BE49-F238E27FC236}">
                <a16:creationId xmlns:a16="http://schemas.microsoft.com/office/drawing/2014/main" xmlns="" id="{B548066F-EC74-4145-AED1-847FF3B5B644}"/>
              </a:ext>
            </a:extLst>
          </p:cNvPr>
          <p:cNvSpPr/>
          <p:nvPr/>
        </p:nvSpPr>
        <p:spPr>
          <a:xfrm>
            <a:off x="6186657" y="4012011"/>
            <a:ext cx="1538993" cy="1538992"/>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2" name="Shape">
            <a:extLst>
              <a:ext uri="{FF2B5EF4-FFF2-40B4-BE49-F238E27FC236}">
                <a16:creationId xmlns:a16="http://schemas.microsoft.com/office/drawing/2014/main" xmlns="" id="{19C277D4-1374-4A69-B407-E78DDBA3841B}"/>
              </a:ext>
            </a:extLst>
          </p:cNvPr>
          <p:cNvSpPr/>
          <p:nvPr/>
        </p:nvSpPr>
        <p:spPr>
          <a:xfrm flipH="1">
            <a:off x="7789053" y="4012011"/>
            <a:ext cx="1538993" cy="1538992"/>
          </a:xfrm>
          <a:prstGeom prst="rect">
            <a:avLst/>
          </a:prstGeom>
          <a:solidFill>
            <a:srgbClr val="E64D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3" name="Shape">
            <a:extLst>
              <a:ext uri="{FF2B5EF4-FFF2-40B4-BE49-F238E27FC236}">
                <a16:creationId xmlns:a16="http://schemas.microsoft.com/office/drawing/2014/main" xmlns="" id="{6940C6D2-0FE0-444C-825B-30A2CF71E87E}"/>
              </a:ext>
            </a:extLst>
          </p:cNvPr>
          <p:cNvSpPr/>
          <p:nvPr/>
        </p:nvSpPr>
        <p:spPr>
          <a:xfrm rot="10800000">
            <a:off x="7789053" y="2417227"/>
            <a:ext cx="1538993" cy="1538992"/>
          </a:xfrm>
          <a:prstGeom prst="rect">
            <a:avLst/>
          </a:prstGeom>
          <a:solidFill>
            <a:srgbClr val="DDE3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4" name="Shape">
            <a:extLst>
              <a:ext uri="{FF2B5EF4-FFF2-40B4-BE49-F238E27FC236}">
                <a16:creationId xmlns:a16="http://schemas.microsoft.com/office/drawing/2014/main" xmlns="" id="{CAE2D982-C031-4586-8D98-9C24289569B1}"/>
              </a:ext>
            </a:extLst>
          </p:cNvPr>
          <p:cNvSpPr/>
          <p:nvPr/>
        </p:nvSpPr>
        <p:spPr>
          <a:xfrm rot="10800000" flipH="1">
            <a:off x="6186657" y="2417228"/>
            <a:ext cx="1538993" cy="153899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32" name="TextBox 28">
            <a:extLst>
              <a:ext uri="{FF2B5EF4-FFF2-40B4-BE49-F238E27FC236}">
                <a16:creationId xmlns:a16="http://schemas.microsoft.com/office/drawing/2014/main" xmlns="" id="{37A9271F-5260-447C-84FC-F20486A61684}"/>
              </a:ext>
            </a:extLst>
          </p:cNvPr>
          <p:cNvSpPr txBox="1"/>
          <p:nvPr/>
        </p:nvSpPr>
        <p:spPr>
          <a:xfrm>
            <a:off x="8028690" y="2864291"/>
            <a:ext cx="1056892"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I</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ea typeface="League Spartan" charset="0"/>
                <a:cs typeface="Poppins" pitchFamily="2" charset="77"/>
              </a:rPr>
              <a:t>Influyente</a:t>
            </a:r>
            <a:endParaRPr lang="en-GB" sz="1600" b="1" dirty="0">
              <a:solidFill>
                <a:schemeClr val="bg1"/>
              </a:solidFill>
              <a:latin typeface="+mj-lt"/>
              <a:ea typeface="League Spartan" charset="0"/>
              <a:cs typeface="Poppins" pitchFamily="2" charset="77"/>
            </a:endParaRPr>
          </a:p>
        </p:txBody>
      </p:sp>
      <p:sp>
        <p:nvSpPr>
          <p:cNvPr id="33" name="TextBox 29">
            <a:extLst>
              <a:ext uri="{FF2B5EF4-FFF2-40B4-BE49-F238E27FC236}">
                <a16:creationId xmlns:a16="http://schemas.microsoft.com/office/drawing/2014/main" xmlns="" id="{4780F70F-B62C-4413-BF11-ECF0C40DC7B7}"/>
              </a:ext>
            </a:extLst>
          </p:cNvPr>
          <p:cNvSpPr txBox="1"/>
          <p:nvPr/>
        </p:nvSpPr>
        <p:spPr>
          <a:xfrm>
            <a:off x="8151385" y="4396055"/>
            <a:ext cx="815864" cy="707886"/>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S</a:t>
            </a:r>
            <a:r>
              <a:rPr lang="en-GB" sz="1600" b="1">
                <a:solidFill>
                  <a:schemeClr val="bg1"/>
                </a:solidFill>
                <a:latin typeface="+mj-lt"/>
                <a:ea typeface="League Spartan" charset="0"/>
                <a:cs typeface="Poppins" pitchFamily="2" charset="77"/>
              </a:rPr>
              <a:t/>
            </a:r>
            <a:br>
              <a:rPr lang="en-GB" sz="1600" b="1">
                <a:solidFill>
                  <a:schemeClr val="bg1"/>
                </a:solidFill>
                <a:latin typeface="+mj-lt"/>
                <a:ea typeface="League Spartan" charset="0"/>
                <a:cs typeface="Poppins" pitchFamily="2" charset="77"/>
              </a:rPr>
            </a:br>
            <a:r>
              <a:rPr lang="en-GB" sz="1600" b="1">
                <a:solidFill>
                  <a:schemeClr val="bg1"/>
                </a:solidFill>
                <a:latin typeface="+mj-lt"/>
                <a:ea typeface="League Spartan" charset="0"/>
                <a:cs typeface="Poppins" pitchFamily="2" charset="77"/>
              </a:rPr>
              <a:t>Constantemente</a:t>
            </a:r>
            <a:endParaRPr lang="en-GB" sz="1600" b="1" dirty="0">
              <a:solidFill>
                <a:schemeClr val="bg1"/>
              </a:solidFill>
              <a:latin typeface="+mj-lt"/>
              <a:ea typeface="League Spartan" charset="0"/>
              <a:cs typeface="Poppins" pitchFamily="2" charset="77"/>
            </a:endParaRPr>
          </a:p>
        </p:txBody>
      </p:sp>
      <p:sp>
        <p:nvSpPr>
          <p:cNvPr id="34" name="TextBox 30">
            <a:extLst>
              <a:ext uri="{FF2B5EF4-FFF2-40B4-BE49-F238E27FC236}">
                <a16:creationId xmlns:a16="http://schemas.microsoft.com/office/drawing/2014/main" xmlns="" id="{F98CDBE0-7740-40AF-96AF-B0766DB02D19}"/>
              </a:ext>
            </a:extLst>
          </p:cNvPr>
          <p:cNvSpPr txBox="1"/>
          <p:nvPr/>
        </p:nvSpPr>
        <p:spPr>
          <a:xfrm>
            <a:off x="6423982" y="4396055"/>
            <a:ext cx="1061188"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C</a:t>
            </a:r>
          </a:p>
          <a:p>
            <a:pPr algn="ctr"/>
            <a:r>
              <a:rPr lang="en-GB" sz="1600" b="1" dirty="0">
                <a:solidFill>
                  <a:schemeClr val="bg1"/>
                </a:solidFill>
                <a:ea typeface="League Spartan" charset="0"/>
                <a:cs typeface="Poppins" pitchFamily="2" charset="77"/>
              </a:rPr>
              <a:t>Cumple con la normativa</a:t>
            </a:r>
            <a:endParaRPr lang="en-GB" sz="1600" b="1" dirty="0">
              <a:solidFill>
                <a:schemeClr val="bg1"/>
              </a:solidFill>
              <a:latin typeface="+mj-lt"/>
              <a:ea typeface="League Spartan" charset="0"/>
              <a:cs typeface="Poppins" pitchFamily="2" charset="77"/>
            </a:endParaRPr>
          </a:p>
        </p:txBody>
      </p:sp>
      <p:sp>
        <p:nvSpPr>
          <p:cNvPr id="35" name="TextBox 31">
            <a:extLst>
              <a:ext uri="{FF2B5EF4-FFF2-40B4-BE49-F238E27FC236}">
                <a16:creationId xmlns:a16="http://schemas.microsoft.com/office/drawing/2014/main" xmlns="" id="{DDA7621A-B32B-41A6-813F-4D84D7CBA23B}"/>
              </a:ext>
            </a:extLst>
          </p:cNvPr>
          <p:cNvSpPr txBox="1"/>
          <p:nvPr/>
        </p:nvSpPr>
        <p:spPr>
          <a:xfrm>
            <a:off x="6465189" y="2864291"/>
            <a:ext cx="982577" cy="707886"/>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D</a:t>
            </a:r>
            <a:r>
              <a:rPr lang="en-GB" sz="1600" b="1">
                <a:solidFill>
                  <a:schemeClr val="bg1"/>
                </a:solidFill>
                <a:latin typeface="+mj-lt"/>
                <a:ea typeface="League Spartan" charset="0"/>
                <a:cs typeface="Poppins" pitchFamily="2" charset="77"/>
              </a:rPr>
              <a:t/>
            </a:r>
            <a:br>
              <a:rPr lang="en-GB" sz="1600" b="1">
                <a:solidFill>
                  <a:schemeClr val="bg1"/>
                </a:solidFill>
                <a:latin typeface="+mj-lt"/>
                <a:ea typeface="League Spartan" charset="0"/>
                <a:cs typeface="Poppins" pitchFamily="2" charset="77"/>
              </a:rPr>
            </a:br>
            <a:r>
              <a:rPr lang="en-GB" sz="1600" b="1">
                <a:solidFill>
                  <a:schemeClr val="bg1"/>
                </a:solidFill>
                <a:latin typeface="+mj-lt"/>
                <a:ea typeface="League Spartan" charset="0"/>
                <a:cs typeface="Poppins" pitchFamily="2" charset="77"/>
              </a:rPr>
              <a:t>Dominante</a:t>
            </a:r>
            <a:endParaRPr lang="en-GB" sz="1600" b="1" dirty="0">
              <a:solidFill>
                <a:schemeClr val="bg1"/>
              </a:solidFill>
              <a:latin typeface="+mj-lt"/>
              <a:ea typeface="League Spartan" charset="0"/>
              <a:cs typeface="Poppins" pitchFamily="2" charset="77"/>
            </a:endParaRPr>
          </a:p>
        </p:txBody>
      </p:sp>
      <p:sp>
        <p:nvSpPr>
          <p:cNvPr id="36" name="TextBox 6">
            <a:extLst>
              <a:ext uri="{FF2B5EF4-FFF2-40B4-BE49-F238E27FC236}">
                <a16:creationId xmlns:a16="http://schemas.microsoft.com/office/drawing/2014/main" xmlns="" id="{7BC96D78-02F7-4E44-81A0-F643DDBBBBC5}"/>
              </a:ext>
            </a:extLst>
          </p:cNvPr>
          <p:cNvSpPr txBox="1"/>
          <p:nvPr/>
        </p:nvSpPr>
        <p:spPr>
          <a:xfrm rot="16200000">
            <a:off x="5337506" y="3804234"/>
            <a:ext cx="1286763"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Orientado a las tareas</a:t>
            </a:r>
          </a:p>
        </p:txBody>
      </p:sp>
      <p:sp>
        <p:nvSpPr>
          <p:cNvPr id="37" name="TextBox 6">
            <a:extLst>
              <a:ext uri="{FF2B5EF4-FFF2-40B4-BE49-F238E27FC236}">
                <a16:creationId xmlns:a16="http://schemas.microsoft.com/office/drawing/2014/main" xmlns="" id="{A52FDD5F-69FC-4A65-8F1D-44E759836562}"/>
              </a:ext>
            </a:extLst>
          </p:cNvPr>
          <p:cNvSpPr txBox="1"/>
          <p:nvPr/>
        </p:nvSpPr>
        <p:spPr>
          <a:xfrm>
            <a:off x="7217269" y="5601892"/>
            <a:ext cx="1093761"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Introvertido</a:t>
            </a:r>
            <a:endParaRPr lang="en-GB" sz="1600" b="1" dirty="0">
              <a:solidFill>
                <a:schemeClr val="tx2"/>
              </a:solidFill>
              <a:latin typeface="+mj-lt"/>
              <a:ea typeface="League Spartan" charset="0"/>
              <a:cs typeface="Aparajita" panose="02020603050405020304" pitchFamily="18" charset="0"/>
            </a:endParaRPr>
          </a:p>
        </p:txBody>
      </p:sp>
      <p:sp>
        <p:nvSpPr>
          <p:cNvPr id="38" name="TextBox 6">
            <a:extLst>
              <a:ext uri="{FF2B5EF4-FFF2-40B4-BE49-F238E27FC236}">
                <a16:creationId xmlns:a16="http://schemas.microsoft.com/office/drawing/2014/main" xmlns="" id="{2F9209E8-7488-4AC2-AF67-0335F06D6E2C}"/>
              </a:ext>
            </a:extLst>
          </p:cNvPr>
          <p:cNvSpPr txBox="1"/>
          <p:nvPr/>
        </p:nvSpPr>
        <p:spPr>
          <a:xfrm rot="5400000">
            <a:off x="8760709" y="3786943"/>
            <a:ext cx="1495474"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Orientación a las personas</a:t>
            </a:r>
            <a:endParaRPr lang="en-GB" sz="1600" b="1" dirty="0">
              <a:solidFill>
                <a:schemeClr val="tx2"/>
              </a:solidFill>
              <a:latin typeface="+mj-lt"/>
              <a:ea typeface="League Spartan" charset="0"/>
              <a:cs typeface="Aparajita" panose="02020603050405020304" pitchFamily="18" charset="0"/>
            </a:endParaRPr>
          </a:p>
        </p:txBody>
      </p:sp>
      <p:sp>
        <p:nvSpPr>
          <p:cNvPr id="39" name="TextBox 6">
            <a:extLst>
              <a:ext uri="{FF2B5EF4-FFF2-40B4-BE49-F238E27FC236}">
                <a16:creationId xmlns:a16="http://schemas.microsoft.com/office/drawing/2014/main" xmlns="" id="{37780365-0233-480C-A3F7-A7C157D90260}"/>
              </a:ext>
            </a:extLst>
          </p:cNvPr>
          <p:cNvSpPr txBox="1"/>
          <p:nvPr/>
        </p:nvSpPr>
        <p:spPr>
          <a:xfrm>
            <a:off x="7199328" y="2109560"/>
            <a:ext cx="1125629"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Extrovertido</a:t>
            </a:r>
            <a:endParaRPr lang="en-GB" sz="1600" b="1" dirty="0">
              <a:solidFill>
                <a:schemeClr val="tx2"/>
              </a:solidFill>
              <a:latin typeface="+mj-lt"/>
              <a:ea typeface="League Spartan" charset="0"/>
              <a:cs typeface="Aparajita" panose="02020603050405020304" pitchFamily="18" charset="0"/>
            </a:endParaRPr>
          </a:p>
        </p:txBody>
      </p:sp>
      <p:sp>
        <p:nvSpPr>
          <p:cNvPr id="17" name="Subtitle 2">
            <a:extLst>
              <a:ext uri="{FF2B5EF4-FFF2-40B4-BE49-F238E27FC236}">
                <a16:creationId xmlns:a16="http://schemas.microsoft.com/office/drawing/2014/main" xmlns="" id="{8C5B936E-EDCB-443E-BA46-E4787C5DCDAA}"/>
              </a:ext>
            </a:extLst>
          </p:cNvPr>
          <p:cNvSpPr txBox="1">
            <a:spLocks/>
          </p:cNvSpPr>
          <p:nvPr/>
        </p:nvSpPr>
        <p:spPr>
          <a:xfrm>
            <a:off x="10049325" y="3459778"/>
            <a:ext cx="2233948" cy="186748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Estable</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Apoyo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Sincero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Lento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Sensible</a:t>
            </a:r>
          </a:p>
        </p:txBody>
      </p:sp>
      <p:sp>
        <p:nvSpPr>
          <p:cNvPr id="18" name="TextBox 6">
            <a:extLst>
              <a:ext uri="{FF2B5EF4-FFF2-40B4-BE49-F238E27FC236}">
                <a16:creationId xmlns:a16="http://schemas.microsoft.com/office/drawing/2014/main" xmlns="" id="{C192D089-470E-4B7D-85CD-C5247FE88F66}"/>
              </a:ext>
            </a:extLst>
          </p:cNvPr>
          <p:cNvSpPr txBox="1"/>
          <p:nvPr/>
        </p:nvSpPr>
        <p:spPr>
          <a:xfrm>
            <a:off x="10022745" y="3059668"/>
            <a:ext cx="1283428" cy="400110"/>
          </a:xfrm>
          <a:prstGeom prst="rect">
            <a:avLst/>
          </a:prstGeom>
          <a:noFill/>
        </p:spPr>
        <p:txBody>
          <a:bodyPr wrap="none" rtlCol="0" anchor="ctr" anchorCtr="0">
            <a:spAutoFit/>
          </a:bodyPr>
          <a:lstStyle/>
          <a:p>
            <a:r>
              <a:rPr lang="en-GB" sz="2000" b="1" dirty="0">
                <a:solidFill>
                  <a:srgbClr val="E64D92"/>
                </a:solidFill>
                <a:latin typeface="+mj-lt"/>
                <a:ea typeface="League Spartan" charset="0"/>
                <a:cs typeface="Poppins" pitchFamily="2" charset="77"/>
              </a:rPr>
              <a:t>S - De manera constante</a:t>
            </a:r>
          </a:p>
        </p:txBody>
      </p:sp>
    </p:spTree>
    <p:extLst>
      <p:ext uri="{BB962C8B-B14F-4D97-AF65-F5344CB8AC3E}">
        <p14:creationId xmlns:p14="http://schemas.microsoft.com/office/powerpoint/2010/main" val="4193418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54699" y="577125"/>
            <a:ext cx="8852375" cy="697353"/>
          </a:xfrm>
        </p:spPr>
        <p:txBody>
          <a:bodyPr>
            <a:normAutofit/>
          </a:bodyPr>
          <a:lstStyle/>
          <a:p>
            <a:r>
              <a:rPr lang="en-GB"/>
              <a:t>Perfiles de personalidad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01953" y="2070274"/>
            <a:ext cx="3249401" cy="369875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La autoridad del estilo C se basa en reglas y normas probadas. </a:t>
            </a:r>
          </a:p>
          <a:p>
            <a:pPr algn="l">
              <a:lnSpc>
                <a:spcPct val="100000"/>
              </a:lnSpc>
              <a:spcBef>
                <a:spcPts val="600"/>
              </a:spcBef>
            </a:pPr>
            <a:r>
              <a:rPr lang="en-GB" altLang="de-DE" sz="2200" dirty="0">
                <a:solidFill>
                  <a:srgbClr val="245473"/>
                </a:solidFill>
                <a:latin typeface="+mj-lt"/>
              </a:rPr>
              <a:t>Prefieren mantener la distancia con la gente. </a:t>
            </a:r>
          </a:p>
          <a:p>
            <a:pPr algn="l">
              <a:lnSpc>
                <a:spcPct val="100000"/>
              </a:lnSpc>
              <a:spcBef>
                <a:spcPts val="600"/>
              </a:spcBef>
            </a:pPr>
            <a:r>
              <a:rPr lang="en-GB" altLang="de-DE" sz="2200" dirty="0">
                <a:solidFill>
                  <a:srgbClr val="245473"/>
                </a:solidFill>
                <a:latin typeface="+mj-lt"/>
              </a:rPr>
              <a:t>Los líderes del estilo C hacen hincapié en las normas y en el enfoque de la calidad. </a:t>
            </a:r>
          </a:p>
          <a:p>
            <a:pPr algn="l">
              <a:lnSpc>
                <a:spcPct val="100000"/>
              </a:lnSpc>
              <a:spcBef>
                <a:spcPts val="600"/>
              </a:spcBef>
            </a:pPr>
            <a:r>
              <a:rPr lang="en-GB" altLang="de-DE" sz="2200" dirty="0">
                <a:solidFill>
                  <a:srgbClr val="245473"/>
                </a:solidFill>
                <a:latin typeface="+mj-lt"/>
              </a:rPr>
              <a:t>Son líderes de "cosas"; les interesan más los hechos, los detalles y los análisis.</a:t>
            </a:r>
            <a:endParaRPr lang="en-GB" sz="2200" dirty="0">
              <a:solidFill>
                <a:srgbClr val="245473"/>
              </a:solidFill>
              <a:latin typeface="+mj-lt"/>
              <a:sym typeface="Wingdings" panose="05000000000000000000" pitchFamily="2" charset="2"/>
            </a:endParaRPr>
          </a:p>
        </p:txBody>
      </p:sp>
      <p:sp>
        <p:nvSpPr>
          <p:cNvPr id="21" name="Shape">
            <a:extLst>
              <a:ext uri="{FF2B5EF4-FFF2-40B4-BE49-F238E27FC236}">
                <a16:creationId xmlns:a16="http://schemas.microsoft.com/office/drawing/2014/main" xmlns="" id="{B548066F-EC74-4145-AED1-847FF3B5B644}"/>
              </a:ext>
            </a:extLst>
          </p:cNvPr>
          <p:cNvSpPr/>
          <p:nvPr/>
        </p:nvSpPr>
        <p:spPr>
          <a:xfrm>
            <a:off x="6186657" y="4012011"/>
            <a:ext cx="1538993" cy="1538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2" name="Shape">
            <a:extLst>
              <a:ext uri="{FF2B5EF4-FFF2-40B4-BE49-F238E27FC236}">
                <a16:creationId xmlns:a16="http://schemas.microsoft.com/office/drawing/2014/main" xmlns="" id="{19C277D4-1374-4A69-B407-E78DDBA3841B}"/>
              </a:ext>
            </a:extLst>
          </p:cNvPr>
          <p:cNvSpPr/>
          <p:nvPr/>
        </p:nvSpPr>
        <p:spPr>
          <a:xfrm flipH="1">
            <a:off x="7789053" y="4012011"/>
            <a:ext cx="1538993" cy="15389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3" name="Shape">
            <a:extLst>
              <a:ext uri="{FF2B5EF4-FFF2-40B4-BE49-F238E27FC236}">
                <a16:creationId xmlns:a16="http://schemas.microsoft.com/office/drawing/2014/main" xmlns="" id="{6940C6D2-0FE0-444C-825B-30A2CF71E87E}"/>
              </a:ext>
            </a:extLst>
          </p:cNvPr>
          <p:cNvSpPr/>
          <p:nvPr/>
        </p:nvSpPr>
        <p:spPr>
          <a:xfrm rot="10800000">
            <a:off x="7789053" y="2417227"/>
            <a:ext cx="1538993" cy="1538992"/>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24" name="Shape">
            <a:extLst>
              <a:ext uri="{FF2B5EF4-FFF2-40B4-BE49-F238E27FC236}">
                <a16:creationId xmlns:a16="http://schemas.microsoft.com/office/drawing/2014/main" xmlns="" id="{CAE2D982-C031-4586-8D98-9C24289569B1}"/>
              </a:ext>
            </a:extLst>
          </p:cNvPr>
          <p:cNvSpPr/>
          <p:nvPr/>
        </p:nvSpPr>
        <p:spPr>
          <a:xfrm rot="10800000" flipH="1">
            <a:off x="6186657" y="2417228"/>
            <a:ext cx="1538993" cy="153899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600" dirty="0">
              <a:latin typeface="+mj-lt"/>
            </a:endParaRPr>
          </a:p>
        </p:txBody>
      </p:sp>
      <p:sp>
        <p:nvSpPr>
          <p:cNvPr id="32" name="TextBox 28">
            <a:extLst>
              <a:ext uri="{FF2B5EF4-FFF2-40B4-BE49-F238E27FC236}">
                <a16:creationId xmlns:a16="http://schemas.microsoft.com/office/drawing/2014/main" xmlns="" id="{37A9271F-5260-447C-84FC-F20486A61684}"/>
              </a:ext>
            </a:extLst>
          </p:cNvPr>
          <p:cNvSpPr txBox="1"/>
          <p:nvPr/>
        </p:nvSpPr>
        <p:spPr>
          <a:xfrm>
            <a:off x="8028690" y="2864291"/>
            <a:ext cx="1056892" cy="707886"/>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I</a:t>
            </a:r>
            <a:r>
              <a:rPr lang="en-GB" sz="1600" b="1">
                <a:solidFill>
                  <a:schemeClr val="bg1"/>
                </a:solidFill>
                <a:latin typeface="+mj-lt"/>
                <a:ea typeface="League Spartan" charset="0"/>
                <a:cs typeface="Poppins" pitchFamily="2" charset="77"/>
              </a:rPr>
              <a:t/>
            </a:r>
            <a:br>
              <a:rPr lang="en-GB" sz="1600" b="1">
                <a:solidFill>
                  <a:schemeClr val="bg1"/>
                </a:solidFill>
                <a:latin typeface="+mj-lt"/>
                <a:ea typeface="League Spartan" charset="0"/>
                <a:cs typeface="Poppins" pitchFamily="2" charset="77"/>
              </a:rPr>
            </a:br>
            <a:r>
              <a:rPr lang="en-GB" sz="1600" b="1">
                <a:solidFill>
                  <a:schemeClr val="bg1"/>
                </a:solidFill>
                <a:ea typeface="League Spartan" charset="0"/>
                <a:cs typeface="Poppins" pitchFamily="2" charset="77"/>
              </a:rPr>
              <a:t>Influyente</a:t>
            </a:r>
            <a:endParaRPr lang="en-GB" sz="1600" b="1" dirty="0">
              <a:solidFill>
                <a:schemeClr val="bg1"/>
              </a:solidFill>
              <a:latin typeface="+mj-lt"/>
              <a:ea typeface="League Spartan" charset="0"/>
              <a:cs typeface="Poppins" pitchFamily="2" charset="77"/>
            </a:endParaRPr>
          </a:p>
        </p:txBody>
      </p:sp>
      <p:sp>
        <p:nvSpPr>
          <p:cNvPr id="33" name="TextBox 29">
            <a:extLst>
              <a:ext uri="{FF2B5EF4-FFF2-40B4-BE49-F238E27FC236}">
                <a16:creationId xmlns:a16="http://schemas.microsoft.com/office/drawing/2014/main" xmlns="" id="{4780F70F-B62C-4413-BF11-ECF0C40DC7B7}"/>
              </a:ext>
            </a:extLst>
          </p:cNvPr>
          <p:cNvSpPr txBox="1"/>
          <p:nvPr/>
        </p:nvSpPr>
        <p:spPr>
          <a:xfrm>
            <a:off x="8151385" y="4396055"/>
            <a:ext cx="815864" cy="707886"/>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S</a:t>
            </a:r>
            <a:r>
              <a:rPr lang="en-GB" sz="1600" b="1">
                <a:solidFill>
                  <a:schemeClr val="bg1"/>
                </a:solidFill>
                <a:latin typeface="+mj-lt"/>
                <a:ea typeface="League Spartan" charset="0"/>
                <a:cs typeface="Poppins" pitchFamily="2" charset="77"/>
              </a:rPr>
              <a:t/>
            </a:r>
            <a:br>
              <a:rPr lang="en-GB" sz="1600" b="1">
                <a:solidFill>
                  <a:schemeClr val="bg1"/>
                </a:solidFill>
                <a:latin typeface="+mj-lt"/>
                <a:ea typeface="League Spartan" charset="0"/>
                <a:cs typeface="Poppins" pitchFamily="2" charset="77"/>
              </a:rPr>
            </a:br>
            <a:r>
              <a:rPr lang="en-GB" sz="1600" b="1">
                <a:solidFill>
                  <a:schemeClr val="bg1"/>
                </a:solidFill>
                <a:latin typeface="+mj-lt"/>
                <a:ea typeface="League Spartan" charset="0"/>
                <a:cs typeface="Poppins" pitchFamily="2" charset="77"/>
              </a:rPr>
              <a:t>Constantemente</a:t>
            </a:r>
            <a:endParaRPr lang="en-GB" sz="1600" b="1" dirty="0">
              <a:solidFill>
                <a:schemeClr val="bg1"/>
              </a:solidFill>
              <a:latin typeface="+mj-lt"/>
              <a:ea typeface="League Spartan" charset="0"/>
              <a:cs typeface="Poppins" pitchFamily="2" charset="77"/>
            </a:endParaRPr>
          </a:p>
        </p:txBody>
      </p:sp>
      <p:sp>
        <p:nvSpPr>
          <p:cNvPr id="34" name="TextBox 30">
            <a:extLst>
              <a:ext uri="{FF2B5EF4-FFF2-40B4-BE49-F238E27FC236}">
                <a16:creationId xmlns:a16="http://schemas.microsoft.com/office/drawing/2014/main" xmlns="" id="{F98CDBE0-7740-40AF-96AF-B0766DB02D19}"/>
              </a:ext>
            </a:extLst>
          </p:cNvPr>
          <p:cNvSpPr txBox="1"/>
          <p:nvPr/>
        </p:nvSpPr>
        <p:spPr>
          <a:xfrm>
            <a:off x="6423983" y="4396055"/>
            <a:ext cx="1061188" cy="707886"/>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C</a:t>
            </a:r>
          </a:p>
          <a:p>
            <a:pPr algn="ctr"/>
            <a:r>
              <a:rPr lang="en-GB" sz="1600" b="1">
                <a:solidFill>
                  <a:schemeClr val="bg1"/>
                </a:solidFill>
                <a:ea typeface="League Spartan" charset="0"/>
                <a:cs typeface="Poppins" pitchFamily="2" charset="77"/>
              </a:rPr>
              <a:t>Cumple con la normativa</a:t>
            </a:r>
            <a:endParaRPr lang="en-GB" sz="1600" b="1" dirty="0">
              <a:solidFill>
                <a:schemeClr val="bg1"/>
              </a:solidFill>
              <a:latin typeface="+mj-lt"/>
              <a:ea typeface="League Spartan" charset="0"/>
              <a:cs typeface="Poppins" pitchFamily="2" charset="77"/>
            </a:endParaRPr>
          </a:p>
        </p:txBody>
      </p:sp>
      <p:sp>
        <p:nvSpPr>
          <p:cNvPr id="35" name="TextBox 31">
            <a:extLst>
              <a:ext uri="{FF2B5EF4-FFF2-40B4-BE49-F238E27FC236}">
                <a16:creationId xmlns:a16="http://schemas.microsoft.com/office/drawing/2014/main" xmlns="" id="{DDA7621A-B32B-41A6-813F-4D84D7CBA23B}"/>
              </a:ext>
            </a:extLst>
          </p:cNvPr>
          <p:cNvSpPr txBox="1"/>
          <p:nvPr/>
        </p:nvSpPr>
        <p:spPr>
          <a:xfrm>
            <a:off x="6465189" y="2864291"/>
            <a:ext cx="982577" cy="707886"/>
          </a:xfrm>
          <a:prstGeom prst="rect">
            <a:avLst/>
          </a:prstGeom>
          <a:noFill/>
        </p:spPr>
        <p:txBody>
          <a:bodyPr wrap="none" rtlCol="0" anchor="ctr" anchorCtr="0">
            <a:spAutoFit/>
          </a:bodyPr>
          <a:lstStyle/>
          <a:p>
            <a:pPr algn="ctr"/>
            <a:r>
              <a:rPr lang="en-GB" sz="2400" b="1" dirty="0">
                <a:solidFill>
                  <a:schemeClr val="bg1"/>
                </a:solidFill>
                <a:latin typeface="+mj-lt"/>
                <a:ea typeface="League Spartan" charset="0"/>
                <a:cs typeface="Poppins" pitchFamily="2" charset="77"/>
              </a:rPr>
              <a:t>D</a:t>
            </a:r>
            <a:r>
              <a:rPr lang="en-GB" sz="1600" b="1" dirty="0">
                <a:solidFill>
                  <a:schemeClr val="bg1"/>
                </a:solidFill>
                <a:latin typeface="+mj-lt"/>
                <a:ea typeface="League Spartan" charset="0"/>
                <a:cs typeface="Poppins" pitchFamily="2" charset="77"/>
              </a:rPr>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Dominante</a:t>
            </a:r>
          </a:p>
        </p:txBody>
      </p:sp>
      <p:sp>
        <p:nvSpPr>
          <p:cNvPr id="36" name="TextBox 6">
            <a:extLst>
              <a:ext uri="{FF2B5EF4-FFF2-40B4-BE49-F238E27FC236}">
                <a16:creationId xmlns:a16="http://schemas.microsoft.com/office/drawing/2014/main" xmlns="" id="{7BC96D78-02F7-4E44-81A0-F643DDBBBBC5}"/>
              </a:ext>
            </a:extLst>
          </p:cNvPr>
          <p:cNvSpPr txBox="1"/>
          <p:nvPr/>
        </p:nvSpPr>
        <p:spPr>
          <a:xfrm rot="16200000">
            <a:off x="5337506" y="3804234"/>
            <a:ext cx="1286763"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Orientado a las tareas</a:t>
            </a:r>
          </a:p>
        </p:txBody>
      </p:sp>
      <p:sp>
        <p:nvSpPr>
          <p:cNvPr id="37" name="TextBox 6">
            <a:extLst>
              <a:ext uri="{FF2B5EF4-FFF2-40B4-BE49-F238E27FC236}">
                <a16:creationId xmlns:a16="http://schemas.microsoft.com/office/drawing/2014/main" xmlns="" id="{A52FDD5F-69FC-4A65-8F1D-44E759836562}"/>
              </a:ext>
            </a:extLst>
          </p:cNvPr>
          <p:cNvSpPr txBox="1"/>
          <p:nvPr/>
        </p:nvSpPr>
        <p:spPr>
          <a:xfrm>
            <a:off x="7217269" y="5601892"/>
            <a:ext cx="1093761"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Introvertido</a:t>
            </a:r>
            <a:endParaRPr lang="en-GB" sz="1600" b="1" dirty="0">
              <a:solidFill>
                <a:schemeClr val="tx2"/>
              </a:solidFill>
              <a:latin typeface="+mj-lt"/>
              <a:ea typeface="League Spartan" charset="0"/>
              <a:cs typeface="Aparajita" panose="02020603050405020304" pitchFamily="18" charset="0"/>
            </a:endParaRPr>
          </a:p>
        </p:txBody>
      </p:sp>
      <p:sp>
        <p:nvSpPr>
          <p:cNvPr id="38" name="TextBox 6">
            <a:extLst>
              <a:ext uri="{FF2B5EF4-FFF2-40B4-BE49-F238E27FC236}">
                <a16:creationId xmlns:a16="http://schemas.microsoft.com/office/drawing/2014/main" xmlns="" id="{2F9209E8-7488-4AC2-AF67-0335F06D6E2C}"/>
              </a:ext>
            </a:extLst>
          </p:cNvPr>
          <p:cNvSpPr txBox="1"/>
          <p:nvPr/>
        </p:nvSpPr>
        <p:spPr>
          <a:xfrm rot="5400000">
            <a:off x="8760709" y="3786943"/>
            <a:ext cx="1495474"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Aparajita" panose="02020603050405020304" pitchFamily="18" charset="0"/>
              </a:rPr>
              <a:t>Orientación a las personas</a:t>
            </a:r>
          </a:p>
        </p:txBody>
      </p:sp>
      <p:sp>
        <p:nvSpPr>
          <p:cNvPr id="39" name="TextBox 6">
            <a:extLst>
              <a:ext uri="{FF2B5EF4-FFF2-40B4-BE49-F238E27FC236}">
                <a16:creationId xmlns:a16="http://schemas.microsoft.com/office/drawing/2014/main" xmlns="" id="{37780365-0233-480C-A3F7-A7C157D90260}"/>
              </a:ext>
            </a:extLst>
          </p:cNvPr>
          <p:cNvSpPr txBox="1"/>
          <p:nvPr/>
        </p:nvSpPr>
        <p:spPr>
          <a:xfrm>
            <a:off x="7199328" y="2109560"/>
            <a:ext cx="1125629" cy="338554"/>
          </a:xfrm>
          <a:prstGeom prst="rect">
            <a:avLst/>
          </a:prstGeom>
          <a:noFill/>
        </p:spPr>
        <p:txBody>
          <a:bodyPr wrap="none" rtlCol="0" anchor="ctr" anchorCtr="0">
            <a:spAutoFit/>
          </a:bodyPr>
          <a:lstStyle/>
          <a:p>
            <a:pPr algn="ctr"/>
            <a:r>
              <a:rPr lang="en-GB" sz="1600" b="1">
                <a:solidFill>
                  <a:schemeClr val="tx2"/>
                </a:solidFill>
                <a:latin typeface="+mj-lt"/>
                <a:ea typeface="League Spartan" charset="0"/>
                <a:cs typeface="Aparajita" panose="02020603050405020304" pitchFamily="18" charset="0"/>
              </a:rPr>
              <a:t>Extrovertido</a:t>
            </a:r>
            <a:endParaRPr lang="en-GB" sz="1600" b="1" dirty="0">
              <a:solidFill>
                <a:schemeClr val="tx2"/>
              </a:solidFill>
              <a:latin typeface="+mj-lt"/>
              <a:ea typeface="League Spartan" charset="0"/>
              <a:cs typeface="Aparajita" panose="02020603050405020304" pitchFamily="18" charset="0"/>
            </a:endParaRPr>
          </a:p>
        </p:txBody>
      </p:sp>
      <p:sp>
        <p:nvSpPr>
          <p:cNvPr id="17" name="Subtitle 2">
            <a:extLst>
              <a:ext uri="{FF2B5EF4-FFF2-40B4-BE49-F238E27FC236}">
                <a16:creationId xmlns:a16="http://schemas.microsoft.com/office/drawing/2014/main" xmlns="" id="{8C5B936E-EDCB-443E-BA46-E4787C5DCDAA}"/>
              </a:ext>
            </a:extLst>
          </p:cNvPr>
          <p:cNvSpPr txBox="1">
            <a:spLocks/>
          </p:cNvSpPr>
          <p:nvPr/>
        </p:nvSpPr>
        <p:spPr>
          <a:xfrm>
            <a:off x="3829238" y="2944073"/>
            <a:ext cx="2233948" cy="22368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 fondo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Lógica</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Cauteloso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Reservado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Diplomático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Preciso</a:t>
            </a:r>
          </a:p>
        </p:txBody>
      </p:sp>
      <p:sp>
        <p:nvSpPr>
          <p:cNvPr id="18" name="TextBox 6">
            <a:extLst>
              <a:ext uri="{FF2B5EF4-FFF2-40B4-BE49-F238E27FC236}">
                <a16:creationId xmlns:a16="http://schemas.microsoft.com/office/drawing/2014/main" xmlns="" id="{C192D089-470E-4B7D-85CD-C5247FE88F66}"/>
              </a:ext>
            </a:extLst>
          </p:cNvPr>
          <p:cNvSpPr txBox="1"/>
          <p:nvPr/>
        </p:nvSpPr>
        <p:spPr>
          <a:xfrm>
            <a:off x="3838565" y="2401894"/>
            <a:ext cx="1754198" cy="461665"/>
          </a:xfrm>
          <a:prstGeom prst="rect">
            <a:avLst/>
          </a:prstGeom>
          <a:noFill/>
        </p:spPr>
        <p:txBody>
          <a:bodyPr wrap="none" rtlCol="0" anchor="ctr" anchorCtr="0">
            <a:spAutoFit/>
          </a:bodyPr>
          <a:lstStyle/>
          <a:p>
            <a:r>
              <a:rPr lang="en-GB" sz="2400" b="1" dirty="0">
                <a:solidFill>
                  <a:srgbClr val="A5A5A5"/>
                </a:solidFill>
                <a:latin typeface="+mj-lt"/>
                <a:ea typeface="League Spartan" charset="0"/>
                <a:cs typeface="Poppins" pitchFamily="2" charset="77"/>
              </a:rPr>
              <a:t>C- Conforme</a:t>
            </a:r>
          </a:p>
        </p:txBody>
      </p:sp>
    </p:spTree>
    <p:extLst>
      <p:ext uri="{BB962C8B-B14F-4D97-AF65-F5344CB8AC3E}">
        <p14:creationId xmlns:p14="http://schemas.microsoft.com/office/powerpoint/2010/main" val="2559572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161525" y="394332"/>
            <a:ext cx="8852375" cy="697353"/>
          </a:xfrm>
        </p:spPr>
        <p:txBody>
          <a:bodyPr>
            <a:normAutofit/>
          </a:bodyPr>
          <a:lstStyle/>
          <a:p>
            <a:r>
              <a:rPr lang="en-GB" dirty="0"/>
              <a:t>Perfiles de personalidad</a:t>
            </a:r>
          </a:p>
        </p:txBody>
      </p:sp>
      <p:graphicFrame>
        <p:nvGraphicFramePr>
          <p:cNvPr id="4" name="Tabelle 4">
            <a:extLst>
              <a:ext uri="{FF2B5EF4-FFF2-40B4-BE49-F238E27FC236}">
                <a16:creationId xmlns:a16="http://schemas.microsoft.com/office/drawing/2014/main" xmlns="" id="{BA8328C7-6886-4030-B005-5DE8FFB04923}"/>
              </a:ext>
            </a:extLst>
          </p:cNvPr>
          <p:cNvGraphicFramePr>
            <a:graphicFrameLocks noGrp="1"/>
          </p:cNvGraphicFramePr>
          <p:nvPr>
            <p:extLst>
              <p:ext uri="{D42A27DB-BD31-4B8C-83A1-F6EECF244321}">
                <p14:modId xmlns:p14="http://schemas.microsoft.com/office/powerpoint/2010/main" val="3859936945"/>
              </p:ext>
            </p:extLst>
          </p:nvPr>
        </p:nvGraphicFramePr>
        <p:xfrm>
          <a:off x="97444" y="1250214"/>
          <a:ext cx="11648353" cy="5213454"/>
        </p:xfrm>
        <a:graphic>
          <a:graphicData uri="http://schemas.openxmlformats.org/drawingml/2006/table">
            <a:tbl>
              <a:tblPr firstRow="1" bandRow="1">
                <a:tableStyleId>{5C22544A-7EE6-4342-B048-85BDC9FD1C3A}</a:tableStyleId>
              </a:tblPr>
              <a:tblGrid>
                <a:gridCol w="1826652">
                  <a:extLst>
                    <a:ext uri="{9D8B030D-6E8A-4147-A177-3AD203B41FA5}">
                      <a16:colId xmlns:a16="http://schemas.microsoft.com/office/drawing/2014/main" xmlns="" val="2771382232"/>
                    </a:ext>
                  </a:extLst>
                </a:gridCol>
                <a:gridCol w="2258073">
                  <a:extLst>
                    <a:ext uri="{9D8B030D-6E8A-4147-A177-3AD203B41FA5}">
                      <a16:colId xmlns:a16="http://schemas.microsoft.com/office/drawing/2014/main" xmlns="" val="2330794652"/>
                    </a:ext>
                  </a:extLst>
                </a:gridCol>
                <a:gridCol w="2781285">
                  <a:extLst>
                    <a:ext uri="{9D8B030D-6E8A-4147-A177-3AD203B41FA5}">
                      <a16:colId xmlns:a16="http://schemas.microsoft.com/office/drawing/2014/main" xmlns="" val="2758220269"/>
                    </a:ext>
                  </a:extLst>
                </a:gridCol>
                <a:gridCol w="2120386">
                  <a:extLst>
                    <a:ext uri="{9D8B030D-6E8A-4147-A177-3AD203B41FA5}">
                      <a16:colId xmlns:a16="http://schemas.microsoft.com/office/drawing/2014/main" xmlns="" val="185811053"/>
                    </a:ext>
                  </a:extLst>
                </a:gridCol>
                <a:gridCol w="2661957">
                  <a:extLst>
                    <a:ext uri="{9D8B030D-6E8A-4147-A177-3AD203B41FA5}">
                      <a16:colId xmlns:a16="http://schemas.microsoft.com/office/drawing/2014/main" xmlns="" val="2491325524"/>
                    </a:ext>
                  </a:extLst>
                </a:gridCol>
              </a:tblGrid>
              <a:tr h="499812">
                <a:tc>
                  <a:txBody>
                    <a:bodyPr/>
                    <a:lstStyle/>
                    <a:p>
                      <a:endParaRPr lang="en-GB" dirty="0"/>
                    </a:p>
                  </a:txBody>
                  <a:tcPr>
                    <a:noFill/>
                  </a:tcPr>
                </a:tc>
                <a:tc>
                  <a:txBody>
                    <a:bodyPr/>
                    <a:lstStyle/>
                    <a:p>
                      <a:pPr algn="ctr"/>
                      <a:r>
                        <a:rPr lang="en-GB" sz="1800" dirty="0">
                          <a:latin typeface="+mj-lt"/>
                        </a:rPr>
                        <a:t>D alta</a:t>
                      </a:r>
                      <a:br>
                        <a:rPr lang="en-GB" sz="1800" dirty="0">
                          <a:latin typeface="+mj-lt"/>
                        </a:rPr>
                      </a:br>
                      <a:r>
                        <a:rPr lang="en-GB" sz="1800" dirty="0">
                          <a:latin typeface="+mj-lt"/>
                        </a:rPr>
                        <a:t>Dominante</a:t>
                      </a:r>
                    </a:p>
                  </a:txBody>
                  <a:tcPr/>
                </a:tc>
                <a:tc>
                  <a:txBody>
                    <a:bodyPr/>
                    <a:lstStyle/>
                    <a:p>
                      <a:pPr algn="ctr"/>
                      <a:r>
                        <a:rPr lang="en-GB" sz="1800" dirty="0">
                          <a:latin typeface="+mj-lt"/>
                        </a:rPr>
                        <a:t>Alta I</a:t>
                      </a:r>
                      <a:br>
                        <a:rPr lang="en-GB" sz="1800" dirty="0">
                          <a:latin typeface="+mj-lt"/>
                        </a:rPr>
                      </a:br>
                      <a:r>
                        <a:rPr lang="en-GB" sz="1800" dirty="0">
                          <a:latin typeface="+mj-lt"/>
                        </a:rPr>
                        <a:t>Influyente</a:t>
                      </a:r>
                    </a:p>
                  </a:txBody>
                  <a:tcPr>
                    <a:solidFill>
                      <a:srgbClr val="ED7D31"/>
                    </a:solidFill>
                  </a:tcPr>
                </a:tc>
                <a:tc>
                  <a:txBody>
                    <a:bodyPr/>
                    <a:lstStyle/>
                    <a:p>
                      <a:pPr algn="ctr"/>
                      <a:r>
                        <a:rPr lang="en-GB" sz="1800" dirty="0">
                          <a:latin typeface="+mj-lt"/>
                        </a:rPr>
                        <a:t>S alta</a:t>
                      </a:r>
                      <a:br>
                        <a:rPr lang="en-GB" sz="1800" dirty="0">
                          <a:latin typeface="+mj-lt"/>
                        </a:rPr>
                      </a:br>
                      <a:r>
                        <a:rPr lang="en-GB" sz="1800" dirty="0">
                          <a:latin typeface="+mj-lt"/>
                        </a:rPr>
                        <a:t>Constantemente</a:t>
                      </a:r>
                    </a:p>
                  </a:txBody>
                  <a:tcPr>
                    <a:solidFill>
                      <a:srgbClr val="FFC000"/>
                    </a:solidFill>
                  </a:tcPr>
                </a:tc>
                <a:tc>
                  <a:txBody>
                    <a:bodyPr/>
                    <a:lstStyle/>
                    <a:p>
                      <a:pPr algn="ctr"/>
                      <a:r>
                        <a:rPr lang="en-GB" sz="1800" dirty="0">
                          <a:latin typeface="+mj-lt"/>
                        </a:rPr>
                        <a:t>Alta C </a:t>
                      </a:r>
                      <a:br>
                        <a:rPr lang="en-GB" sz="1800" dirty="0">
                          <a:latin typeface="+mj-lt"/>
                        </a:rPr>
                      </a:br>
                      <a:r>
                        <a:rPr lang="en-GB" sz="1800" b="1" kern="1200" dirty="0">
                          <a:solidFill>
                            <a:schemeClr val="bg1"/>
                          </a:solidFill>
                          <a:latin typeface="+mj-lt"/>
                          <a:ea typeface="League Spartan" charset="0"/>
                          <a:cs typeface="Poppins" pitchFamily="2" charset="77"/>
                        </a:rPr>
                        <a:t>Cumple</a:t>
                      </a:r>
                      <a:endParaRPr lang="en-GB" sz="1800" dirty="0">
                        <a:latin typeface="+mj-lt"/>
                      </a:endParaRPr>
                    </a:p>
                  </a:txBody>
                  <a:tcPr>
                    <a:solidFill>
                      <a:schemeClr val="bg1">
                        <a:lumMod val="50000"/>
                      </a:schemeClr>
                    </a:solidFill>
                  </a:tcPr>
                </a:tc>
                <a:extLst>
                  <a:ext uri="{0D108BD9-81ED-4DB2-BD59-A6C34878D82A}">
                    <a16:rowId xmlns:a16="http://schemas.microsoft.com/office/drawing/2014/main" xmlns="" val="3942607233"/>
                  </a:ext>
                </a:extLst>
              </a:tr>
              <a:tr h="558613">
                <a:tc>
                  <a:txBody>
                    <a:bodyPr/>
                    <a:lstStyle/>
                    <a:p>
                      <a:pPr algn="r"/>
                      <a:r>
                        <a:rPr lang="en-GB" sz="1800" b="1" dirty="0">
                          <a:solidFill>
                            <a:srgbClr val="245473"/>
                          </a:solidFill>
                          <a:latin typeface="+mj-lt"/>
                        </a:rPr>
                        <a:t>Motivado por</a:t>
                      </a:r>
                    </a:p>
                  </a:txBody>
                  <a:tcPr>
                    <a:solidFill>
                      <a:schemeClr val="bg1"/>
                    </a:solidFill>
                  </a:tcPr>
                </a:tc>
                <a:tc>
                  <a:txBody>
                    <a:bodyPr/>
                    <a:lstStyle/>
                    <a:p>
                      <a:pPr marL="171450" indent="-171450">
                        <a:buFont typeface="Calibri" panose="020F0502020204030204" pitchFamily="34" charset="0"/>
                        <a:buChar char="□"/>
                      </a:pPr>
                      <a:r>
                        <a:rPr lang="en-GB" sz="1600" dirty="0">
                          <a:solidFill>
                            <a:srgbClr val="245473"/>
                          </a:solidFill>
                          <a:latin typeface="+mj-lt"/>
                        </a:rPr>
                        <a:t>Resultados</a:t>
                      </a:r>
                    </a:p>
                    <a:p>
                      <a:pPr marL="171450" indent="-171450">
                        <a:buFont typeface="Calibri" panose="020F0502020204030204" pitchFamily="34" charset="0"/>
                        <a:buChar char="□"/>
                      </a:pPr>
                      <a:r>
                        <a:rPr lang="en-GB" sz="1600" dirty="0">
                          <a:solidFill>
                            <a:srgbClr val="245473"/>
                          </a:solidFill>
                          <a:latin typeface="+mj-lt"/>
                        </a:rPr>
                        <a:t>Desafíos</a:t>
                      </a:r>
                    </a:p>
                  </a:txBody>
                  <a:tcPr>
                    <a:solidFill>
                      <a:schemeClr val="accent1">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Aprobación </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Reconocimiento</a:t>
                      </a:r>
                    </a:p>
                  </a:txBody>
                  <a:tcPr>
                    <a:solidFill>
                      <a:schemeClr val="accent2">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Relaciones</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Reconocimiento</a:t>
                      </a:r>
                      <a:endParaRPr lang="en-GB" sz="1600" kern="1200" dirty="0">
                        <a:solidFill>
                          <a:srgbClr val="245473"/>
                        </a:solidFill>
                        <a:latin typeface="+mj-lt"/>
                        <a:ea typeface="+mn-ea"/>
                        <a:cs typeface="+mn-cs"/>
                      </a:endParaRPr>
                    </a:p>
                  </a:txBody>
                  <a:tcPr>
                    <a:solidFill>
                      <a:schemeClr val="accent4">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Hacer las cosas bien</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Calidad</a:t>
                      </a:r>
                      <a:endParaRPr lang="en-GB" sz="1600" kern="1200" dirty="0">
                        <a:solidFill>
                          <a:srgbClr val="245473"/>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xmlns="" val="681972723"/>
                  </a:ext>
                </a:extLst>
              </a:tr>
              <a:tr h="1129134">
                <a:tc>
                  <a:txBody>
                    <a:bodyPr/>
                    <a:lstStyle/>
                    <a:p>
                      <a:pPr algn="r"/>
                      <a:r>
                        <a:rPr lang="en-GB" sz="1800" b="1" dirty="0">
                          <a:solidFill>
                            <a:srgbClr val="245473"/>
                          </a:solidFill>
                          <a:latin typeface="+mj-lt"/>
                        </a:rPr>
                        <a:t>Entorno necesario</a:t>
                      </a: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Nuevos retos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Libertad de acción </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Variedad</a:t>
                      </a:r>
                    </a:p>
                  </a:txBody>
                  <a:tcPr>
                    <a:solidFill>
                      <a:schemeClr val="accent1">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Ambiente acogedor</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Liberarse del trabajo detallado y del control</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Posibilidad de convencer a otros</a:t>
                      </a:r>
                    </a:p>
                  </a:txBody>
                  <a:tcPr>
                    <a:solidFill>
                      <a:schemeClr val="accent2">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Oportunidad de especialización</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Trabajo en grupo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Permanente</a:t>
                      </a:r>
                    </a:p>
                  </a:txBody>
                  <a:tcPr>
                    <a:solidFill>
                      <a:schemeClr val="accent4">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Definido con precisión</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Oportunidad para la precisión</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Confiable</a:t>
                      </a:r>
                    </a:p>
                  </a:txBody>
                  <a:tcPr>
                    <a:solidFill>
                      <a:schemeClr val="bg1">
                        <a:lumMod val="85000"/>
                      </a:schemeClr>
                    </a:solidFill>
                  </a:tcPr>
                </a:tc>
                <a:extLst>
                  <a:ext uri="{0D108BD9-81ED-4DB2-BD59-A6C34878D82A}">
                    <a16:rowId xmlns:a16="http://schemas.microsoft.com/office/drawing/2014/main" xmlns="" val="2878145073"/>
                  </a:ext>
                </a:extLst>
              </a:tr>
              <a:tr h="323408">
                <a:tc>
                  <a:txBody>
                    <a:bodyPr/>
                    <a:lstStyle/>
                    <a:p>
                      <a:pPr algn="r"/>
                      <a:r>
                        <a:rPr lang="en-GB" sz="1800" b="1" dirty="0">
                          <a:solidFill>
                            <a:srgbClr val="245473"/>
                          </a:solidFill>
                          <a:latin typeface="+mj-lt"/>
                        </a:rPr>
                        <a:t>Acepta</a:t>
                      </a: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Tareas difíciles</a:t>
                      </a:r>
                    </a:p>
                  </a:txBody>
                  <a:tcPr>
                    <a:solidFill>
                      <a:srgbClr val="B4C7E7"/>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Trato con los demás</a:t>
                      </a:r>
                      <a:endParaRPr lang="en-GB" sz="1600" kern="1200" dirty="0">
                        <a:solidFill>
                          <a:srgbClr val="245473"/>
                        </a:solidFill>
                        <a:latin typeface="+mj-lt"/>
                        <a:ea typeface="+mn-ea"/>
                        <a:cs typeface="+mn-cs"/>
                      </a:endParaRPr>
                    </a:p>
                  </a:txBody>
                  <a:tcPr>
                    <a:solidFill>
                      <a:schemeClr val="accent2">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Amistad</a:t>
                      </a:r>
                    </a:p>
                  </a:txBody>
                  <a:tcPr>
                    <a:solidFill>
                      <a:schemeClr val="accent4">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600" kern="1200">
                          <a:solidFill>
                            <a:srgbClr val="245473"/>
                          </a:solidFill>
                          <a:latin typeface="+mj-lt"/>
                          <a:ea typeface="+mn-ea"/>
                          <a:cs typeface="+mn-cs"/>
                        </a:rPr>
                        <a:t>Flujos de trabajo probados y comprobados</a:t>
                      </a:r>
                      <a:endParaRPr lang="en-GB" sz="1600" kern="1200" dirty="0">
                        <a:solidFill>
                          <a:srgbClr val="245473"/>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xmlns="" val="603751906"/>
                  </a:ext>
                </a:extLst>
              </a:tr>
              <a:tr h="323408">
                <a:tc>
                  <a:txBody>
                    <a:bodyPr/>
                    <a:lstStyle/>
                    <a:p>
                      <a:pPr algn="r"/>
                      <a:r>
                        <a:rPr lang="en-GB" sz="1800" b="1" dirty="0">
                          <a:solidFill>
                            <a:srgbClr val="245473"/>
                          </a:solidFill>
                          <a:latin typeface="+mj-lt"/>
                        </a:rPr>
                        <a:t>Rechaza</a:t>
                      </a: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Pasividad</a:t>
                      </a:r>
                    </a:p>
                  </a:txBody>
                  <a:tcPr>
                    <a:solidFill>
                      <a:srgbClr val="DAE3F3"/>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Aislamiento</a:t>
                      </a:r>
                      <a:endParaRPr lang="en-GB" sz="1600" kern="1200" dirty="0">
                        <a:solidFill>
                          <a:srgbClr val="245473"/>
                        </a:solidFill>
                        <a:latin typeface="+mj-lt"/>
                        <a:ea typeface="+mn-ea"/>
                        <a:cs typeface="+mn-cs"/>
                      </a:endParaRPr>
                    </a:p>
                  </a:txBody>
                  <a:tcPr>
                    <a:solidFill>
                      <a:schemeClr val="accent2">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Conflictos</a:t>
                      </a:r>
                    </a:p>
                  </a:txBody>
                  <a:tcPr>
                    <a:solidFill>
                      <a:schemeClr val="accent4">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Mala calidad</a:t>
                      </a:r>
                    </a:p>
                  </a:txBody>
                  <a:tcPr>
                    <a:solidFill>
                      <a:schemeClr val="bg1">
                        <a:lumMod val="85000"/>
                      </a:schemeClr>
                    </a:solidFill>
                  </a:tcPr>
                </a:tc>
                <a:extLst>
                  <a:ext uri="{0D108BD9-81ED-4DB2-BD59-A6C34878D82A}">
                    <a16:rowId xmlns:a16="http://schemas.microsoft.com/office/drawing/2014/main" xmlns="" val="3963561870"/>
                  </a:ext>
                </a:extLst>
              </a:tr>
              <a:tr h="793819">
                <a:tc>
                  <a:txBody>
                    <a:bodyPr/>
                    <a:lstStyle/>
                    <a:p>
                      <a:pPr algn="r"/>
                      <a:r>
                        <a:rPr lang="en-GB" sz="1800" b="1" dirty="0">
                          <a:solidFill>
                            <a:srgbClr val="245473"/>
                          </a:solidFill>
                          <a:latin typeface="+mj-lt"/>
                        </a:rPr>
                        <a:t>Puntos fuertes</a:t>
                      </a: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Resuelve los problemas</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Decisiones</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Perdurable</a:t>
                      </a:r>
                      <a:endParaRPr lang="en-GB" sz="1600" kern="1200" dirty="0">
                        <a:solidFill>
                          <a:srgbClr val="245473"/>
                        </a:solidFill>
                        <a:latin typeface="+mj-lt"/>
                        <a:ea typeface="+mn-ea"/>
                        <a:cs typeface="+mn-cs"/>
                      </a:endParaRPr>
                    </a:p>
                  </a:txBody>
                  <a:tcPr>
                    <a:solidFill>
                      <a:srgbClr val="B4C7E7"/>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Optimista</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Personal</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Emocionado</a:t>
                      </a:r>
                      <a:endParaRPr lang="en-GB" sz="1600" kern="1200" dirty="0">
                        <a:solidFill>
                          <a:srgbClr val="245473"/>
                        </a:solidFill>
                        <a:latin typeface="+mj-lt"/>
                        <a:ea typeface="+mn-ea"/>
                        <a:cs typeface="+mn-cs"/>
                      </a:endParaRPr>
                    </a:p>
                  </a:txBody>
                  <a:tcPr>
                    <a:solidFill>
                      <a:schemeClr val="accent2">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Apoyo a</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Agradable</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Leal</a:t>
                      </a:r>
                    </a:p>
                  </a:txBody>
                  <a:tcPr>
                    <a:solidFill>
                      <a:schemeClr val="accent4">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Ordenamiento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 fondo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Analítica</a:t>
                      </a:r>
                    </a:p>
                  </a:txBody>
                  <a:tcPr>
                    <a:solidFill>
                      <a:schemeClr val="bg1">
                        <a:lumMod val="75000"/>
                      </a:schemeClr>
                    </a:solidFill>
                  </a:tcPr>
                </a:tc>
                <a:extLst>
                  <a:ext uri="{0D108BD9-81ED-4DB2-BD59-A6C34878D82A}">
                    <a16:rowId xmlns:a16="http://schemas.microsoft.com/office/drawing/2014/main" xmlns="" val="1575648842"/>
                  </a:ext>
                </a:extLst>
              </a:tr>
              <a:tr h="1264230">
                <a:tc>
                  <a:txBody>
                    <a:bodyPr/>
                    <a:lstStyle/>
                    <a:p>
                      <a:pPr algn="r"/>
                      <a:r>
                        <a:rPr lang="en-GB" sz="1800" b="1" dirty="0">
                          <a:solidFill>
                            <a:srgbClr val="245473"/>
                          </a:solidFill>
                          <a:latin typeface="+mj-lt"/>
                        </a:rPr>
                        <a:t>Posibles debilidades</a:t>
                      </a: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Insensible</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Impaciente</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Pasar por alto los riesgos / hechos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Inflexible</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Implacable</a:t>
                      </a:r>
                    </a:p>
                  </a:txBody>
                  <a:tcPr>
                    <a:solidFill>
                      <a:srgbClr val="DAE3F3"/>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Promete demasiado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Influye en los demás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No termina las cosas</a:t>
                      </a:r>
                    </a:p>
                  </a:txBody>
                  <a:tcPr>
                    <a:solidFill>
                      <a:schemeClr val="accent2">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Se adapta demasiado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Reservado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Confinado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Pierde oportunidades</a:t>
                      </a:r>
                    </a:p>
                  </a:txBody>
                  <a:tcPr>
                    <a:solidFill>
                      <a:schemeClr val="accent4">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Pedante</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Se centra demasiado en los detalles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Demasiado cauteloso</a:t>
                      </a:r>
                    </a:p>
                  </a:txBody>
                  <a:tcPr>
                    <a:solidFill>
                      <a:schemeClr val="bg1">
                        <a:lumMod val="85000"/>
                      </a:schemeClr>
                    </a:solidFill>
                  </a:tcPr>
                </a:tc>
                <a:extLst>
                  <a:ext uri="{0D108BD9-81ED-4DB2-BD59-A6C34878D82A}">
                    <a16:rowId xmlns:a16="http://schemas.microsoft.com/office/drawing/2014/main" xmlns="" val="3108563253"/>
                  </a:ext>
                </a:extLst>
              </a:tr>
            </a:tbl>
          </a:graphicData>
        </a:graphic>
      </p:graphicFrame>
    </p:spTree>
    <p:extLst>
      <p:ext uri="{BB962C8B-B14F-4D97-AF65-F5344CB8AC3E}">
        <p14:creationId xmlns:p14="http://schemas.microsoft.com/office/powerpoint/2010/main" val="2814879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0410" y="605009"/>
            <a:ext cx="8852375" cy="697353"/>
          </a:xfrm>
        </p:spPr>
        <p:txBody>
          <a:bodyPr>
            <a:normAutofit/>
          </a:bodyPr>
          <a:lstStyle/>
          <a:p>
            <a:r>
              <a:rPr lang="en-GB" dirty="0"/>
              <a:t>Perfiles de personalidad</a:t>
            </a:r>
          </a:p>
        </p:txBody>
      </p:sp>
      <p:graphicFrame>
        <p:nvGraphicFramePr>
          <p:cNvPr id="4" name="Tabelle 4">
            <a:extLst>
              <a:ext uri="{FF2B5EF4-FFF2-40B4-BE49-F238E27FC236}">
                <a16:creationId xmlns:a16="http://schemas.microsoft.com/office/drawing/2014/main" xmlns="" id="{BA8328C7-6886-4030-B005-5DE8FFB04923}"/>
              </a:ext>
            </a:extLst>
          </p:cNvPr>
          <p:cNvGraphicFramePr>
            <a:graphicFrameLocks noGrp="1"/>
          </p:cNvGraphicFramePr>
          <p:nvPr>
            <p:extLst>
              <p:ext uri="{D42A27DB-BD31-4B8C-83A1-F6EECF244321}">
                <p14:modId xmlns:p14="http://schemas.microsoft.com/office/powerpoint/2010/main" val="209832680"/>
              </p:ext>
            </p:extLst>
          </p:nvPr>
        </p:nvGraphicFramePr>
        <p:xfrm>
          <a:off x="245097" y="1824622"/>
          <a:ext cx="11472425" cy="4785360"/>
        </p:xfrm>
        <a:graphic>
          <a:graphicData uri="http://schemas.openxmlformats.org/drawingml/2006/table">
            <a:tbl>
              <a:tblPr firstRow="1" bandRow="1">
                <a:tableStyleId>{5C22544A-7EE6-4342-B048-85BDC9FD1C3A}</a:tableStyleId>
              </a:tblPr>
              <a:tblGrid>
                <a:gridCol w="2294485">
                  <a:extLst>
                    <a:ext uri="{9D8B030D-6E8A-4147-A177-3AD203B41FA5}">
                      <a16:colId xmlns:a16="http://schemas.microsoft.com/office/drawing/2014/main" xmlns="" val="2771382232"/>
                    </a:ext>
                  </a:extLst>
                </a:gridCol>
                <a:gridCol w="2294485">
                  <a:extLst>
                    <a:ext uri="{9D8B030D-6E8A-4147-A177-3AD203B41FA5}">
                      <a16:colId xmlns:a16="http://schemas.microsoft.com/office/drawing/2014/main" xmlns="" val="2330794652"/>
                    </a:ext>
                  </a:extLst>
                </a:gridCol>
                <a:gridCol w="2294485">
                  <a:extLst>
                    <a:ext uri="{9D8B030D-6E8A-4147-A177-3AD203B41FA5}">
                      <a16:colId xmlns:a16="http://schemas.microsoft.com/office/drawing/2014/main" xmlns="" val="2758220269"/>
                    </a:ext>
                  </a:extLst>
                </a:gridCol>
                <a:gridCol w="2294485">
                  <a:extLst>
                    <a:ext uri="{9D8B030D-6E8A-4147-A177-3AD203B41FA5}">
                      <a16:colId xmlns:a16="http://schemas.microsoft.com/office/drawing/2014/main" xmlns="" val="185811053"/>
                    </a:ext>
                  </a:extLst>
                </a:gridCol>
                <a:gridCol w="2294485">
                  <a:extLst>
                    <a:ext uri="{9D8B030D-6E8A-4147-A177-3AD203B41FA5}">
                      <a16:colId xmlns:a16="http://schemas.microsoft.com/office/drawing/2014/main" xmlns="" val="986311711"/>
                    </a:ext>
                  </a:extLst>
                </a:gridCol>
              </a:tblGrid>
              <a:tr h="459010">
                <a:tc>
                  <a:txBody>
                    <a:bodyPr/>
                    <a:lstStyle/>
                    <a:p>
                      <a:endParaRPr lang="en-GB" sz="1600" dirty="0"/>
                    </a:p>
                  </a:txBody>
                  <a:tcPr>
                    <a:noFill/>
                  </a:tcPr>
                </a:tc>
                <a:tc>
                  <a:txBody>
                    <a:bodyPr/>
                    <a:lstStyle/>
                    <a:p>
                      <a:pPr algn="ctr"/>
                      <a:r>
                        <a:rPr lang="en-GB" sz="1800" b="1" dirty="0">
                          <a:latin typeface="+mj-lt"/>
                        </a:rPr>
                        <a:t>D alta</a:t>
                      </a:r>
                      <a:br>
                        <a:rPr lang="en-GB" sz="1800" b="1" dirty="0">
                          <a:latin typeface="+mj-lt"/>
                        </a:rPr>
                      </a:br>
                      <a:r>
                        <a:rPr lang="en-GB" sz="1800" b="1" dirty="0">
                          <a:latin typeface="+mj-lt"/>
                        </a:rPr>
                        <a:t>Dominante</a:t>
                      </a:r>
                    </a:p>
                  </a:txBody>
                  <a:tcPr/>
                </a:tc>
                <a:tc>
                  <a:txBody>
                    <a:bodyPr/>
                    <a:lstStyle/>
                    <a:p>
                      <a:pPr algn="ctr"/>
                      <a:r>
                        <a:rPr lang="en-GB" sz="1800" b="1" dirty="0">
                          <a:latin typeface="+mj-lt"/>
                        </a:rPr>
                        <a:t>Alta I</a:t>
                      </a:r>
                      <a:br>
                        <a:rPr lang="en-GB" sz="1800" b="1" dirty="0">
                          <a:latin typeface="+mj-lt"/>
                        </a:rPr>
                      </a:br>
                      <a:r>
                        <a:rPr lang="en-GB" sz="1800" b="1" dirty="0">
                          <a:latin typeface="+mj-lt"/>
                        </a:rPr>
                        <a:t>Iniciativa</a:t>
                      </a:r>
                    </a:p>
                  </a:txBody>
                  <a:tcPr>
                    <a:solidFill>
                      <a:srgbClr val="ED7D31"/>
                    </a:solidFill>
                  </a:tcPr>
                </a:tc>
                <a:tc>
                  <a:txBody>
                    <a:bodyPr/>
                    <a:lstStyle/>
                    <a:p>
                      <a:pPr algn="ctr"/>
                      <a:r>
                        <a:rPr lang="en-GB" sz="1800" b="1" dirty="0">
                          <a:latin typeface="+mj-lt"/>
                        </a:rPr>
                        <a:t>S alta</a:t>
                      </a:r>
                      <a:br>
                        <a:rPr lang="en-GB" sz="1800" b="1" dirty="0">
                          <a:latin typeface="+mj-lt"/>
                        </a:rPr>
                      </a:br>
                      <a:r>
                        <a:rPr lang="en-GB" sz="1800" b="1" dirty="0">
                          <a:latin typeface="+mj-lt"/>
                        </a:rPr>
                        <a:t>Constantemente</a:t>
                      </a:r>
                    </a:p>
                  </a:txBody>
                  <a:tcPr>
                    <a:solidFill>
                      <a:srgbClr val="FFC000"/>
                    </a:solidFill>
                  </a:tcPr>
                </a:tc>
                <a:tc>
                  <a:txBody>
                    <a:bodyPr/>
                    <a:lstStyle/>
                    <a:p>
                      <a:pPr algn="ctr"/>
                      <a:r>
                        <a:rPr lang="en-GB" sz="1800" b="1" dirty="0">
                          <a:latin typeface="+mj-lt"/>
                        </a:rPr>
                        <a:t>Alta C </a:t>
                      </a:r>
                      <a:br>
                        <a:rPr lang="en-GB" sz="1800" b="1" dirty="0">
                          <a:latin typeface="+mj-lt"/>
                        </a:rPr>
                      </a:br>
                      <a:r>
                        <a:rPr lang="en-GB" sz="1800" b="1" dirty="0">
                          <a:latin typeface="+mj-lt"/>
                        </a:rPr>
                        <a:t>Cumple</a:t>
                      </a:r>
                    </a:p>
                  </a:txBody>
                  <a:tcPr>
                    <a:solidFill>
                      <a:schemeClr val="bg1">
                        <a:lumMod val="50000"/>
                      </a:schemeClr>
                    </a:solidFill>
                  </a:tcPr>
                </a:tc>
                <a:extLst>
                  <a:ext uri="{0D108BD9-81ED-4DB2-BD59-A6C34878D82A}">
                    <a16:rowId xmlns:a16="http://schemas.microsoft.com/office/drawing/2014/main" xmlns="" val="3942607233"/>
                  </a:ext>
                </a:extLst>
              </a:tr>
              <a:tr h="1215026">
                <a:tc>
                  <a:txBody>
                    <a:bodyPr/>
                    <a:lstStyle/>
                    <a:p>
                      <a:pPr algn="r"/>
                      <a:r>
                        <a:rPr lang="en-GB" sz="1800" b="1" dirty="0">
                          <a:solidFill>
                            <a:srgbClr val="245473"/>
                          </a:solidFill>
                          <a:latin typeface="+mj-lt"/>
                        </a:rPr>
                        <a:t>Reacciona ante otros que</a:t>
                      </a: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Dar respuestas directas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Cíñase a los negocios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Permitirle alcanzar objetivos</a:t>
                      </a:r>
                    </a:p>
                  </a:txBody>
                  <a:tcPr>
                    <a:solidFill>
                      <a:srgbClr val="B4C7E7"/>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Establezca relaciones y sea amable</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Organizar eventos privados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Elogiar sus ideas y habilidades</a:t>
                      </a:r>
                    </a:p>
                  </a:txBody>
                  <a:tcPr>
                    <a:solidFill>
                      <a:schemeClr val="accent2">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Equilibrados y amigables son</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Se da tiempo para adaptarse al cambio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Ofrecer apoyo personal</a:t>
                      </a:r>
                    </a:p>
                  </a:txBody>
                  <a:tcPr>
                    <a:solidFill>
                      <a:schemeClr val="accent4">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Alabadle por su trabajo</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Tenga siempre un oído abierto para él</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Dale instrucciones detalladas para su tarea</a:t>
                      </a:r>
                      <a:endParaRPr lang="en-GB" sz="1600" kern="1200" dirty="0">
                        <a:solidFill>
                          <a:srgbClr val="245473"/>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xmlns="" val="1080458536"/>
                  </a:ext>
                </a:extLst>
              </a:tr>
              <a:tr h="10530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dirty="0">
                          <a:solidFill>
                            <a:srgbClr val="245473"/>
                          </a:solidFill>
                          <a:latin typeface="+mj-lt"/>
                        </a:rPr>
                        <a:t>Necesidades a otros que</a:t>
                      </a:r>
                    </a:p>
                    <a:p>
                      <a:pPr algn="r"/>
                      <a:endParaRPr lang="en-GB" sz="1800" b="1" dirty="0">
                        <a:solidFill>
                          <a:srgbClr val="245473"/>
                        </a:solidFill>
                        <a:latin typeface="+mj-lt"/>
                      </a:endParaRP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asumir los trabajos rutinarios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construir relaciones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recopilar datos</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evaluar los riesgos</a:t>
                      </a:r>
                    </a:p>
                  </a:txBody>
                  <a:tcPr>
                    <a:solidFill>
                      <a:srgbClr val="DAE3F3"/>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hacer el trabajo de detalle</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Compromiso con la consecución de objetivos</a:t>
                      </a:r>
                    </a:p>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Tener expectativas realistas</a:t>
                      </a:r>
                      <a:endParaRPr lang="en-GB" sz="1600" kern="1200" dirty="0">
                        <a:solidFill>
                          <a:srgbClr val="245473"/>
                        </a:solidFill>
                        <a:latin typeface="+mj-lt"/>
                        <a:ea typeface="+mn-ea"/>
                        <a:cs typeface="+mn-cs"/>
                      </a:endParaRPr>
                    </a:p>
                  </a:txBody>
                  <a:tcPr>
                    <a:solidFill>
                      <a:schemeClr val="accent2">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Tomar la iniciativa del cambio</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Resolver los conflictos por él</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Ayudar a reconocer las conexiones</a:t>
                      </a:r>
                    </a:p>
                  </a:txBody>
                  <a:tcPr>
                    <a:solidFill>
                      <a:schemeClr val="accent4">
                        <a:lumMod val="20000"/>
                        <a:lumOff val="8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Convencer a los demás miembros del equipo de la calidad de su tarea</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Actuar</a:t>
                      </a:r>
                    </a:p>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Ayudarle a establecer relaciones</a:t>
                      </a:r>
                    </a:p>
                  </a:txBody>
                  <a:tcPr>
                    <a:solidFill>
                      <a:schemeClr val="bg1">
                        <a:lumMod val="85000"/>
                      </a:schemeClr>
                    </a:solidFill>
                  </a:tcPr>
                </a:tc>
                <a:extLst>
                  <a:ext uri="{0D108BD9-81ED-4DB2-BD59-A6C34878D82A}">
                    <a16:rowId xmlns:a16="http://schemas.microsoft.com/office/drawing/2014/main" xmlns="" val="4054015649"/>
                  </a:ext>
                </a:extLst>
              </a:tr>
              <a:tr h="405009">
                <a:tc>
                  <a:txBody>
                    <a:bodyPr/>
                    <a:lstStyle/>
                    <a:p>
                      <a:pPr algn="r"/>
                      <a:r>
                        <a:rPr lang="en-GB" sz="1800" b="1" dirty="0">
                          <a:solidFill>
                            <a:srgbClr val="245473"/>
                          </a:solidFill>
                          <a:latin typeface="+mj-lt"/>
                        </a:rPr>
                        <a:t>Comportamiento bajo presión</a:t>
                      </a: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Autoritario</a:t>
                      </a:r>
                      <a:endParaRPr lang="en-GB" sz="1600" kern="1200" dirty="0">
                        <a:solidFill>
                          <a:srgbClr val="245473"/>
                        </a:solidFill>
                        <a:latin typeface="+mj-lt"/>
                        <a:ea typeface="+mn-ea"/>
                        <a:cs typeface="+mn-cs"/>
                      </a:endParaRPr>
                    </a:p>
                  </a:txBody>
                  <a:tcPr>
                    <a:solidFill>
                      <a:srgbClr val="B4C7E7"/>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Ataque</a:t>
                      </a:r>
                      <a:endParaRPr lang="en-GB" sz="1600" kern="1200" dirty="0">
                        <a:solidFill>
                          <a:srgbClr val="245473"/>
                        </a:solidFill>
                        <a:latin typeface="+mj-lt"/>
                        <a:ea typeface="+mn-ea"/>
                        <a:cs typeface="+mn-cs"/>
                      </a:endParaRPr>
                    </a:p>
                  </a:txBody>
                  <a:tcPr>
                    <a:solidFill>
                      <a:schemeClr val="accent2">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Compromiso</a:t>
                      </a:r>
                    </a:p>
                  </a:txBody>
                  <a:tcPr>
                    <a:solidFill>
                      <a:schemeClr val="accent4">
                        <a:lumMod val="40000"/>
                        <a:lumOff val="60000"/>
                      </a:schemeClr>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Evitar / Esquivar</a:t>
                      </a:r>
                    </a:p>
                  </a:txBody>
                  <a:tcPr>
                    <a:solidFill>
                      <a:schemeClr val="bg1">
                        <a:lumMod val="75000"/>
                      </a:schemeClr>
                    </a:solidFill>
                  </a:tcPr>
                </a:tc>
                <a:extLst>
                  <a:ext uri="{0D108BD9-81ED-4DB2-BD59-A6C34878D82A}">
                    <a16:rowId xmlns:a16="http://schemas.microsoft.com/office/drawing/2014/main" xmlns="" val="1812725272"/>
                  </a:ext>
                </a:extLst>
              </a:tr>
              <a:tr h="405009">
                <a:tc>
                  <a:txBody>
                    <a:bodyPr/>
                    <a:lstStyle/>
                    <a:p>
                      <a:pPr algn="r"/>
                      <a:r>
                        <a:rPr lang="en-GB" sz="1800" b="1" dirty="0">
                          <a:solidFill>
                            <a:srgbClr val="245473"/>
                          </a:solidFill>
                          <a:latin typeface="+mj-lt"/>
                        </a:rPr>
                        <a:t>Sería más eficaz a través de</a:t>
                      </a:r>
                    </a:p>
                  </a:txBody>
                  <a:tcPr>
                    <a:solidFill>
                      <a:schemeClr val="bg1"/>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Escuchar</a:t>
                      </a:r>
                      <a:endParaRPr lang="en-GB" sz="1600" kern="1200" dirty="0">
                        <a:solidFill>
                          <a:srgbClr val="245473"/>
                        </a:solidFill>
                        <a:latin typeface="+mj-lt"/>
                        <a:ea typeface="+mn-ea"/>
                        <a:cs typeface="+mn-cs"/>
                      </a:endParaRPr>
                    </a:p>
                  </a:txBody>
                  <a:tcPr>
                    <a:solidFill>
                      <a:srgbClr val="DAE3F3"/>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Tómese un tiempo de reflexión</a:t>
                      </a:r>
                      <a:endParaRPr lang="en-GB" sz="1600" kern="1200" dirty="0">
                        <a:solidFill>
                          <a:srgbClr val="245473"/>
                        </a:solidFill>
                        <a:latin typeface="+mj-lt"/>
                        <a:ea typeface="+mn-ea"/>
                        <a:cs typeface="+mn-cs"/>
                      </a:endParaRPr>
                    </a:p>
                  </a:txBody>
                  <a:tcPr>
                    <a:solidFill>
                      <a:srgbClr val="FBE5D6"/>
                    </a:solidFill>
                  </a:tcPr>
                </a:tc>
                <a:tc>
                  <a:txBody>
                    <a:bodyPr/>
                    <a:lstStyle/>
                    <a:p>
                      <a:pPr marL="171450" indent="-171450" algn="l" defTabSz="914400" rtl="0" eaLnBrk="1" latinLnBrk="0" hangingPunct="1">
                        <a:buFont typeface="Calibri" panose="020F0502020204030204" pitchFamily="34" charset="0"/>
                        <a:buChar char="□"/>
                      </a:pPr>
                      <a:r>
                        <a:rPr lang="en-GB" sz="1600" kern="1200">
                          <a:solidFill>
                            <a:srgbClr val="245473"/>
                          </a:solidFill>
                          <a:latin typeface="+mj-lt"/>
                          <a:ea typeface="+mn-ea"/>
                          <a:cs typeface="+mn-cs"/>
                        </a:rPr>
                        <a:t>Tomar la iniciativa</a:t>
                      </a:r>
                      <a:endParaRPr lang="en-GB" sz="1600" kern="1200" dirty="0">
                        <a:solidFill>
                          <a:srgbClr val="245473"/>
                        </a:solidFill>
                        <a:latin typeface="+mj-lt"/>
                        <a:ea typeface="+mn-ea"/>
                        <a:cs typeface="+mn-cs"/>
                      </a:endParaRPr>
                    </a:p>
                  </a:txBody>
                  <a:tcPr>
                    <a:solidFill>
                      <a:srgbClr val="FFF2CC"/>
                    </a:solidFill>
                  </a:tcPr>
                </a:tc>
                <a:tc>
                  <a:txBody>
                    <a:bodyPr/>
                    <a:lstStyle/>
                    <a:p>
                      <a:pPr marL="171450" indent="-171450" algn="l" defTabSz="914400" rtl="0" eaLnBrk="1" latinLnBrk="0" hangingPunct="1">
                        <a:buFont typeface="Calibri" panose="020F0502020204030204" pitchFamily="34" charset="0"/>
                        <a:buChar char="□"/>
                      </a:pPr>
                      <a:r>
                        <a:rPr lang="en-GB" sz="1600" kern="1200" dirty="0">
                          <a:solidFill>
                            <a:srgbClr val="245473"/>
                          </a:solidFill>
                          <a:latin typeface="+mj-lt"/>
                          <a:ea typeface="+mn-ea"/>
                          <a:cs typeface="+mn-cs"/>
                        </a:rPr>
                        <a:t>Comunicar sus propias ideas a los demás</a:t>
                      </a:r>
                    </a:p>
                  </a:txBody>
                  <a:tcPr>
                    <a:solidFill>
                      <a:schemeClr val="bg1">
                        <a:lumMod val="85000"/>
                      </a:schemeClr>
                    </a:solidFill>
                  </a:tcPr>
                </a:tc>
                <a:extLst>
                  <a:ext uri="{0D108BD9-81ED-4DB2-BD59-A6C34878D82A}">
                    <a16:rowId xmlns:a16="http://schemas.microsoft.com/office/drawing/2014/main" xmlns="" val="1605065649"/>
                  </a:ext>
                </a:extLst>
              </a:tr>
            </a:tbl>
          </a:graphicData>
        </a:graphic>
      </p:graphicFrame>
    </p:spTree>
    <p:extLst>
      <p:ext uri="{BB962C8B-B14F-4D97-AF65-F5344CB8AC3E}">
        <p14:creationId xmlns:p14="http://schemas.microsoft.com/office/powerpoint/2010/main" val="1110587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F6C5DF6-4924-4A72-9553-1766AEB0779C}"/>
              </a:ext>
            </a:extLst>
          </p:cNvPr>
          <p:cNvSpPr>
            <a:spLocks noGrp="1"/>
          </p:cNvSpPr>
          <p:nvPr>
            <p:ph type="body" sz="quarter" idx="14"/>
          </p:nvPr>
        </p:nvSpPr>
        <p:spPr>
          <a:xfrm>
            <a:off x="795879" y="1982978"/>
            <a:ext cx="10317215" cy="3975101"/>
          </a:xfrm>
        </p:spPr>
        <p:txBody>
          <a:bodyPr/>
          <a:lstStyle/>
          <a:p>
            <a:r>
              <a:rPr lang="en-GB" b="0" i="0" dirty="0">
                <a:effectLst/>
                <a:latin typeface="+mj-lt"/>
              </a:rPr>
              <a:t>El padre </a:t>
            </a:r>
            <a:r>
              <a:rPr lang="en-GB" b="0" i="0" dirty="0" err="1">
                <a:effectLst/>
                <a:latin typeface="+mj-lt"/>
              </a:rPr>
              <a:t>del DiSC </a:t>
            </a:r>
            <a:r>
              <a:rPr lang="en-GB" b="0" i="0" dirty="0">
                <a:effectLst/>
                <a:latin typeface="+mj-lt"/>
              </a:rPr>
              <a:t>fue </a:t>
            </a:r>
            <a:r>
              <a:rPr lang="en-GB" b="0" i="0" u="none" strike="noStrike" dirty="0">
                <a:effectLst/>
                <a:latin typeface="+mj-lt"/>
              </a:rPr>
              <a:t>William Marston, </a:t>
            </a:r>
            <a:r>
              <a:rPr lang="en-GB" b="0" i="0" dirty="0">
                <a:effectLst/>
                <a:latin typeface="+mj-lt"/>
              </a:rPr>
              <a:t>un psicólogo que publicó un libro en 1928 titulado </a:t>
            </a:r>
            <a:r>
              <a:rPr lang="en-GB" b="0" i="1" dirty="0">
                <a:effectLst/>
                <a:latin typeface="+mj-lt"/>
              </a:rPr>
              <a:t>Emotions of Normal People </a:t>
            </a:r>
            <a:r>
              <a:rPr lang="en-GB" b="0" i="0" dirty="0">
                <a:effectLst/>
                <a:latin typeface="+mj-lt"/>
              </a:rPr>
              <a:t>(haga clic </a:t>
            </a:r>
            <a:r>
              <a:rPr lang="en-GB" b="1" i="0" u="none" strike="noStrike" dirty="0">
                <a:solidFill>
                  <a:schemeClr val="bg1"/>
                </a:solidFill>
                <a:effectLst/>
                <a:highlight>
                  <a:srgbClr val="F95C2C"/>
                </a:highlight>
                <a:latin typeface="+mj-lt"/>
                <a:hlinkClick r:id="rId2">
                  <a:extLst>
                    <a:ext uri="{A12FA001-AC4F-418D-AE19-62706E023703}">
                      <ahyp:hlinkClr xmlns:ahyp="http://schemas.microsoft.com/office/drawing/2018/hyperlinkcolor" xmlns="" val="tx"/>
                    </a:ext>
                  </a:extLst>
                </a:hlinkClick>
              </a:rPr>
              <a:t>aquí </a:t>
            </a:r>
            <a:r>
              <a:rPr lang="en-GB" b="0" i="0" dirty="0">
                <a:effectLst/>
                <a:latin typeface="+mj-lt"/>
              </a:rPr>
              <a:t>para descargar un PDF del libro original). En él, explicaba su teoría de que las personas muestran uno de los cuatro </a:t>
            </a:r>
            <a:r>
              <a:rPr lang="en-GB" b="0" i="1" dirty="0">
                <a:effectLst/>
                <a:latin typeface="+mj-lt"/>
              </a:rPr>
              <a:t>tipos de </a:t>
            </a:r>
            <a:r>
              <a:rPr lang="en-GB" b="0" i="0" dirty="0" err="1">
                <a:effectLst/>
                <a:latin typeface="+mj-lt"/>
              </a:rPr>
              <a:t>comportamiento distintos</a:t>
            </a:r>
            <a:r>
              <a:rPr lang="en-GB" b="0" i="0" dirty="0">
                <a:effectLst/>
                <a:latin typeface="+mj-lt"/>
              </a:rPr>
              <a:t>: Dominancia, Inducción (ahora llamada Influencia), Sumisión (ahora llamada Firmeza) y Conformidad (ahora llamada Conciencia) </a:t>
            </a:r>
          </a:p>
          <a:p>
            <a:r>
              <a:rPr lang="en-GB" dirty="0">
                <a:latin typeface="+mj-lt"/>
                <a:hlinkClick r:id="rId3"/>
              </a:rPr>
              <a:t>Todo sobre los 12 tipos de personalidad DISC | Indeed.com</a:t>
            </a:r>
            <a:endParaRPr lang="en-GB" dirty="0">
              <a:latin typeface="+mj-lt"/>
            </a:endParaRPr>
          </a:p>
          <a:p>
            <a:endParaRPr lang="en-GB" dirty="0">
              <a:latin typeface="+mj-lt"/>
            </a:endParaRPr>
          </a:p>
          <a:p>
            <a:r>
              <a:rPr lang="en-IE" sz="3200" dirty="0">
                <a:solidFill>
                  <a:schemeClr val="bg1"/>
                </a:solidFill>
                <a:highlight>
                  <a:srgbClr val="C01F75"/>
                </a:highlight>
              </a:rPr>
              <a:t>Pruebe la prueba del disco</a:t>
            </a:r>
          </a:p>
          <a:p>
            <a:r>
              <a:rPr lang="en-GB" dirty="0">
                <a:latin typeface="+mj-lt"/>
                <a:hlinkClick r:id="rId4"/>
              </a:rPr>
              <a:t>Evaluación de la personalidad DISC - Haga el test DISC gratis (psycho-tests.com)</a:t>
            </a:r>
            <a:endParaRPr lang="en-GB" dirty="0">
              <a:latin typeface="+mj-lt"/>
            </a:endParaRPr>
          </a:p>
          <a:p>
            <a:endParaRPr lang="en-GB" dirty="0"/>
          </a:p>
        </p:txBody>
      </p:sp>
      <p:sp>
        <p:nvSpPr>
          <p:cNvPr id="4" name="Text Placeholder 1">
            <a:extLst>
              <a:ext uri="{FF2B5EF4-FFF2-40B4-BE49-F238E27FC236}">
                <a16:creationId xmlns:a16="http://schemas.microsoft.com/office/drawing/2014/main" xmlns="" id="{FD4619AB-0ACA-41D6-95D1-EDF14A2F25DA}"/>
              </a:ext>
            </a:extLst>
          </p:cNvPr>
          <p:cNvSpPr>
            <a:spLocks noGrp="1"/>
          </p:cNvSpPr>
          <p:nvPr>
            <p:ph type="body" sz="quarter" idx="13"/>
          </p:nvPr>
        </p:nvSpPr>
        <p:spPr>
          <a:xfrm>
            <a:off x="1333729" y="633639"/>
            <a:ext cx="4620758" cy="696913"/>
          </a:xfrm>
          <a:solidFill>
            <a:srgbClr val="F95C2C"/>
          </a:solidFill>
        </p:spPr>
        <p:txBody>
          <a:bodyPr/>
          <a:lstStyle/>
          <a:p>
            <a:r>
              <a:rPr lang="en-IE" dirty="0">
                <a:solidFill>
                  <a:schemeClr val="bg1"/>
                </a:solidFill>
              </a:rPr>
              <a:t>Lecturas recomendadas </a:t>
            </a:r>
          </a:p>
        </p:txBody>
      </p:sp>
    </p:spTree>
    <p:extLst>
      <p:ext uri="{BB962C8B-B14F-4D97-AF65-F5344CB8AC3E}">
        <p14:creationId xmlns:p14="http://schemas.microsoft.com/office/powerpoint/2010/main" val="1701922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31126" y="2875427"/>
            <a:ext cx="9821959" cy="1582271"/>
          </a:xfrm>
        </p:spPr>
        <p:txBody>
          <a:bodyPr/>
          <a:lstStyle/>
          <a:p>
            <a:r>
              <a:rPr lang="en-GB" dirty="0"/>
              <a:t>Principios rectores del liderazgo en situaciones de crisis</a:t>
            </a:r>
          </a:p>
        </p:txBody>
      </p:sp>
    </p:spTree>
    <p:extLst>
      <p:ext uri="{BB962C8B-B14F-4D97-AF65-F5344CB8AC3E}">
        <p14:creationId xmlns:p14="http://schemas.microsoft.com/office/powerpoint/2010/main" val="95985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06440" y="593575"/>
            <a:ext cx="8852375" cy="697353"/>
          </a:xfrm>
        </p:spPr>
        <p:txBody>
          <a:bodyPr>
            <a:normAutofit/>
          </a:bodyPr>
          <a:lstStyle/>
          <a:p>
            <a:r>
              <a:rPr lang="en-GB" dirty="0"/>
              <a:t>Principios rectores del liderazgo en situaciones de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52683" y="1767836"/>
            <a:ext cx="4304752" cy="548808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Los líderes necesitan habilidades y competencias para dirigir durante las crisis. Para proporcionar estabilidad, tranquilidad, confianza y sensación de control.</a:t>
            </a:r>
            <a:br>
              <a:rPr lang="en-GB" altLang="de-DE" sz="2000" dirty="0">
                <a:solidFill>
                  <a:srgbClr val="245473"/>
                </a:solidFill>
                <a:latin typeface="+mj-lt"/>
              </a:rPr>
            </a:br>
            <a:endParaRPr lang="en-GB" altLang="de-DE" sz="2000" dirty="0">
              <a:solidFill>
                <a:srgbClr val="245473"/>
              </a:solidFill>
              <a:latin typeface="+mj-lt"/>
            </a:endParaRPr>
          </a:p>
          <a:p>
            <a:pPr>
              <a:lnSpc>
                <a:spcPct val="100000"/>
              </a:lnSpc>
              <a:spcBef>
                <a:spcPts val="600"/>
              </a:spcBef>
            </a:pPr>
            <a:r>
              <a:rPr lang="en-GB" altLang="de-DE" sz="2000" b="1" i="1" dirty="0">
                <a:solidFill>
                  <a:srgbClr val="0070C0"/>
                </a:solidFill>
                <a:latin typeface="+mj-lt"/>
                <a:sym typeface="Wingdings" panose="05000000000000000000" pitchFamily="2" charset="2"/>
              </a:rPr>
              <a:t>"...los tiempos difíciles no crean líderes, ... te muestran el tipo de líderes que ya tienes". </a:t>
            </a:r>
          </a:p>
          <a:p>
            <a:pPr>
              <a:lnSpc>
                <a:spcPct val="100000"/>
              </a:lnSpc>
              <a:spcBef>
                <a:spcPts val="600"/>
              </a:spcBef>
            </a:pPr>
            <a:r>
              <a:rPr lang="en-GB" altLang="de-DE" sz="2000" i="1" dirty="0">
                <a:solidFill>
                  <a:srgbClr val="245473"/>
                </a:solidFill>
                <a:latin typeface="+mj-lt"/>
                <a:sym typeface="Wingdings" panose="05000000000000000000" pitchFamily="2" charset="2"/>
              </a:rPr>
              <a:t>Larry Barton</a:t>
            </a:r>
          </a:p>
          <a:p>
            <a:pPr marL="285750" indent="-285750" algn="l">
              <a:lnSpc>
                <a:spcPct val="100000"/>
              </a:lnSpc>
              <a:spcBef>
                <a:spcPts val="600"/>
              </a:spcBef>
              <a:buFont typeface="Wingdings" panose="05000000000000000000" pitchFamily="2" charset="2"/>
              <a:buChar char="à"/>
            </a:pPr>
            <a:endParaRPr lang="en-GB" altLang="de-DE" sz="2000" i="1" dirty="0">
              <a:solidFill>
                <a:srgbClr val="245473"/>
              </a:solidFill>
              <a:latin typeface="+mj-lt"/>
              <a:sym typeface="Wingdings" panose="05000000000000000000" pitchFamily="2" charset="2"/>
            </a:endParaRPr>
          </a:p>
          <a:p>
            <a:pPr algn="l">
              <a:lnSpc>
                <a:spcPct val="100000"/>
              </a:lnSpc>
              <a:spcBef>
                <a:spcPts val="600"/>
              </a:spcBef>
            </a:pPr>
            <a:r>
              <a:rPr lang="en-GB" altLang="de-DE" sz="2000" dirty="0">
                <a:solidFill>
                  <a:srgbClr val="245473"/>
                </a:solidFill>
                <a:latin typeface="+mj-lt"/>
                <a:sym typeface="Wingdings" panose="05000000000000000000" pitchFamily="2" charset="2"/>
              </a:rPr>
              <a:t>El crecimiento de tus habilidades de liderazgo y de gestión es fundamental para tu éxito en la crisis.</a:t>
            </a:r>
          </a:p>
          <a:p>
            <a:pPr marL="285750" indent="-285750" algn="l">
              <a:lnSpc>
                <a:spcPts val="1500"/>
              </a:lnSpc>
              <a:spcBef>
                <a:spcPts val="600"/>
              </a:spcBef>
              <a:buFont typeface="Wingdings" panose="05000000000000000000" pitchFamily="2" charset="2"/>
              <a:buChar char="à"/>
            </a:pPr>
            <a:endParaRPr lang="en-GB" altLang="de-DE" sz="2000" i="1" dirty="0">
              <a:latin typeface="+mj-lt"/>
              <a:sym typeface="Wingdings" panose="05000000000000000000" pitchFamily="2" charset="2"/>
            </a:endParaRPr>
          </a:p>
          <a:p>
            <a:pPr marL="285750" indent="-285750" algn="l">
              <a:lnSpc>
                <a:spcPts val="1500"/>
              </a:lnSpc>
              <a:spcBef>
                <a:spcPts val="600"/>
              </a:spcBef>
              <a:buFont typeface="Wingdings" panose="05000000000000000000" pitchFamily="2" charset="2"/>
              <a:buChar char="à"/>
            </a:pPr>
            <a:endParaRPr lang="en-GB" altLang="de-DE" sz="2000" dirty="0">
              <a:latin typeface="+mj-lt"/>
              <a:sym typeface="Wingdings" panose="05000000000000000000" pitchFamily="2" charset="2"/>
            </a:endParaRPr>
          </a:p>
          <a:p>
            <a:pPr algn="l">
              <a:lnSpc>
                <a:spcPts val="1500"/>
              </a:lnSpc>
              <a:spcBef>
                <a:spcPts val="600"/>
              </a:spcBef>
            </a:pPr>
            <a:endParaRPr lang="en-GB" altLang="de-DE" sz="2000" dirty="0">
              <a:latin typeface="+mj-lt"/>
            </a:endParaRPr>
          </a:p>
          <a:p>
            <a:pPr algn="l">
              <a:lnSpc>
                <a:spcPts val="1500"/>
              </a:lnSpc>
              <a:spcBef>
                <a:spcPts val="600"/>
              </a:spcBef>
            </a:pPr>
            <a:endParaRPr lang="en-GB" altLang="de-DE" sz="2000" dirty="0">
              <a:latin typeface="+mj-lt"/>
            </a:endParaRPr>
          </a:p>
        </p:txBody>
      </p:sp>
      <p:grpSp>
        <p:nvGrpSpPr>
          <p:cNvPr id="6" name="Group 7">
            <a:extLst>
              <a:ext uri="{FF2B5EF4-FFF2-40B4-BE49-F238E27FC236}">
                <a16:creationId xmlns:a16="http://schemas.microsoft.com/office/drawing/2014/main" xmlns="" id="{7A58909A-1E49-4DB3-BA2C-FAB16627C103}"/>
              </a:ext>
            </a:extLst>
          </p:cNvPr>
          <p:cNvGrpSpPr/>
          <p:nvPr/>
        </p:nvGrpSpPr>
        <p:grpSpPr>
          <a:xfrm>
            <a:off x="5741205" y="2502609"/>
            <a:ext cx="3749639" cy="3150624"/>
            <a:chOff x="5328980" y="1762088"/>
            <a:chExt cx="10943202" cy="9194996"/>
          </a:xfrm>
        </p:grpSpPr>
        <p:grpSp>
          <p:nvGrpSpPr>
            <p:cNvPr id="7" name="Group 5">
              <a:extLst>
                <a:ext uri="{FF2B5EF4-FFF2-40B4-BE49-F238E27FC236}">
                  <a16:creationId xmlns:a16="http://schemas.microsoft.com/office/drawing/2014/main" xmlns="" id="{D0E1D703-5B81-4CB5-B5B7-65C26341C066}"/>
                </a:ext>
              </a:extLst>
            </p:cNvPr>
            <p:cNvGrpSpPr/>
            <p:nvPr/>
          </p:nvGrpSpPr>
          <p:grpSpPr>
            <a:xfrm>
              <a:off x="7521484" y="5751094"/>
              <a:ext cx="4377764" cy="3211487"/>
              <a:chOff x="12193146" y="2562030"/>
              <a:chExt cx="5221988" cy="3830802"/>
            </a:xfrm>
          </p:grpSpPr>
          <p:sp>
            <p:nvSpPr>
              <p:cNvPr id="25" name="Freeform 1">
                <a:extLst>
                  <a:ext uri="{FF2B5EF4-FFF2-40B4-BE49-F238E27FC236}">
                    <a16:creationId xmlns:a16="http://schemas.microsoft.com/office/drawing/2014/main" xmlns="" id="{2AB37D33-9B2D-4820-B5C5-754339E86576}"/>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3"/>
              </a:solidFill>
              <a:ln>
                <a:noFill/>
              </a:ln>
              <a:effectLst/>
            </p:spPr>
            <p:txBody>
              <a:bodyPr wrap="none" anchor="ctr"/>
              <a:lstStyle/>
              <a:p>
                <a:endParaRPr lang="en-GB" sz="1400" dirty="0">
                  <a:latin typeface="+mj-lt"/>
                </a:endParaRPr>
              </a:p>
            </p:txBody>
          </p:sp>
          <p:sp>
            <p:nvSpPr>
              <p:cNvPr id="26" name="Freeform 2">
                <a:extLst>
                  <a:ext uri="{FF2B5EF4-FFF2-40B4-BE49-F238E27FC236}">
                    <a16:creationId xmlns:a16="http://schemas.microsoft.com/office/drawing/2014/main" xmlns="" id="{9C474D2C-8A27-483C-A5C7-68EC07C5CBAC}"/>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3">
                  <a:lumMod val="75000"/>
                </a:schemeClr>
              </a:solidFill>
              <a:ln>
                <a:noFill/>
              </a:ln>
              <a:effectLst/>
            </p:spPr>
            <p:txBody>
              <a:bodyPr wrap="none" anchor="ctr"/>
              <a:lstStyle/>
              <a:p>
                <a:endParaRPr lang="en-GB" sz="1400" dirty="0">
                  <a:latin typeface="+mj-lt"/>
                </a:endParaRPr>
              </a:p>
            </p:txBody>
          </p:sp>
          <p:sp>
            <p:nvSpPr>
              <p:cNvPr id="27" name="Freeform 3">
                <a:extLst>
                  <a:ext uri="{FF2B5EF4-FFF2-40B4-BE49-F238E27FC236}">
                    <a16:creationId xmlns:a16="http://schemas.microsoft.com/office/drawing/2014/main" xmlns="" id="{561C6BE8-9020-477A-9D10-09EA1013CCDA}"/>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3">
                  <a:lumMod val="50000"/>
                </a:schemeClr>
              </a:solidFill>
              <a:ln>
                <a:noFill/>
              </a:ln>
              <a:effectLst/>
            </p:spPr>
            <p:txBody>
              <a:bodyPr wrap="none" anchor="ctr"/>
              <a:lstStyle/>
              <a:p>
                <a:endParaRPr lang="en-GB" sz="1400" dirty="0">
                  <a:latin typeface="+mj-lt"/>
                </a:endParaRPr>
              </a:p>
            </p:txBody>
          </p:sp>
        </p:grpSp>
        <p:grpSp>
          <p:nvGrpSpPr>
            <p:cNvPr id="8" name="Group 4">
              <a:extLst>
                <a:ext uri="{FF2B5EF4-FFF2-40B4-BE49-F238E27FC236}">
                  <a16:creationId xmlns:a16="http://schemas.microsoft.com/office/drawing/2014/main" xmlns="" id="{1891E390-97DA-440B-8DED-347881E38ADD}"/>
                </a:ext>
              </a:extLst>
            </p:cNvPr>
            <p:cNvGrpSpPr/>
            <p:nvPr/>
          </p:nvGrpSpPr>
          <p:grpSpPr>
            <a:xfrm>
              <a:off x="5328980" y="7745597"/>
              <a:ext cx="4377764" cy="3211487"/>
              <a:chOff x="9577832" y="4941160"/>
              <a:chExt cx="5221988" cy="3830802"/>
            </a:xfrm>
          </p:grpSpPr>
          <p:sp>
            <p:nvSpPr>
              <p:cNvPr id="22" name="Freeform 4">
                <a:extLst>
                  <a:ext uri="{FF2B5EF4-FFF2-40B4-BE49-F238E27FC236}">
                    <a16:creationId xmlns:a16="http://schemas.microsoft.com/office/drawing/2014/main" xmlns="" id="{86F1FD1A-EA83-48E0-A49E-032B4E11BEE9}"/>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chemeClr val="accent2"/>
              </a:solidFill>
              <a:ln>
                <a:noFill/>
              </a:ln>
              <a:effectLst/>
            </p:spPr>
            <p:txBody>
              <a:bodyPr wrap="none" anchor="ctr"/>
              <a:lstStyle/>
              <a:p>
                <a:endParaRPr lang="en-GB" sz="1400" dirty="0">
                  <a:latin typeface="+mj-lt"/>
                </a:endParaRPr>
              </a:p>
            </p:txBody>
          </p:sp>
          <p:sp>
            <p:nvSpPr>
              <p:cNvPr id="23" name="Freeform 5">
                <a:extLst>
                  <a:ext uri="{FF2B5EF4-FFF2-40B4-BE49-F238E27FC236}">
                    <a16:creationId xmlns:a16="http://schemas.microsoft.com/office/drawing/2014/main" xmlns="" id="{D0A232F2-0C75-4059-975E-46FD4C25F42B}"/>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chemeClr val="accent2">
                  <a:lumMod val="75000"/>
                </a:schemeClr>
              </a:solidFill>
              <a:ln>
                <a:noFill/>
              </a:ln>
              <a:effectLst/>
            </p:spPr>
            <p:txBody>
              <a:bodyPr wrap="none" anchor="ctr"/>
              <a:lstStyle/>
              <a:p>
                <a:endParaRPr lang="en-GB" sz="1400" dirty="0">
                  <a:latin typeface="+mj-lt"/>
                </a:endParaRPr>
              </a:p>
            </p:txBody>
          </p:sp>
          <p:sp>
            <p:nvSpPr>
              <p:cNvPr id="24" name="Freeform 6">
                <a:extLst>
                  <a:ext uri="{FF2B5EF4-FFF2-40B4-BE49-F238E27FC236}">
                    <a16:creationId xmlns:a16="http://schemas.microsoft.com/office/drawing/2014/main" xmlns="" id="{035366D1-D1FE-40B4-9D5D-EE8996EF99DB}"/>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chemeClr val="accent2">
                  <a:lumMod val="50000"/>
                </a:schemeClr>
              </a:solidFill>
              <a:ln>
                <a:noFill/>
              </a:ln>
              <a:effectLst/>
            </p:spPr>
            <p:txBody>
              <a:bodyPr wrap="none" anchor="ctr"/>
              <a:lstStyle/>
              <a:p>
                <a:endParaRPr lang="en-GB" sz="1400" dirty="0">
                  <a:latin typeface="+mj-lt"/>
                </a:endParaRPr>
              </a:p>
            </p:txBody>
          </p:sp>
        </p:grpSp>
        <p:grpSp>
          <p:nvGrpSpPr>
            <p:cNvPr id="10" name="Group 16">
              <a:extLst>
                <a:ext uri="{FF2B5EF4-FFF2-40B4-BE49-F238E27FC236}">
                  <a16:creationId xmlns:a16="http://schemas.microsoft.com/office/drawing/2014/main" xmlns="" id="{CED8260D-1080-4CC7-998C-690DC76A4A49}"/>
                </a:ext>
              </a:extLst>
            </p:cNvPr>
            <p:cNvGrpSpPr/>
            <p:nvPr/>
          </p:nvGrpSpPr>
          <p:grpSpPr>
            <a:xfrm>
              <a:off x="9701914" y="3754179"/>
              <a:ext cx="4377764" cy="3211487"/>
              <a:chOff x="12193146" y="2562030"/>
              <a:chExt cx="5221988" cy="3830802"/>
            </a:xfrm>
          </p:grpSpPr>
          <p:sp>
            <p:nvSpPr>
              <p:cNvPr id="15" name="Freeform 1">
                <a:extLst>
                  <a:ext uri="{FF2B5EF4-FFF2-40B4-BE49-F238E27FC236}">
                    <a16:creationId xmlns:a16="http://schemas.microsoft.com/office/drawing/2014/main" xmlns="" id="{39310880-A18B-4D43-845D-5B3F782E4333}"/>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4"/>
              </a:solidFill>
              <a:ln>
                <a:noFill/>
              </a:ln>
              <a:effectLst/>
            </p:spPr>
            <p:txBody>
              <a:bodyPr wrap="none" anchor="ctr"/>
              <a:lstStyle/>
              <a:p>
                <a:endParaRPr lang="en-GB" sz="1400" dirty="0">
                  <a:latin typeface="+mj-lt"/>
                </a:endParaRPr>
              </a:p>
            </p:txBody>
          </p:sp>
          <p:sp>
            <p:nvSpPr>
              <p:cNvPr id="17" name="Freeform 2">
                <a:extLst>
                  <a:ext uri="{FF2B5EF4-FFF2-40B4-BE49-F238E27FC236}">
                    <a16:creationId xmlns:a16="http://schemas.microsoft.com/office/drawing/2014/main" xmlns="" id="{7C390B68-99B1-4B29-B20E-75F1B0EF65FF}"/>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4">
                  <a:lumMod val="75000"/>
                </a:schemeClr>
              </a:solidFill>
              <a:ln>
                <a:noFill/>
              </a:ln>
              <a:effectLst/>
            </p:spPr>
            <p:txBody>
              <a:bodyPr wrap="none" anchor="ctr"/>
              <a:lstStyle/>
              <a:p>
                <a:endParaRPr lang="en-GB" sz="1400" dirty="0">
                  <a:latin typeface="+mj-lt"/>
                </a:endParaRPr>
              </a:p>
            </p:txBody>
          </p:sp>
          <p:sp>
            <p:nvSpPr>
              <p:cNvPr id="18" name="Freeform 3">
                <a:extLst>
                  <a:ext uri="{FF2B5EF4-FFF2-40B4-BE49-F238E27FC236}">
                    <a16:creationId xmlns:a16="http://schemas.microsoft.com/office/drawing/2014/main" xmlns="" id="{35B5436C-2628-424C-8FC6-F8FFDAFD4965}"/>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4">
                  <a:lumMod val="50000"/>
                </a:schemeClr>
              </a:solidFill>
              <a:ln>
                <a:noFill/>
              </a:ln>
              <a:effectLst/>
            </p:spPr>
            <p:txBody>
              <a:bodyPr wrap="none" anchor="ctr"/>
              <a:lstStyle/>
              <a:p>
                <a:endParaRPr lang="en-GB" sz="1400" dirty="0">
                  <a:latin typeface="+mj-lt"/>
                </a:endParaRPr>
              </a:p>
            </p:txBody>
          </p:sp>
        </p:grpSp>
        <p:grpSp>
          <p:nvGrpSpPr>
            <p:cNvPr id="11" name="Group 20">
              <a:extLst>
                <a:ext uri="{FF2B5EF4-FFF2-40B4-BE49-F238E27FC236}">
                  <a16:creationId xmlns:a16="http://schemas.microsoft.com/office/drawing/2014/main" xmlns="" id="{AA880F55-B479-4FA7-9C58-81D714E76435}"/>
                </a:ext>
              </a:extLst>
            </p:cNvPr>
            <p:cNvGrpSpPr/>
            <p:nvPr/>
          </p:nvGrpSpPr>
          <p:grpSpPr>
            <a:xfrm>
              <a:off x="11894418" y="1762088"/>
              <a:ext cx="4377764" cy="3211487"/>
              <a:chOff x="12193146" y="2562030"/>
              <a:chExt cx="5221988" cy="3830802"/>
            </a:xfrm>
          </p:grpSpPr>
          <p:sp>
            <p:nvSpPr>
              <p:cNvPr id="12" name="Freeform 1">
                <a:extLst>
                  <a:ext uri="{FF2B5EF4-FFF2-40B4-BE49-F238E27FC236}">
                    <a16:creationId xmlns:a16="http://schemas.microsoft.com/office/drawing/2014/main" xmlns="" id="{846AC122-EDAD-404C-817F-0235E3E95ABC}"/>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5"/>
              </a:solidFill>
              <a:ln>
                <a:noFill/>
              </a:ln>
              <a:effectLst/>
            </p:spPr>
            <p:txBody>
              <a:bodyPr wrap="none" anchor="ctr"/>
              <a:lstStyle/>
              <a:p>
                <a:endParaRPr lang="en-GB" sz="1400" dirty="0">
                  <a:latin typeface="+mj-lt"/>
                </a:endParaRPr>
              </a:p>
            </p:txBody>
          </p:sp>
          <p:sp>
            <p:nvSpPr>
              <p:cNvPr id="13" name="Freeform 2">
                <a:extLst>
                  <a:ext uri="{FF2B5EF4-FFF2-40B4-BE49-F238E27FC236}">
                    <a16:creationId xmlns:a16="http://schemas.microsoft.com/office/drawing/2014/main" xmlns="" id="{3DA8A495-29CF-4867-BD2E-C5CA819D4098}"/>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5">
                  <a:lumMod val="75000"/>
                </a:schemeClr>
              </a:solidFill>
              <a:ln>
                <a:noFill/>
              </a:ln>
              <a:effectLst/>
            </p:spPr>
            <p:txBody>
              <a:bodyPr wrap="none" anchor="ctr"/>
              <a:lstStyle/>
              <a:p>
                <a:endParaRPr lang="en-GB" sz="1400" dirty="0">
                  <a:latin typeface="+mj-lt"/>
                </a:endParaRPr>
              </a:p>
            </p:txBody>
          </p:sp>
          <p:sp>
            <p:nvSpPr>
              <p:cNvPr id="14" name="Freeform 3">
                <a:extLst>
                  <a:ext uri="{FF2B5EF4-FFF2-40B4-BE49-F238E27FC236}">
                    <a16:creationId xmlns:a16="http://schemas.microsoft.com/office/drawing/2014/main" xmlns="" id="{CB914EB3-2CBF-4DAA-98FD-C70517AAE7FB}"/>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5">
                  <a:lumMod val="50000"/>
                </a:schemeClr>
              </a:solidFill>
              <a:ln>
                <a:noFill/>
              </a:ln>
              <a:effectLst/>
            </p:spPr>
            <p:txBody>
              <a:bodyPr wrap="none" anchor="ctr"/>
              <a:lstStyle/>
              <a:p>
                <a:endParaRPr lang="en-GB" sz="1400" dirty="0">
                  <a:latin typeface="+mj-lt"/>
                </a:endParaRPr>
              </a:p>
            </p:txBody>
          </p:sp>
        </p:grpSp>
      </p:grpSp>
      <p:sp>
        <p:nvSpPr>
          <p:cNvPr id="28" name="TextBox 32">
            <a:extLst>
              <a:ext uri="{FF2B5EF4-FFF2-40B4-BE49-F238E27FC236}">
                <a16:creationId xmlns:a16="http://schemas.microsoft.com/office/drawing/2014/main" xmlns="" id="{0182BA73-8298-407A-A7D7-4E4E223EA1ED}"/>
              </a:ext>
            </a:extLst>
          </p:cNvPr>
          <p:cNvSpPr txBox="1"/>
          <p:nvPr/>
        </p:nvSpPr>
        <p:spPr>
          <a:xfrm>
            <a:off x="5083860" y="2250328"/>
            <a:ext cx="2757551"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Comunicación transparente</a:t>
            </a:r>
          </a:p>
        </p:txBody>
      </p:sp>
      <p:sp>
        <p:nvSpPr>
          <p:cNvPr id="29" name="Subtitle 2">
            <a:extLst>
              <a:ext uri="{FF2B5EF4-FFF2-40B4-BE49-F238E27FC236}">
                <a16:creationId xmlns:a16="http://schemas.microsoft.com/office/drawing/2014/main" xmlns="" id="{395CF6FB-F6BD-430D-AB0A-DD182A199057}"/>
              </a:ext>
            </a:extLst>
          </p:cNvPr>
          <p:cNvSpPr txBox="1">
            <a:spLocks/>
          </p:cNvSpPr>
          <p:nvPr/>
        </p:nvSpPr>
        <p:spPr>
          <a:xfrm>
            <a:off x="4508951" y="2527597"/>
            <a:ext cx="329435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spcAft>
                <a:spcPts val="675"/>
              </a:spcAft>
            </a:pPr>
            <a:r>
              <a:rPr lang="en-GB" sz="1600" dirty="0">
                <a:solidFill>
                  <a:srgbClr val="245473"/>
                </a:solidFill>
                <a:latin typeface="+mj-lt"/>
                <a:ea typeface="Lato Light" panose="020F0502020204030203" pitchFamily="34" charset="0"/>
                <a:cs typeface="Mukta ExtraLight" panose="020B0000000000000000" pitchFamily="34" charset="77"/>
              </a:rPr>
              <a:t>Comprometerse con una comunicación interna y externa transparente y coherente</a:t>
            </a:r>
          </a:p>
        </p:txBody>
      </p:sp>
      <p:sp>
        <p:nvSpPr>
          <p:cNvPr id="32" name="TextBox 45">
            <a:extLst>
              <a:ext uri="{FF2B5EF4-FFF2-40B4-BE49-F238E27FC236}">
                <a16:creationId xmlns:a16="http://schemas.microsoft.com/office/drawing/2014/main" xmlns="" id="{43AB407D-B290-417F-9879-C1BE8796A733}"/>
              </a:ext>
            </a:extLst>
          </p:cNvPr>
          <p:cNvSpPr txBox="1"/>
          <p:nvPr/>
        </p:nvSpPr>
        <p:spPr>
          <a:xfrm>
            <a:off x="7252388" y="5180149"/>
            <a:ext cx="3486724"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Hacer lo necesario cuando es necesario</a:t>
            </a:r>
          </a:p>
        </p:txBody>
      </p:sp>
      <p:sp>
        <p:nvSpPr>
          <p:cNvPr id="33" name="Subtitle 2">
            <a:extLst>
              <a:ext uri="{FF2B5EF4-FFF2-40B4-BE49-F238E27FC236}">
                <a16:creationId xmlns:a16="http://schemas.microsoft.com/office/drawing/2014/main" xmlns="" id="{8692E1CC-FEC8-4466-BF90-1CB500856813}"/>
              </a:ext>
            </a:extLst>
          </p:cNvPr>
          <p:cNvSpPr txBox="1">
            <a:spLocks/>
          </p:cNvSpPr>
          <p:nvPr/>
        </p:nvSpPr>
        <p:spPr>
          <a:xfrm>
            <a:off x="7300011" y="5452027"/>
            <a:ext cx="452187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spcAft>
                <a:spcPts val="675"/>
              </a:spcAft>
            </a:pPr>
            <a:r>
              <a:rPr lang="en-GB" sz="1600" dirty="0">
                <a:solidFill>
                  <a:srgbClr val="245473"/>
                </a:solidFill>
                <a:latin typeface="+mj-lt"/>
                <a:ea typeface="Lato Light" panose="020F0502020204030203" pitchFamily="34" charset="0"/>
                <a:cs typeface="Mukta ExtraLight" panose="020B0000000000000000" pitchFamily="34" charset="77"/>
              </a:rPr>
              <a:t>Deshágase de su calendario: involucre a todas las partes interesadas las 24 horas del día</a:t>
            </a:r>
          </a:p>
        </p:txBody>
      </p:sp>
      <p:sp>
        <p:nvSpPr>
          <p:cNvPr id="34" name="TextBox 48">
            <a:extLst>
              <a:ext uri="{FF2B5EF4-FFF2-40B4-BE49-F238E27FC236}">
                <a16:creationId xmlns:a16="http://schemas.microsoft.com/office/drawing/2014/main" xmlns="" id="{75B738D5-2461-470F-804F-3348A580EFBF}"/>
              </a:ext>
            </a:extLst>
          </p:cNvPr>
          <p:cNvSpPr txBox="1"/>
          <p:nvPr/>
        </p:nvSpPr>
        <p:spPr>
          <a:xfrm>
            <a:off x="8087614" y="4312662"/>
            <a:ext cx="1127232"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Sé un líder</a:t>
            </a:r>
          </a:p>
        </p:txBody>
      </p:sp>
      <p:sp>
        <p:nvSpPr>
          <p:cNvPr id="35" name="Subtitle 2">
            <a:extLst>
              <a:ext uri="{FF2B5EF4-FFF2-40B4-BE49-F238E27FC236}">
                <a16:creationId xmlns:a16="http://schemas.microsoft.com/office/drawing/2014/main" xmlns="" id="{B1898D98-917E-4EE4-805C-23C023E5A491}"/>
              </a:ext>
            </a:extLst>
          </p:cNvPr>
          <p:cNvSpPr txBox="1">
            <a:spLocks/>
          </p:cNvSpPr>
          <p:nvPr/>
        </p:nvSpPr>
        <p:spPr>
          <a:xfrm>
            <a:off x="8135238" y="4584539"/>
            <a:ext cx="424715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spcAft>
                <a:spcPts val="675"/>
              </a:spcAft>
            </a:pPr>
            <a:r>
              <a:rPr lang="en-GB" sz="1600" dirty="0">
                <a:solidFill>
                  <a:srgbClr val="245473"/>
                </a:solidFill>
                <a:latin typeface="+mj-lt"/>
                <a:ea typeface="Lato Light" panose="020F0502020204030203" pitchFamily="34" charset="0"/>
                <a:cs typeface="Mukta ExtraLight" panose="020B0000000000000000" pitchFamily="34" charset="77"/>
              </a:rPr>
              <a:t>Proporcionar una participación visible del director general y de la alta dirección. Haga suyo el problema </a:t>
            </a:r>
          </a:p>
        </p:txBody>
      </p:sp>
      <p:sp>
        <p:nvSpPr>
          <p:cNvPr id="38" name="TextBox 32">
            <a:extLst>
              <a:ext uri="{FF2B5EF4-FFF2-40B4-BE49-F238E27FC236}">
                <a16:creationId xmlns:a16="http://schemas.microsoft.com/office/drawing/2014/main" xmlns="" id="{484A0FF1-DB9D-4E46-9BB9-FF420557D505}"/>
              </a:ext>
            </a:extLst>
          </p:cNvPr>
          <p:cNvSpPr txBox="1"/>
          <p:nvPr/>
        </p:nvSpPr>
        <p:spPr>
          <a:xfrm>
            <a:off x="5004441" y="3225972"/>
            <a:ext cx="2108462"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Comunicación rápida</a:t>
            </a:r>
          </a:p>
        </p:txBody>
      </p:sp>
      <p:sp>
        <p:nvSpPr>
          <p:cNvPr id="39" name="Subtitle 2">
            <a:extLst>
              <a:ext uri="{FF2B5EF4-FFF2-40B4-BE49-F238E27FC236}">
                <a16:creationId xmlns:a16="http://schemas.microsoft.com/office/drawing/2014/main" xmlns="" id="{93984BA3-DF72-4BC2-945D-9266C1573123}"/>
              </a:ext>
            </a:extLst>
          </p:cNvPr>
          <p:cNvSpPr txBox="1">
            <a:spLocks/>
          </p:cNvSpPr>
          <p:nvPr/>
        </p:nvSpPr>
        <p:spPr>
          <a:xfrm>
            <a:off x="4160493" y="3517165"/>
            <a:ext cx="291430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spcAft>
                <a:spcPts val="675"/>
              </a:spcAft>
            </a:pPr>
            <a:r>
              <a:rPr lang="en-GB" sz="1600" dirty="0">
                <a:solidFill>
                  <a:srgbClr val="245473"/>
                </a:solidFill>
                <a:latin typeface="+mj-lt"/>
                <a:ea typeface="Lato Light" panose="020F0502020204030203" pitchFamily="34" charset="0"/>
                <a:cs typeface="Mukta ExtraLight" panose="020B0000000000000000" pitchFamily="34" charset="77"/>
              </a:rPr>
              <a:t>Proporcionar una comunicación rápida y proactiva</a:t>
            </a:r>
          </a:p>
        </p:txBody>
      </p:sp>
    </p:spTree>
    <p:extLst>
      <p:ext uri="{BB962C8B-B14F-4D97-AF65-F5344CB8AC3E}">
        <p14:creationId xmlns:p14="http://schemas.microsoft.com/office/powerpoint/2010/main" val="31355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198166" y="524347"/>
            <a:ext cx="8852375" cy="1046310"/>
          </a:xfrm>
        </p:spPr>
        <p:txBody>
          <a:bodyPr>
            <a:normAutofit fontScale="92500" lnSpcReduction="10000"/>
          </a:bodyPr>
          <a:lstStyle/>
          <a:p>
            <a:r>
              <a:rPr lang="en-GB" dirty="0">
                <a:highlight>
                  <a:srgbClr val="C01F75"/>
                </a:highlight>
              </a:rPr>
              <a:t>VER</a:t>
            </a:r>
          </a:p>
          <a:p>
            <a:r>
              <a:rPr lang="en-GB" dirty="0"/>
              <a:t>La visión mental y la inteligencia emocional en el liderazgo</a:t>
            </a:r>
          </a:p>
        </p:txBody>
      </p:sp>
      <p:sp>
        <p:nvSpPr>
          <p:cNvPr id="28" name="Rechteck 27">
            <a:extLst>
              <a:ext uri="{FF2B5EF4-FFF2-40B4-BE49-F238E27FC236}">
                <a16:creationId xmlns:a16="http://schemas.microsoft.com/office/drawing/2014/main" xmlns="" id="{98670D1F-3C08-4A05-AA8F-091E4EC900BD}"/>
              </a:ext>
            </a:extLst>
          </p:cNvPr>
          <p:cNvSpPr/>
          <p:nvPr/>
        </p:nvSpPr>
        <p:spPr>
          <a:xfrm>
            <a:off x="550278" y="6310824"/>
            <a:ext cx="7015179"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Fuente: </a:t>
            </a:r>
            <a:r>
              <a:rPr lang="en-GB" sz="1000" dirty="0" err="1">
                <a:latin typeface="+mj-lt"/>
              </a:rPr>
              <a:t>Dr. </a:t>
            </a:r>
            <a:r>
              <a:rPr lang="en-GB" sz="1000" dirty="0">
                <a:latin typeface="+mj-lt"/>
              </a:rPr>
              <a:t>Daniel Goleman| </a:t>
            </a:r>
            <a:r>
              <a:rPr lang="en-GB" sz="1000" dirty="0" err="1">
                <a:latin typeface="+mj-lt"/>
              </a:rPr>
              <a:t>Youtube: </a:t>
            </a:r>
            <a:r>
              <a:rPr lang="en-GB" sz="1000" dirty="0">
                <a:hlinkClick r:id="rId8"/>
              </a:rPr>
              <a:t>https://www.youtube.com/watch?v=heRCxqQmrGQ</a:t>
            </a:r>
            <a:r>
              <a:rPr lang="en-GB" sz="1000" dirty="0"/>
              <a:t> | Duración: 5:11</a:t>
            </a:r>
            <a:endParaRPr lang="en-GB" sz="1000" dirty="0">
              <a:latin typeface="+mj-lt"/>
            </a:endParaRPr>
          </a:p>
        </p:txBody>
      </p:sp>
      <p:pic>
        <p:nvPicPr>
          <p:cNvPr id="29" name="Picture 22" descr="iMac.png">
            <a:extLst>
              <a:ext uri="{FF2B5EF4-FFF2-40B4-BE49-F238E27FC236}">
                <a16:creationId xmlns:a16="http://schemas.microsoft.com/office/drawing/2014/main" xmlns="" id="{342333D4-743F-4D63-8568-7794FADD8C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7934" y="1642311"/>
            <a:ext cx="5428649" cy="4802162"/>
          </a:xfrm>
          <a:prstGeom prst="rect">
            <a:avLst/>
          </a:prstGeom>
        </p:spPr>
      </p:pic>
      <p:pic>
        <p:nvPicPr>
          <p:cNvPr id="5" name="Onlinemedien 4" title="Daniel Goleman: Three Levels of Organizational Awareness">
            <a:hlinkClick r:id="" action="ppaction://media"/>
            <a:extLst>
              <a:ext uri="{FF2B5EF4-FFF2-40B4-BE49-F238E27FC236}">
                <a16:creationId xmlns:a16="http://schemas.microsoft.com/office/drawing/2014/main" xmlns="" id="{60E5323C-6768-451D-A1F1-66CAD700516D}"/>
              </a:ext>
            </a:extLst>
          </p:cNvPr>
          <p:cNvPicPr>
            <a:picLocks noRot="1" noChangeAspect="1"/>
          </p:cNvPicPr>
          <p:nvPr>
            <a:videoFile r:link="rId3"/>
          </p:nvPr>
        </p:nvPicPr>
        <p:blipFill>
          <a:blip r:embed="rId10"/>
          <a:stretch>
            <a:fillRect/>
          </a:stretch>
        </p:blipFill>
        <p:spPr>
          <a:xfrm>
            <a:off x="4649245" y="2310193"/>
            <a:ext cx="4174992" cy="2348433"/>
          </a:xfrm>
          <a:prstGeom prst="rect">
            <a:avLst/>
          </a:prstGeom>
        </p:spPr>
      </p:pic>
      <p:sp>
        <p:nvSpPr>
          <p:cNvPr id="8" name="TextBox 7">
            <a:extLst>
              <a:ext uri="{FF2B5EF4-FFF2-40B4-BE49-F238E27FC236}">
                <a16:creationId xmlns:a16="http://schemas.microsoft.com/office/drawing/2014/main" xmlns="" id="{C01D9471-04DB-4970-9D81-FDC4393E4FF6}"/>
              </a:ext>
            </a:extLst>
          </p:cNvPr>
          <p:cNvSpPr txBox="1"/>
          <p:nvPr/>
        </p:nvSpPr>
        <p:spPr>
          <a:xfrm>
            <a:off x="398400" y="2056108"/>
            <a:ext cx="3599533" cy="3477875"/>
          </a:xfrm>
          <a:prstGeom prst="rect">
            <a:avLst/>
          </a:prstGeom>
          <a:noFill/>
        </p:spPr>
        <p:txBody>
          <a:bodyPr wrap="square">
            <a:spAutoFit/>
          </a:bodyPr>
          <a:lstStyle/>
          <a:p>
            <a:r>
              <a:rPr lang="en-GB" sz="2200" b="0" i="0" dirty="0">
                <a:solidFill>
                  <a:srgbClr val="245473"/>
                </a:solidFill>
                <a:effectLst/>
                <a:latin typeface="+mj-lt"/>
              </a:rPr>
              <a:t>El </a:t>
            </a:r>
            <a:r>
              <a:rPr lang="en-GB" sz="2200" b="0" i="0" dirty="0" err="1">
                <a:solidFill>
                  <a:srgbClr val="245473"/>
                </a:solidFill>
                <a:effectLst/>
                <a:latin typeface="+mj-lt"/>
              </a:rPr>
              <a:t>Dr. </a:t>
            </a:r>
            <a:r>
              <a:rPr lang="en-GB" sz="2200" b="0" i="0" dirty="0">
                <a:solidFill>
                  <a:srgbClr val="245473"/>
                </a:solidFill>
                <a:effectLst/>
                <a:latin typeface="+mj-lt"/>
              </a:rPr>
              <a:t>Daniel Goleman comparte la fascinante base científica del desarrollo del liderazgo en la serie de vídeos Brainpower. En este extracto, </a:t>
            </a:r>
            <a:r>
              <a:rPr lang="en-GB" sz="2200" b="0" i="0" dirty="0" err="1">
                <a:solidFill>
                  <a:srgbClr val="245473"/>
                </a:solidFill>
                <a:effectLst/>
                <a:latin typeface="+mj-lt"/>
              </a:rPr>
              <a:t>el Dr. Goleman </a:t>
            </a:r>
            <a:r>
              <a:rPr lang="en-GB" sz="2200" b="0" i="0" dirty="0">
                <a:solidFill>
                  <a:srgbClr val="245473"/>
                </a:solidFill>
                <a:effectLst/>
                <a:latin typeface="+mj-lt"/>
              </a:rPr>
              <a:t>destaca las formas en que los líderes eficaces emplean el pensamiento sistémico en su estrategia empresarial, sus tácticas de motivación y su visión organizativa.</a:t>
            </a:r>
            <a:endParaRPr lang="en-IE" sz="2200" dirty="0">
              <a:solidFill>
                <a:srgbClr val="245473"/>
              </a:solidFill>
              <a:latin typeface="+mj-lt"/>
            </a:endParaRPr>
          </a:p>
        </p:txBody>
      </p:sp>
    </p:spTree>
    <p:extLst>
      <p:ext uri="{BB962C8B-B14F-4D97-AF65-F5344CB8AC3E}">
        <p14:creationId xmlns:p14="http://schemas.microsoft.com/office/powerpoint/2010/main" val="152350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99525" y="461187"/>
            <a:ext cx="11339697" cy="697353"/>
          </a:xfrm>
        </p:spPr>
        <p:txBody>
          <a:bodyPr>
            <a:normAutofit/>
          </a:bodyPr>
          <a:lstStyle/>
          <a:p>
            <a:r>
              <a:rPr lang="en-GB" dirty="0"/>
              <a:t>Demostrar liderazgo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13756" y="1970953"/>
            <a:ext cx="5084397" cy="512221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Las crisis novedosas pueden poner a prueba la capacidad de liderazgo, la toma de decisiones y el pensamiento estratégico.</a:t>
            </a:r>
          </a:p>
          <a:p>
            <a:pPr algn="l">
              <a:lnSpc>
                <a:spcPct val="100000"/>
              </a:lnSpc>
              <a:spcBef>
                <a:spcPts val="600"/>
              </a:spcBef>
            </a:pPr>
            <a:r>
              <a:rPr lang="en-GB" altLang="de-DE" sz="2000" dirty="0">
                <a:solidFill>
                  <a:srgbClr val="245473"/>
                </a:solidFill>
                <a:latin typeface="+mj-lt"/>
              </a:rPr>
              <a:t>Durante una crisis, las partes interesadas deben participar y las interacciones con ellas (y posiblemente con los medios de comunicación) para articular la situación y compartir su plan de acción previsto son estratégicas. Los líderes pueden utilizar las crisis como una oportunidad para crear asociaciones más fuertes y pedir ayuda si es necesario.</a:t>
            </a:r>
          </a:p>
          <a:p>
            <a:pPr algn="l">
              <a:lnSpc>
                <a:spcPct val="100000"/>
              </a:lnSpc>
              <a:spcBef>
                <a:spcPts val="600"/>
              </a:spcBef>
            </a:pPr>
            <a:r>
              <a:rPr lang="en-GB" altLang="de-DE" sz="2000" dirty="0">
                <a:solidFill>
                  <a:srgbClr val="245473"/>
                </a:solidFill>
                <a:latin typeface="+mj-lt"/>
              </a:rPr>
              <a:t>Su equipo espera que le proporcione un fuerte apoyo y orientación y su confianza en el proceso es una marca de continuidad para su equipo y se requieren verdaderas habilidades de liderazgo. Los siguientes son consejos para los líderes en la gestión de crisis:</a:t>
            </a:r>
          </a:p>
          <a:p>
            <a:pPr algn="l">
              <a:lnSpc>
                <a:spcPts val="1500"/>
              </a:lnSpc>
              <a:spcBef>
                <a:spcPts val="600"/>
              </a:spcBef>
            </a:pPr>
            <a:endParaRPr lang="en-GB" sz="1400" dirty="0">
              <a:latin typeface="+mj-lt"/>
              <a:sym typeface="Wingdings" panose="05000000000000000000" pitchFamily="2" charset="2"/>
            </a:endParaRPr>
          </a:p>
        </p:txBody>
      </p:sp>
      <p:sp>
        <p:nvSpPr>
          <p:cNvPr id="8" name="Rectangle 1">
            <a:extLst>
              <a:ext uri="{FF2B5EF4-FFF2-40B4-BE49-F238E27FC236}">
                <a16:creationId xmlns:a16="http://schemas.microsoft.com/office/drawing/2014/main" xmlns="" id="{B36F7671-7601-4308-A8AA-5E51AB76BBC2}"/>
              </a:ext>
            </a:extLst>
          </p:cNvPr>
          <p:cNvSpPr/>
          <p:nvPr/>
        </p:nvSpPr>
        <p:spPr>
          <a:xfrm>
            <a:off x="5436748" y="1927875"/>
            <a:ext cx="710509" cy="393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9" name="Rectangle 2">
            <a:extLst>
              <a:ext uri="{FF2B5EF4-FFF2-40B4-BE49-F238E27FC236}">
                <a16:creationId xmlns:a16="http://schemas.microsoft.com/office/drawing/2014/main" xmlns="" id="{E66D0F70-FEE3-4389-A54A-26E1CD5DDA9A}"/>
              </a:ext>
            </a:extLst>
          </p:cNvPr>
          <p:cNvSpPr/>
          <p:nvPr/>
        </p:nvSpPr>
        <p:spPr>
          <a:xfrm>
            <a:off x="5436748" y="2402612"/>
            <a:ext cx="710509" cy="393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0" name="Rectangle 3">
            <a:extLst>
              <a:ext uri="{FF2B5EF4-FFF2-40B4-BE49-F238E27FC236}">
                <a16:creationId xmlns:a16="http://schemas.microsoft.com/office/drawing/2014/main" xmlns="" id="{9A6E80D8-C921-4CD8-9AAC-51F298DC2E9D}"/>
              </a:ext>
            </a:extLst>
          </p:cNvPr>
          <p:cNvSpPr/>
          <p:nvPr/>
        </p:nvSpPr>
        <p:spPr>
          <a:xfrm>
            <a:off x="5436748" y="2877348"/>
            <a:ext cx="710509" cy="393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1" name="Rectangle 4">
            <a:extLst>
              <a:ext uri="{FF2B5EF4-FFF2-40B4-BE49-F238E27FC236}">
                <a16:creationId xmlns:a16="http://schemas.microsoft.com/office/drawing/2014/main" xmlns="" id="{D24711B8-F396-448B-B88F-88BCFFB41D5E}"/>
              </a:ext>
            </a:extLst>
          </p:cNvPr>
          <p:cNvSpPr/>
          <p:nvPr/>
        </p:nvSpPr>
        <p:spPr>
          <a:xfrm>
            <a:off x="5436748" y="3352083"/>
            <a:ext cx="710509" cy="3939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2" name="Rectangle 5">
            <a:extLst>
              <a:ext uri="{FF2B5EF4-FFF2-40B4-BE49-F238E27FC236}">
                <a16:creationId xmlns:a16="http://schemas.microsoft.com/office/drawing/2014/main" xmlns="" id="{AA9AA97C-A636-4315-8D01-4EEC0A2D8B05}"/>
              </a:ext>
            </a:extLst>
          </p:cNvPr>
          <p:cNvSpPr/>
          <p:nvPr/>
        </p:nvSpPr>
        <p:spPr>
          <a:xfrm>
            <a:off x="5436748" y="3826820"/>
            <a:ext cx="710509" cy="3939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3" name="TextBox 6">
            <a:extLst>
              <a:ext uri="{FF2B5EF4-FFF2-40B4-BE49-F238E27FC236}">
                <a16:creationId xmlns:a16="http://schemas.microsoft.com/office/drawing/2014/main" xmlns="" id="{D783DB51-2818-4F2A-93B1-7DBA6C8B2D2D}"/>
              </a:ext>
            </a:extLst>
          </p:cNvPr>
          <p:cNvSpPr txBox="1"/>
          <p:nvPr/>
        </p:nvSpPr>
        <p:spPr>
          <a:xfrm>
            <a:off x="5564088" y="1731053"/>
            <a:ext cx="494071"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A</a:t>
            </a:r>
            <a:endParaRPr lang="en-GB" sz="4314" b="1" dirty="0">
              <a:solidFill>
                <a:schemeClr val="bg1"/>
              </a:solidFill>
              <a:latin typeface="+mj-lt"/>
              <a:cs typeface="Poppins" pitchFamily="2" charset="77"/>
            </a:endParaRPr>
          </a:p>
        </p:txBody>
      </p:sp>
      <p:sp>
        <p:nvSpPr>
          <p:cNvPr id="14" name="TextBox 7">
            <a:extLst>
              <a:ext uri="{FF2B5EF4-FFF2-40B4-BE49-F238E27FC236}">
                <a16:creationId xmlns:a16="http://schemas.microsoft.com/office/drawing/2014/main" xmlns="" id="{5386C107-2099-48D7-A9FB-B75F13107370}"/>
              </a:ext>
            </a:extLst>
          </p:cNvPr>
          <p:cNvSpPr txBox="1"/>
          <p:nvPr/>
        </p:nvSpPr>
        <p:spPr>
          <a:xfrm>
            <a:off x="5652775" y="2231561"/>
            <a:ext cx="372001"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B</a:t>
            </a:r>
            <a:endParaRPr lang="en-GB" sz="4314" b="1" dirty="0">
              <a:solidFill>
                <a:schemeClr val="bg1"/>
              </a:solidFill>
              <a:latin typeface="+mj-lt"/>
              <a:cs typeface="Poppins" pitchFamily="2" charset="77"/>
            </a:endParaRPr>
          </a:p>
        </p:txBody>
      </p:sp>
      <p:sp>
        <p:nvSpPr>
          <p:cNvPr id="15" name="TextBox 8">
            <a:extLst>
              <a:ext uri="{FF2B5EF4-FFF2-40B4-BE49-F238E27FC236}">
                <a16:creationId xmlns:a16="http://schemas.microsoft.com/office/drawing/2014/main" xmlns="" id="{4C60720B-E0AF-4489-A0CA-988C11DBDCB6}"/>
              </a:ext>
            </a:extLst>
          </p:cNvPr>
          <p:cNvSpPr txBox="1"/>
          <p:nvPr/>
        </p:nvSpPr>
        <p:spPr>
          <a:xfrm>
            <a:off x="5652778" y="2706298"/>
            <a:ext cx="372000"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C</a:t>
            </a:r>
            <a:endParaRPr lang="en-GB" sz="4314" b="1" dirty="0">
              <a:solidFill>
                <a:schemeClr val="bg1"/>
              </a:solidFill>
              <a:latin typeface="+mj-lt"/>
              <a:cs typeface="Poppins" pitchFamily="2" charset="77"/>
            </a:endParaRPr>
          </a:p>
        </p:txBody>
      </p:sp>
      <p:sp>
        <p:nvSpPr>
          <p:cNvPr id="17" name="TextBox 9">
            <a:extLst>
              <a:ext uri="{FF2B5EF4-FFF2-40B4-BE49-F238E27FC236}">
                <a16:creationId xmlns:a16="http://schemas.microsoft.com/office/drawing/2014/main" xmlns="" id="{A247064C-95DE-4509-A66F-8CA1056298AE}"/>
              </a:ext>
            </a:extLst>
          </p:cNvPr>
          <p:cNvSpPr txBox="1"/>
          <p:nvPr/>
        </p:nvSpPr>
        <p:spPr>
          <a:xfrm>
            <a:off x="5632741" y="3181034"/>
            <a:ext cx="403398"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D</a:t>
            </a:r>
            <a:endParaRPr lang="en-GB" sz="4314" b="1" dirty="0">
              <a:solidFill>
                <a:schemeClr val="bg1"/>
              </a:solidFill>
              <a:latin typeface="+mj-lt"/>
              <a:cs typeface="Poppins" pitchFamily="2" charset="77"/>
            </a:endParaRPr>
          </a:p>
        </p:txBody>
      </p:sp>
      <p:sp>
        <p:nvSpPr>
          <p:cNvPr id="18" name="TextBox 10">
            <a:extLst>
              <a:ext uri="{FF2B5EF4-FFF2-40B4-BE49-F238E27FC236}">
                <a16:creationId xmlns:a16="http://schemas.microsoft.com/office/drawing/2014/main" xmlns="" id="{C35AB775-5F1B-4BAA-85E9-CD2320D30560}"/>
              </a:ext>
            </a:extLst>
          </p:cNvPr>
          <p:cNvSpPr txBox="1"/>
          <p:nvPr/>
        </p:nvSpPr>
        <p:spPr>
          <a:xfrm>
            <a:off x="5665601" y="3655770"/>
            <a:ext cx="351906"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E</a:t>
            </a:r>
            <a:endParaRPr lang="en-GB" sz="4314" b="1" dirty="0">
              <a:solidFill>
                <a:schemeClr val="bg1"/>
              </a:solidFill>
              <a:latin typeface="+mj-lt"/>
              <a:cs typeface="Poppins" pitchFamily="2" charset="77"/>
            </a:endParaRPr>
          </a:p>
        </p:txBody>
      </p:sp>
      <p:sp>
        <p:nvSpPr>
          <p:cNvPr id="19" name="Rectangle 13">
            <a:extLst>
              <a:ext uri="{FF2B5EF4-FFF2-40B4-BE49-F238E27FC236}">
                <a16:creationId xmlns:a16="http://schemas.microsoft.com/office/drawing/2014/main" xmlns="" id="{F78A84BD-924A-4599-A88C-CC21199F4D1F}"/>
              </a:ext>
            </a:extLst>
          </p:cNvPr>
          <p:cNvSpPr/>
          <p:nvPr/>
        </p:nvSpPr>
        <p:spPr>
          <a:xfrm>
            <a:off x="6347285" y="1927875"/>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0" name="Rectangle 14">
            <a:extLst>
              <a:ext uri="{FF2B5EF4-FFF2-40B4-BE49-F238E27FC236}">
                <a16:creationId xmlns:a16="http://schemas.microsoft.com/office/drawing/2014/main" xmlns="" id="{2B8D9076-21C2-4E58-B0EB-51999431CB92}"/>
              </a:ext>
            </a:extLst>
          </p:cNvPr>
          <p:cNvSpPr/>
          <p:nvPr/>
        </p:nvSpPr>
        <p:spPr>
          <a:xfrm>
            <a:off x="6347285" y="2402612"/>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1" name="Rectangle 15">
            <a:extLst>
              <a:ext uri="{FF2B5EF4-FFF2-40B4-BE49-F238E27FC236}">
                <a16:creationId xmlns:a16="http://schemas.microsoft.com/office/drawing/2014/main" xmlns="" id="{D55A5FC5-A3A5-4989-A8FD-982F6B0EA33A}"/>
              </a:ext>
            </a:extLst>
          </p:cNvPr>
          <p:cNvSpPr/>
          <p:nvPr/>
        </p:nvSpPr>
        <p:spPr>
          <a:xfrm>
            <a:off x="6347285" y="2877348"/>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2" name="Rectangle 16">
            <a:extLst>
              <a:ext uri="{FF2B5EF4-FFF2-40B4-BE49-F238E27FC236}">
                <a16:creationId xmlns:a16="http://schemas.microsoft.com/office/drawing/2014/main" xmlns="" id="{340E0175-BD94-49F2-A560-D0D856BA4488}"/>
              </a:ext>
            </a:extLst>
          </p:cNvPr>
          <p:cNvSpPr/>
          <p:nvPr/>
        </p:nvSpPr>
        <p:spPr>
          <a:xfrm>
            <a:off x="6347285" y="3352083"/>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3" name="Rectangle 17">
            <a:extLst>
              <a:ext uri="{FF2B5EF4-FFF2-40B4-BE49-F238E27FC236}">
                <a16:creationId xmlns:a16="http://schemas.microsoft.com/office/drawing/2014/main" xmlns="" id="{051B6735-F4AB-4919-99B0-F084C0DD15F0}"/>
              </a:ext>
            </a:extLst>
          </p:cNvPr>
          <p:cNvSpPr/>
          <p:nvPr/>
        </p:nvSpPr>
        <p:spPr>
          <a:xfrm>
            <a:off x="6347285" y="3826820"/>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4" name="TextBox 18">
            <a:extLst>
              <a:ext uri="{FF2B5EF4-FFF2-40B4-BE49-F238E27FC236}">
                <a16:creationId xmlns:a16="http://schemas.microsoft.com/office/drawing/2014/main" xmlns="" id="{B2B33C6C-8AA0-44BE-B0A9-6E03A98D25B4}"/>
              </a:ext>
            </a:extLst>
          </p:cNvPr>
          <p:cNvSpPr txBox="1"/>
          <p:nvPr/>
        </p:nvSpPr>
        <p:spPr>
          <a:xfrm>
            <a:off x="6501879" y="1940176"/>
            <a:ext cx="4176557"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Ofrecer un rendimiento constante</a:t>
            </a:r>
          </a:p>
        </p:txBody>
      </p:sp>
      <p:sp>
        <p:nvSpPr>
          <p:cNvPr id="25" name="TextBox 20">
            <a:extLst>
              <a:ext uri="{FF2B5EF4-FFF2-40B4-BE49-F238E27FC236}">
                <a16:creationId xmlns:a16="http://schemas.microsoft.com/office/drawing/2014/main" xmlns="" id="{6D6FAB35-8EE7-4057-A4BE-783D60B76901}"/>
              </a:ext>
            </a:extLst>
          </p:cNvPr>
          <p:cNvSpPr txBox="1"/>
          <p:nvPr/>
        </p:nvSpPr>
        <p:spPr>
          <a:xfrm>
            <a:off x="6504302" y="2425435"/>
            <a:ext cx="4376582"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Mostrar una actitud positiva, siempre</a:t>
            </a:r>
          </a:p>
        </p:txBody>
      </p:sp>
      <p:sp>
        <p:nvSpPr>
          <p:cNvPr id="26" name="TextBox 21">
            <a:extLst>
              <a:ext uri="{FF2B5EF4-FFF2-40B4-BE49-F238E27FC236}">
                <a16:creationId xmlns:a16="http://schemas.microsoft.com/office/drawing/2014/main" xmlns="" id="{60C64F1B-AD62-4E4D-B05E-E9316676E26A}"/>
              </a:ext>
            </a:extLst>
          </p:cNvPr>
          <p:cNvSpPr txBox="1"/>
          <p:nvPr/>
        </p:nvSpPr>
        <p:spPr>
          <a:xfrm>
            <a:off x="6589416" y="2889648"/>
            <a:ext cx="4376581"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Ser un jugador de equipo y "seguidor</a:t>
            </a:r>
          </a:p>
        </p:txBody>
      </p:sp>
      <p:sp>
        <p:nvSpPr>
          <p:cNvPr id="27" name="TextBox 22">
            <a:extLst>
              <a:ext uri="{FF2B5EF4-FFF2-40B4-BE49-F238E27FC236}">
                <a16:creationId xmlns:a16="http://schemas.microsoft.com/office/drawing/2014/main" xmlns="" id="{F7422C02-E5E3-4279-ADBD-36AD81618995}"/>
              </a:ext>
            </a:extLst>
          </p:cNvPr>
          <p:cNvSpPr txBox="1"/>
          <p:nvPr/>
        </p:nvSpPr>
        <p:spPr>
          <a:xfrm>
            <a:off x="6514705" y="3364384"/>
            <a:ext cx="4376584"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Ofrecerse como voluntario para liderar proyectos y unirse a iniciativas</a:t>
            </a:r>
          </a:p>
        </p:txBody>
      </p:sp>
      <p:sp>
        <p:nvSpPr>
          <p:cNvPr id="30" name="TextBox 23">
            <a:extLst>
              <a:ext uri="{FF2B5EF4-FFF2-40B4-BE49-F238E27FC236}">
                <a16:creationId xmlns:a16="http://schemas.microsoft.com/office/drawing/2014/main" xmlns="" id="{225F60C5-4BDD-400E-91BC-637A9E1E2048}"/>
              </a:ext>
            </a:extLst>
          </p:cNvPr>
          <p:cNvSpPr txBox="1"/>
          <p:nvPr/>
        </p:nvSpPr>
        <p:spPr>
          <a:xfrm>
            <a:off x="6514705" y="3839120"/>
            <a:ext cx="3273707"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Convertirse en un generalista completo</a:t>
            </a:r>
          </a:p>
        </p:txBody>
      </p:sp>
      <p:sp>
        <p:nvSpPr>
          <p:cNvPr id="31" name="Rectangle 2">
            <a:extLst>
              <a:ext uri="{FF2B5EF4-FFF2-40B4-BE49-F238E27FC236}">
                <a16:creationId xmlns:a16="http://schemas.microsoft.com/office/drawing/2014/main" xmlns="" id="{3D092A85-649C-4050-B107-973706FC4E38}"/>
              </a:ext>
            </a:extLst>
          </p:cNvPr>
          <p:cNvSpPr/>
          <p:nvPr/>
        </p:nvSpPr>
        <p:spPr>
          <a:xfrm>
            <a:off x="5439848" y="4311515"/>
            <a:ext cx="710509" cy="393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2" name="Rectangle 3">
            <a:extLst>
              <a:ext uri="{FF2B5EF4-FFF2-40B4-BE49-F238E27FC236}">
                <a16:creationId xmlns:a16="http://schemas.microsoft.com/office/drawing/2014/main" xmlns="" id="{F9B29255-A93A-465A-B9F2-8278A6EC04F5}"/>
              </a:ext>
            </a:extLst>
          </p:cNvPr>
          <p:cNvSpPr/>
          <p:nvPr/>
        </p:nvSpPr>
        <p:spPr>
          <a:xfrm>
            <a:off x="5439848" y="4786250"/>
            <a:ext cx="710509" cy="393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3" name="Rectangle 4">
            <a:extLst>
              <a:ext uri="{FF2B5EF4-FFF2-40B4-BE49-F238E27FC236}">
                <a16:creationId xmlns:a16="http://schemas.microsoft.com/office/drawing/2014/main" xmlns="" id="{BA736423-5201-40C5-A4B0-ED61F30FA0A7}"/>
              </a:ext>
            </a:extLst>
          </p:cNvPr>
          <p:cNvSpPr/>
          <p:nvPr/>
        </p:nvSpPr>
        <p:spPr>
          <a:xfrm>
            <a:off x="5439848" y="5260986"/>
            <a:ext cx="710509" cy="3939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4" name="Rectangle 5">
            <a:extLst>
              <a:ext uri="{FF2B5EF4-FFF2-40B4-BE49-F238E27FC236}">
                <a16:creationId xmlns:a16="http://schemas.microsoft.com/office/drawing/2014/main" xmlns="" id="{E36C26B7-73FC-4DA8-9092-DC71D9BCE98D}"/>
              </a:ext>
            </a:extLst>
          </p:cNvPr>
          <p:cNvSpPr/>
          <p:nvPr/>
        </p:nvSpPr>
        <p:spPr>
          <a:xfrm>
            <a:off x="5439848" y="5735723"/>
            <a:ext cx="710509" cy="3939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5" name="TextBox 7">
            <a:extLst>
              <a:ext uri="{FF2B5EF4-FFF2-40B4-BE49-F238E27FC236}">
                <a16:creationId xmlns:a16="http://schemas.microsoft.com/office/drawing/2014/main" xmlns="" id="{F363569B-E1DE-436F-B8FC-BF8BE7C910A9}"/>
              </a:ext>
            </a:extLst>
          </p:cNvPr>
          <p:cNvSpPr txBox="1"/>
          <p:nvPr/>
        </p:nvSpPr>
        <p:spPr>
          <a:xfrm>
            <a:off x="5675914" y="4140464"/>
            <a:ext cx="340602"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F</a:t>
            </a:r>
            <a:endParaRPr lang="en-GB" sz="4314" b="1" dirty="0">
              <a:solidFill>
                <a:schemeClr val="bg1"/>
              </a:solidFill>
              <a:latin typeface="+mj-lt"/>
              <a:cs typeface="Poppins" pitchFamily="2" charset="77"/>
            </a:endParaRPr>
          </a:p>
        </p:txBody>
      </p:sp>
      <p:sp>
        <p:nvSpPr>
          <p:cNvPr id="36" name="TextBox 8">
            <a:extLst>
              <a:ext uri="{FF2B5EF4-FFF2-40B4-BE49-F238E27FC236}">
                <a16:creationId xmlns:a16="http://schemas.microsoft.com/office/drawing/2014/main" xmlns="" id="{69EC3CE4-AC87-4724-9AE5-3D91654EBEA7}"/>
              </a:ext>
            </a:extLst>
          </p:cNvPr>
          <p:cNvSpPr txBox="1"/>
          <p:nvPr/>
        </p:nvSpPr>
        <p:spPr>
          <a:xfrm>
            <a:off x="5588607" y="4597454"/>
            <a:ext cx="410934"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G</a:t>
            </a:r>
          </a:p>
        </p:txBody>
      </p:sp>
      <p:sp>
        <p:nvSpPr>
          <p:cNvPr id="37" name="TextBox 9">
            <a:extLst>
              <a:ext uri="{FF2B5EF4-FFF2-40B4-BE49-F238E27FC236}">
                <a16:creationId xmlns:a16="http://schemas.microsoft.com/office/drawing/2014/main" xmlns="" id="{D8138A71-B11E-4502-A01C-CD5FA275BC37}"/>
              </a:ext>
            </a:extLst>
          </p:cNvPr>
          <p:cNvSpPr txBox="1"/>
          <p:nvPr/>
        </p:nvSpPr>
        <p:spPr>
          <a:xfrm>
            <a:off x="5632633" y="5089937"/>
            <a:ext cx="408422"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H</a:t>
            </a:r>
            <a:endParaRPr lang="en-GB" sz="4314" b="1" dirty="0">
              <a:solidFill>
                <a:schemeClr val="bg1"/>
              </a:solidFill>
              <a:latin typeface="+mj-lt"/>
              <a:cs typeface="Poppins" pitchFamily="2" charset="77"/>
            </a:endParaRPr>
          </a:p>
        </p:txBody>
      </p:sp>
      <p:sp>
        <p:nvSpPr>
          <p:cNvPr id="38" name="TextBox 10">
            <a:extLst>
              <a:ext uri="{FF2B5EF4-FFF2-40B4-BE49-F238E27FC236}">
                <a16:creationId xmlns:a16="http://schemas.microsoft.com/office/drawing/2014/main" xmlns="" id="{3A5CE3FB-C24C-4714-80AD-4C77E96268EA}"/>
              </a:ext>
            </a:extLst>
          </p:cNvPr>
          <p:cNvSpPr txBox="1"/>
          <p:nvPr/>
        </p:nvSpPr>
        <p:spPr>
          <a:xfrm>
            <a:off x="5734422" y="5564672"/>
            <a:ext cx="248923"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I</a:t>
            </a:r>
            <a:endParaRPr lang="en-GB" sz="4314" b="1" dirty="0">
              <a:solidFill>
                <a:schemeClr val="bg1"/>
              </a:solidFill>
              <a:latin typeface="+mj-lt"/>
              <a:cs typeface="Poppins" pitchFamily="2" charset="77"/>
            </a:endParaRPr>
          </a:p>
        </p:txBody>
      </p:sp>
      <p:sp>
        <p:nvSpPr>
          <p:cNvPr id="39" name="Rectangle 14">
            <a:extLst>
              <a:ext uri="{FF2B5EF4-FFF2-40B4-BE49-F238E27FC236}">
                <a16:creationId xmlns:a16="http://schemas.microsoft.com/office/drawing/2014/main" xmlns="" id="{95736C3A-7A45-401A-93B3-5F24E0E0FAD6}"/>
              </a:ext>
            </a:extLst>
          </p:cNvPr>
          <p:cNvSpPr/>
          <p:nvPr/>
        </p:nvSpPr>
        <p:spPr>
          <a:xfrm>
            <a:off x="6350385" y="4311515"/>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0" name="Rectangle 15">
            <a:extLst>
              <a:ext uri="{FF2B5EF4-FFF2-40B4-BE49-F238E27FC236}">
                <a16:creationId xmlns:a16="http://schemas.microsoft.com/office/drawing/2014/main" xmlns="" id="{FB0283B3-65A6-4518-A3BA-2D93725B7E6A}"/>
              </a:ext>
            </a:extLst>
          </p:cNvPr>
          <p:cNvSpPr/>
          <p:nvPr/>
        </p:nvSpPr>
        <p:spPr>
          <a:xfrm>
            <a:off x="6350385" y="4786250"/>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1" name="Rectangle 16">
            <a:extLst>
              <a:ext uri="{FF2B5EF4-FFF2-40B4-BE49-F238E27FC236}">
                <a16:creationId xmlns:a16="http://schemas.microsoft.com/office/drawing/2014/main" xmlns="" id="{84C7735B-855F-4CBA-B406-896A445AD6E3}"/>
              </a:ext>
            </a:extLst>
          </p:cNvPr>
          <p:cNvSpPr/>
          <p:nvPr/>
        </p:nvSpPr>
        <p:spPr>
          <a:xfrm>
            <a:off x="6350385" y="5260986"/>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2" name="Rectangle 17">
            <a:extLst>
              <a:ext uri="{FF2B5EF4-FFF2-40B4-BE49-F238E27FC236}">
                <a16:creationId xmlns:a16="http://schemas.microsoft.com/office/drawing/2014/main" xmlns="" id="{8E0FE63D-712C-45D8-A582-749F1C994EEA}"/>
              </a:ext>
            </a:extLst>
          </p:cNvPr>
          <p:cNvSpPr/>
          <p:nvPr/>
        </p:nvSpPr>
        <p:spPr>
          <a:xfrm>
            <a:off x="6350385" y="5735723"/>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3" name="TextBox 20">
            <a:extLst>
              <a:ext uri="{FF2B5EF4-FFF2-40B4-BE49-F238E27FC236}">
                <a16:creationId xmlns:a16="http://schemas.microsoft.com/office/drawing/2014/main" xmlns="" id="{155EB3C4-62E7-4A14-B42E-FA1178D62BEA}"/>
              </a:ext>
            </a:extLst>
          </p:cNvPr>
          <p:cNvSpPr txBox="1"/>
          <p:nvPr/>
        </p:nvSpPr>
        <p:spPr>
          <a:xfrm>
            <a:off x="6589416" y="4323814"/>
            <a:ext cx="4721674"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Asumir los fracasos/errores... y aprender de ellos</a:t>
            </a:r>
          </a:p>
        </p:txBody>
      </p:sp>
      <p:sp>
        <p:nvSpPr>
          <p:cNvPr id="44" name="TextBox 21">
            <a:extLst>
              <a:ext uri="{FF2B5EF4-FFF2-40B4-BE49-F238E27FC236}">
                <a16:creationId xmlns:a16="http://schemas.microsoft.com/office/drawing/2014/main" xmlns="" id="{9EDFA010-CB17-41ED-BCA3-5229B8B86EEA}"/>
              </a:ext>
            </a:extLst>
          </p:cNvPr>
          <p:cNvSpPr txBox="1"/>
          <p:nvPr/>
        </p:nvSpPr>
        <p:spPr>
          <a:xfrm>
            <a:off x="6374843" y="4809075"/>
            <a:ext cx="5225766"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Pensar estratégicamente y ver el panorama general en cada momento</a:t>
            </a:r>
          </a:p>
        </p:txBody>
      </p:sp>
      <p:sp>
        <p:nvSpPr>
          <p:cNvPr id="45" name="TextBox 22">
            <a:extLst>
              <a:ext uri="{FF2B5EF4-FFF2-40B4-BE49-F238E27FC236}">
                <a16:creationId xmlns:a16="http://schemas.microsoft.com/office/drawing/2014/main" xmlns="" id="{603FCFBB-2C14-432D-978D-89813DE17257}"/>
              </a:ext>
            </a:extLst>
          </p:cNvPr>
          <p:cNvSpPr txBox="1"/>
          <p:nvPr/>
        </p:nvSpPr>
        <p:spPr>
          <a:xfrm>
            <a:off x="6607943" y="5300145"/>
            <a:ext cx="4373484"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Observar a los demás, evaluar, escuchar, aprender</a:t>
            </a:r>
          </a:p>
        </p:txBody>
      </p:sp>
      <p:sp>
        <p:nvSpPr>
          <p:cNvPr id="46" name="TextBox 23">
            <a:extLst>
              <a:ext uri="{FF2B5EF4-FFF2-40B4-BE49-F238E27FC236}">
                <a16:creationId xmlns:a16="http://schemas.microsoft.com/office/drawing/2014/main" xmlns="" id="{6279543A-8A80-4102-95C9-C785A7DD49AA}"/>
              </a:ext>
            </a:extLst>
          </p:cNvPr>
          <p:cNvSpPr txBox="1"/>
          <p:nvPr/>
        </p:nvSpPr>
        <p:spPr>
          <a:xfrm>
            <a:off x="6690490" y="5748023"/>
            <a:ext cx="2002103"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Ser consciente de sí mismo</a:t>
            </a:r>
          </a:p>
        </p:txBody>
      </p:sp>
    </p:spTree>
    <p:extLst>
      <p:ext uri="{BB962C8B-B14F-4D97-AF65-F5344CB8AC3E}">
        <p14:creationId xmlns:p14="http://schemas.microsoft.com/office/powerpoint/2010/main" val="245151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0093" y="568718"/>
            <a:ext cx="8852375" cy="697353"/>
          </a:xfrm>
        </p:spPr>
        <p:txBody>
          <a:bodyPr>
            <a:normAutofit/>
          </a:bodyPr>
          <a:lstStyle/>
          <a:p>
            <a:r>
              <a:rPr lang="en-GB" dirty="0"/>
              <a:t>Mitos sobre el liderazgo empresarial</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16564" y="1990536"/>
            <a:ext cx="3881936" cy="45176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Cuando se trata de liderazgo empresarial, no hay una talla única para todos. Cada líder tiene su propia personalidad, estilo y enfoque para dirigir equipos, y hay diferentes situaciones en las que determinados estilos de liderazgo funcionan o no. </a:t>
            </a:r>
          </a:p>
          <a:p>
            <a:pPr algn="l">
              <a:lnSpc>
                <a:spcPct val="100000"/>
              </a:lnSpc>
              <a:spcBef>
                <a:spcPts val="600"/>
              </a:spcBef>
            </a:pPr>
            <a:r>
              <a:rPr lang="en-GB" altLang="de-DE" sz="2200" dirty="0">
                <a:solidFill>
                  <a:srgbClr val="245473"/>
                </a:solidFill>
                <a:latin typeface="+mj-lt"/>
              </a:rPr>
              <a:t>Dicho esto, hay verdades y mitos sobre el liderazgo que parecen aflorar con el tiempo. He aquí algunos de los que se mencionan constantemente</a:t>
            </a:r>
          </a:p>
          <a:p>
            <a:pPr algn="l">
              <a:lnSpc>
                <a:spcPts val="1500"/>
              </a:lnSpc>
              <a:spcBef>
                <a:spcPts val="600"/>
              </a:spcBef>
            </a:pPr>
            <a:endParaRPr lang="en-GB" sz="2200" dirty="0">
              <a:latin typeface="+mj-lt"/>
              <a:sym typeface="Wingdings" panose="05000000000000000000" pitchFamily="2" charset="2"/>
            </a:endParaRPr>
          </a:p>
        </p:txBody>
      </p:sp>
      <p:sp>
        <p:nvSpPr>
          <p:cNvPr id="82" name="Text Placeholder 33">
            <a:extLst>
              <a:ext uri="{FF2B5EF4-FFF2-40B4-BE49-F238E27FC236}">
                <a16:creationId xmlns:a16="http://schemas.microsoft.com/office/drawing/2014/main" xmlns="" id="{C91179E3-95B8-4C7E-9F7F-EC7FC116A5F8}"/>
              </a:ext>
            </a:extLst>
          </p:cNvPr>
          <p:cNvSpPr txBox="1">
            <a:spLocks/>
          </p:cNvSpPr>
          <p:nvPr/>
        </p:nvSpPr>
        <p:spPr>
          <a:xfrm>
            <a:off x="8751867" y="4713521"/>
            <a:ext cx="240982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b="1">
                <a:solidFill>
                  <a:schemeClr val="bg1"/>
                </a:solidFill>
                <a:latin typeface="+mj-lt"/>
                <a:cs typeface="Roboto Regular"/>
              </a:rPr>
              <a:t>Liderazgo</a:t>
            </a:r>
            <a:endParaRPr lang="en-GB" sz="2400" dirty="0">
              <a:solidFill>
                <a:schemeClr val="bg1"/>
              </a:solidFill>
              <a:latin typeface="+mj-lt"/>
              <a:cs typeface="Roboto Regular"/>
            </a:endParaRPr>
          </a:p>
        </p:txBody>
      </p:sp>
      <p:sp>
        <p:nvSpPr>
          <p:cNvPr id="5" name="Textfeld 4">
            <a:extLst>
              <a:ext uri="{FF2B5EF4-FFF2-40B4-BE49-F238E27FC236}">
                <a16:creationId xmlns:a16="http://schemas.microsoft.com/office/drawing/2014/main" xmlns="" id="{0245298D-2C30-4315-BA4E-D66A401FDA67}"/>
              </a:ext>
            </a:extLst>
          </p:cNvPr>
          <p:cNvSpPr txBox="1"/>
          <p:nvPr/>
        </p:nvSpPr>
        <p:spPr>
          <a:xfrm>
            <a:off x="7862394" y="2500911"/>
            <a:ext cx="4343698" cy="3693319"/>
          </a:xfrm>
          <a:prstGeom prst="rect">
            <a:avLst/>
          </a:prstGeom>
          <a:noFill/>
        </p:spPr>
        <p:txBody>
          <a:bodyPr wrap="square" rtlCol="0">
            <a:spAutoFit/>
          </a:bodyPr>
          <a:lstStyle/>
          <a:p>
            <a:pPr marL="285750" indent="-285750">
              <a:buFont typeface="Arial" panose="020B0604020202020204" pitchFamily="34" charset="0"/>
              <a:buChar char="•"/>
            </a:pPr>
            <a:r>
              <a:rPr lang="en-GB" sz="2400" i="1" dirty="0">
                <a:solidFill>
                  <a:srgbClr val="245473"/>
                </a:solidFill>
                <a:latin typeface="+mj-lt"/>
              </a:rPr>
              <a:t>Los líderes nacen, no se hacen</a:t>
            </a:r>
          </a:p>
          <a:p>
            <a:pPr marL="285750" indent="-285750">
              <a:buFont typeface="Arial" panose="020B0604020202020204" pitchFamily="34" charset="0"/>
              <a:buChar char="•"/>
            </a:pPr>
            <a:r>
              <a:rPr lang="en-GB" sz="2400" i="1" dirty="0">
                <a:solidFill>
                  <a:srgbClr val="245473"/>
                </a:solidFill>
                <a:latin typeface="+mj-lt"/>
              </a:rPr>
              <a:t>Los verdaderos líderes son extrovertidos carismáticos</a:t>
            </a:r>
          </a:p>
          <a:p>
            <a:pPr marL="285750" indent="-285750">
              <a:buFont typeface="Arial" panose="020B0604020202020204" pitchFamily="34" charset="0"/>
              <a:buChar char="•"/>
            </a:pPr>
            <a:r>
              <a:rPr lang="en-GB" sz="2400" i="1" dirty="0">
                <a:solidFill>
                  <a:srgbClr val="245473"/>
                </a:solidFill>
                <a:latin typeface="+mj-lt"/>
              </a:rPr>
              <a:t>El liderazgo depende de su posición/título</a:t>
            </a:r>
          </a:p>
          <a:p>
            <a:pPr marL="285750" indent="-285750">
              <a:buFont typeface="Arial" panose="020B0604020202020204" pitchFamily="34" charset="0"/>
              <a:buChar char="•"/>
            </a:pPr>
            <a:r>
              <a:rPr lang="en-GB" sz="2400" i="1" dirty="0">
                <a:solidFill>
                  <a:srgbClr val="245473"/>
                </a:solidFill>
                <a:latin typeface="+mj-lt"/>
              </a:rPr>
              <a:t>Los líderes siempre están "encendidos" </a:t>
            </a:r>
          </a:p>
          <a:p>
            <a:pPr marL="285750" indent="-285750">
              <a:buFont typeface="Arial" panose="020B0604020202020204" pitchFamily="34" charset="0"/>
              <a:buChar char="•"/>
            </a:pPr>
            <a:r>
              <a:rPr lang="en-GB" sz="2400" i="1" dirty="0">
                <a:solidFill>
                  <a:srgbClr val="245473"/>
                </a:solidFill>
                <a:latin typeface="+mj-lt"/>
              </a:rPr>
              <a:t>El liderazgo consiste en caer bien</a:t>
            </a:r>
          </a:p>
          <a:p>
            <a:pPr marL="285750" indent="-285750">
              <a:buFont typeface="Arial" panose="020B0604020202020204" pitchFamily="34" charset="0"/>
              <a:buChar char="•"/>
            </a:pPr>
            <a:r>
              <a:rPr lang="en-GB" sz="2400" i="1" dirty="0">
                <a:solidFill>
                  <a:srgbClr val="245473"/>
                </a:solidFill>
                <a:latin typeface="+mj-lt"/>
              </a:rPr>
              <a:t>El liderazgo es un evento programado</a:t>
            </a:r>
          </a:p>
          <a:p>
            <a:pPr marL="285750" indent="-285750">
              <a:buFont typeface="Arial" panose="020B0604020202020204" pitchFamily="34" charset="0"/>
              <a:buChar char="•"/>
            </a:pPr>
            <a:r>
              <a:rPr lang="en-GB" sz="2400" i="1" dirty="0">
                <a:solidFill>
                  <a:srgbClr val="245473"/>
                </a:solidFill>
                <a:latin typeface="+mj-lt"/>
              </a:rPr>
              <a:t>¿Otros....?</a:t>
            </a:r>
          </a:p>
          <a:p>
            <a:pPr marL="285750" indent="-285750">
              <a:buFont typeface="Arial" panose="020B0604020202020204" pitchFamily="34" charset="0"/>
              <a:buChar char="•"/>
            </a:pPr>
            <a:endParaRPr lang="en-GB" dirty="0">
              <a:solidFill>
                <a:srgbClr val="4472C4"/>
              </a:solidFill>
            </a:endParaRPr>
          </a:p>
        </p:txBody>
      </p:sp>
      <p:grpSp>
        <p:nvGrpSpPr>
          <p:cNvPr id="11" name="Group 135">
            <a:extLst>
              <a:ext uri="{FF2B5EF4-FFF2-40B4-BE49-F238E27FC236}">
                <a16:creationId xmlns:a16="http://schemas.microsoft.com/office/drawing/2014/main" xmlns="" id="{982EE2B9-D332-4E80-9195-4ABC999F8D06}"/>
              </a:ext>
            </a:extLst>
          </p:cNvPr>
          <p:cNvGrpSpPr/>
          <p:nvPr/>
        </p:nvGrpSpPr>
        <p:grpSpPr>
          <a:xfrm>
            <a:off x="4504462" y="2257668"/>
            <a:ext cx="2839057" cy="3603641"/>
            <a:chOff x="14407368" y="4108798"/>
            <a:chExt cx="7568848" cy="9607208"/>
          </a:xfrm>
        </p:grpSpPr>
        <p:sp>
          <p:nvSpPr>
            <p:cNvPr id="12" name="Shape 10354">
              <a:extLst>
                <a:ext uri="{FF2B5EF4-FFF2-40B4-BE49-F238E27FC236}">
                  <a16:creationId xmlns:a16="http://schemas.microsoft.com/office/drawing/2014/main" xmlns="" id="{9AAF7DCD-E54E-41E1-A10A-7A55E8C4D62A}"/>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3" name="Shape 10355">
              <a:extLst>
                <a:ext uri="{FF2B5EF4-FFF2-40B4-BE49-F238E27FC236}">
                  <a16:creationId xmlns:a16="http://schemas.microsoft.com/office/drawing/2014/main" xmlns="" id="{6059663D-7225-4200-A80F-485124C9283F}"/>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4" name="Shape 10356">
              <a:extLst>
                <a:ext uri="{FF2B5EF4-FFF2-40B4-BE49-F238E27FC236}">
                  <a16:creationId xmlns:a16="http://schemas.microsoft.com/office/drawing/2014/main" xmlns="" id="{AC4AFD80-3F72-4123-8A50-C3D3E0530D4B}"/>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5" name="Shape 10357">
              <a:extLst>
                <a:ext uri="{FF2B5EF4-FFF2-40B4-BE49-F238E27FC236}">
                  <a16:creationId xmlns:a16="http://schemas.microsoft.com/office/drawing/2014/main" xmlns="" id="{D28CDEBC-4683-403C-8948-900103AB8F3F}"/>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 name="Shape 10358">
              <a:extLst>
                <a:ext uri="{FF2B5EF4-FFF2-40B4-BE49-F238E27FC236}">
                  <a16:creationId xmlns:a16="http://schemas.microsoft.com/office/drawing/2014/main" xmlns="" id="{3559FC19-5C99-4EF6-943B-6022C13AAC04}"/>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8" name="Shape 10359">
              <a:extLst>
                <a:ext uri="{FF2B5EF4-FFF2-40B4-BE49-F238E27FC236}">
                  <a16:creationId xmlns:a16="http://schemas.microsoft.com/office/drawing/2014/main" xmlns="" id="{70559A85-91ED-4498-B0AC-334229BAC6BB}"/>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9" name="Shape 10360">
              <a:extLst>
                <a:ext uri="{FF2B5EF4-FFF2-40B4-BE49-F238E27FC236}">
                  <a16:creationId xmlns:a16="http://schemas.microsoft.com/office/drawing/2014/main" xmlns="" id="{F25AAED6-BD08-454A-9403-D887FFF09394}"/>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0" name="Shape 10361">
              <a:extLst>
                <a:ext uri="{FF2B5EF4-FFF2-40B4-BE49-F238E27FC236}">
                  <a16:creationId xmlns:a16="http://schemas.microsoft.com/office/drawing/2014/main" xmlns="" id="{076CDD5F-7FEC-4CE5-BE43-091F19B16A07}"/>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1" name="Shape 10362">
              <a:extLst>
                <a:ext uri="{FF2B5EF4-FFF2-40B4-BE49-F238E27FC236}">
                  <a16:creationId xmlns:a16="http://schemas.microsoft.com/office/drawing/2014/main" xmlns="" id="{F8E8D15A-D210-46F2-81D4-C6B23857BDB0}"/>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10363">
              <a:extLst>
                <a:ext uri="{FF2B5EF4-FFF2-40B4-BE49-F238E27FC236}">
                  <a16:creationId xmlns:a16="http://schemas.microsoft.com/office/drawing/2014/main" xmlns="" id="{60A7FEE5-AA03-4AC9-B8BF-81C403C28DA8}"/>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3" name="Shape 10364">
              <a:extLst>
                <a:ext uri="{FF2B5EF4-FFF2-40B4-BE49-F238E27FC236}">
                  <a16:creationId xmlns:a16="http://schemas.microsoft.com/office/drawing/2014/main" xmlns="" id="{85791F36-5EC7-4740-BB53-8C83398700C0}"/>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4" name="Shape 10365">
              <a:extLst>
                <a:ext uri="{FF2B5EF4-FFF2-40B4-BE49-F238E27FC236}">
                  <a16:creationId xmlns:a16="http://schemas.microsoft.com/office/drawing/2014/main" xmlns="" id="{FECB004C-DEF8-4707-88B1-3A0A26774175}"/>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5" name="Shape 10366">
              <a:extLst>
                <a:ext uri="{FF2B5EF4-FFF2-40B4-BE49-F238E27FC236}">
                  <a16:creationId xmlns:a16="http://schemas.microsoft.com/office/drawing/2014/main" xmlns="" id="{F54C433B-FBA8-40EC-9B7E-D2203CA88205}"/>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10367">
              <a:extLst>
                <a:ext uri="{FF2B5EF4-FFF2-40B4-BE49-F238E27FC236}">
                  <a16:creationId xmlns:a16="http://schemas.microsoft.com/office/drawing/2014/main" xmlns="" id="{B5060470-BBD7-4D23-803B-4A9C0AA7C587}"/>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10368">
              <a:extLst>
                <a:ext uri="{FF2B5EF4-FFF2-40B4-BE49-F238E27FC236}">
                  <a16:creationId xmlns:a16="http://schemas.microsoft.com/office/drawing/2014/main" xmlns="" id="{257D6D2E-D6FF-416A-8024-316A339DBB52}"/>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10369">
              <a:extLst>
                <a:ext uri="{FF2B5EF4-FFF2-40B4-BE49-F238E27FC236}">
                  <a16:creationId xmlns:a16="http://schemas.microsoft.com/office/drawing/2014/main" xmlns="" id="{BB39663E-ADC5-4448-B799-7CD06634D3EB}"/>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10370">
              <a:extLst>
                <a:ext uri="{FF2B5EF4-FFF2-40B4-BE49-F238E27FC236}">
                  <a16:creationId xmlns:a16="http://schemas.microsoft.com/office/drawing/2014/main" xmlns="" id="{6C25B3C6-DB51-4179-87DA-5037FBCB84DA}"/>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0" name="Shape 10371">
              <a:extLst>
                <a:ext uri="{FF2B5EF4-FFF2-40B4-BE49-F238E27FC236}">
                  <a16:creationId xmlns:a16="http://schemas.microsoft.com/office/drawing/2014/main" xmlns="" id="{1B84560C-4532-4548-B7E3-F81B96E4152E}"/>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10372">
              <a:extLst>
                <a:ext uri="{FF2B5EF4-FFF2-40B4-BE49-F238E27FC236}">
                  <a16:creationId xmlns:a16="http://schemas.microsoft.com/office/drawing/2014/main" xmlns="" id="{ADF61F09-CC59-49E7-B382-7143DB5A4AFB}"/>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2" name="Shape 10373">
              <a:extLst>
                <a:ext uri="{FF2B5EF4-FFF2-40B4-BE49-F238E27FC236}">
                  <a16:creationId xmlns:a16="http://schemas.microsoft.com/office/drawing/2014/main" xmlns="" id="{A00718F8-C8CA-4A2A-A731-B0F48881C486}"/>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10374">
              <a:extLst>
                <a:ext uri="{FF2B5EF4-FFF2-40B4-BE49-F238E27FC236}">
                  <a16:creationId xmlns:a16="http://schemas.microsoft.com/office/drawing/2014/main" xmlns="" id="{AAE38B2F-04DE-431E-81BB-BE8DE349E666}"/>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10375">
              <a:extLst>
                <a:ext uri="{FF2B5EF4-FFF2-40B4-BE49-F238E27FC236}">
                  <a16:creationId xmlns:a16="http://schemas.microsoft.com/office/drawing/2014/main" xmlns="" id="{A796769C-B3E2-4552-A10F-F662E49DDB61}"/>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10376">
              <a:extLst>
                <a:ext uri="{FF2B5EF4-FFF2-40B4-BE49-F238E27FC236}">
                  <a16:creationId xmlns:a16="http://schemas.microsoft.com/office/drawing/2014/main" xmlns="" id="{9896B7E8-323F-4F12-BAE3-2FCD45D325F4}"/>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10377">
              <a:extLst>
                <a:ext uri="{FF2B5EF4-FFF2-40B4-BE49-F238E27FC236}">
                  <a16:creationId xmlns:a16="http://schemas.microsoft.com/office/drawing/2014/main" xmlns="" id="{C9566ECD-760E-43E1-B904-4C0E3700646A}"/>
                </a:ext>
              </a:extLst>
            </p:cNvPr>
            <p:cNvSpPr/>
            <p:nvPr/>
          </p:nvSpPr>
          <p:spPr>
            <a:xfrm>
              <a:off x="20790043" y="5991818"/>
              <a:ext cx="864563" cy="74481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10378">
              <a:extLst>
                <a:ext uri="{FF2B5EF4-FFF2-40B4-BE49-F238E27FC236}">
                  <a16:creationId xmlns:a16="http://schemas.microsoft.com/office/drawing/2014/main" xmlns="" id="{16992405-4F1C-4C52-B124-6D38E06FADD6}"/>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10379">
              <a:extLst>
                <a:ext uri="{FF2B5EF4-FFF2-40B4-BE49-F238E27FC236}">
                  <a16:creationId xmlns:a16="http://schemas.microsoft.com/office/drawing/2014/main" xmlns="" id="{D9A6D358-7927-495B-8108-EB51F7635A53}"/>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10380">
              <a:extLst>
                <a:ext uri="{FF2B5EF4-FFF2-40B4-BE49-F238E27FC236}">
                  <a16:creationId xmlns:a16="http://schemas.microsoft.com/office/drawing/2014/main" xmlns="" id="{B4A74456-8BBA-4DED-9D2E-E686F36DB423}"/>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10381">
              <a:extLst>
                <a:ext uri="{FF2B5EF4-FFF2-40B4-BE49-F238E27FC236}">
                  <a16:creationId xmlns:a16="http://schemas.microsoft.com/office/drawing/2014/main" xmlns="" id="{7290C049-B71D-4470-82DE-CDD81ED9798D}"/>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1" name="Shape 10382">
              <a:extLst>
                <a:ext uri="{FF2B5EF4-FFF2-40B4-BE49-F238E27FC236}">
                  <a16:creationId xmlns:a16="http://schemas.microsoft.com/office/drawing/2014/main" xmlns="" id="{EFBA02BA-99D2-475F-A6AD-06C52058740F}"/>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2" name="Shape 10383">
              <a:extLst>
                <a:ext uri="{FF2B5EF4-FFF2-40B4-BE49-F238E27FC236}">
                  <a16:creationId xmlns:a16="http://schemas.microsoft.com/office/drawing/2014/main" xmlns="" id="{59B67077-F88E-4FDD-9F6A-42348F2FAAAB}"/>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3" name="Shape 10384">
              <a:extLst>
                <a:ext uri="{FF2B5EF4-FFF2-40B4-BE49-F238E27FC236}">
                  <a16:creationId xmlns:a16="http://schemas.microsoft.com/office/drawing/2014/main" xmlns="" id="{CB22ACD4-617A-41D0-A928-D770B00C25B4}"/>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4" name="Shape 10385">
              <a:extLst>
                <a:ext uri="{FF2B5EF4-FFF2-40B4-BE49-F238E27FC236}">
                  <a16:creationId xmlns:a16="http://schemas.microsoft.com/office/drawing/2014/main" xmlns="" id="{436185E7-68FE-468A-9A86-889DD3A39702}"/>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5" name="Shape 10386">
              <a:extLst>
                <a:ext uri="{FF2B5EF4-FFF2-40B4-BE49-F238E27FC236}">
                  <a16:creationId xmlns:a16="http://schemas.microsoft.com/office/drawing/2014/main" xmlns="" id="{2C3FC3AF-83AD-4286-956B-473F67B36B9C}"/>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6" name="Shape 10387">
              <a:extLst>
                <a:ext uri="{FF2B5EF4-FFF2-40B4-BE49-F238E27FC236}">
                  <a16:creationId xmlns:a16="http://schemas.microsoft.com/office/drawing/2014/main" xmlns="" id="{B663311C-A0DF-48B8-9522-565E0A82DF7A}"/>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7" name="Shape 10388">
              <a:extLst>
                <a:ext uri="{FF2B5EF4-FFF2-40B4-BE49-F238E27FC236}">
                  <a16:creationId xmlns:a16="http://schemas.microsoft.com/office/drawing/2014/main" xmlns="" id="{F562D5BD-4E47-4B67-84C5-BEB79F7F37FC}"/>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10389">
              <a:extLst>
                <a:ext uri="{FF2B5EF4-FFF2-40B4-BE49-F238E27FC236}">
                  <a16:creationId xmlns:a16="http://schemas.microsoft.com/office/drawing/2014/main" xmlns="" id="{0F25239A-EBD7-4CB2-993F-A08C853EE6DF}"/>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10390">
              <a:extLst>
                <a:ext uri="{FF2B5EF4-FFF2-40B4-BE49-F238E27FC236}">
                  <a16:creationId xmlns:a16="http://schemas.microsoft.com/office/drawing/2014/main" xmlns="" id="{23F92443-4159-49DC-8E7C-D004471F302C}"/>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10391">
              <a:extLst>
                <a:ext uri="{FF2B5EF4-FFF2-40B4-BE49-F238E27FC236}">
                  <a16:creationId xmlns:a16="http://schemas.microsoft.com/office/drawing/2014/main" xmlns="" id="{9B0F3669-DAA5-4FB1-9A51-36EE00EC0CE9}"/>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10392">
              <a:extLst>
                <a:ext uri="{FF2B5EF4-FFF2-40B4-BE49-F238E27FC236}">
                  <a16:creationId xmlns:a16="http://schemas.microsoft.com/office/drawing/2014/main" xmlns="" id="{DDE94E67-E224-4E5A-BA95-A18910FDE568}"/>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10393">
              <a:extLst>
                <a:ext uri="{FF2B5EF4-FFF2-40B4-BE49-F238E27FC236}">
                  <a16:creationId xmlns:a16="http://schemas.microsoft.com/office/drawing/2014/main" xmlns="" id="{29EB0386-A4CA-4009-B494-6D9E783FEF77}"/>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10394">
              <a:extLst>
                <a:ext uri="{FF2B5EF4-FFF2-40B4-BE49-F238E27FC236}">
                  <a16:creationId xmlns:a16="http://schemas.microsoft.com/office/drawing/2014/main" xmlns="" id="{1D60A121-749A-4EF8-ADC2-9411EA5DC1F8}"/>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10395">
              <a:extLst>
                <a:ext uri="{FF2B5EF4-FFF2-40B4-BE49-F238E27FC236}">
                  <a16:creationId xmlns:a16="http://schemas.microsoft.com/office/drawing/2014/main" xmlns="" id="{8F3EF870-4CC1-4BEA-8FAA-AC22BEE8B22A}"/>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10396">
              <a:extLst>
                <a:ext uri="{FF2B5EF4-FFF2-40B4-BE49-F238E27FC236}">
                  <a16:creationId xmlns:a16="http://schemas.microsoft.com/office/drawing/2014/main" xmlns="" id="{D0A6CDD6-A0EE-48A5-B7EF-5DA68ABC062A}"/>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10397">
              <a:extLst>
                <a:ext uri="{FF2B5EF4-FFF2-40B4-BE49-F238E27FC236}">
                  <a16:creationId xmlns:a16="http://schemas.microsoft.com/office/drawing/2014/main" xmlns="" id="{1B2AB365-356E-4DAE-A49C-79BBC7B8B933}"/>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10398">
              <a:extLst>
                <a:ext uri="{FF2B5EF4-FFF2-40B4-BE49-F238E27FC236}">
                  <a16:creationId xmlns:a16="http://schemas.microsoft.com/office/drawing/2014/main" xmlns="" id="{ABE69CAC-D728-445D-A729-BAE26ADE5AB8}"/>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10399">
              <a:extLst>
                <a:ext uri="{FF2B5EF4-FFF2-40B4-BE49-F238E27FC236}">
                  <a16:creationId xmlns:a16="http://schemas.microsoft.com/office/drawing/2014/main" xmlns="" id="{53862C5A-8BDA-4F3C-BC30-97041DC67066}"/>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10400">
              <a:extLst>
                <a:ext uri="{FF2B5EF4-FFF2-40B4-BE49-F238E27FC236}">
                  <a16:creationId xmlns:a16="http://schemas.microsoft.com/office/drawing/2014/main" xmlns="" id="{09357073-3277-4F40-A71F-1C389A949BA6}"/>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10401">
              <a:extLst>
                <a:ext uri="{FF2B5EF4-FFF2-40B4-BE49-F238E27FC236}">
                  <a16:creationId xmlns:a16="http://schemas.microsoft.com/office/drawing/2014/main" xmlns="" id="{635DAAFD-24FC-4A4C-A3A4-75B38078ECAF}"/>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3" name="Shape 10402">
              <a:extLst>
                <a:ext uri="{FF2B5EF4-FFF2-40B4-BE49-F238E27FC236}">
                  <a16:creationId xmlns:a16="http://schemas.microsoft.com/office/drawing/2014/main" xmlns="" id="{2F9269CF-F347-4368-85C3-8FC0505E9F49}"/>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4" name="Shape 10403">
              <a:extLst>
                <a:ext uri="{FF2B5EF4-FFF2-40B4-BE49-F238E27FC236}">
                  <a16:creationId xmlns:a16="http://schemas.microsoft.com/office/drawing/2014/main" xmlns="" id="{71134735-B9B7-4D86-B453-D38C675F23CC}"/>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10404">
              <a:extLst>
                <a:ext uri="{FF2B5EF4-FFF2-40B4-BE49-F238E27FC236}">
                  <a16:creationId xmlns:a16="http://schemas.microsoft.com/office/drawing/2014/main" xmlns="" id="{B4C160CA-211D-483F-ADC0-EB658C68CB19}"/>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6" name="Shape 10405">
              <a:extLst>
                <a:ext uri="{FF2B5EF4-FFF2-40B4-BE49-F238E27FC236}">
                  <a16:creationId xmlns:a16="http://schemas.microsoft.com/office/drawing/2014/main" xmlns="" id="{F5DB8FF9-61F4-446F-B036-5AFFDCADF4CD}"/>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7" name="Shape 10406">
              <a:extLst>
                <a:ext uri="{FF2B5EF4-FFF2-40B4-BE49-F238E27FC236}">
                  <a16:creationId xmlns:a16="http://schemas.microsoft.com/office/drawing/2014/main" xmlns="" id="{4BB102DC-8BA9-469F-BC47-D1BFB9E0798B}"/>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10407">
              <a:extLst>
                <a:ext uri="{FF2B5EF4-FFF2-40B4-BE49-F238E27FC236}">
                  <a16:creationId xmlns:a16="http://schemas.microsoft.com/office/drawing/2014/main" xmlns="" id="{55705C2E-A4B7-4107-AA35-81FA3024F3D4}"/>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10408">
              <a:extLst>
                <a:ext uri="{FF2B5EF4-FFF2-40B4-BE49-F238E27FC236}">
                  <a16:creationId xmlns:a16="http://schemas.microsoft.com/office/drawing/2014/main" xmlns="" id="{07F5F810-F0D6-43FF-91A5-D7C13C45ACC7}"/>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10409">
              <a:extLst>
                <a:ext uri="{FF2B5EF4-FFF2-40B4-BE49-F238E27FC236}">
                  <a16:creationId xmlns:a16="http://schemas.microsoft.com/office/drawing/2014/main" xmlns="" id="{7345DBDD-D74C-41F0-B974-AFCEFD33141F}"/>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10410">
              <a:extLst>
                <a:ext uri="{FF2B5EF4-FFF2-40B4-BE49-F238E27FC236}">
                  <a16:creationId xmlns:a16="http://schemas.microsoft.com/office/drawing/2014/main" xmlns="" id="{0078EB1D-17CB-48F7-9598-4BFCE7C7B543}"/>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10411">
              <a:extLst>
                <a:ext uri="{FF2B5EF4-FFF2-40B4-BE49-F238E27FC236}">
                  <a16:creationId xmlns:a16="http://schemas.microsoft.com/office/drawing/2014/main" xmlns="" id="{17BD6A77-4DD5-472A-B24C-81CE152FDD11}"/>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10412">
              <a:extLst>
                <a:ext uri="{FF2B5EF4-FFF2-40B4-BE49-F238E27FC236}">
                  <a16:creationId xmlns:a16="http://schemas.microsoft.com/office/drawing/2014/main" xmlns="" id="{73B1FF0D-F520-44C3-85D5-BA942898C9DC}"/>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4" name="Shape 10413">
              <a:extLst>
                <a:ext uri="{FF2B5EF4-FFF2-40B4-BE49-F238E27FC236}">
                  <a16:creationId xmlns:a16="http://schemas.microsoft.com/office/drawing/2014/main" xmlns="" id="{AA7968CC-52D1-41F9-A8E6-A683C4016669}"/>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5" name="Shape 10414">
              <a:extLst>
                <a:ext uri="{FF2B5EF4-FFF2-40B4-BE49-F238E27FC236}">
                  <a16:creationId xmlns:a16="http://schemas.microsoft.com/office/drawing/2014/main" xmlns="" id="{D15B62E3-7D0C-4470-A366-26C4793C662C}"/>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6" name="Shape 10415">
              <a:extLst>
                <a:ext uri="{FF2B5EF4-FFF2-40B4-BE49-F238E27FC236}">
                  <a16:creationId xmlns:a16="http://schemas.microsoft.com/office/drawing/2014/main" xmlns="" id="{32600324-5FB2-4020-9712-2174D776576E}"/>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7" name="Shape 10416">
              <a:extLst>
                <a:ext uri="{FF2B5EF4-FFF2-40B4-BE49-F238E27FC236}">
                  <a16:creationId xmlns:a16="http://schemas.microsoft.com/office/drawing/2014/main" xmlns="" id="{1E070E4D-8760-4DCF-A7BB-FA0037AF0CF1}"/>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10417">
              <a:extLst>
                <a:ext uri="{FF2B5EF4-FFF2-40B4-BE49-F238E27FC236}">
                  <a16:creationId xmlns:a16="http://schemas.microsoft.com/office/drawing/2014/main" xmlns="" id="{D4B1677E-604B-4209-A38F-C8EC7C4489E9}"/>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10418">
              <a:extLst>
                <a:ext uri="{FF2B5EF4-FFF2-40B4-BE49-F238E27FC236}">
                  <a16:creationId xmlns:a16="http://schemas.microsoft.com/office/drawing/2014/main" xmlns="" id="{2C125D23-B0C2-4BCB-8B4F-55E9CFED5CFA}"/>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10419">
              <a:extLst>
                <a:ext uri="{FF2B5EF4-FFF2-40B4-BE49-F238E27FC236}">
                  <a16:creationId xmlns:a16="http://schemas.microsoft.com/office/drawing/2014/main" xmlns="" id="{E6C916BE-92AC-48A6-AB7C-2913108B717A}"/>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10420">
              <a:extLst>
                <a:ext uri="{FF2B5EF4-FFF2-40B4-BE49-F238E27FC236}">
                  <a16:creationId xmlns:a16="http://schemas.microsoft.com/office/drawing/2014/main" xmlns="" id="{B59A32F7-8F94-4556-BC49-117CA03AD6BD}"/>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10421">
              <a:extLst>
                <a:ext uri="{FF2B5EF4-FFF2-40B4-BE49-F238E27FC236}">
                  <a16:creationId xmlns:a16="http://schemas.microsoft.com/office/drawing/2014/main" xmlns="" id="{15EEF950-4BCD-4BFD-8F5B-44CEB46110E7}"/>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5" name="Shape 10422">
              <a:extLst>
                <a:ext uri="{FF2B5EF4-FFF2-40B4-BE49-F238E27FC236}">
                  <a16:creationId xmlns:a16="http://schemas.microsoft.com/office/drawing/2014/main" xmlns="" id="{71779CA6-F38A-4816-A375-545D7274429A}"/>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10423">
              <a:extLst>
                <a:ext uri="{FF2B5EF4-FFF2-40B4-BE49-F238E27FC236}">
                  <a16:creationId xmlns:a16="http://schemas.microsoft.com/office/drawing/2014/main" xmlns="" id="{6DD14B5F-E659-4DDA-ACC8-78584F4FF566}"/>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10424">
              <a:extLst>
                <a:ext uri="{FF2B5EF4-FFF2-40B4-BE49-F238E27FC236}">
                  <a16:creationId xmlns:a16="http://schemas.microsoft.com/office/drawing/2014/main" xmlns="" id="{A848FB96-C373-4A7C-B406-DC20CC6AC135}"/>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10425">
              <a:extLst>
                <a:ext uri="{FF2B5EF4-FFF2-40B4-BE49-F238E27FC236}">
                  <a16:creationId xmlns:a16="http://schemas.microsoft.com/office/drawing/2014/main" xmlns="" id="{1AE40C6C-E3BC-4E55-9CAE-048DE64212F0}"/>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10426">
              <a:extLst>
                <a:ext uri="{FF2B5EF4-FFF2-40B4-BE49-F238E27FC236}">
                  <a16:creationId xmlns:a16="http://schemas.microsoft.com/office/drawing/2014/main" xmlns="" id="{5D46D6BD-7454-4D16-BE5A-412CDACAD9B3}"/>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10427">
              <a:extLst>
                <a:ext uri="{FF2B5EF4-FFF2-40B4-BE49-F238E27FC236}">
                  <a16:creationId xmlns:a16="http://schemas.microsoft.com/office/drawing/2014/main" xmlns="" id="{24CC5E60-0726-410B-975E-1B29F44EDBEA}"/>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1" name="Shape 10428">
              <a:extLst>
                <a:ext uri="{FF2B5EF4-FFF2-40B4-BE49-F238E27FC236}">
                  <a16:creationId xmlns:a16="http://schemas.microsoft.com/office/drawing/2014/main" xmlns="" id="{F2527E05-8C49-4A18-8903-36CFDC68A72B}"/>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10429">
              <a:extLst>
                <a:ext uri="{FF2B5EF4-FFF2-40B4-BE49-F238E27FC236}">
                  <a16:creationId xmlns:a16="http://schemas.microsoft.com/office/drawing/2014/main" xmlns="" id="{2CBF3D1E-AFCA-4BBA-B161-E687B1886BBE}"/>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10430">
              <a:extLst>
                <a:ext uri="{FF2B5EF4-FFF2-40B4-BE49-F238E27FC236}">
                  <a16:creationId xmlns:a16="http://schemas.microsoft.com/office/drawing/2014/main" xmlns="" id="{78ACC780-28B5-4275-88E2-0A3134C25DB6}"/>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10431">
              <a:extLst>
                <a:ext uri="{FF2B5EF4-FFF2-40B4-BE49-F238E27FC236}">
                  <a16:creationId xmlns:a16="http://schemas.microsoft.com/office/drawing/2014/main" xmlns="" id="{7C259553-8CF0-4F73-8398-33660B07F3F5}"/>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5" name="Shape 10432">
              <a:extLst>
                <a:ext uri="{FF2B5EF4-FFF2-40B4-BE49-F238E27FC236}">
                  <a16:creationId xmlns:a16="http://schemas.microsoft.com/office/drawing/2014/main" xmlns="" id="{9640DF6C-D624-4985-9270-59F07372594A}"/>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10433">
              <a:extLst>
                <a:ext uri="{FF2B5EF4-FFF2-40B4-BE49-F238E27FC236}">
                  <a16:creationId xmlns:a16="http://schemas.microsoft.com/office/drawing/2014/main" xmlns="" id="{8788ED60-8B94-4697-AC09-CCDA17FADDDE}"/>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10434">
              <a:extLst>
                <a:ext uri="{FF2B5EF4-FFF2-40B4-BE49-F238E27FC236}">
                  <a16:creationId xmlns:a16="http://schemas.microsoft.com/office/drawing/2014/main" xmlns="" id="{D884C76A-D18B-4AC6-8376-17E6194AFA62}"/>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8" name="Shape 10435">
              <a:extLst>
                <a:ext uri="{FF2B5EF4-FFF2-40B4-BE49-F238E27FC236}">
                  <a16:creationId xmlns:a16="http://schemas.microsoft.com/office/drawing/2014/main" xmlns="" id="{18F00A37-66FC-497B-B178-C2E6416C7AE2}"/>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10436">
              <a:extLst>
                <a:ext uri="{FF2B5EF4-FFF2-40B4-BE49-F238E27FC236}">
                  <a16:creationId xmlns:a16="http://schemas.microsoft.com/office/drawing/2014/main" xmlns="" id="{E001831F-98AF-4F03-BF5D-F315A3FDFC0D}"/>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0" name="Shape 10437">
              <a:extLst>
                <a:ext uri="{FF2B5EF4-FFF2-40B4-BE49-F238E27FC236}">
                  <a16:creationId xmlns:a16="http://schemas.microsoft.com/office/drawing/2014/main" xmlns="" id="{C818BB96-FFA4-41A8-9F84-355F4D1AB327}"/>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10438">
              <a:extLst>
                <a:ext uri="{FF2B5EF4-FFF2-40B4-BE49-F238E27FC236}">
                  <a16:creationId xmlns:a16="http://schemas.microsoft.com/office/drawing/2014/main" xmlns="" id="{718BC940-4EFD-4D84-BC45-D254F66207F5}"/>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2" name="Shape 10439">
              <a:extLst>
                <a:ext uri="{FF2B5EF4-FFF2-40B4-BE49-F238E27FC236}">
                  <a16:creationId xmlns:a16="http://schemas.microsoft.com/office/drawing/2014/main" xmlns="" id="{95919949-6275-4E59-A883-6BF15ED052E3}"/>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3" name="Shape 10440">
              <a:extLst>
                <a:ext uri="{FF2B5EF4-FFF2-40B4-BE49-F238E27FC236}">
                  <a16:creationId xmlns:a16="http://schemas.microsoft.com/office/drawing/2014/main" xmlns="" id="{88FC75DB-7FC6-4291-8D54-E86CA21324FD}"/>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4" name="Shape 10441">
              <a:extLst>
                <a:ext uri="{FF2B5EF4-FFF2-40B4-BE49-F238E27FC236}">
                  <a16:creationId xmlns:a16="http://schemas.microsoft.com/office/drawing/2014/main" xmlns="" id="{DDE7B7A2-58BC-43F8-BC8D-F9D4C7E5A576}"/>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10442">
              <a:extLst>
                <a:ext uri="{FF2B5EF4-FFF2-40B4-BE49-F238E27FC236}">
                  <a16:creationId xmlns:a16="http://schemas.microsoft.com/office/drawing/2014/main" xmlns="" id="{AA7E38EF-0D2A-4FB3-85DD-A410BCA35B3A}"/>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10443">
              <a:extLst>
                <a:ext uri="{FF2B5EF4-FFF2-40B4-BE49-F238E27FC236}">
                  <a16:creationId xmlns:a16="http://schemas.microsoft.com/office/drawing/2014/main" xmlns="" id="{70D4047E-14F6-4E90-AF70-FE8568DDF4F0}"/>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10444">
              <a:extLst>
                <a:ext uri="{FF2B5EF4-FFF2-40B4-BE49-F238E27FC236}">
                  <a16:creationId xmlns:a16="http://schemas.microsoft.com/office/drawing/2014/main" xmlns="" id="{5212A4DA-3229-428B-A94A-4F247C1E3C22}"/>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10445">
              <a:extLst>
                <a:ext uri="{FF2B5EF4-FFF2-40B4-BE49-F238E27FC236}">
                  <a16:creationId xmlns:a16="http://schemas.microsoft.com/office/drawing/2014/main" xmlns="" id="{776D684F-9A3F-4514-AF7A-DAAA609AF3FB}"/>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10446">
              <a:extLst>
                <a:ext uri="{FF2B5EF4-FFF2-40B4-BE49-F238E27FC236}">
                  <a16:creationId xmlns:a16="http://schemas.microsoft.com/office/drawing/2014/main" xmlns="" id="{9C7E122B-05F1-49A8-A836-DB2240D9A847}"/>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10447">
              <a:extLst>
                <a:ext uri="{FF2B5EF4-FFF2-40B4-BE49-F238E27FC236}">
                  <a16:creationId xmlns:a16="http://schemas.microsoft.com/office/drawing/2014/main" xmlns="" id="{C759809B-AE59-40F2-A514-15E2B67BAE5F}"/>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10448">
              <a:extLst>
                <a:ext uri="{FF2B5EF4-FFF2-40B4-BE49-F238E27FC236}">
                  <a16:creationId xmlns:a16="http://schemas.microsoft.com/office/drawing/2014/main" xmlns="" id="{990C8A71-FE47-4F12-AACF-243929F34EF2}"/>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10449">
              <a:extLst>
                <a:ext uri="{FF2B5EF4-FFF2-40B4-BE49-F238E27FC236}">
                  <a16:creationId xmlns:a16="http://schemas.microsoft.com/office/drawing/2014/main" xmlns="" id="{C63C5821-5DBE-41BB-B80D-8F1732940138}"/>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3" name="Shape 10450">
              <a:extLst>
                <a:ext uri="{FF2B5EF4-FFF2-40B4-BE49-F238E27FC236}">
                  <a16:creationId xmlns:a16="http://schemas.microsoft.com/office/drawing/2014/main" xmlns="" id="{390AE885-CE3D-469A-B9E0-042E47337652}"/>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10451">
              <a:extLst>
                <a:ext uri="{FF2B5EF4-FFF2-40B4-BE49-F238E27FC236}">
                  <a16:creationId xmlns:a16="http://schemas.microsoft.com/office/drawing/2014/main" xmlns="" id="{91945DF3-FC8C-4379-A9EA-17AC11355076}"/>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10452">
              <a:extLst>
                <a:ext uri="{FF2B5EF4-FFF2-40B4-BE49-F238E27FC236}">
                  <a16:creationId xmlns:a16="http://schemas.microsoft.com/office/drawing/2014/main" xmlns="" id="{36060581-A2E5-423E-A34E-4BF8DACFFAF2}"/>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10453">
              <a:extLst>
                <a:ext uri="{FF2B5EF4-FFF2-40B4-BE49-F238E27FC236}">
                  <a16:creationId xmlns:a16="http://schemas.microsoft.com/office/drawing/2014/main" xmlns="" id="{019378FE-767D-424C-9626-74451387F0F1}"/>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7" name="Shape 10454">
              <a:extLst>
                <a:ext uri="{FF2B5EF4-FFF2-40B4-BE49-F238E27FC236}">
                  <a16:creationId xmlns:a16="http://schemas.microsoft.com/office/drawing/2014/main" xmlns="" id="{4B33DC0A-198F-42A7-A319-68CAF8E93F4F}"/>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8" name="Shape 10455">
              <a:extLst>
                <a:ext uri="{FF2B5EF4-FFF2-40B4-BE49-F238E27FC236}">
                  <a16:creationId xmlns:a16="http://schemas.microsoft.com/office/drawing/2014/main" xmlns="" id="{2700C23C-525A-4F99-8539-909A80C7B54C}"/>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9" name="Shape 10456">
              <a:extLst>
                <a:ext uri="{FF2B5EF4-FFF2-40B4-BE49-F238E27FC236}">
                  <a16:creationId xmlns:a16="http://schemas.microsoft.com/office/drawing/2014/main" xmlns="" id="{26913B61-412F-4447-A646-13E9FFB3912A}"/>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Tree>
    <p:extLst>
      <p:ext uri="{BB962C8B-B14F-4D97-AF65-F5344CB8AC3E}">
        <p14:creationId xmlns:p14="http://schemas.microsoft.com/office/powerpoint/2010/main" val="2445806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2171" y="678182"/>
            <a:ext cx="8852375" cy="697353"/>
          </a:xfrm>
        </p:spPr>
        <p:txBody>
          <a:bodyPr>
            <a:normAutofit/>
          </a:bodyPr>
          <a:lstStyle/>
          <a:p>
            <a:r>
              <a:rPr lang="en-GB" dirty="0"/>
              <a:t>Merece la pena pensar en ello</a:t>
            </a:r>
          </a:p>
        </p:txBody>
      </p:sp>
      <p:sp>
        <p:nvSpPr>
          <p:cNvPr id="38" name="TextBox 10">
            <a:extLst>
              <a:ext uri="{FF2B5EF4-FFF2-40B4-BE49-F238E27FC236}">
                <a16:creationId xmlns:a16="http://schemas.microsoft.com/office/drawing/2014/main" xmlns="" id="{3A5CE3FB-C24C-4714-80AD-4C77E96268EA}"/>
              </a:ext>
            </a:extLst>
          </p:cNvPr>
          <p:cNvSpPr txBox="1"/>
          <p:nvPr/>
        </p:nvSpPr>
        <p:spPr>
          <a:xfrm>
            <a:off x="3788662" y="5785808"/>
            <a:ext cx="247184" cy="400110"/>
          </a:xfrm>
          <a:prstGeom prst="rect">
            <a:avLst/>
          </a:prstGeom>
          <a:noFill/>
        </p:spPr>
        <p:txBody>
          <a:bodyPr wrap="none" rtlCol="0" anchor="ctr">
            <a:spAutoFit/>
          </a:bodyPr>
          <a:lstStyle/>
          <a:p>
            <a:pPr algn="ctr"/>
            <a:r>
              <a:rPr lang="en-GB" sz="2000" b="1">
                <a:solidFill>
                  <a:schemeClr val="bg1"/>
                </a:solidFill>
                <a:latin typeface="+mj-lt"/>
                <a:cs typeface="Poppins" pitchFamily="2" charset="77"/>
              </a:rPr>
              <a:t>I</a:t>
            </a:r>
            <a:endParaRPr lang="en-GB" sz="2000" b="1" dirty="0">
              <a:solidFill>
                <a:schemeClr val="bg1"/>
              </a:solidFill>
              <a:latin typeface="+mj-lt"/>
              <a:cs typeface="Poppins" pitchFamily="2" charset="77"/>
            </a:endParaRPr>
          </a:p>
        </p:txBody>
      </p:sp>
      <p:grpSp>
        <p:nvGrpSpPr>
          <p:cNvPr id="47" name="Group 138">
            <a:extLst>
              <a:ext uri="{FF2B5EF4-FFF2-40B4-BE49-F238E27FC236}">
                <a16:creationId xmlns:a16="http://schemas.microsoft.com/office/drawing/2014/main" xmlns="" id="{445DC89D-0740-4317-B442-EE0F5A301AC3}"/>
              </a:ext>
            </a:extLst>
          </p:cNvPr>
          <p:cNvGrpSpPr/>
          <p:nvPr/>
        </p:nvGrpSpPr>
        <p:grpSpPr>
          <a:xfrm>
            <a:off x="4679070" y="2320043"/>
            <a:ext cx="2636283" cy="3895654"/>
            <a:chOff x="8704441" y="2571694"/>
            <a:chExt cx="7028256" cy="10385705"/>
          </a:xfrm>
        </p:grpSpPr>
        <p:sp>
          <p:nvSpPr>
            <p:cNvPr id="48" name="Shape 34173">
              <a:extLst>
                <a:ext uri="{FF2B5EF4-FFF2-40B4-BE49-F238E27FC236}">
                  <a16:creationId xmlns:a16="http://schemas.microsoft.com/office/drawing/2014/main" xmlns="" id="{09C51924-F555-4E4A-890F-54E9819330FD}"/>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9" name="Shape 34174">
              <a:extLst>
                <a:ext uri="{FF2B5EF4-FFF2-40B4-BE49-F238E27FC236}">
                  <a16:creationId xmlns:a16="http://schemas.microsoft.com/office/drawing/2014/main" xmlns="" id="{9E1A7A08-F86C-4E75-8B89-E56EB8B69B03}"/>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34175">
              <a:extLst>
                <a:ext uri="{FF2B5EF4-FFF2-40B4-BE49-F238E27FC236}">
                  <a16:creationId xmlns:a16="http://schemas.microsoft.com/office/drawing/2014/main" xmlns="" id="{ABF6EDEB-53CF-47E7-BBB6-D59C3C0E132F}"/>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34176">
              <a:extLst>
                <a:ext uri="{FF2B5EF4-FFF2-40B4-BE49-F238E27FC236}">
                  <a16:creationId xmlns:a16="http://schemas.microsoft.com/office/drawing/2014/main" xmlns="" id="{D7C9F238-DAD9-4E94-A63A-66DD98DDCE3F}"/>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34177">
              <a:extLst>
                <a:ext uri="{FF2B5EF4-FFF2-40B4-BE49-F238E27FC236}">
                  <a16:creationId xmlns:a16="http://schemas.microsoft.com/office/drawing/2014/main" xmlns="" id="{87BB9778-D4BD-49BA-9673-B1D168A4E04D}"/>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34178">
              <a:extLst>
                <a:ext uri="{FF2B5EF4-FFF2-40B4-BE49-F238E27FC236}">
                  <a16:creationId xmlns:a16="http://schemas.microsoft.com/office/drawing/2014/main" xmlns="" id="{A14DFCCC-CAE9-4DE6-A098-6325C4C97065}"/>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34179">
              <a:extLst>
                <a:ext uri="{FF2B5EF4-FFF2-40B4-BE49-F238E27FC236}">
                  <a16:creationId xmlns:a16="http://schemas.microsoft.com/office/drawing/2014/main" xmlns="" id="{BD513B30-E5AF-4C52-964B-40CBE128B97A}"/>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34180">
              <a:extLst>
                <a:ext uri="{FF2B5EF4-FFF2-40B4-BE49-F238E27FC236}">
                  <a16:creationId xmlns:a16="http://schemas.microsoft.com/office/drawing/2014/main" xmlns="" id="{69C63612-F7CC-47BC-B3E5-7E5DB78EBE19}"/>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6" name="Shape 34181">
              <a:extLst>
                <a:ext uri="{FF2B5EF4-FFF2-40B4-BE49-F238E27FC236}">
                  <a16:creationId xmlns:a16="http://schemas.microsoft.com/office/drawing/2014/main" xmlns="" id="{7FA0BDEA-F15E-4CFE-A31E-3CDA6F7B062C}"/>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34182">
              <a:extLst>
                <a:ext uri="{FF2B5EF4-FFF2-40B4-BE49-F238E27FC236}">
                  <a16:creationId xmlns:a16="http://schemas.microsoft.com/office/drawing/2014/main" xmlns="" id="{CC479463-51E5-4CA8-999B-BB5ABDC86BD3}"/>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34183">
              <a:extLst>
                <a:ext uri="{FF2B5EF4-FFF2-40B4-BE49-F238E27FC236}">
                  <a16:creationId xmlns:a16="http://schemas.microsoft.com/office/drawing/2014/main" xmlns="" id="{F77B964E-CDE9-42FD-8453-C6FE66636522}"/>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34184">
              <a:extLst>
                <a:ext uri="{FF2B5EF4-FFF2-40B4-BE49-F238E27FC236}">
                  <a16:creationId xmlns:a16="http://schemas.microsoft.com/office/drawing/2014/main" xmlns="" id="{CB09C3F6-430F-48B8-A85E-71EB748AE385}"/>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34185">
              <a:extLst>
                <a:ext uri="{FF2B5EF4-FFF2-40B4-BE49-F238E27FC236}">
                  <a16:creationId xmlns:a16="http://schemas.microsoft.com/office/drawing/2014/main" xmlns="" id="{507DC338-70E4-405C-B8CF-7B4BD2BF70F4}"/>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34186">
              <a:extLst>
                <a:ext uri="{FF2B5EF4-FFF2-40B4-BE49-F238E27FC236}">
                  <a16:creationId xmlns:a16="http://schemas.microsoft.com/office/drawing/2014/main" xmlns="" id="{80D43361-4F55-4A63-8FC6-C795F6F3EBDD}"/>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34187">
              <a:extLst>
                <a:ext uri="{FF2B5EF4-FFF2-40B4-BE49-F238E27FC236}">
                  <a16:creationId xmlns:a16="http://schemas.microsoft.com/office/drawing/2014/main" xmlns="" id="{015C2A5F-ACD0-413F-9D91-3826FD463410}"/>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3" name="Shape 34188">
              <a:extLst>
                <a:ext uri="{FF2B5EF4-FFF2-40B4-BE49-F238E27FC236}">
                  <a16:creationId xmlns:a16="http://schemas.microsoft.com/office/drawing/2014/main" xmlns="" id="{15D64E36-76C7-4FF0-9BEC-40BD22CD97F0}"/>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4" name="Shape 34189">
              <a:extLst>
                <a:ext uri="{FF2B5EF4-FFF2-40B4-BE49-F238E27FC236}">
                  <a16:creationId xmlns:a16="http://schemas.microsoft.com/office/drawing/2014/main" xmlns="" id="{4DE8BEAF-7A0E-4B22-8F76-2F748EE4D29B}"/>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34190">
              <a:extLst>
                <a:ext uri="{FF2B5EF4-FFF2-40B4-BE49-F238E27FC236}">
                  <a16:creationId xmlns:a16="http://schemas.microsoft.com/office/drawing/2014/main" xmlns="" id="{2090DCD0-CEBA-434C-A28F-C10457C628AF}"/>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6" name="Shape 34191">
              <a:extLst>
                <a:ext uri="{FF2B5EF4-FFF2-40B4-BE49-F238E27FC236}">
                  <a16:creationId xmlns:a16="http://schemas.microsoft.com/office/drawing/2014/main" xmlns="" id="{81DC5877-FE6C-4D99-8248-A6CCDCC58DC6}"/>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7" name="Shape 34192">
              <a:extLst>
                <a:ext uri="{FF2B5EF4-FFF2-40B4-BE49-F238E27FC236}">
                  <a16:creationId xmlns:a16="http://schemas.microsoft.com/office/drawing/2014/main" xmlns="" id="{DC2349CE-378D-4A6C-9DF3-079704DEBFF3}"/>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34193">
              <a:extLst>
                <a:ext uri="{FF2B5EF4-FFF2-40B4-BE49-F238E27FC236}">
                  <a16:creationId xmlns:a16="http://schemas.microsoft.com/office/drawing/2014/main" xmlns="" id="{7F55A1DF-CE33-4ED5-BA43-82133126B5C2}"/>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9" name="Shape 34194">
              <a:extLst>
                <a:ext uri="{FF2B5EF4-FFF2-40B4-BE49-F238E27FC236}">
                  <a16:creationId xmlns:a16="http://schemas.microsoft.com/office/drawing/2014/main" xmlns="" id="{A9149A35-915C-4796-81D9-ED9F558F388C}"/>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34195">
              <a:extLst>
                <a:ext uri="{FF2B5EF4-FFF2-40B4-BE49-F238E27FC236}">
                  <a16:creationId xmlns:a16="http://schemas.microsoft.com/office/drawing/2014/main" xmlns="" id="{4E5B0DED-8847-465B-916E-3DD49435533A}"/>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34196">
              <a:extLst>
                <a:ext uri="{FF2B5EF4-FFF2-40B4-BE49-F238E27FC236}">
                  <a16:creationId xmlns:a16="http://schemas.microsoft.com/office/drawing/2014/main" xmlns="" id="{B3784106-762D-42A2-BD0A-26F11E8C06FE}"/>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2" name="Shape 34197">
              <a:extLst>
                <a:ext uri="{FF2B5EF4-FFF2-40B4-BE49-F238E27FC236}">
                  <a16:creationId xmlns:a16="http://schemas.microsoft.com/office/drawing/2014/main" xmlns="" id="{A2E52E28-4743-433D-8551-9F5C6B09A9F2}"/>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34198">
              <a:extLst>
                <a:ext uri="{FF2B5EF4-FFF2-40B4-BE49-F238E27FC236}">
                  <a16:creationId xmlns:a16="http://schemas.microsoft.com/office/drawing/2014/main" xmlns="" id="{4FDD96D6-C5EB-45BA-905B-AFD22F78758C}"/>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34199">
              <a:extLst>
                <a:ext uri="{FF2B5EF4-FFF2-40B4-BE49-F238E27FC236}">
                  <a16:creationId xmlns:a16="http://schemas.microsoft.com/office/drawing/2014/main" xmlns="" id="{F0F1BAA8-F1D0-4DD8-B301-775A694F35A4}"/>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5" name="Shape 34200">
              <a:extLst>
                <a:ext uri="{FF2B5EF4-FFF2-40B4-BE49-F238E27FC236}">
                  <a16:creationId xmlns:a16="http://schemas.microsoft.com/office/drawing/2014/main" xmlns="" id="{508CC605-D869-40A2-B8C7-AD9AFA692D9C}"/>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6" name="Shape 34201">
              <a:extLst>
                <a:ext uri="{FF2B5EF4-FFF2-40B4-BE49-F238E27FC236}">
                  <a16:creationId xmlns:a16="http://schemas.microsoft.com/office/drawing/2014/main" xmlns="" id="{0D73537B-6575-4218-9CD2-E1DCA57CAC12}"/>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34202">
              <a:extLst>
                <a:ext uri="{FF2B5EF4-FFF2-40B4-BE49-F238E27FC236}">
                  <a16:creationId xmlns:a16="http://schemas.microsoft.com/office/drawing/2014/main" xmlns="" id="{6ED114F1-8288-4819-8EDB-F7F86FA213FB}"/>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34203">
              <a:extLst>
                <a:ext uri="{FF2B5EF4-FFF2-40B4-BE49-F238E27FC236}">
                  <a16:creationId xmlns:a16="http://schemas.microsoft.com/office/drawing/2014/main" xmlns="" id="{C186A008-A25E-4325-BFDE-428A853840AA}"/>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34204">
              <a:extLst>
                <a:ext uri="{FF2B5EF4-FFF2-40B4-BE49-F238E27FC236}">
                  <a16:creationId xmlns:a16="http://schemas.microsoft.com/office/drawing/2014/main" xmlns="" id="{CBF5A80E-B896-43BE-B4F5-09B3F27E6C0D}"/>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34205">
              <a:extLst>
                <a:ext uri="{FF2B5EF4-FFF2-40B4-BE49-F238E27FC236}">
                  <a16:creationId xmlns:a16="http://schemas.microsoft.com/office/drawing/2014/main" xmlns="" id="{CB19296D-5ADF-425C-85B5-1622917ACA5B}"/>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34206">
              <a:extLst>
                <a:ext uri="{FF2B5EF4-FFF2-40B4-BE49-F238E27FC236}">
                  <a16:creationId xmlns:a16="http://schemas.microsoft.com/office/drawing/2014/main" xmlns="" id="{56847D55-59DC-4048-AFC3-2779176FF9F2}"/>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2" name="Shape 34207">
              <a:extLst>
                <a:ext uri="{FF2B5EF4-FFF2-40B4-BE49-F238E27FC236}">
                  <a16:creationId xmlns:a16="http://schemas.microsoft.com/office/drawing/2014/main" xmlns="" id="{F69CA82F-E49B-42A4-AF8C-392B232AC858}"/>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34208">
              <a:extLst>
                <a:ext uri="{FF2B5EF4-FFF2-40B4-BE49-F238E27FC236}">
                  <a16:creationId xmlns:a16="http://schemas.microsoft.com/office/drawing/2014/main" xmlns="" id="{C7B3BADB-6261-479F-A1E3-E58426E78621}"/>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34209">
              <a:extLst>
                <a:ext uri="{FF2B5EF4-FFF2-40B4-BE49-F238E27FC236}">
                  <a16:creationId xmlns:a16="http://schemas.microsoft.com/office/drawing/2014/main" xmlns="" id="{71CB8CE5-485E-4051-9214-70AAFB9BF30C}"/>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5" name="Shape 34210">
              <a:extLst>
                <a:ext uri="{FF2B5EF4-FFF2-40B4-BE49-F238E27FC236}">
                  <a16:creationId xmlns:a16="http://schemas.microsoft.com/office/drawing/2014/main" xmlns="" id="{330F5A92-6F8F-4CEF-9676-6C8E3382B1B5}"/>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34211">
              <a:extLst>
                <a:ext uri="{FF2B5EF4-FFF2-40B4-BE49-F238E27FC236}">
                  <a16:creationId xmlns:a16="http://schemas.microsoft.com/office/drawing/2014/main" xmlns="" id="{4CB49352-5A63-43E3-840B-ED6FAA075F29}"/>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34212">
              <a:extLst>
                <a:ext uri="{FF2B5EF4-FFF2-40B4-BE49-F238E27FC236}">
                  <a16:creationId xmlns:a16="http://schemas.microsoft.com/office/drawing/2014/main" xmlns="" id="{9870AB70-0B32-4722-8AC6-D7A6553B9C48}"/>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8" name="Shape 34213">
              <a:extLst>
                <a:ext uri="{FF2B5EF4-FFF2-40B4-BE49-F238E27FC236}">
                  <a16:creationId xmlns:a16="http://schemas.microsoft.com/office/drawing/2014/main" xmlns="" id="{98E4A175-AAAA-4B36-A8DC-24A145969E99}"/>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34214">
              <a:extLst>
                <a:ext uri="{FF2B5EF4-FFF2-40B4-BE49-F238E27FC236}">
                  <a16:creationId xmlns:a16="http://schemas.microsoft.com/office/drawing/2014/main" xmlns="" id="{6C2AFAF9-E6E3-46DF-BF78-D75705BB3CC2}"/>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0" name="Shape 34215">
              <a:extLst>
                <a:ext uri="{FF2B5EF4-FFF2-40B4-BE49-F238E27FC236}">
                  <a16:creationId xmlns:a16="http://schemas.microsoft.com/office/drawing/2014/main" xmlns="" id="{CA9BC2A6-0A26-4EB8-A19A-46FDD30D0946}"/>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91" name="Shape 34216">
              <a:extLst>
                <a:ext uri="{FF2B5EF4-FFF2-40B4-BE49-F238E27FC236}">
                  <a16:creationId xmlns:a16="http://schemas.microsoft.com/office/drawing/2014/main" xmlns="" id="{D0C033D3-DE11-46B3-B1FC-D5B0AB40F468}"/>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92" name="Shape 34217">
              <a:extLst>
                <a:ext uri="{FF2B5EF4-FFF2-40B4-BE49-F238E27FC236}">
                  <a16:creationId xmlns:a16="http://schemas.microsoft.com/office/drawing/2014/main" xmlns="" id="{1C10F15B-27B6-4FB8-99C2-D8D512A0BA49}"/>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3" name="Shape 34218">
              <a:extLst>
                <a:ext uri="{FF2B5EF4-FFF2-40B4-BE49-F238E27FC236}">
                  <a16:creationId xmlns:a16="http://schemas.microsoft.com/office/drawing/2014/main" xmlns="" id="{F2C20725-008A-40AE-91A9-E64C2699C92A}"/>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4" name="Shape 34219">
              <a:extLst>
                <a:ext uri="{FF2B5EF4-FFF2-40B4-BE49-F238E27FC236}">
                  <a16:creationId xmlns:a16="http://schemas.microsoft.com/office/drawing/2014/main" xmlns="" id="{5AD8608D-0830-484F-9906-27ED886FE979}"/>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5" name="Shape 34220">
              <a:extLst>
                <a:ext uri="{FF2B5EF4-FFF2-40B4-BE49-F238E27FC236}">
                  <a16:creationId xmlns:a16="http://schemas.microsoft.com/office/drawing/2014/main" xmlns="" id="{168EC529-3566-4E03-816A-A9F472B6AF32}"/>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6" name="Shape 34221">
              <a:extLst>
                <a:ext uri="{FF2B5EF4-FFF2-40B4-BE49-F238E27FC236}">
                  <a16:creationId xmlns:a16="http://schemas.microsoft.com/office/drawing/2014/main" xmlns="" id="{366265F3-988D-4A80-8E62-941B44490CAF}"/>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7" name="Shape 34222">
              <a:extLst>
                <a:ext uri="{FF2B5EF4-FFF2-40B4-BE49-F238E27FC236}">
                  <a16:creationId xmlns:a16="http://schemas.microsoft.com/office/drawing/2014/main" xmlns="" id="{C5DF7A84-0654-44A3-AFAD-ACE546C12F45}"/>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8" name="Shape 34223">
              <a:extLst>
                <a:ext uri="{FF2B5EF4-FFF2-40B4-BE49-F238E27FC236}">
                  <a16:creationId xmlns:a16="http://schemas.microsoft.com/office/drawing/2014/main" xmlns="" id="{28C50E0B-3BA3-4871-8A7A-03C96955CA2A}"/>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224">
              <a:extLst>
                <a:ext uri="{FF2B5EF4-FFF2-40B4-BE49-F238E27FC236}">
                  <a16:creationId xmlns:a16="http://schemas.microsoft.com/office/drawing/2014/main" xmlns="" id="{2F962CA7-8CAF-4A9A-BE19-330DBCB305E1}"/>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0" name="Shape 34225">
              <a:extLst>
                <a:ext uri="{FF2B5EF4-FFF2-40B4-BE49-F238E27FC236}">
                  <a16:creationId xmlns:a16="http://schemas.microsoft.com/office/drawing/2014/main" xmlns="" id="{D66D446D-BDB3-4CBB-BF7E-0C0E5D90920D}"/>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226">
              <a:extLst>
                <a:ext uri="{FF2B5EF4-FFF2-40B4-BE49-F238E27FC236}">
                  <a16:creationId xmlns:a16="http://schemas.microsoft.com/office/drawing/2014/main" xmlns="" id="{104D2E12-78AD-49CD-A56A-AABDF5AA604C}"/>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227">
              <a:extLst>
                <a:ext uri="{FF2B5EF4-FFF2-40B4-BE49-F238E27FC236}">
                  <a16:creationId xmlns:a16="http://schemas.microsoft.com/office/drawing/2014/main" xmlns="" id="{97DD6138-C48E-49E0-905B-461510ACAEE6}"/>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03" name="Shape 34228">
              <a:extLst>
                <a:ext uri="{FF2B5EF4-FFF2-40B4-BE49-F238E27FC236}">
                  <a16:creationId xmlns:a16="http://schemas.microsoft.com/office/drawing/2014/main" xmlns="" id="{1D9423FA-E9BD-4E35-AB21-C8CD1BE0760C}"/>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229">
              <a:extLst>
                <a:ext uri="{FF2B5EF4-FFF2-40B4-BE49-F238E27FC236}">
                  <a16:creationId xmlns:a16="http://schemas.microsoft.com/office/drawing/2014/main" xmlns="" id="{D29345CB-BDA1-4FF6-AFE6-E3560530441F}"/>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34230">
              <a:extLst>
                <a:ext uri="{FF2B5EF4-FFF2-40B4-BE49-F238E27FC236}">
                  <a16:creationId xmlns:a16="http://schemas.microsoft.com/office/drawing/2014/main" xmlns="" id="{2D11C3A9-7090-4F46-8193-DF9BD159A082}"/>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34231">
              <a:extLst>
                <a:ext uri="{FF2B5EF4-FFF2-40B4-BE49-F238E27FC236}">
                  <a16:creationId xmlns:a16="http://schemas.microsoft.com/office/drawing/2014/main" xmlns="" id="{1809CF81-6520-4876-9F84-ECD09F989419}"/>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232">
              <a:extLst>
                <a:ext uri="{FF2B5EF4-FFF2-40B4-BE49-F238E27FC236}">
                  <a16:creationId xmlns:a16="http://schemas.microsoft.com/office/drawing/2014/main" xmlns="" id="{A7480B74-F092-4C83-93C7-2ECE820807BC}"/>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34233">
              <a:extLst>
                <a:ext uri="{FF2B5EF4-FFF2-40B4-BE49-F238E27FC236}">
                  <a16:creationId xmlns:a16="http://schemas.microsoft.com/office/drawing/2014/main" xmlns="" id="{CF6D4F59-E5AF-406C-AC4F-9F9C4F286F70}"/>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34234">
              <a:extLst>
                <a:ext uri="{FF2B5EF4-FFF2-40B4-BE49-F238E27FC236}">
                  <a16:creationId xmlns:a16="http://schemas.microsoft.com/office/drawing/2014/main" xmlns="" id="{0889EA3D-C4DF-4D38-BD11-5B15823E69AB}"/>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34235">
              <a:extLst>
                <a:ext uri="{FF2B5EF4-FFF2-40B4-BE49-F238E27FC236}">
                  <a16:creationId xmlns:a16="http://schemas.microsoft.com/office/drawing/2014/main" xmlns="" id="{94A36E76-8EEE-4EEA-9895-D0788E919288}"/>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34236">
              <a:extLst>
                <a:ext uri="{FF2B5EF4-FFF2-40B4-BE49-F238E27FC236}">
                  <a16:creationId xmlns:a16="http://schemas.microsoft.com/office/drawing/2014/main" xmlns="" id="{9C5FF089-B216-4FF9-BAA1-DED9407CFF03}"/>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34237">
              <a:extLst>
                <a:ext uri="{FF2B5EF4-FFF2-40B4-BE49-F238E27FC236}">
                  <a16:creationId xmlns:a16="http://schemas.microsoft.com/office/drawing/2014/main" xmlns="" id="{40C227E3-0A75-4387-9E98-198A02A184A1}"/>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3" name="Shape 34238">
              <a:extLst>
                <a:ext uri="{FF2B5EF4-FFF2-40B4-BE49-F238E27FC236}">
                  <a16:creationId xmlns:a16="http://schemas.microsoft.com/office/drawing/2014/main" xmlns="" id="{B76E37AA-CD2F-4412-B875-E4143EA2ED75}"/>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34239">
              <a:extLst>
                <a:ext uri="{FF2B5EF4-FFF2-40B4-BE49-F238E27FC236}">
                  <a16:creationId xmlns:a16="http://schemas.microsoft.com/office/drawing/2014/main" xmlns="" id="{046D689C-5F80-4F83-AE28-8AF4A125A11F}"/>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34240">
              <a:extLst>
                <a:ext uri="{FF2B5EF4-FFF2-40B4-BE49-F238E27FC236}">
                  <a16:creationId xmlns:a16="http://schemas.microsoft.com/office/drawing/2014/main" xmlns="" id="{EEA614B5-55B5-460A-975E-D25BBB112667}"/>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34241">
              <a:extLst>
                <a:ext uri="{FF2B5EF4-FFF2-40B4-BE49-F238E27FC236}">
                  <a16:creationId xmlns:a16="http://schemas.microsoft.com/office/drawing/2014/main" xmlns="" id="{8279B845-C7A1-4366-AFCF-94092157DE89}"/>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7" name="Shape 34242">
              <a:extLst>
                <a:ext uri="{FF2B5EF4-FFF2-40B4-BE49-F238E27FC236}">
                  <a16:creationId xmlns:a16="http://schemas.microsoft.com/office/drawing/2014/main" xmlns="" id="{4DF2F498-F0B2-4E70-AB70-E2498A44A3F0}"/>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8" name="Shape 34243">
              <a:extLst>
                <a:ext uri="{FF2B5EF4-FFF2-40B4-BE49-F238E27FC236}">
                  <a16:creationId xmlns:a16="http://schemas.microsoft.com/office/drawing/2014/main" xmlns="" id="{A045C9FD-2EB1-47E6-80F2-34EA5F08CD07}"/>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9" name="Shape 34244">
              <a:extLst>
                <a:ext uri="{FF2B5EF4-FFF2-40B4-BE49-F238E27FC236}">
                  <a16:creationId xmlns:a16="http://schemas.microsoft.com/office/drawing/2014/main" xmlns="" id="{72705375-ED2E-452C-826C-1B32425E2510}"/>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0" name="Shape 34245">
              <a:extLst>
                <a:ext uri="{FF2B5EF4-FFF2-40B4-BE49-F238E27FC236}">
                  <a16:creationId xmlns:a16="http://schemas.microsoft.com/office/drawing/2014/main" xmlns="" id="{41322528-D11B-4126-847E-04BB95BD5CBC}"/>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1" name="Shape 34246">
              <a:extLst>
                <a:ext uri="{FF2B5EF4-FFF2-40B4-BE49-F238E27FC236}">
                  <a16:creationId xmlns:a16="http://schemas.microsoft.com/office/drawing/2014/main" xmlns="" id="{ACC60A7B-7EF2-402C-9254-8BA56A26E48E}"/>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2" name="Shape 34247">
              <a:extLst>
                <a:ext uri="{FF2B5EF4-FFF2-40B4-BE49-F238E27FC236}">
                  <a16:creationId xmlns:a16="http://schemas.microsoft.com/office/drawing/2014/main" xmlns="" id="{59C329ED-42CF-49D3-8E21-40FE29420A9F}"/>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23" name="Shape 34248">
              <a:extLst>
                <a:ext uri="{FF2B5EF4-FFF2-40B4-BE49-F238E27FC236}">
                  <a16:creationId xmlns:a16="http://schemas.microsoft.com/office/drawing/2014/main" xmlns="" id="{8B6E0DC0-61CF-434D-A6D0-5ECCBB48C211}"/>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4" name="Shape 34249">
              <a:extLst>
                <a:ext uri="{FF2B5EF4-FFF2-40B4-BE49-F238E27FC236}">
                  <a16:creationId xmlns:a16="http://schemas.microsoft.com/office/drawing/2014/main" xmlns="" id="{BF77A601-3A7C-4B16-9CA8-84CDB8F6D81C}"/>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5" name="Shape 34250">
              <a:extLst>
                <a:ext uri="{FF2B5EF4-FFF2-40B4-BE49-F238E27FC236}">
                  <a16:creationId xmlns:a16="http://schemas.microsoft.com/office/drawing/2014/main" xmlns="" id="{5A8445DC-E81C-456D-B922-B4D018E0D759}"/>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6" name="Shape 34251">
              <a:extLst>
                <a:ext uri="{FF2B5EF4-FFF2-40B4-BE49-F238E27FC236}">
                  <a16:creationId xmlns:a16="http://schemas.microsoft.com/office/drawing/2014/main" xmlns="" id="{B0034120-8C2D-4A02-A864-19A21B215563}"/>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7" name="Shape 34252">
              <a:extLst>
                <a:ext uri="{FF2B5EF4-FFF2-40B4-BE49-F238E27FC236}">
                  <a16:creationId xmlns:a16="http://schemas.microsoft.com/office/drawing/2014/main" xmlns="" id="{3178CAE4-BC7A-40C3-A484-004A9C9C0186}"/>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28" name="Shape 34253">
              <a:extLst>
                <a:ext uri="{FF2B5EF4-FFF2-40B4-BE49-F238E27FC236}">
                  <a16:creationId xmlns:a16="http://schemas.microsoft.com/office/drawing/2014/main" xmlns="" id="{033EB1BD-03DA-4EBB-9D55-F99DCB9F486B}"/>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9" name="Shape 34254">
              <a:extLst>
                <a:ext uri="{FF2B5EF4-FFF2-40B4-BE49-F238E27FC236}">
                  <a16:creationId xmlns:a16="http://schemas.microsoft.com/office/drawing/2014/main" xmlns="" id="{CD4F3584-A4A0-43F0-8C9B-78A2EFCE4DC5}"/>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0" name="Shape 34255">
              <a:extLst>
                <a:ext uri="{FF2B5EF4-FFF2-40B4-BE49-F238E27FC236}">
                  <a16:creationId xmlns:a16="http://schemas.microsoft.com/office/drawing/2014/main" xmlns="" id="{5A88E89A-C046-44BA-931C-270D48320FF8}"/>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1" name="Shape 34256">
              <a:extLst>
                <a:ext uri="{FF2B5EF4-FFF2-40B4-BE49-F238E27FC236}">
                  <a16:creationId xmlns:a16="http://schemas.microsoft.com/office/drawing/2014/main" xmlns="" id="{0E347202-EDDA-4A16-921B-17932261F9A6}"/>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2" name="Shape 34257">
              <a:extLst>
                <a:ext uri="{FF2B5EF4-FFF2-40B4-BE49-F238E27FC236}">
                  <a16:creationId xmlns:a16="http://schemas.microsoft.com/office/drawing/2014/main" xmlns="" id="{05809E50-0DA5-4679-9FC1-45EB6928E214}"/>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3" name="Shape 34258">
              <a:extLst>
                <a:ext uri="{FF2B5EF4-FFF2-40B4-BE49-F238E27FC236}">
                  <a16:creationId xmlns:a16="http://schemas.microsoft.com/office/drawing/2014/main" xmlns="" id="{DC811936-4BC2-45DC-8502-D62CFA2C58E3}"/>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4" name="Shape 34259">
              <a:extLst>
                <a:ext uri="{FF2B5EF4-FFF2-40B4-BE49-F238E27FC236}">
                  <a16:creationId xmlns:a16="http://schemas.microsoft.com/office/drawing/2014/main" xmlns="" id="{0FE66034-4AC2-4CBD-B60B-4B598861C0ED}"/>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5" name="Shape 34260">
              <a:extLst>
                <a:ext uri="{FF2B5EF4-FFF2-40B4-BE49-F238E27FC236}">
                  <a16:creationId xmlns:a16="http://schemas.microsoft.com/office/drawing/2014/main" xmlns="" id="{075E05EB-42F8-4786-8E3C-AE3BE047160C}"/>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6" name="Shape 34261">
              <a:extLst>
                <a:ext uri="{FF2B5EF4-FFF2-40B4-BE49-F238E27FC236}">
                  <a16:creationId xmlns:a16="http://schemas.microsoft.com/office/drawing/2014/main" xmlns="" id="{912933CC-27C2-4B51-874E-D3804FF6D4AE}"/>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7" name="Shape 34262">
              <a:extLst>
                <a:ext uri="{FF2B5EF4-FFF2-40B4-BE49-F238E27FC236}">
                  <a16:creationId xmlns:a16="http://schemas.microsoft.com/office/drawing/2014/main" xmlns="" id="{14D4C5C7-F4E4-44A8-AB24-079AFBA94675}"/>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8" name="Shape 34263">
              <a:extLst>
                <a:ext uri="{FF2B5EF4-FFF2-40B4-BE49-F238E27FC236}">
                  <a16:creationId xmlns:a16="http://schemas.microsoft.com/office/drawing/2014/main" xmlns="" id="{1F02E9CA-8BC6-4213-9783-FAF7B2A8338C}"/>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9" name="Shape 34264">
              <a:extLst>
                <a:ext uri="{FF2B5EF4-FFF2-40B4-BE49-F238E27FC236}">
                  <a16:creationId xmlns:a16="http://schemas.microsoft.com/office/drawing/2014/main" xmlns="" id="{54357A8D-D14A-4BAC-B083-707FDFA5368E}"/>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0" name="Shape 34265">
              <a:extLst>
                <a:ext uri="{FF2B5EF4-FFF2-40B4-BE49-F238E27FC236}">
                  <a16:creationId xmlns:a16="http://schemas.microsoft.com/office/drawing/2014/main" xmlns="" id="{0D3A8C20-B333-4DBD-B7B6-26255B28FC82}"/>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43" name="TextBox 148">
            <a:extLst>
              <a:ext uri="{FF2B5EF4-FFF2-40B4-BE49-F238E27FC236}">
                <a16:creationId xmlns:a16="http://schemas.microsoft.com/office/drawing/2014/main" xmlns="" id="{E31DFFAC-518D-4068-B4FB-C78225080BE0}"/>
              </a:ext>
            </a:extLst>
          </p:cNvPr>
          <p:cNvSpPr txBox="1"/>
          <p:nvPr/>
        </p:nvSpPr>
        <p:spPr>
          <a:xfrm>
            <a:off x="710483" y="2091080"/>
            <a:ext cx="1576329" cy="461665"/>
          </a:xfrm>
          <a:prstGeom prst="rect">
            <a:avLst/>
          </a:prstGeom>
          <a:noFill/>
        </p:spPr>
        <p:txBody>
          <a:bodyPr wrap="none" rtlCol="0" anchor="ctr" anchorCtr="0">
            <a:spAutoFit/>
          </a:bodyPr>
          <a:lstStyle/>
          <a:p>
            <a:r>
              <a:rPr lang="en-GB" sz="2400" b="1" dirty="0">
                <a:solidFill>
                  <a:schemeClr val="tx2"/>
                </a:solidFill>
                <a:latin typeface="+mj-lt"/>
                <a:ea typeface="League Spartan" charset="0"/>
                <a:cs typeface="Poppins" pitchFamily="2" charset="77"/>
              </a:rPr>
              <a:t>Perspectiva</a:t>
            </a:r>
          </a:p>
        </p:txBody>
      </p:sp>
      <p:sp>
        <p:nvSpPr>
          <p:cNvPr id="144" name="Subtitle 2">
            <a:extLst>
              <a:ext uri="{FF2B5EF4-FFF2-40B4-BE49-F238E27FC236}">
                <a16:creationId xmlns:a16="http://schemas.microsoft.com/office/drawing/2014/main" xmlns="" id="{915E1B78-D62A-471D-90B4-134EBA8DA9EB}"/>
              </a:ext>
            </a:extLst>
          </p:cNvPr>
          <p:cNvSpPr txBox="1">
            <a:spLocks/>
          </p:cNvSpPr>
          <p:nvPr/>
        </p:nvSpPr>
        <p:spPr>
          <a:xfrm>
            <a:off x="765357" y="2461622"/>
            <a:ext cx="3416098" cy="138885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Lato Light" panose="020F0502020204030203" pitchFamily="34" charset="0"/>
                <a:cs typeface="Mukta ExtraLight" panose="020B0000000000000000" pitchFamily="34" charset="77"/>
              </a:rPr>
              <a:t>Cómo nos vemos a nosotros mismos no siempre es cómo nos ven los demás... y en el trabajo sus opiniones importan más</a:t>
            </a:r>
          </a:p>
        </p:txBody>
      </p:sp>
      <p:sp>
        <p:nvSpPr>
          <p:cNvPr id="145" name="TextBox 150">
            <a:extLst>
              <a:ext uri="{FF2B5EF4-FFF2-40B4-BE49-F238E27FC236}">
                <a16:creationId xmlns:a16="http://schemas.microsoft.com/office/drawing/2014/main" xmlns="" id="{836F1740-CA1C-4B75-9AF5-0A303846F46E}"/>
              </a:ext>
            </a:extLst>
          </p:cNvPr>
          <p:cNvSpPr txBox="1"/>
          <p:nvPr/>
        </p:nvSpPr>
        <p:spPr>
          <a:xfrm>
            <a:off x="765356" y="4197338"/>
            <a:ext cx="1221681" cy="461665"/>
          </a:xfrm>
          <a:prstGeom prst="rect">
            <a:avLst/>
          </a:prstGeom>
          <a:noFill/>
        </p:spPr>
        <p:txBody>
          <a:bodyPr wrap="none" rtlCol="0" anchor="ctr" anchorCtr="0">
            <a:spAutoFit/>
          </a:bodyPr>
          <a:lstStyle/>
          <a:p>
            <a:r>
              <a:rPr lang="en-GB" sz="2400" b="1" dirty="0">
                <a:solidFill>
                  <a:srgbClr val="F95C2C"/>
                </a:solidFill>
                <a:latin typeface="+mj-lt"/>
                <a:ea typeface="League Spartan" charset="0"/>
                <a:cs typeface="Poppins" pitchFamily="2" charset="77"/>
              </a:rPr>
              <a:t>Paciencia</a:t>
            </a:r>
          </a:p>
        </p:txBody>
      </p:sp>
      <p:sp>
        <p:nvSpPr>
          <p:cNvPr id="146" name="Subtitle 2">
            <a:extLst>
              <a:ext uri="{FF2B5EF4-FFF2-40B4-BE49-F238E27FC236}">
                <a16:creationId xmlns:a16="http://schemas.microsoft.com/office/drawing/2014/main" xmlns="" id="{5874D5A6-1E7E-4516-AFFD-DAD6A92265AA}"/>
              </a:ext>
            </a:extLst>
          </p:cNvPr>
          <p:cNvSpPr txBox="1">
            <a:spLocks/>
          </p:cNvSpPr>
          <p:nvPr/>
        </p:nvSpPr>
        <p:spPr>
          <a:xfrm>
            <a:off x="765356" y="4723874"/>
            <a:ext cx="3125433" cy="71174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Lato Light" panose="020F0502020204030203" pitchFamily="34" charset="0"/>
                <a:cs typeface="Mukta ExtraLight" panose="020B0000000000000000" pitchFamily="34" charset="77"/>
              </a:rPr>
              <a:t>Templa tu ambición con paciencia</a:t>
            </a:r>
          </a:p>
        </p:txBody>
      </p:sp>
      <p:sp>
        <p:nvSpPr>
          <p:cNvPr id="149" name="TextBox 157">
            <a:extLst>
              <a:ext uri="{FF2B5EF4-FFF2-40B4-BE49-F238E27FC236}">
                <a16:creationId xmlns:a16="http://schemas.microsoft.com/office/drawing/2014/main" xmlns="" id="{254F7006-1D16-4BB7-A949-44A2DE62F762}"/>
              </a:ext>
            </a:extLst>
          </p:cNvPr>
          <p:cNvSpPr txBox="1"/>
          <p:nvPr/>
        </p:nvSpPr>
        <p:spPr>
          <a:xfrm>
            <a:off x="7820514" y="2174436"/>
            <a:ext cx="2185855" cy="400110"/>
          </a:xfrm>
          <a:prstGeom prst="rect">
            <a:avLst/>
          </a:prstGeom>
          <a:noFill/>
        </p:spPr>
        <p:txBody>
          <a:bodyPr wrap="none" rtlCol="0" anchor="ctr" anchorCtr="0">
            <a:spAutoFit/>
          </a:bodyPr>
          <a:lstStyle/>
          <a:p>
            <a:r>
              <a:rPr lang="en-GB" sz="2000" b="1" dirty="0">
                <a:solidFill>
                  <a:srgbClr val="E53292"/>
                </a:solidFill>
                <a:latin typeface="+mj-lt"/>
                <a:ea typeface="League Spartan" charset="0"/>
                <a:cs typeface="Poppins" pitchFamily="2" charset="77"/>
              </a:rPr>
              <a:t>Honestidad con uno mismo</a:t>
            </a:r>
          </a:p>
        </p:txBody>
      </p:sp>
      <p:sp>
        <p:nvSpPr>
          <p:cNvPr id="150" name="Subtitle 2">
            <a:extLst>
              <a:ext uri="{FF2B5EF4-FFF2-40B4-BE49-F238E27FC236}">
                <a16:creationId xmlns:a16="http://schemas.microsoft.com/office/drawing/2014/main" xmlns="" id="{C183361F-72F7-43FF-99C6-6FCA6B6A45F8}"/>
              </a:ext>
            </a:extLst>
          </p:cNvPr>
          <p:cNvSpPr txBox="1">
            <a:spLocks/>
          </p:cNvSpPr>
          <p:nvPr/>
        </p:nvSpPr>
        <p:spPr>
          <a:xfrm>
            <a:off x="7940151" y="2573853"/>
            <a:ext cx="3895607" cy="10502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Lato Light" panose="020F0502020204030203" pitchFamily="34" charset="0"/>
                <a:cs typeface="Mukta ExtraLight" panose="020B0000000000000000" pitchFamily="34" charset="77"/>
              </a:rPr>
              <a:t>Sé brutalmente honesto contigo mismo sobre lo que se te da bien y lo que necesitas trabajar</a:t>
            </a:r>
          </a:p>
        </p:txBody>
      </p:sp>
      <p:sp>
        <p:nvSpPr>
          <p:cNvPr id="151" name="TextBox 159">
            <a:extLst>
              <a:ext uri="{FF2B5EF4-FFF2-40B4-BE49-F238E27FC236}">
                <a16:creationId xmlns:a16="http://schemas.microsoft.com/office/drawing/2014/main" xmlns="" id="{1F5DCDC1-9F8B-4299-B907-9A69B0EBC7C2}"/>
              </a:ext>
            </a:extLst>
          </p:cNvPr>
          <p:cNvSpPr txBox="1"/>
          <p:nvPr/>
        </p:nvSpPr>
        <p:spPr>
          <a:xfrm>
            <a:off x="7940151" y="4405584"/>
            <a:ext cx="1296958" cy="400110"/>
          </a:xfrm>
          <a:prstGeom prst="rect">
            <a:avLst/>
          </a:prstGeom>
          <a:noFill/>
        </p:spPr>
        <p:txBody>
          <a:bodyPr wrap="none" rtlCol="0" anchor="ctr" anchorCtr="0">
            <a:spAutoFit/>
          </a:bodyPr>
          <a:lstStyle/>
          <a:p>
            <a:r>
              <a:rPr lang="en-GB" sz="2000" b="1" dirty="0">
                <a:solidFill>
                  <a:srgbClr val="0070C0"/>
                </a:solidFill>
                <a:latin typeface="+mj-lt"/>
                <a:ea typeface="League Spartan" charset="0"/>
                <a:cs typeface="Poppins" pitchFamily="2" charset="77"/>
              </a:rPr>
              <a:t>Propiedad</a:t>
            </a:r>
          </a:p>
        </p:txBody>
      </p:sp>
      <p:sp>
        <p:nvSpPr>
          <p:cNvPr id="152" name="Subtitle 2">
            <a:extLst>
              <a:ext uri="{FF2B5EF4-FFF2-40B4-BE49-F238E27FC236}">
                <a16:creationId xmlns:a16="http://schemas.microsoft.com/office/drawing/2014/main" xmlns="" id="{E7A4153E-4D6C-49AD-B687-830A977A936F}"/>
              </a:ext>
            </a:extLst>
          </p:cNvPr>
          <p:cNvSpPr txBox="1">
            <a:spLocks/>
          </p:cNvSpPr>
          <p:nvPr/>
        </p:nvSpPr>
        <p:spPr>
          <a:xfrm>
            <a:off x="8013681" y="4831832"/>
            <a:ext cx="3722292" cy="71174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Lato Light" panose="020F0502020204030203" pitchFamily="34" charset="0"/>
                <a:cs typeface="Mukta ExtraLight" panose="020B0000000000000000" pitchFamily="34" charset="77"/>
              </a:rPr>
              <a:t>Asume la responsabilidad de tu propio crecimiento y aprendizaje</a:t>
            </a:r>
          </a:p>
        </p:txBody>
      </p:sp>
    </p:spTree>
    <p:extLst>
      <p:ext uri="{BB962C8B-B14F-4D97-AF65-F5344CB8AC3E}">
        <p14:creationId xmlns:p14="http://schemas.microsoft.com/office/powerpoint/2010/main" val="1620168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1191" y="539989"/>
            <a:ext cx="8852375" cy="697353"/>
          </a:xfrm>
        </p:spPr>
        <p:txBody>
          <a:bodyPr>
            <a:normAutofit fontScale="92500"/>
          </a:bodyPr>
          <a:lstStyle/>
          <a:p>
            <a:r>
              <a:rPr lang="en-GB" altLang="de-DE" dirty="0"/>
              <a:t>Crear una cultura para el futuro: </a:t>
            </a:r>
            <a:r>
              <a:rPr lang="en-GB" altLang="en-US" dirty="0"/>
              <a:t>El </a:t>
            </a:r>
            <a:r>
              <a:rPr lang="en-GB" altLang="de-DE" dirty="0"/>
              <a:t>papel del líder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91453" y="2200934"/>
            <a:ext cx="2810071" cy="476827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¿Cómo se configura una cultura organizativa?</a:t>
            </a:r>
          </a:p>
          <a:p>
            <a:pPr algn="l">
              <a:lnSpc>
                <a:spcPct val="100000"/>
              </a:lnSpc>
              <a:spcBef>
                <a:spcPts val="600"/>
              </a:spcBef>
            </a:pPr>
            <a:r>
              <a:rPr lang="en-GB" altLang="de-DE" sz="2200" dirty="0">
                <a:solidFill>
                  <a:srgbClr val="245473"/>
                </a:solidFill>
                <a:latin typeface="+mj-lt"/>
              </a:rPr>
              <a:t>A través de seis "mecanismos de inserción", según </a:t>
            </a:r>
          </a:p>
          <a:p>
            <a:pPr algn="l">
              <a:lnSpc>
                <a:spcPct val="100000"/>
              </a:lnSpc>
              <a:spcBef>
                <a:spcPts val="600"/>
              </a:spcBef>
            </a:pPr>
            <a:r>
              <a:rPr lang="en-GB" altLang="de-DE" sz="2200" dirty="0">
                <a:solidFill>
                  <a:srgbClr val="245473"/>
                </a:solidFill>
                <a:latin typeface="+mj-lt"/>
              </a:rPr>
              <a:t>El </a:t>
            </a:r>
            <a:r>
              <a:rPr lang="en-GB" altLang="de-DE" sz="2200" dirty="0" err="1">
                <a:solidFill>
                  <a:srgbClr val="245473"/>
                </a:solidFill>
                <a:latin typeface="+mj-lt"/>
              </a:rPr>
              <a:t>Dr. </a:t>
            </a:r>
            <a:r>
              <a:rPr lang="en-GB" altLang="de-DE" sz="2200" dirty="0">
                <a:solidFill>
                  <a:srgbClr val="245473"/>
                </a:solidFill>
                <a:latin typeface="+mj-lt"/>
              </a:rPr>
              <a:t>Schein, antiguo profesor de la Sloan School of Management del MIT</a:t>
            </a:r>
          </a:p>
          <a:p>
            <a:pPr marL="285750" indent="-285750" algn="l">
              <a:lnSpc>
                <a:spcPts val="1500"/>
              </a:lnSpc>
              <a:spcBef>
                <a:spcPts val="600"/>
              </a:spcBef>
              <a:buFont typeface="Wingdings" panose="05000000000000000000" pitchFamily="2" charset="2"/>
              <a:buChar char="à"/>
            </a:pPr>
            <a:endParaRPr lang="en-GB" altLang="de-DE" sz="1400" dirty="0">
              <a:latin typeface="+mj-lt"/>
            </a:endParaRPr>
          </a:p>
          <a:p>
            <a:pPr algn="l">
              <a:lnSpc>
                <a:spcPts val="1500"/>
              </a:lnSpc>
              <a:spcBef>
                <a:spcPts val="600"/>
              </a:spcBef>
            </a:pPr>
            <a:endParaRPr lang="en-GB" altLang="de-DE" sz="1400" dirty="0">
              <a:latin typeface="+mj-lt"/>
            </a:endParaRPr>
          </a:p>
          <a:p>
            <a:pPr algn="l">
              <a:lnSpc>
                <a:spcPts val="1500"/>
              </a:lnSpc>
              <a:spcBef>
                <a:spcPts val="600"/>
              </a:spcBef>
            </a:pPr>
            <a:endParaRPr lang="en-GB" sz="1400" dirty="0">
              <a:latin typeface="+mj-lt"/>
              <a:sym typeface="Wingdings" panose="05000000000000000000" pitchFamily="2" charset="2"/>
            </a:endParaRPr>
          </a:p>
        </p:txBody>
      </p:sp>
      <p:sp>
        <p:nvSpPr>
          <p:cNvPr id="38" name="TextBox 10">
            <a:extLst>
              <a:ext uri="{FF2B5EF4-FFF2-40B4-BE49-F238E27FC236}">
                <a16:creationId xmlns:a16="http://schemas.microsoft.com/office/drawing/2014/main" xmlns="" id="{3A5CE3FB-C24C-4714-80AD-4C77E96268EA}"/>
              </a:ext>
            </a:extLst>
          </p:cNvPr>
          <p:cNvSpPr txBox="1"/>
          <p:nvPr/>
        </p:nvSpPr>
        <p:spPr>
          <a:xfrm>
            <a:off x="3753396" y="5607747"/>
            <a:ext cx="317716" cy="756233"/>
          </a:xfrm>
          <a:prstGeom prst="rect">
            <a:avLst/>
          </a:prstGeom>
          <a:noFill/>
        </p:spPr>
        <p:txBody>
          <a:bodyPr wrap="none" rtlCol="0" anchor="ctr">
            <a:spAutoFit/>
          </a:bodyPr>
          <a:lstStyle/>
          <a:p>
            <a:pPr algn="ctr"/>
            <a:r>
              <a:rPr lang="en-GB" sz="4314" b="1">
                <a:solidFill>
                  <a:schemeClr val="bg1"/>
                </a:solidFill>
                <a:latin typeface="+mj-lt"/>
                <a:cs typeface="Poppins" pitchFamily="2" charset="77"/>
              </a:rPr>
              <a:t>I</a:t>
            </a:r>
            <a:endParaRPr lang="en-GB" sz="4314" b="1" dirty="0">
              <a:solidFill>
                <a:schemeClr val="bg1"/>
              </a:solidFill>
              <a:latin typeface="+mj-lt"/>
              <a:cs typeface="Poppins" pitchFamily="2" charset="77"/>
            </a:endParaRPr>
          </a:p>
        </p:txBody>
      </p:sp>
      <p:sp>
        <p:nvSpPr>
          <p:cNvPr id="153" name="Line">
            <a:extLst>
              <a:ext uri="{FF2B5EF4-FFF2-40B4-BE49-F238E27FC236}">
                <a16:creationId xmlns:a16="http://schemas.microsoft.com/office/drawing/2014/main" xmlns="" id="{A84B9ED4-882B-4B9A-85AD-0BC2E8FA5575}"/>
              </a:ext>
            </a:extLst>
          </p:cNvPr>
          <p:cNvSpPr/>
          <p:nvPr/>
        </p:nvSpPr>
        <p:spPr>
          <a:xfrm flipH="1">
            <a:off x="8092171" y="2502757"/>
            <a:ext cx="637228" cy="2706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550" y="0"/>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4" name="Line">
            <a:extLst>
              <a:ext uri="{FF2B5EF4-FFF2-40B4-BE49-F238E27FC236}">
                <a16:creationId xmlns:a16="http://schemas.microsoft.com/office/drawing/2014/main" xmlns="" id="{72CAECF6-24DD-493C-9848-2CE2FF81A52C}"/>
              </a:ext>
            </a:extLst>
          </p:cNvPr>
          <p:cNvSpPr/>
          <p:nvPr/>
        </p:nvSpPr>
        <p:spPr>
          <a:xfrm flipH="1">
            <a:off x="8148455" y="5281720"/>
            <a:ext cx="580944" cy="907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673" y="2160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5" name="Line">
            <a:extLst>
              <a:ext uri="{FF2B5EF4-FFF2-40B4-BE49-F238E27FC236}">
                <a16:creationId xmlns:a16="http://schemas.microsoft.com/office/drawing/2014/main" xmlns="" id="{8CC37A5E-66F3-4253-800E-E040D9500F67}"/>
              </a:ext>
            </a:extLst>
          </p:cNvPr>
          <p:cNvSpPr/>
          <p:nvPr/>
        </p:nvSpPr>
        <p:spPr>
          <a:xfrm flipH="1">
            <a:off x="8433087" y="3815652"/>
            <a:ext cx="296312" cy="1076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27" y="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6" name="Line">
            <a:extLst>
              <a:ext uri="{FF2B5EF4-FFF2-40B4-BE49-F238E27FC236}">
                <a16:creationId xmlns:a16="http://schemas.microsoft.com/office/drawing/2014/main" xmlns="" id="{A7799C21-B240-490C-9268-0ACEF687B8D8}"/>
              </a:ext>
            </a:extLst>
          </p:cNvPr>
          <p:cNvSpPr/>
          <p:nvPr/>
        </p:nvSpPr>
        <p:spPr>
          <a:xfrm flipH="1">
            <a:off x="5864564" y="2460036"/>
            <a:ext cx="702172" cy="123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7" name="Line">
            <a:extLst>
              <a:ext uri="{FF2B5EF4-FFF2-40B4-BE49-F238E27FC236}">
                <a16:creationId xmlns:a16="http://schemas.microsoft.com/office/drawing/2014/main" xmlns="" id="{4D392D44-AFC4-4150-8DD8-3A67499B8A81}"/>
              </a:ext>
            </a:extLst>
          </p:cNvPr>
          <p:cNvSpPr/>
          <p:nvPr/>
        </p:nvSpPr>
        <p:spPr>
          <a:xfrm flipH="1">
            <a:off x="5864565" y="3854516"/>
            <a:ext cx="145629" cy="0"/>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9" name="Line">
            <a:extLst>
              <a:ext uri="{FF2B5EF4-FFF2-40B4-BE49-F238E27FC236}">
                <a16:creationId xmlns:a16="http://schemas.microsoft.com/office/drawing/2014/main" xmlns="" id="{D71DE57E-E23E-4350-A89E-F4630BF7DC74}"/>
              </a:ext>
            </a:extLst>
          </p:cNvPr>
          <p:cNvSpPr/>
          <p:nvPr/>
        </p:nvSpPr>
        <p:spPr>
          <a:xfrm flipH="1">
            <a:off x="5864564" y="5345252"/>
            <a:ext cx="293264" cy="929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6844" y="0"/>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0" name="Shape">
            <a:extLst>
              <a:ext uri="{FF2B5EF4-FFF2-40B4-BE49-F238E27FC236}">
                <a16:creationId xmlns:a16="http://schemas.microsoft.com/office/drawing/2014/main" xmlns="" id="{7A40DE32-AA19-48B9-A40D-E145A5467D21}"/>
              </a:ext>
            </a:extLst>
          </p:cNvPr>
          <p:cNvSpPr/>
          <p:nvPr/>
        </p:nvSpPr>
        <p:spPr>
          <a:xfrm flipH="1">
            <a:off x="7300528" y="2521955"/>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1" name="Shape">
            <a:extLst>
              <a:ext uri="{FF2B5EF4-FFF2-40B4-BE49-F238E27FC236}">
                <a16:creationId xmlns:a16="http://schemas.microsoft.com/office/drawing/2014/main" xmlns="" id="{0CE8CE21-06E6-4C8E-9B6A-C82D924BB2A9}"/>
              </a:ext>
            </a:extLst>
          </p:cNvPr>
          <p:cNvSpPr/>
          <p:nvPr/>
        </p:nvSpPr>
        <p:spPr>
          <a:xfrm flipH="1">
            <a:off x="7300606" y="3520311"/>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chemeClr val="accent1">
              <a:lumMod val="75000"/>
              <a:lumOff val="2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2" name="Shape">
            <a:extLst>
              <a:ext uri="{FF2B5EF4-FFF2-40B4-BE49-F238E27FC236}">
                <a16:creationId xmlns:a16="http://schemas.microsoft.com/office/drawing/2014/main" xmlns="" id="{DCDA4BEC-636B-4037-BAC1-DC0C412A8307}"/>
              </a:ext>
            </a:extLst>
          </p:cNvPr>
          <p:cNvSpPr/>
          <p:nvPr/>
        </p:nvSpPr>
        <p:spPr>
          <a:xfrm flipH="1">
            <a:off x="7300606" y="3520311"/>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chemeClr val="accent1">
              <a:lumMod val="90000"/>
              <a:lumOff val="1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3" name="Shape">
            <a:extLst>
              <a:ext uri="{FF2B5EF4-FFF2-40B4-BE49-F238E27FC236}">
                <a16:creationId xmlns:a16="http://schemas.microsoft.com/office/drawing/2014/main" xmlns="" id="{6E5D8CA7-CC6C-4C36-9EA1-3A7917B141A6}"/>
              </a:ext>
            </a:extLst>
          </p:cNvPr>
          <p:cNvSpPr/>
          <p:nvPr/>
        </p:nvSpPr>
        <p:spPr>
          <a:xfrm flipH="1">
            <a:off x="6096000" y="2500357"/>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chemeClr val="accent4">
              <a:lumMod val="5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4" name="Shape">
            <a:extLst>
              <a:ext uri="{FF2B5EF4-FFF2-40B4-BE49-F238E27FC236}">
                <a16:creationId xmlns:a16="http://schemas.microsoft.com/office/drawing/2014/main" xmlns="" id="{62607399-67AF-4748-ADD5-0D9D8F6E844B}"/>
              </a:ext>
            </a:extLst>
          </p:cNvPr>
          <p:cNvSpPr/>
          <p:nvPr/>
        </p:nvSpPr>
        <p:spPr>
          <a:xfrm flipH="1">
            <a:off x="6189424" y="4762946"/>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chemeClr val="accent4">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5" name="Shape">
            <a:extLst>
              <a:ext uri="{FF2B5EF4-FFF2-40B4-BE49-F238E27FC236}">
                <a16:creationId xmlns:a16="http://schemas.microsoft.com/office/drawing/2014/main" xmlns="" id="{6E3C2CF3-A438-4E8F-A0DC-FFF5FCE4E2CF}"/>
              </a:ext>
            </a:extLst>
          </p:cNvPr>
          <p:cNvSpPr/>
          <p:nvPr/>
        </p:nvSpPr>
        <p:spPr>
          <a:xfrm flipH="1">
            <a:off x="6134830" y="4008879"/>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BF9000"/>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6" name="Shape">
            <a:extLst>
              <a:ext uri="{FF2B5EF4-FFF2-40B4-BE49-F238E27FC236}">
                <a16:creationId xmlns:a16="http://schemas.microsoft.com/office/drawing/2014/main" xmlns="" id="{9161B2CB-D7F8-4316-820B-F5BEF0FECE58}"/>
              </a:ext>
            </a:extLst>
          </p:cNvPr>
          <p:cNvSpPr/>
          <p:nvPr/>
        </p:nvSpPr>
        <p:spPr>
          <a:xfrm flipH="1">
            <a:off x="6051066" y="3254469"/>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chemeClr val="accent4">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7" name="TextBox 54">
            <a:extLst>
              <a:ext uri="{FF2B5EF4-FFF2-40B4-BE49-F238E27FC236}">
                <a16:creationId xmlns:a16="http://schemas.microsoft.com/office/drawing/2014/main" xmlns="" id="{548F5FD1-E5F0-426F-A13B-912DD8C6B1F3}"/>
              </a:ext>
            </a:extLst>
          </p:cNvPr>
          <p:cNvSpPr txBox="1"/>
          <p:nvPr/>
        </p:nvSpPr>
        <p:spPr>
          <a:xfrm>
            <a:off x="4745519" y="2195149"/>
            <a:ext cx="1035733" cy="369332"/>
          </a:xfrm>
          <a:prstGeom prst="rect">
            <a:avLst/>
          </a:prstGeom>
          <a:noFill/>
        </p:spPr>
        <p:txBody>
          <a:bodyPr wrap="none" rtlCol="0" anchor="ctr" anchorCtr="0">
            <a:spAutoFit/>
          </a:bodyPr>
          <a:lstStyle/>
          <a:p>
            <a:pPr algn="r"/>
            <a:r>
              <a:rPr lang="en-GB" b="1" dirty="0">
                <a:solidFill>
                  <a:srgbClr val="C01F75"/>
                </a:solidFill>
                <a:latin typeface="+mj-lt"/>
                <a:ea typeface="League Spartan" charset="0"/>
                <a:cs typeface="Poppins" pitchFamily="2" charset="77"/>
              </a:rPr>
              <a:t>Atención</a:t>
            </a:r>
          </a:p>
        </p:txBody>
      </p:sp>
      <p:sp>
        <p:nvSpPr>
          <p:cNvPr id="168" name="Subtitle 2">
            <a:extLst>
              <a:ext uri="{FF2B5EF4-FFF2-40B4-BE49-F238E27FC236}">
                <a16:creationId xmlns:a16="http://schemas.microsoft.com/office/drawing/2014/main" xmlns="" id="{A92B5278-2634-4651-B2A8-9F690FAA67BE}"/>
              </a:ext>
            </a:extLst>
          </p:cNvPr>
          <p:cNvSpPr txBox="1">
            <a:spLocks/>
          </p:cNvSpPr>
          <p:nvPr/>
        </p:nvSpPr>
        <p:spPr>
          <a:xfrm>
            <a:off x="3296150" y="2502769"/>
            <a:ext cx="2483496"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altLang="de-DE" sz="1600" dirty="0">
                <a:solidFill>
                  <a:srgbClr val="245473"/>
                </a:solidFill>
                <a:latin typeface="Lato Light" panose="020F0502020204030203"/>
              </a:rPr>
              <a:t>¿A qué presta atención sistemáticamente?</a:t>
            </a:r>
          </a:p>
        </p:txBody>
      </p:sp>
      <p:sp>
        <p:nvSpPr>
          <p:cNvPr id="169" name="TextBox 56">
            <a:extLst>
              <a:ext uri="{FF2B5EF4-FFF2-40B4-BE49-F238E27FC236}">
                <a16:creationId xmlns:a16="http://schemas.microsoft.com/office/drawing/2014/main" xmlns="" id="{4DD1FF0B-BCFC-428C-BEDB-397054BE0FE9}"/>
              </a:ext>
            </a:extLst>
          </p:cNvPr>
          <p:cNvSpPr txBox="1"/>
          <p:nvPr/>
        </p:nvSpPr>
        <p:spPr>
          <a:xfrm>
            <a:off x="2487937" y="3550811"/>
            <a:ext cx="3289106" cy="369332"/>
          </a:xfrm>
          <a:prstGeom prst="rect">
            <a:avLst/>
          </a:prstGeom>
          <a:noFill/>
        </p:spPr>
        <p:txBody>
          <a:bodyPr wrap="none" rtlCol="0" anchor="ctr" anchorCtr="0">
            <a:spAutoFit/>
          </a:bodyPr>
          <a:lstStyle/>
          <a:p>
            <a:pPr algn="r"/>
            <a:r>
              <a:rPr lang="en-GB" b="1" dirty="0">
                <a:solidFill>
                  <a:srgbClr val="C01F75"/>
                </a:solidFill>
                <a:latin typeface="+mj-lt"/>
                <a:ea typeface="League Spartan" charset="0"/>
                <a:cs typeface="Poppins" pitchFamily="2" charset="77"/>
              </a:rPr>
              <a:t>Señales a través del proceso presupuestario</a:t>
            </a:r>
          </a:p>
        </p:txBody>
      </p:sp>
      <p:sp>
        <p:nvSpPr>
          <p:cNvPr id="170" name="Subtitle 2">
            <a:extLst>
              <a:ext uri="{FF2B5EF4-FFF2-40B4-BE49-F238E27FC236}">
                <a16:creationId xmlns:a16="http://schemas.microsoft.com/office/drawing/2014/main" xmlns="" id="{55CD74CC-96EE-4487-8891-050914A56031}"/>
              </a:ext>
            </a:extLst>
          </p:cNvPr>
          <p:cNvSpPr txBox="1">
            <a:spLocks/>
          </p:cNvSpPr>
          <p:nvPr/>
        </p:nvSpPr>
        <p:spPr>
          <a:xfrm>
            <a:off x="3296150" y="3858431"/>
            <a:ext cx="2483496"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¿Qué señales se envían, involuntariamente o no, durante el proceso presupuestario? </a:t>
            </a:r>
          </a:p>
        </p:txBody>
      </p:sp>
      <p:sp>
        <p:nvSpPr>
          <p:cNvPr id="173" name="TextBox 60">
            <a:extLst>
              <a:ext uri="{FF2B5EF4-FFF2-40B4-BE49-F238E27FC236}">
                <a16:creationId xmlns:a16="http://schemas.microsoft.com/office/drawing/2014/main" xmlns="" id="{66C71F6E-C0C1-4EBC-A57C-9BB3DE6373F5}"/>
              </a:ext>
            </a:extLst>
          </p:cNvPr>
          <p:cNvSpPr txBox="1"/>
          <p:nvPr/>
        </p:nvSpPr>
        <p:spPr>
          <a:xfrm>
            <a:off x="3274309" y="5008093"/>
            <a:ext cx="2485297" cy="369332"/>
          </a:xfrm>
          <a:prstGeom prst="rect">
            <a:avLst/>
          </a:prstGeom>
          <a:noFill/>
        </p:spPr>
        <p:txBody>
          <a:bodyPr wrap="none" rtlCol="0" anchor="ctr" anchorCtr="0">
            <a:spAutoFit/>
          </a:bodyPr>
          <a:lstStyle/>
          <a:p>
            <a:pPr algn="r"/>
            <a:r>
              <a:rPr lang="en-GB" b="1" dirty="0">
                <a:solidFill>
                  <a:srgbClr val="C01F75"/>
                </a:solidFill>
                <a:latin typeface="+mj-lt"/>
                <a:ea typeface="League Spartan" charset="0"/>
                <a:cs typeface="Poppins" pitchFamily="2" charset="77"/>
              </a:rPr>
              <a:t>Recompensas y castigos</a:t>
            </a:r>
          </a:p>
        </p:txBody>
      </p:sp>
      <p:sp>
        <p:nvSpPr>
          <p:cNvPr id="174" name="Subtitle 2">
            <a:extLst>
              <a:ext uri="{FF2B5EF4-FFF2-40B4-BE49-F238E27FC236}">
                <a16:creationId xmlns:a16="http://schemas.microsoft.com/office/drawing/2014/main" xmlns="" id="{F893A989-9F48-4728-AE55-768000418F25}"/>
              </a:ext>
            </a:extLst>
          </p:cNvPr>
          <p:cNvSpPr txBox="1">
            <a:spLocks/>
          </p:cNvSpPr>
          <p:nvPr/>
        </p:nvSpPr>
        <p:spPr>
          <a:xfrm>
            <a:off x="3296150" y="5315714"/>
            <a:ext cx="2483496" cy="52707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altLang="de-DE" sz="1600" dirty="0">
                <a:solidFill>
                  <a:srgbClr val="245473"/>
                </a:solidFill>
                <a:latin typeface="Lato Light" panose="020F0502020204030203"/>
              </a:rPr>
              <a:t>¿Qué comportamientos premia y castiga?</a:t>
            </a:r>
          </a:p>
        </p:txBody>
      </p:sp>
      <p:sp>
        <p:nvSpPr>
          <p:cNvPr id="175" name="TextBox 67">
            <a:extLst>
              <a:ext uri="{FF2B5EF4-FFF2-40B4-BE49-F238E27FC236}">
                <a16:creationId xmlns:a16="http://schemas.microsoft.com/office/drawing/2014/main" xmlns="" id="{E6144DA7-C891-4595-B2CD-F25314A25AAC}"/>
              </a:ext>
            </a:extLst>
          </p:cNvPr>
          <p:cNvSpPr txBox="1"/>
          <p:nvPr/>
        </p:nvSpPr>
        <p:spPr>
          <a:xfrm>
            <a:off x="8882080" y="2195149"/>
            <a:ext cx="1713611" cy="369332"/>
          </a:xfrm>
          <a:prstGeom prst="rect">
            <a:avLst/>
          </a:prstGeom>
          <a:noFill/>
        </p:spPr>
        <p:txBody>
          <a:bodyPr wrap="none" rtlCol="0" anchor="ctr" anchorCtr="0">
            <a:spAutoFit/>
          </a:bodyPr>
          <a:lstStyle/>
          <a:p>
            <a:r>
              <a:rPr lang="en-GB" b="1" dirty="0">
                <a:solidFill>
                  <a:srgbClr val="C01F75"/>
                </a:solidFill>
                <a:latin typeface="+mj-lt"/>
                <a:ea typeface="League Spartan" charset="0"/>
                <a:cs typeface="Poppins" pitchFamily="2" charset="77"/>
              </a:rPr>
              <a:t>Responder a la crisis</a:t>
            </a:r>
          </a:p>
        </p:txBody>
      </p:sp>
      <p:sp>
        <p:nvSpPr>
          <p:cNvPr id="176" name="Subtitle 2">
            <a:extLst>
              <a:ext uri="{FF2B5EF4-FFF2-40B4-BE49-F238E27FC236}">
                <a16:creationId xmlns:a16="http://schemas.microsoft.com/office/drawing/2014/main" xmlns="" id="{4D0C32EC-4255-433C-ADA2-87F0505B4029}"/>
              </a:ext>
            </a:extLst>
          </p:cNvPr>
          <p:cNvSpPr txBox="1">
            <a:spLocks/>
          </p:cNvSpPr>
          <p:nvPr/>
        </p:nvSpPr>
        <p:spPr>
          <a:xfrm>
            <a:off x="8815738" y="2502769"/>
            <a:ext cx="2483496" cy="52707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¿Cómo responder en tiempos de crisis? </a:t>
            </a:r>
          </a:p>
        </p:txBody>
      </p:sp>
      <p:sp>
        <p:nvSpPr>
          <p:cNvPr id="177" name="TextBox 71">
            <a:extLst>
              <a:ext uri="{FF2B5EF4-FFF2-40B4-BE49-F238E27FC236}">
                <a16:creationId xmlns:a16="http://schemas.microsoft.com/office/drawing/2014/main" xmlns="" id="{E73D9B0E-7DD6-4FA7-8418-C7DE8A10E053}"/>
              </a:ext>
            </a:extLst>
          </p:cNvPr>
          <p:cNvSpPr txBox="1"/>
          <p:nvPr/>
        </p:nvSpPr>
        <p:spPr>
          <a:xfrm>
            <a:off x="8840592" y="3521495"/>
            <a:ext cx="1261627" cy="369332"/>
          </a:xfrm>
          <a:prstGeom prst="rect">
            <a:avLst/>
          </a:prstGeom>
          <a:noFill/>
        </p:spPr>
        <p:txBody>
          <a:bodyPr wrap="none" rtlCol="0" anchor="ctr" anchorCtr="0">
            <a:spAutoFit/>
          </a:bodyPr>
          <a:lstStyle/>
          <a:p>
            <a:r>
              <a:rPr lang="en-GB" b="1" dirty="0">
                <a:solidFill>
                  <a:srgbClr val="C01F75"/>
                </a:solidFill>
                <a:latin typeface="+mj-lt"/>
                <a:ea typeface="League Spartan" charset="0"/>
                <a:cs typeface="Poppins" pitchFamily="2" charset="77"/>
              </a:rPr>
              <a:t>Consistencia</a:t>
            </a:r>
          </a:p>
        </p:txBody>
      </p:sp>
      <p:sp>
        <p:nvSpPr>
          <p:cNvPr id="178" name="Subtitle 2">
            <a:extLst>
              <a:ext uri="{FF2B5EF4-FFF2-40B4-BE49-F238E27FC236}">
                <a16:creationId xmlns:a16="http://schemas.microsoft.com/office/drawing/2014/main" xmlns="" id="{CD76A66B-1463-414C-9FFC-08FD20FAD12C}"/>
              </a:ext>
            </a:extLst>
          </p:cNvPr>
          <p:cNvSpPr txBox="1">
            <a:spLocks/>
          </p:cNvSpPr>
          <p:nvPr/>
        </p:nvSpPr>
        <p:spPr>
          <a:xfrm>
            <a:off x="8815738" y="3829115"/>
            <a:ext cx="2483496" cy="52707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¿Cómo se compara lo que dice con lo que hace?</a:t>
            </a:r>
          </a:p>
        </p:txBody>
      </p:sp>
      <p:sp>
        <p:nvSpPr>
          <p:cNvPr id="179" name="TextBox 73">
            <a:extLst>
              <a:ext uri="{FF2B5EF4-FFF2-40B4-BE49-F238E27FC236}">
                <a16:creationId xmlns:a16="http://schemas.microsoft.com/office/drawing/2014/main" xmlns="" id="{D5910052-1897-4D6F-BC5F-97B06BF63DD2}"/>
              </a:ext>
            </a:extLst>
          </p:cNvPr>
          <p:cNvSpPr txBox="1"/>
          <p:nvPr/>
        </p:nvSpPr>
        <p:spPr>
          <a:xfrm>
            <a:off x="8814135" y="5008093"/>
            <a:ext cx="1408591" cy="369332"/>
          </a:xfrm>
          <a:prstGeom prst="rect">
            <a:avLst/>
          </a:prstGeom>
          <a:noFill/>
        </p:spPr>
        <p:txBody>
          <a:bodyPr wrap="none" rtlCol="0" anchor="ctr" anchorCtr="0">
            <a:spAutoFit/>
          </a:bodyPr>
          <a:lstStyle/>
          <a:p>
            <a:r>
              <a:rPr lang="en-GB" b="1" dirty="0">
                <a:solidFill>
                  <a:srgbClr val="C01F75"/>
                </a:solidFill>
                <a:latin typeface="+mj-lt"/>
                <a:ea typeface="League Spartan" charset="0"/>
                <a:cs typeface="Poppins" pitchFamily="2" charset="77"/>
              </a:rPr>
              <a:t>Comportamiento de los RRHH</a:t>
            </a:r>
          </a:p>
        </p:txBody>
      </p:sp>
      <p:sp>
        <p:nvSpPr>
          <p:cNvPr id="180" name="Subtitle 2">
            <a:extLst>
              <a:ext uri="{FF2B5EF4-FFF2-40B4-BE49-F238E27FC236}">
                <a16:creationId xmlns:a16="http://schemas.microsoft.com/office/drawing/2014/main" xmlns="" id="{21550DFA-15F7-44F3-956D-A3BCE285E901}"/>
              </a:ext>
            </a:extLst>
          </p:cNvPr>
          <p:cNvSpPr txBox="1">
            <a:spLocks/>
          </p:cNvSpPr>
          <p:nvPr/>
        </p:nvSpPr>
        <p:spPr>
          <a:xfrm>
            <a:off x="8815737" y="5315714"/>
            <a:ext cx="3184809"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¿A quién se contrata, se promociona y se despide? ¿Qué dice eso de los valores de la organización?</a:t>
            </a:r>
          </a:p>
        </p:txBody>
      </p:sp>
    </p:spTree>
    <p:extLst>
      <p:ext uri="{BB962C8B-B14F-4D97-AF65-F5344CB8AC3E}">
        <p14:creationId xmlns:p14="http://schemas.microsoft.com/office/powerpoint/2010/main" val="902786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4162" y="524626"/>
            <a:ext cx="8852375" cy="697353"/>
          </a:xfrm>
        </p:spPr>
        <p:txBody>
          <a:bodyPr>
            <a:normAutofit/>
          </a:bodyPr>
          <a:lstStyle/>
          <a:p>
            <a:r>
              <a:rPr lang="en-GB" dirty="0"/>
              <a:t>Resumen sencillo del liderazgo: Las 7Cs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17954" y="1834144"/>
            <a:ext cx="4031940" cy="504950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i="1" dirty="0">
                <a:latin typeface="+mj-lt"/>
              </a:rPr>
              <a:t>"De las intensas </a:t>
            </a:r>
            <a:r>
              <a:rPr lang="en-GB" altLang="de-DE" sz="2200" b="1" i="1" dirty="0">
                <a:latin typeface="+mj-lt"/>
              </a:rPr>
              <a:t>complejidades </a:t>
            </a:r>
            <a:br>
              <a:rPr lang="en-GB" altLang="de-DE" sz="2200" b="1" i="1" dirty="0">
                <a:latin typeface="+mj-lt"/>
              </a:rPr>
            </a:br>
            <a:r>
              <a:rPr lang="en-GB" altLang="de-DE" sz="2200" b="1" i="1" dirty="0">
                <a:latin typeface="+mj-lt"/>
              </a:rPr>
              <a:t>surgen intensas simplicidades".</a:t>
            </a:r>
          </a:p>
          <a:p>
            <a:pPr algn="l">
              <a:lnSpc>
                <a:spcPct val="100000"/>
              </a:lnSpc>
              <a:spcBef>
                <a:spcPts val="600"/>
              </a:spcBef>
            </a:pPr>
            <a:r>
              <a:rPr lang="en-GB" altLang="de-DE" sz="2200" dirty="0">
                <a:latin typeface="+mj-lt"/>
              </a:rPr>
              <a:t>Sir Winston Churchill</a:t>
            </a:r>
          </a:p>
          <a:p>
            <a:pPr algn="l">
              <a:lnSpc>
                <a:spcPct val="100000"/>
              </a:lnSpc>
              <a:spcBef>
                <a:spcPts val="600"/>
              </a:spcBef>
            </a:pPr>
            <a:endParaRPr lang="en-GB" altLang="de-DE" sz="2200" dirty="0">
              <a:latin typeface="+mj-lt"/>
            </a:endParaRPr>
          </a:p>
          <a:p>
            <a:pPr algn="l">
              <a:lnSpc>
                <a:spcPct val="100000"/>
              </a:lnSpc>
              <a:spcBef>
                <a:spcPts val="600"/>
              </a:spcBef>
            </a:pPr>
            <a:r>
              <a:rPr lang="en-GB" altLang="de-DE" sz="2200" b="1" i="1" dirty="0">
                <a:latin typeface="+mj-lt"/>
              </a:rPr>
              <a:t>"Hay respuestas sencillas. </a:t>
            </a:r>
            <a:br>
              <a:rPr lang="en-GB" altLang="de-DE" sz="2200" b="1" i="1" dirty="0">
                <a:latin typeface="+mj-lt"/>
              </a:rPr>
            </a:br>
            <a:r>
              <a:rPr lang="en-GB" altLang="de-DE" sz="2200" b="1" i="1" dirty="0">
                <a:latin typeface="+mj-lt"/>
              </a:rPr>
              <a:t>Simplemente no hay respuestas fáciles".</a:t>
            </a:r>
          </a:p>
          <a:p>
            <a:pPr algn="l">
              <a:lnSpc>
                <a:spcPct val="100000"/>
              </a:lnSpc>
              <a:spcBef>
                <a:spcPts val="600"/>
              </a:spcBef>
            </a:pPr>
            <a:r>
              <a:rPr lang="en-GB" altLang="de-DE" sz="2200" dirty="0">
                <a:latin typeface="+mj-lt"/>
                <a:sym typeface="Wingdings" panose="05000000000000000000" pitchFamily="2" charset="2"/>
              </a:rPr>
              <a:t>Ronald Reagan</a:t>
            </a:r>
          </a:p>
          <a:p>
            <a:pPr algn="l">
              <a:lnSpc>
                <a:spcPct val="100000"/>
              </a:lnSpc>
              <a:spcBef>
                <a:spcPts val="600"/>
              </a:spcBef>
            </a:pPr>
            <a:endParaRPr lang="en-GB" altLang="de-DE" sz="2200" dirty="0">
              <a:latin typeface="+mj-lt"/>
              <a:sym typeface="Wingdings" panose="05000000000000000000" pitchFamily="2" charset="2"/>
            </a:endParaRPr>
          </a:p>
          <a:p>
            <a:pPr algn="l">
              <a:lnSpc>
                <a:spcPct val="100000"/>
              </a:lnSpc>
              <a:spcBef>
                <a:spcPts val="600"/>
              </a:spcBef>
            </a:pPr>
            <a:r>
              <a:rPr lang="en-GB" altLang="de-DE" sz="2200" dirty="0">
                <a:latin typeface="+mj-lt"/>
                <a:sym typeface="Wingdings" panose="05000000000000000000" pitchFamily="2" charset="2"/>
              </a:rPr>
              <a:t>Y cuando todo lo demás falla: </a:t>
            </a:r>
          </a:p>
          <a:p>
            <a:pPr algn="l">
              <a:lnSpc>
                <a:spcPct val="100000"/>
              </a:lnSpc>
              <a:spcBef>
                <a:spcPts val="600"/>
              </a:spcBef>
            </a:pPr>
            <a:r>
              <a:rPr lang="en-GB" altLang="de-DE" sz="2200" b="1" dirty="0">
                <a:latin typeface="+mj-lt"/>
                <a:sym typeface="Wingdings" panose="05000000000000000000" pitchFamily="2" charset="2"/>
              </a:rPr>
              <a:t/>
            </a:r>
            <a:br>
              <a:rPr lang="en-GB" altLang="de-DE" sz="2200" b="1" dirty="0">
                <a:latin typeface="+mj-lt"/>
                <a:sym typeface="Wingdings" panose="05000000000000000000" pitchFamily="2" charset="2"/>
              </a:rPr>
            </a:br>
            <a:r>
              <a:rPr lang="en-GB" altLang="de-DE" sz="2200" b="1" i="1" dirty="0">
                <a:latin typeface="+mj-lt"/>
                <a:sym typeface="Wingdings" panose="05000000000000000000" pitchFamily="2" charset="2"/>
              </a:rPr>
              <a:t>"Haz lo correcto y hazlo ahora".</a:t>
            </a:r>
          </a:p>
          <a:p>
            <a:pPr algn="l">
              <a:lnSpc>
                <a:spcPct val="100000"/>
              </a:lnSpc>
              <a:spcBef>
                <a:spcPts val="600"/>
              </a:spcBef>
            </a:pPr>
            <a:r>
              <a:rPr lang="en-GB" altLang="de-DE" sz="2200" dirty="0">
                <a:latin typeface="+mj-lt"/>
                <a:sym typeface="Wingdings" panose="05000000000000000000" pitchFamily="2" charset="2"/>
              </a:rPr>
              <a:t>Jim Ellis</a:t>
            </a:r>
          </a:p>
          <a:p>
            <a:pPr algn="l">
              <a:lnSpc>
                <a:spcPts val="1500"/>
              </a:lnSpc>
              <a:spcBef>
                <a:spcPts val="600"/>
              </a:spcBef>
            </a:pPr>
            <a:endParaRPr lang="en-GB" altLang="de-DE" sz="2000" dirty="0">
              <a:latin typeface="+mj-lt"/>
            </a:endParaRPr>
          </a:p>
        </p:txBody>
      </p:sp>
      <p:sp>
        <p:nvSpPr>
          <p:cNvPr id="31" name="Freeform 130">
            <a:extLst>
              <a:ext uri="{FF2B5EF4-FFF2-40B4-BE49-F238E27FC236}">
                <a16:creationId xmlns:a16="http://schemas.microsoft.com/office/drawing/2014/main" xmlns="" id="{83971E32-ECE5-4D56-8C83-17F79AA7258B}"/>
              </a:ext>
            </a:extLst>
          </p:cNvPr>
          <p:cNvSpPr>
            <a:spLocks/>
          </p:cNvSpPr>
          <p:nvPr/>
        </p:nvSpPr>
        <p:spPr bwMode="auto">
          <a:xfrm>
            <a:off x="4558276" y="4038071"/>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32" name="Oval 131">
            <a:extLst>
              <a:ext uri="{FF2B5EF4-FFF2-40B4-BE49-F238E27FC236}">
                <a16:creationId xmlns:a16="http://schemas.microsoft.com/office/drawing/2014/main" xmlns="" id="{5BCACA57-2207-49DE-854D-1D71A36E3613}"/>
              </a:ext>
            </a:extLst>
          </p:cNvPr>
          <p:cNvSpPr>
            <a:spLocks noChangeArrowheads="1"/>
          </p:cNvSpPr>
          <p:nvPr/>
        </p:nvSpPr>
        <p:spPr bwMode="auto">
          <a:xfrm>
            <a:off x="4597392" y="4069666"/>
            <a:ext cx="528090" cy="528090"/>
          </a:xfrm>
          <a:prstGeom prst="ellipse">
            <a:avLst/>
          </a:prstGeom>
          <a:solidFill>
            <a:schemeClr val="accent5">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3" name="Freeform 137">
            <a:extLst>
              <a:ext uri="{FF2B5EF4-FFF2-40B4-BE49-F238E27FC236}">
                <a16:creationId xmlns:a16="http://schemas.microsoft.com/office/drawing/2014/main" xmlns="" id="{C7BC7B0D-1D25-469B-AF96-C60CF94C9690}"/>
              </a:ext>
            </a:extLst>
          </p:cNvPr>
          <p:cNvSpPr>
            <a:spLocks/>
          </p:cNvSpPr>
          <p:nvPr/>
        </p:nvSpPr>
        <p:spPr bwMode="auto">
          <a:xfrm>
            <a:off x="8439911" y="4038071"/>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DDE3A0"/>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4" name="Oval 138">
            <a:extLst>
              <a:ext uri="{FF2B5EF4-FFF2-40B4-BE49-F238E27FC236}">
                <a16:creationId xmlns:a16="http://schemas.microsoft.com/office/drawing/2014/main" xmlns="" id="{FECFC42C-F4CE-4E9F-8B5E-44B6B7E033AF}"/>
              </a:ext>
            </a:extLst>
          </p:cNvPr>
          <p:cNvSpPr>
            <a:spLocks noChangeArrowheads="1"/>
          </p:cNvSpPr>
          <p:nvPr/>
        </p:nvSpPr>
        <p:spPr bwMode="auto">
          <a:xfrm>
            <a:off x="11445956" y="4069667"/>
            <a:ext cx="528090" cy="528090"/>
          </a:xfrm>
          <a:prstGeom prst="ellipse">
            <a:avLst/>
          </a:prstGeom>
          <a:solidFill>
            <a:schemeClr val="accent6">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5" name="Rectangle 39">
            <a:extLst>
              <a:ext uri="{FF2B5EF4-FFF2-40B4-BE49-F238E27FC236}">
                <a16:creationId xmlns:a16="http://schemas.microsoft.com/office/drawing/2014/main" xmlns="" id="{BEAEFE66-48DB-480B-BF99-8C5E987DFA7D}"/>
              </a:ext>
            </a:extLst>
          </p:cNvPr>
          <p:cNvSpPr>
            <a:spLocks/>
          </p:cNvSpPr>
          <p:nvPr/>
        </p:nvSpPr>
        <p:spPr bwMode="auto">
          <a:xfrm>
            <a:off x="11619399" y="4143210"/>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36" name="TextBox 40">
            <a:extLst>
              <a:ext uri="{FF2B5EF4-FFF2-40B4-BE49-F238E27FC236}">
                <a16:creationId xmlns:a16="http://schemas.microsoft.com/office/drawing/2014/main" xmlns="" id="{58BE61B3-4A39-43D6-AE4F-F2945329C018}"/>
              </a:ext>
            </a:extLst>
          </p:cNvPr>
          <p:cNvSpPr txBox="1"/>
          <p:nvPr/>
        </p:nvSpPr>
        <p:spPr>
          <a:xfrm>
            <a:off x="8523378" y="4174231"/>
            <a:ext cx="2861867" cy="337080"/>
          </a:xfrm>
          <a:prstGeom prst="rect">
            <a:avLst/>
          </a:prstGeom>
          <a:noFill/>
        </p:spPr>
        <p:txBody>
          <a:bodyPr wrap="square" rtlCol="0">
            <a:spAutoFit/>
          </a:bodyPr>
          <a:lstStyle/>
          <a:p>
            <a:pPr algn="r">
              <a:lnSpc>
                <a:spcPts val="1665"/>
              </a:lnSpc>
            </a:pPr>
            <a:r>
              <a:rPr lang="en-GB" sz="2400" dirty="0">
                <a:solidFill>
                  <a:schemeClr val="bg1"/>
                </a:solidFill>
                <a:latin typeface="+mj-lt"/>
                <a:ea typeface="Lato Light" charset="0"/>
                <a:cs typeface="Lato Light" charset="0"/>
              </a:rPr>
              <a:t>Valor</a:t>
            </a:r>
          </a:p>
        </p:txBody>
      </p:sp>
      <p:sp>
        <p:nvSpPr>
          <p:cNvPr id="37" name="TextBox 41">
            <a:extLst>
              <a:ext uri="{FF2B5EF4-FFF2-40B4-BE49-F238E27FC236}">
                <a16:creationId xmlns:a16="http://schemas.microsoft.com/office/drawing/2014/main" xmlns="" id="{D6CECBDC-601D-41A8-9B59-C280BCC92922}"/>
              </a:ext>
            </a:extLst>
          </p:cNvPr>
          <p:cNvSpPr txBox="1"/>
          <p:nvPr/>
        </p:nvSpPr>
        <p:spPr>
          <a:xfrm>
            <a:off x="5202237" y="4174231"/>
            <a:ext cx="2861867"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Compasión</a:t>
            </a:r>
          </a:p>
        </p:txBody>
      </p:sp>
      <p:sp>
        <p:nvSpPr>
          <p:cNvPr id="39" name="Rectangle 43">
            <a:extLst>
              <a:ext uri="{FF2B5EF4-FFF2-40B4-BE49-F238E27FC236}">
                <a16:creationId xmlns:a16="http://schemas.microsoft.com/office/drawing/2014/main" xmlns="" id="{69957A02-A5DC-4968-892C-27BEADBD695C}"/>
              </a:ext>
            </a:extLst>
          </p:cNvPr>
          <p:cNvSpPr>
            <a:spLocks/>
          </p:cNvSpPr>
          <p:nvPr/>
        </p:nvSpPr>
        <p:spPr bwMode="auto">
          <a:xfrm>
            <a:off x="4770836" y="4143210"/>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40" name="Freeform 130">
            <a:extLst>
              <a:ext uri="{FF2B5EF4-FFF2-40B4-BE49-F238E27FC236}">
                <a16:creationId xmlns:a16="http://schemas.microsoft.com/office/drawing/2014/main" xmlns="" id="{8CA96945-48B8-4865-A9A8-6B038273E145}"/>
              </a:ext>
            </a:extLst>
          </p:cNvPr>
          <p:cNvSpPr>
            <a:spLocks/>
          </p:cNvSpPr>
          <p:nvPr/>
        </p:nvSpPr>
        <p:spPr bwMode="auto">
          <a:xfrm>
            <a:off x="4558276" y="2214373"/>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41" name="Oval 131">
            <a:extLst>
              <a:ext uri="{FF2B5EF4-FFF2-40B4-BE49-F238E27FC236}">
                <a16:creationId xmlns:a16="http://schemas.microsoft.com/office/drawing/2014/main" xmlns="" id="{9FE58AD6-080F-44D0-BA7D-3730E4659E92}"/>
              </a:ext>
            </a:extLst>
          </p:cNvPr>
          <p:cNvSpPr>
            <a:spLocks noChangeArrowheads="1"/>
          </p:cNvSpPr>
          <p:nvPr/>
        </p:nvSpPr>
        <p:spPr bwMode="auto">
          <a:xfrm>
            <a:off x="4597392" y="2245968"/>
            <a:ext cx="528090" cy="528090"/>
          </a:xfrm>
          <a:prstGeom prst="ellipse">
            <a:avLst/>
          </a:pr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2" name="Freeform 137">
            <a:extLst>
              <a:ext uri="{FF2B5EF4-FFF2-40B4-BE49-F238E27FC236}">
                <a16:creationId xmlns:a16="http://schemas.microsoft.com/office/drawing/2014/main" xmlns="" id="{3046382E-911D-47C7-BE94-EC01FAA4E36E}"/>
              </a:ext>
            </a:extLst>
          </p:cNvPr>
          <p:cNvSpPr>
            <a:spLocks/>
          </p:cNvSpPr>
          <p:nvPr/>
        </p:nvSpPr>
        <p:spPr bwMode="auto">
          <a:xfrm>
            <a:off x="8439911" y="2214373"/>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C01F75"/>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3" name="Oval 138">
            <a:extLst>
              <a:ext uri="{FF2B5EF4-FFF2-40B4-BE49-F238E27FC236}">
                <a16:creationId xmlns:a16="http://schemas.microsoft.com/office/drawing/2014/main" xmlns="" id="{A398E7CD-115D-40BD-A720-6F7C8B9077BF}"/>
              </a:ext>
            </a:extLst>
          </p:cNvPr>
          <p:cNvSpPr>
            <a:spLocks noChangeArrowheads="1"/>
          </p:cNvSpPr>
          <p:nvPr/>
        </p:nvSpPr>
        <p:spPr bwMode="auto">
          <a:xfrm>
            <a:off x="11445956" y="2245968"/>
            <a:ext cx="528090" cy="528090"/>
          </a:xfrm>
          <a:prstGeom prst="ellipse">
            <a:avLst/>
          </a:prstGeom>
          <a:solidFill>
            <a:srgbClr val="E64D92"/>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4" name="Rectangle 53">
            <a:extLst>
              <a:ext uri="{FF2B5EF4-FFF2-40B4-BE49-F238E27FC236}">
                <a16:creationId xmlns:a16="http://schemas.microsoft.com/office/drawing/2014/main" xmlns="" id="{45FB22D1-FED4-4FA4-AB06-5F71A50B4817}"/>
              </a:ext>
            </a:extLst>
          </p:cNvPr>
          <p:cNvSpPr>
            <a:spLocks/>
          </p:cNvSpPr>
          <p:nvPr/>
        </p:nvSpPr>
        <p:spPr bwMode="auto">
          <a:xfrm>
            <a:off x="11619399" y="2319512"/>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C</a:t>
            </a:r>
          </a:p>
        </p:txBody>
      </p:sp>
      <p:sp>
        <p:nvSpPr>
          <p:cNvPr id="45" name="TextBox 54">
            <a:extLst>
              <a:ext uri="{FF2B5EF4-FFF2-40B4-BE49-F238E27FC236}">
                <a16:creationId xmlns:a16="http://schemas.microsoft.com/office/drawing/2014/main" xmlns="" id="{85337708-ED36-4EE1-B4C5-6BD8B008220D}"/>
              </a:ext>
            </a:extLst>
          </p:cNvPr>
          <p:cNvSpPr txBox="1"/>
          <p:nvPr/>
        </p:nvSpPr>
        <p:spPr>
          <a:xfrm>
            <a:off x="8523378" y="2350531"/>
            <a:ext cx="2861867" cy="337080"/>
          </a:xfrm>
          <a:prstGeom prst="rect">
            <a:avLst/>
          </a:prstGeom>
          <a:noFill/>
        </p:spPr>
        <p:txBody>
          <a:bodyPr wrap="square" rtlCol="0">
            <a:spAutoFit/>
          </a:bodyPr>
          <a:lstStyle/>
          <a:p>
            <a:pPr algn="r">
              <a:lnSpc>
                <a:spcPts val="1665"/>
              </a:lnSpc>
            </a:pPr>
            <a:r>
              <a:rPr lang="en-GB" sz="2400" dirty="0">
                <a:solidFill>
                  <a:schemeClr val="bg1"/>
                </a:solidFill>
                <a:latin typeface="+mj-lt"/>
                <a:ea typeface="Lato Light" charset="0"/>
                <a:cs typeface="Lato Light" charset="0"/>
              </a:rPr>
              <a:t>Competencia</a:t>
            </a:r>
          </a:p>
        </p:txBody>
      </p:sp>
      <p:sp>
        <p:nvSpPr>
          <p:cNvPr id="46" name="TextBox 55">
            <a:extLst>
              <a:ext uri="{FF2B5EF4-FFF2-40B4-BE49-F238E27FC236}">
                <a16:creationId xmlns:a16="http://schemas.microsoft.com/office/drawing/2014/main" xmlns="" id="{57B6EBD7-0033-4902-B265-6EA728BD5531}"/>
              </a:ext>
            </a:extLst>
          </p:cNvPr>
          <p:cNvSpPr txBox="1"/>
          <p:nvPr/>
        </p:nvSpPr>
        <p:spPr>
          <a:xfrm>
            <a:off x="5202237" y="2350532"/>
            <a:ext cx="2861867"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Compromiso</a:t>
            </a:r>
          </a:p>
        </p:txBody>
      </p:sp>
      <p:sp>
        <p:nvSpPr>
          <p:cNvPr id="47" name="Rectangle 56">
            <a:extLst>
              <a:ext uri="{FF2B5EF4-FFF2-40B4-BE49-F238E27FC236}">
                <a16:creationId xmlns:a16="http://schemas.microsoft.com/office/drawing/2014/main" xmlns="" id="{251C6594-2DDC-42F2-A1D3-F5B60D37C233}"/>
              </a:ext>
            </a:extLst>
          </p:cNvPr>
          <p:cNvSpPr>
            <a:spLocks/>
          </p:cNvSpPr>
          <p:nvPr/>
        </p:nvSpPr>
        <p:spPr bwMode="auto">
          <a:xfrm>
            <a:off x="4770836" y="2319512"/>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48" name="Freeform 130">
            <a:extLst>
              <a:ext uri="{FF2B5EF4-FFF2-40B4-BE49-F238E27FC236}">
                <a16:creationId xmlns:a16="http://schemas.microsoft.com/office/drawing/2014/main" xmlns="" id="{68F2287A-DA4A-4413-980B-E7A007E9D024}"/>
              </a:ext>
            </a:extLst>
          </p:cNvPr>
          <p:cNvSpPr>
            <a:spLocks/>
          </p:cNvSpPr>
          <p:nvPr/>
        </p:nvSpPr>
        <p:spPr bwMode="auto">
          <a:xfrm>
            <a:off x="4558276" y="3126222"/>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49" name="Oval 131">
            <a:extLst>
              <a:ext uri="{FF2B5EF4-FFF2-40B4-BE49-F238E27FC236}">
                <a16:creationId xmlns:a16="http://schemas.microsoft.com/office/drawing/2014/main" xmlns="" id="{0C30B8B7-3C8B-4772-A577-48DAA58BAAE6}"/>
              </a:ext>
            </a:extLst>
          </p:cNvPr>
          <p:cNvSpPr>
            <a:spLocks noChangeArrowheads="1"/>
          </p:cNvSpPr>
          <p:nvPr/>
        </p:nvSpPr>
        <p:spPr bwMode="auto">
          <a:xfrm>
            <a:off x="4597392" y="3157817"/>
            <a:ext cx="528090" cy="528090"/>
          </a:xfrm>
          <a:prstGeom prst="ellipse">
            <a:avLst/>
          </a:pr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50" name="Freeform 137">
            <a:extLst>
              <a:ext uri="{FF2B5EF4-FFF2-40B4-BE49-F238E27FC236}">
                <a16:creationId xmlns:a16="http://schemas.microsoft.com/office/drawing/2014/main" xmlns="" id="{B9CC6D86-FC27-43A0-9B07-B3F7283334F9}"/>
              </a:ext>
            </a:extLst>
          </p:cNvPr>
          <p:cNvSpPr>
            <a:spLocks/>
          </p:cNvSpPr>
          <p:nvPr/>
        </p:nvSpPr>
        <p:spPr bwMode="auto">
          <a:xfrm>
            <a:off x="8439911" y="3126222"/>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51" name="Oval 138">
            <a:extLst>
              <a:ext uri="{FF2B5EF4-FFF2-40B4-BE49-F238E27FC236}">
                <a16:creationId xmlns:a16="http://schemas.microsoft.com/office/drawing/2014/main" xmlns="" id="{110290E8-0292-4B1B-BD92-61A8208CF73A}"/>
              </a:ext>
            </a:extLst>
          </p:cNvPr>
          <p:cNvSpPr>
            <a:spLocks noChangeArrowheads="1"/>
          </p:cNvSpPr>
          <p:nvPr/>
        </p:nvSpPr>
        <p:spPr bwMode="auto">
          <a:xfrm>
            <a:off x="11445956" y="3157818"/>
            <a:ext cx="528090" cy="528090"/>
          </a:xfrm>
          <a:prstGeom prst="ellipse">
            <a:avLst/>
          </a:prstGeom>
          <a:solidFill>
            <a:schemeClr val="accent4">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52" name="Rectangle 83">
            <a:extLst>
              <a:ext uri="{FF2B5EF4-FFF2-40B4-BE49-F238E27FC236}">
                <a16:creationId xmlns:a16="http://schemas.microsoft.com/office/drawing/2014/main" xmlns="" id="{532756E7-DB03-4C85-A6BB-2E83C4BCECB7}"/>
              </a:ext>
            </a:extLst>
          </p:cNvPr>
          <p:cNvSpPr>
            <a:spLocks/>
          </p:cNvSpPr>
          <p:nvPr/>
        </p:nvSpPr>
        <p:spPr bwMode="auto">
          <a:xfrm>
            <a:off x="11619399" y="3231361"/>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53" name="TextBox 84">
            <a:extLst>
              <a:ext uri="{FF2B5EF4-FFF2-40B4-BE49-F238E27FC236}">
                <a16:creationId xmlns:a16="http://schemas.microsoft.com/office/drawing/2014/main" xmlns="" id="{58F24E93-DDE1-47B9-A6C5-929915918BB6}"/>
              </a:ext>
            </a:extLst>
          </p:cNvPr>
          <p:cNvSpPr txBox="1"/>
          <p:nvPr/>
        </p:nvSpPr>
        <p:spPr>
          <a:xfrm>
            <a:off x="8523378" y="3262382"/>
            <a:ext cx="2861867" cy="337080"/>
          </a:xfrm>
          <a:prstGeom prst="rect">
            <a:avLst/>
          </a:prstGeom>
          <a:noFill/>
        </p:spPr>
        <p:txBody>
          <a:bodyPr wrap="square" rtlCol="0">
            <a:spAutoFit/>
          </a:bodyPr>
          <a:lstStyle/>
          <a:p>
            <a:pPr algn="r">
              <a:lnSpc>
                <a:spcPts val="1665"/>
              </a:lnSpc>
            </a:pPr>
            <a:r>
              <a:rPr lang="en-GB" sz="2400" dirty="0">
                <a:solidFill>
                  <a:schemeClr val="bg1"/>
                </a:solidFill>
                <a:latin typeface="+mj-lt"/>
                <a:ea typeface="Lato Light" charset="0"/>
                <a:cs typeface="Lato Light" charset="0"/>
              </a:rPr>
              <a:t>Comunicación</a:t>
            </a:r>
          </a:p>
        </p:txBody>
      </p:sp>
      <p:sp>
        <p:nvSpPr>
          <p:cNvPr id="54" name="TextBox 85">
            <a:extLst>
              <a:ext uri="{FF2B5EF4-FFF2-40B4-BE49-F238E27FC236}">
                <a16:creationId xmlns:a16="http://schemas.microsoft.com/office/drawing/2014/main" xmlns="" id="{D08E4C6D-3E6D-4DDE-8827-74D951FA897F}"/>
              </a:ext>
            </a:extLst>
          </p:cNvPr>
          <p:cNvSpPr txBox="1"/>
          <p:nvPr/>
        </p:nvSpPr>
        <p:spPr>
          <a:xfrm>
            <a:off x="5202237" y="3262382"/>
            <a:ext cx="2861867"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Credibilidad</a:t>
            </a:r>
          </a:p>
        </p:txBody>
      </p:sp>
      <p:sp>
        <p:nvSpPr>
          <p:cNvPr id="55" name="Rectangle 86">
            <a:extLst>
              <a:ext uri="{FF2B5EF4-FFF2-40B4-BE49-F238E27FC236}">
                <a16:creationId xmlns:a16="http://schemas.microsoft.com/office/drawing/2014/main" xmlns="" id="{9138EF7F-280E-4FD7-A26D-FB617EBC2C41}"/>
              </a:ext>
            </a:extLst>
          </p:cNvPr>
          <p:cNvSpPr>
            <a:spLocks/>
          </p:cNvSpPr>
          <p:nvPr/>
        </p:nvSpPr>
        <p:spPr bwMode="auto">
          <a:xfrm>
            <a:off x="4770836" y="3231361"/>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56" name="Freeform 130">
            <a:extLst>
              <a:ext uri="{FF2B5EF4-FFF2-40B4-BE49-F238E27FC236}">
                <a16:creationId xmlns:a16="http://schemas.microsoft.com/office/drawing/2014/main" xmlns="" id="{EA123E0C-7DBB-4409-B940-92BD10926DD1}"/>
              </a:ext>
            </a:extLst>
          </p:cNvPr>
          <p:cNvSpPr>
            <a:spLocks/>
          </p:cNvSpPr>
          <p:nvPr/>
        </p:nvSpPr>
        <p:spPr bwMode="auto">
          <a:xfrm>
            <a:off x="4558276" y="4942860"/>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57" name="Oval 131">
            <a:extLst>
              <a:ext uri="{FF2B5EF4-FFF2-40B4-BE49-F238E27FC236}">
                <a16:creationId xmlns:a16="http://schemas.microsoft.com/office/drawing/2014/main" xmlns="" id="{8570583F-3C2F-4C5B-92DC-92D42C82EA22}"/>
              </a:ext>
            </a:extLst>
          </p:cNvPr>
          <p:cNvSpPr>
            <a:spLocks noChangeArrowheads="1"/>
          </p:cNvSpPr>
          <p:nvPr/>
        </p:nvSpPr>
        <p:spPr bwMode="auto">
          <a:xfrm>
            <a:off x="4597392" y="4974455"/>
            <a:ext cx="528090" cy="528090"/>
          </a:xfrm>
          <a:prstGeom prst="ellipse">
            <a:avLst/>
          </a:prstGeom>
          <a:solidFill>
            <a:schemeClr val="accent2">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58" name="TextBox 41">
            <a:extLst>
              <a:ext uri="{FF2B5EF4-FFF2-40B4-BE49-F238E27FC236}">
                <a16:creationId xmlns:a16="http://schemas.microsoft.com/office/drawing/2014/main" xmlns="" id="{284753B5-721B-4CB7-835D-DC6529F22BE8}"/>
              </a:ext>
            </a:extLst>
          </p:cNvPr>
          <p:cNvSpPr txBox="1"/>
          <p:nvPr/>
        </p:nvSpPr>
        <p:spPr>
          <a:xfrm>
            <a:off x="5202237" y="5079020"/>
            <a:ext cx="2861867"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Más cerca</a:t>
            </a:r>
          </a:p>
        </p:txBody>
      </p:sp>
      <p:sp>
        <p:nvSpPr>
          <p:cNvPr id="59" name="Rectangle 43">
            <a:extLst>
              <a:ext uri="{FF2B5EF4-FFF2-40B4-BE49-F238E27FC236}">
                <a16:creationId xmlns:a16="http://schemas.microsoft.com/office/drawing/2014/main" xmlns="" id="{E0085E8A-FFD3-4358-8E5A-C9D55C259F0A}"/>
              </a:ext>
            </a:extLst>
          </p:cNvPr>
          <p:cNvSpPr>
            <a:spLocks/>
          </p:cNvSpPr>
          <p:nvPr/>
        </p:nvSpPr>
        <p:spPr bwMode="auto">
          <a:xfrm>
            <a:off x="4770836" y="5047999"/>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626065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85554" y="3114913"/>
            <a:ext cx="9821959" cy="1582271"/>
          </a:xfrm>
        </p:spPr>
        <p:txBody>
          <a:bodyPr/>
          <a:lstStyle/>
          <a:p>
            <a:r>
              <a:rPr lang="en-GB" dirty="0"/>
              <a:t>Comunicación de crisis empresarial</a:t>
            </a:r>
          </a:p>
        </p:txBody>
      </p:sp>
    </p:spTree>
    <p:extLst>
      <p:ext uri="{BB962C8B-B14F-4D97-AF65-F5344CB8AC3E}">
        <p14:creationId xmlns:p14="http://schemas.microsoft.com/office/powerpoint/2010/main" val="1641807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41062" y="580704"/>
            <a:ext cx="8852375" cy="697353"/>
          </a:xfrm>
        </p:spPr>
        <p:txBody>
          <a:bodyPr>
            <a:normAutofit fontScale="92500"/>
          </a:bodyPr>
          <a:lstStyle/>
          <a:p>
            <a:r>
              <a:rPr lang="en-GB"/>
              <a:t>Propósito de la comunicación con las partes interesadas en caso de crisis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39190" y="2607756"/>
            <a:ext cx="2951516"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El objetivo de la comunicación de crisis en y por las organizaciones es motivar a las partes interesadas para que participen en la recuperación de la empresa</a:t>
            </a:r>
            <a:endParaRPr lang="en-GB" sz="2200" dirty="0">
              <a:latin typeface="+mj-lt"/>
              <a:sym typeface="Wingdings" panose="05000000000000000000" pitchFamily="2" charset="2"/>
            </a:endParaRPr>
          </a:p>
        </p:txBody>
      </p:sp>
      <p:cxnSp>
        <p:nvCxnSpPr>
          <p:cNvPr id="22" name="Straight Arrow Connector 24">
            <a:extLst>
              <a:ext uri="{FF2B5EF4-FFF2-40B4-BE49-F238E27FC236}">
                <a16:creationId xmlns:a16="http://schemas.microsoft.com/office/drawing/2014/main" xmlns="" id="{23B1E983-B502-4ACE-BD3F-8157C6DA6A62}"/>
              </a:ext>
            </a:extLst>
          </p:cNvPr>
          <p:cNvCxnSpPr>
            <a:cxnSpLocks/>
          </p:cNvCxnSpPr>
          <p:nvPr/>
        </p:nvCxnSpPr>
        <p:spPr>
          <a:xfrm flipH="1">
            <a:off x="5224440" y="4776900"/>
            <a:ext cx="1285621"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5">
            <a:extLst>
              <a:ext uri="{FF2B5EF4-FFF2-40B4-BE49-F238E27FC236}">
                <a16:creationId xmlns:a16="http://schemas.microsoft.com/office/drawing/2014/main" xmlns="" id="{113BCA72-F3F7-4EC4-A9B5-9AFD2B467626}"/>
              </a:ext>
            </a:extLst>
          </p:cNvPr>
          <p:cNvCxnSpPr>
            <a:cxnSpLocks/>
          </p:cNvCxnSpPr>
          <p:nvPr/>
        </p:nvCxnSpPr>
        <p:spPr>
          <a:xfrm flipH="1">
            <a:off x="5224439" y="3907086"/>
            <a:ext cx="1787620"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6">
            <a:extLst>
              <a:ext uri="{FF2B5EF4-FFF2-40B4-BE49-F238E27FC236}">
                <a16:creationId xmlns:a16="http://schemas.microsoft.com/office/drawing/2014/main" xmlns="" id="{34D13C73-3DC9-4FC9-8FDE-480C471C93DB}"/>
              </a:ext>
            </a:extLst>
          </p:cNvPr>
          <p:cNvCxnSpPr>
            <a:cxnSpLocks/>
          </p:cNvCxnSpPr>
          <p:nvPr/>
        </p:nvCxnSpPr>
        <p:spPr>
          <a:xfrm flipH="1">
            <a:off x="5224440" y="3040865"/>
            <a:ext cx="2286025"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Freeform 12">
            <a:extLst>
              <a:ext uri="{FF2B5EF4-FFF2-40B4-BE49-F238E27FC236}">
                <a16:creationId xmlns:a16="http://schemas.microsoft.com/office/drawing/2014/main" xmlns="" id="{C576C5EA-BB87-4893-8C52-ACF6A8A401B3}"/>
              </a:ext>
            </a:extLst>
          </p:cNvPr>
          <p:cNvSpPr>
            <a:spLocks/>
          </p:cNvSpPr>
          <p:nvPr/>
        </p:nvSpPr>
        <p:spPr bwMode="auto">
          <a:xfrm>
            <a:off x="5764626" y="4776900"/>
            <a:ext cx="1001603" cy="866218"/>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5" name="Freeform 10">
            <a:extLst>
              <a:ext uri="{FF2B5EF4-FFF2-40B4-BE49-F238E27FC236}">
                <a16:creationId xmlns:a16="http://schemas.microsoft.com/office/drawing/2014/main" xmlns="" id="{39D93367-9916-4062-BA2A-B3175486CF9C}"/>
              </a:ext>
            </a:extLst>
          </p:cNvPr>
          <p:cNvSpPr>
            <a:spLocks/>
          </p:cNvSpPr>
          <p:nvPr/>
        </p:nvSpPr>
        <p:spPr bwMode="auto">
          <a:xfrm>
            <a:off x="6766228" y="4776900"/>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6" name="Freeform 6">
            <a:extLst>
              <a:ext uri="{FF2B5EF4-FFF2-40B4-BE49-F238E27FC236}">
                <a16:creationId xmlns:a16="http://schemas.microsoft.com/office/drawing/2014/main" xmlns="" id="{033FB6B4-166A-4A90-9477-3736ED6FECA0}"/>
              </a:ext>
            </a:extLst>
          </p:cNvPr>
          <p:cNvSpPr>
            <a:spLocks/>
          </p:cNvSpPr>
          <p:nvPr/>
        </p:nvSpPr>
        <p:spPr bwMode="auto">
          <a:xfrm>
            <a:off x="6266625" y="3040868"/>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7" name="Freeform 7">
            <a:extLst>
              <a:ext uri="{FF2B5EF4-FFF2-40B4-BE49-F238E27FC236}">
                <a16:creationId xmlns:a16="http://schemas.microsoft.com/office/drawing/2014/main" xmlns="" id="{29EE71F6-FB5E-4CE3-9D13-5B53ED78A7E6}"/>
              </a:ext>
            </a:extLst>
          </p:cNvPr>
          <p:cNvSpPr>
            <a:spLocks/>
          </p:cNvSpPr>
          <p:nvPr/>
        </p:nvSpPr>
        <p:spPr bwMode="auto">
          <a:xfrm>
            <a:off x="6266625" y="3907088"/>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9" name="Freeform 13">
            <a:extLst>
              <a:ext uri="{FF2B5EF4-FFF2-40B4-BE49-F238E27FC236}">
                <a16:creationId xmlns:a16="http://schemas.microsoft.com/office/drawing/2014/main" xmlns="" id="{54BDB51D-CF3B-4D19-9F2F-B36952D5DF43}"/>
              </a:ext>
            </a:extLst>
          </p:cNvPr>
          <p:cNvSpPr>
            <a:spLocks/>
          </p:cNvSpPr>
          <p:nvPr/>
        </p:nvSpPr>
        <p:spPr bwMode="auto">
          <a:xfrm>
            <a:off x="5764626" y="3907088"/>
            <a:ext cx="1001603" cy="869813"/>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0" name="Freeform 7">
            <a:extLst>
              <a:ext uri="{FF2B5EF4-FFF2-40B4-BE49-F238E27FC236}">
                <a16:creationId xmlns:a16="http://schemas.microsoft.com/office/drawing/2014/main" xmlns="" id="{D1AF4B8A-A492-44D6-8C75-C61041602FE6}"/>
              </a:ext>
            </a:extLst>
          </p:cNvPr>
          <p:cNvSpPr>
            <a:spLocks/>
          </p:cNvSpPr>
          <p:nvPr/>
        </p:nvSpPr>
        <p:spPr bwMode="auto">
          <a:xfrm>
            <a:off x="6266625" y="4776900"/>
            <a:ext cx="999207" cy="86621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7" name="Freeform 10">
            <a:extLst>
              <a:ext uri="{FF2B5EF4-FFF2-40B4-BE49-F238E27FC236}">
                <a16:creationId xmlns:a16="http://schemas.microsoft.com/office/drawing/2014/main" xmlns="" id="{98A0821C-C3DB-4693-907E-D95295D6EB95}"/>
              </a:ext>
            </a:extLst>
          </p:cNvPr>
          <p:cNvSpPr>
            <a:spLocks/>
          </p:cNvSpPr>
          <p:nvPr/>
        </p:nvSpPr>
        <p:spPr bwMode="auto">
          <a:xfrm>
            <a:off x="6766228" y="3907088"/>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8" name="Freeform 5">
            <a:extLst>
              <a:ext uri="{FF2B5EF4-FFF2-40B4-BE49-F238E27FC236}">
                <a16:creationId xmlns:a16="http://schemas.microsoft.com/office/drawing/2014/main" xmlns="" id="{3574ADD6-F4B7-4472-86A6-C4CC6D00853F}"/>
              </a:ext>
            </a:extLst>
          </p:cNvPr>
          <p:cNvSpPr>
            <a:spLocks/>
          </p:cNvSpPr>
          <p:nvPr/>
        </p:nvSpPr>
        <p:spPr bwMode="auto">
          <a:xfrm>
            <a:off x="7265831" y="4776900"/>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9" name="Freeform 6">
            <a:extLst>
              <a:ext uri="{FF2B5EF4-FFF2-40B4-BE49-F238E27FC236}">
                <a16:creationId xmlns:a16="http://schemas.microsoft.com/office/drawing/2014/main" xmlns="" id="{1A05528C-219D-4D93-9CE0-057A71D22A34}"/>
              </a:ext>
            </a:extLst>
          </p:cNvPr>
          <p:cNvSpPr>
            <a:spLocks/>
          </p:cNvSpPr>
          <p:nvPr/>
        </p:nvSpPr>
        <p:spPr bwMode="auto">
          <a:xfrm>
            <a:off x="5265022" y="47769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0" name="Freeform 6">
            <a:extLst>
              <a:ext uri="{FF2B5EF4-FFF2-40B4-BE49-F238E27FC236}">
                <a16:creationId xmlns:a16="http://schemas.microsoft.com/office/drawing/2014/main" xmlns="" id="{7ACDB3FC-6402-4F7C-B220-D7003F4F530C}"/>
              </a:ext>
            </a:extLst>
          </p:cNvPr>
          <p:cNvSpPr>
            <a:spLocks/>
          </p:cNvSpPr>
          <p:nvPr/>
        </p:nvSpPr>
        <p:spPr bwMode="auto">
          <a:xfrm>
            <a:off x="8259414" y="47769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1" name="Freeform 10">
            <a:extLst>
              <a:ext uri="{FF2B5EF4-FFF2-40B4-BE49-F238E27FC236}">
                <a16:creationId xmlns:a16="http://schemas.microsoft.com/office/drawing/2014/main" xmlns="" id="{A4CDBCE1-CE7A-4938-BE1E-BCC8A4B7193D}"/>
              </a:ext>
            </a:extLst>
          </p:cNvPr>
          <p:cNvSpPr>
            <a:spLocks/>
          </p:cNvSpPr>
          <p:nvPr/>
        </p:nvSpPr>
        <p:spPr bwMode="auto">
          <a:xfrm rot="10800000">
            <a:off x="7265000" y="3040866"/>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2" name="Freeform 15">
            <a:extLst>
              <a:ext uri="{FF2B5EF4-FFF2-40B4-BE49-F238E27FC236}">
                <a16:creationId xmlns:a16="http://schemas.microsoft.com/office/drawing/2014/main" xmlns="" id="{2131F6E3-9F91-4FA3-B2D5-DAFE2AA992DC}"/>
              </a:ext>
            </a:extLst>
          </p:cNvPr>
          <p:cNvSpPr>
            <a:spLocks/>
          </p:cNvSpPr>
          <p:nvPr/>
        </p:nvSpPr>
        <p:spPr bwMode="auto">
          <a:xfrm rot="10800000">
            <a:off x="7764605" y="4776899"/>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3" name="Freeform 16">
            <a:extLst>
              <a:ext uri="{FF2B5EF4-FFF2-40B4-BE49-F238E27FC236}">
                <a16:creationId xmlns:a16="http://schemas.microsoft.com/office/drawing/2014/main" xmlns="" id="{68FE5535-9B35-44E6-97DE-79D6A5B4561B}"/>
              </a:ext>
            </a:extLst>
          </p:cNvPr>
          <p:cNvSpPr>
            <a:spLocks/>
          </p:cNvSpPr>
          <p:nvPr/>
        </p:nvSpPr>
        <p:spPr bwMode="auto">
          <a:xfrm rot="10800000">
            <a:off x="7764605" y="3907086"/>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4" name="Freeform 17">
            <a:extLst>
              <a:ext uri="{FF2B5EF4-FFF2-40B4-BE49-F238E27FC236}">
                <a16:creationId xmlns:a16="http://schemas.microsoft.com/office/drawing/2014/main" xmlns="" id="{5C240D4E-2A50-43A4-BE0B-56E398E872C5}"/>
              </a:ext>
            </a:extLst>
          </p:cNvPr>
          <p:cNvSpPr>
            <a:spLocks/>
          </p:cNvSpPr>
          <p:nvPr/>
        </p:nvSpPr>
        <p:spPr bwMode="auto">
          <a:xfrm rot="10800000">
            <a:off x="7265000" y="3907086"/>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5" name="Freeform 5">
            <a:extLst>
              <a:ext uri="{FF2B5EF4-FFF2-40B4-BE49-F238E27FC236}">
                <a16:creationId xmlns:a16="http://schemas.microsoft.com/office/drawing/2014/main" xmlns="" id="{90111AF4-BF43-4015-9573-496CCC9C16E0}"/>
              </a:ext>
            </a:extLst>
          </p:cNvPr>
          <p:cNvSpPr>
            <a:spLocks/>
          </p:cNvSpPr>
          <p:nvPr/>
        </p:nvSpPr>
        <p:spPr bwMode="auto">
          <a:xfrm rot="10800000">
            <a:off x="6763001" y="3040866"/>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6" name="Freeform 6">
            <a:extLst>
              <a:ext uri="{FF2B5EF4-FFF2-40B4-BE49-F238E27FC236}">
                <a16:creationId xmlns:a16="http://schemas.microsoft.com/office/drawing/2014/main" xmlns="" id="{701BA0F7-7987-4907-8EE5-B2EAE6C29EE8}"/>
              </a:ext>
            </a:extLst>
          </p:cNvPr>
          <p:cNvSpPr>
            <a:spLocks/>
          </p:cNvSpPr>
          <p:nvPr/>
        </p:nvSpPr>
        <p:spPr bwMode="auto">
          <a:xfrm>
            <a:off x="6759407" y="2174647"/>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cxnSp>
        <p:nvCxnSpPr>
          <p:cNvPr id="57" name="Straight Arrow Connector 27">
            <a:extLst>
              <a:ext uri="{FF2B5EF4-FFF2-40B4-BE49-F238E27FC236}">
                <a16:creationId xmlns:a16="http://schemas.microsoft.com/office/drawing/2014/main" xmlns="" id="{29D14BDE-7FAF-41C5-9A33-32E1031ACDCC}"/>
              </a:ext>
            </a:extLst>
          </p:cNvPr>
          <p:cNvCxnSpPr>
            <a:cxnSpLocks/>
            <a:stCxn id="56" idx="0"/>
          </p:cNvCxnSpPr>
          <p:nvPr/>
        </p:nvCxnSpPr>
        <p:spPr>
          <a:xfrm flipH="1">
            <a:off x="5224440" y="2174647"/>
            <a:ext cx="2034570" cy="3572"/>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3" name="TextBox 38">
            <a:extLst>
              <a:ext uri="{FF2B5EF4-FFF2-40B4-BE49-F238E27FC236}">
                <a16:creationId xmlns:a16="http://schemas.microsoft.com/office/drawing/2014/main" xmlns="" id="{6EF67D73-0F5D-493E-BF43-881866182E42}"/>
              </a:ext>
            </a:extLst>
          </p:cNvPr>
          <p:cNvSpPr txBox="1"/>
          <p:nvPr/>
        </p:nvSpPr>
        <p:spPr>
          <a:xfrm>
            <a:off x="3632566" y="1960017"/>
            <a:ext cx="1438727"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Cooperación</a:t>
            </a:r>
          </a:p>
        </p:txBody>
      </p:sp>
      <p:sp>
        <p:nvSpPr>
          <p:cNvPr id="65" name="TextBox 40">
            <a:extLst>
              <a:ext uri="{FF2B5EF4-FFF2-40B4-BE49-F238E27FC236}">
                <a16:creationId xmlns:a16="http://schemas.microsoft.com/office/drawing/2014/main" xmlns="" id="{5A781672-0626-4427-B9E3-1F79F48622DF}"/>
              </a:ext>
            </a:extLst>
          </p:cNvPr>
          <p:cNvSpPr txBox="1"/>
          <p:nvPr/>
        </p:nvSpPr>
        <p:spPr>
          <a:xfrm>
            <a:off x="3023040" y="2815468"/>
            <a:ext cx="2048253"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Intereses comunes</a:t>
            </a:r>
          </a:p>
        </p:txBody>
      </p:sp>
      <p:sp>
        <p:nvSpPr>
          <p:cNvPr id="67" name="TextBox 42">
            <a:extLst>
              <a:ext uri="{FF2B5EF4-FFF2-40B4-BE49-F238E27FC236}">
                <a16:creationId xmlns:a16="http://schemas.microsoft.com/office/drawing/2014/main" xmlns="" id="{8245064A-2CB3-4AD3-AE11-BF19287855B1}"/>
              </a:ext>
            </a:extLst>
          </p:cNvPr>
          <p:cNvSpPr txBox="1"/>
          <p:nvPr/>
        </p:nvSpPr>
        <p:spPr>
          <a:xfrm>
            <a:off x="3597683" y="3681687"/>
            <a:ext cx="1473610"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Expectativas</a:t>
            </a:r>
          </a:p>
        </p:txBody>
      </p:sp>
      <p:sp>
        <p:nvSpPr>
          <p:cNvPr id="69" name="TextBox 44">
            <a:extLst>
              <a:ext uri="{FF2B5EF4-FFF2-40B4-BE49-F238E27FC236}">
                <a16:creationId xmlns:a16="http://schemas.microsoft.com/office/drawing/2014/main" xmlns="" id="{242DD594-54B6-489D-A00F-20E096C8F16C}"/>
              </a:ext>
            </a:extLst>
          </p:cNvPr>
          <p:cNvSpPr txBox="1"/>
          <p:nvPr/>
        </p:nvSpPr>
        <p:spPr>
          <a:xfrm>
            <a:off x="3693480" y="4551501"/>
            <a:ext cx="1377813"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Percepciones</a:t>
            </a:r>
          </a:p>
        </p:txBody>
      </p:sp>
      <p:sp>
        <p:nvSpPr>
          <p:cNvPr id="9" name="Legende: mit Pfeil nach rechts 8">
            <a:extLst>
              <a:ext uri="{FF2B5EF4-FFF2-40B4-BE49-F238E27FC236}">
                <a16:creationId xmlns:a16="http://schemas.microsoft.com/office/drawing/2014/main" xmlns="" id="{367D3967-AD11-4783-928A-42E9604E963B}"/>
              </a:ext>
            </a:extLst>
          </p:cNvPr>
          <p:cNvSpPr/>
          <p:nvPr/>
        </p:nvSpPr>
        <p:spPr>
          <a:xfrm flipH="1">
            <a:off x="9198576" y="2174648"/>
            <a:ext cx="2854233" cy="34684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Partes interesadas</a:t>
            </a:r>
          </a:p>
          <a:p>
            <a:pPr algn="ctr"/>
            <a:r>
              <a:rPr lang="en-GB" dirty="0"/>
              <a:t>= todos los grupos dentro y fuera de la organización, </a:t>
            </a:r>
          </a:p>
          <a:p>
            <a:pPr algn="ctr"/>
            <a:r>
              <a:rPr lang="en-GB" dirty="0"/>
              <a:t>que influyen en el rendimiento y la consecución de los objetivos de la organización con lo que hacen</a:t>
            </a:r>
          </a:p>
        </p:txBody>
      </p:sp>
      <p:sp>
        <p:nvSpPr>
          <p:cNvPr id="71" name="TextBox 34">
            <a:extLst>
              <a:ext uri="{FF2B5EF4-FFF2-40B4-BE49-F238E27FC236}">
                <a16:creationId xmlns:a16="http://schemas.microsoft.com/office/drawing/2014/main" xmlns="" id="{3BD1943D-E307-4BAB-9A7A-E288D780A46D}"/>
              </a:ext>
            </a:extLst>
          </p:cNvPr>
          <p:cNvSpPr txBox="1"/>
          <p:nvPr/>
        </p:nvSpPr>
        <p:spPr>
          <a:xfrm>
            <a:off x="4596615" y="5679115"/>
            <a:ext cx="5129737" cy="369332"/>
          </a:xfrm>
          <a:prstGeom prst="rect">
            <a:avLst/>
          </a:prstGeom>
          <a:noFill/>
        </p:spPr>
        <p:txBody>
          <a:bodyPr wrap="square" rtlCol="0" anchor="b" anchorCtr="0">
            <a:spAutoFit/>
          </a:bodyPr>
          <a:lstStyle/>
          <a:p>
            <a:pPr algn="ctr"/>
            <a:r>
              <a:rPr lang="en-GB" b="1" dirty="0">
                <a:solidFill>
                  <a:schemeClr val="tx2"/>
                </a:solidFill>
                <a:latin typeface="+mj-lt"/>
                <a:ea typeface="League Spartan" charset="0"/>
                <a:cs typeface="Poppins" pitchFamily="2" charset="77"/>
              </a:rPr>
              <a:t>Gestión de las relaciones con las partes interesadas</a:t>
            </a:r>
          </a:p>
        </p:txBody>
      </p:sp>
    </p:spTree>
    <p:extLst>
      <p:ext uri="{BB962C8B-B14F-4D97-AF65-F5344CB8AC3E}">
        <p14:creationId xmlns:p14="http://schemas.microsoft.com/office/powerpoint/2010/main" val="2707933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85514" y="622987"/>
            <a:ext cx="10200943" cy="880160"/>
          </a:xfrm>
        </p:spPr>
        <p:txBody>
          <a:bodyPr>
            <a:noAutofit/>
          </a:bodyPr>
          <a:lstStyle/>
          <a:p>
            <a:r>
              <a:rPr lang="en-GB" dirty="0"/>
              <a:t>Responsabilidades de la comunicación con las partes interesadas en caso de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142491"/>
            <a:ext cx="2590250" cy="34063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El departamento de relaciones públicas no puede gestionar por sí solo las relaciones de la organización con las partes interesadas: ¿quién es responsable de ellas en tiempos de crisis?</a:t>
            </a:r>
            <a:endParaRPr lang="en-GB" dirty="0">
              <a:latin typeface="+mj-lt"/>
              <a:sym typeface="Wingdings" panose="05000000000000000000" pitchFamily="2" charset="2"/>
            </a:endParaRPr>
          </a:p>
        </p:txBody>
      </p:sp>
      <p:grpSp>
        <p:nvGrpSpPr>
          <p:cNvPr id="4" name="Gruppieren 3">
            <a:extLst>
              <a:ext uri="{FF2B5EF4-FFF2-40B4-BE49-F238E27FC236}">
                <a16:creationId xmlns:a16="http://schemas.microsoft.com/office/drawing/2014/main" xmlns="" id="{F42754C3-45E4-454B-BA38-AA0643FB68C8}"/>
              </a:ext>
            </a:extLst>
          </p:cNvPr>
          <p:cNvGrpSpPr>
            <a:grpSpLocks noChangeAspect="1"/>
          </p:cNvGrpSpPr>
          <p:nvPr/>
        </p:nvGrpSpPr>
        <p:grpSpPr>
          <a:xfrm>
            <a:off x="5463809" y="1908914"/>
            <a:ext cx="4144553" cy="4299643"/>
            <a:chOff x="6275234" y="2175839"/>
            <a:chExt cx="2856886" cy="2963790"/>
          </a:xfrm>
        </p:grpSpPr>
        <p:sp>
          <p:nvSpPr>
            <p:cNvPr id="31" name="Freeform: Shape 8784">
              <a:extLst>
                <a:ext uri="{FF2B5EF4-FFF2-40B4-BE49-F238E27FC236}">
                  <a16:creationId xmlns:a16="http://schemas.microsoft.com/office/drawing/2014/main" xmlns="" id="{DE59E2D7-7244-4388-AB8E-9946D9169B66}"/>
                </a:ext>
              </a:extLst>
            </p:cNvPr>
            <p:cNvSpPr/>
            <p:nvPr/>
          </p:nvSpPr>
          <p:spPr>
            <a:xfrm>
              <a:off x="7677570" y="2287727"/>
              <a:ext cx="862784" cy="1340174"/>
            </a:xfrm>
            <a:custGeom>
              <a:avLst/>
              <a:gdLst/>
              <a:ahLst/>
              <a:cxnLst>
                <a:cxn ang="3cd4">
                  <a:pos x="hc" y="t"/>
                </a:cxn>
                <a:cxn ang="cd2">
                  <a:pos x="l" y="vc"/>
                </a:cxn>
                <a:cxn ang="cd4">
                  <a:pos x="hc" y="b"/>
                </a:cxn>
                <a:cxn ang="0">
                  <a:pos x="r" y="vc"/>
                </a:cxn>
              </a:cxnLst>
              <a:rect l="l" t="t" r="r" b="b"/>
              <a:pathLst>
                <a:path w="348" h="540">
                  <a:moveTo>
                    <a:pt x="0" y="0"/>
                  </a:moveTo>
                  <a:lnTo>
                    <a:pt x="0" y="540"/>
                  </a:lnTo>
                  <a:lnTo>
                    <a:pt x="348" y="127"/>
                  </a:lnTo>
                  <a:cubicBezTo>
                    <a:pt x="314" y="142"/>
                    <a:pt x="277" y="150"/>
                    <a:pt x="240" y="150"/>
                  </a:cubicBezTo>
                  <a:cubicBezTo>
                    <a:pt x="136" y="150"/>
                    <a:pt x="44" y="90"/>
                    <a:pt x="0" y="0"/>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32" name="Freeform: Shape 8785">
              <a:extLst>
                <a:ext uri="{FF2B5EF4-FFF2-40B4-BE49-F238E27FC236}">
                  <a16:creationId xmlns:a16="http://schemas.microsoft.com/office/drawing/2014/main" xmlns="" id="{4F6410FA-7204-4660-AE94-9041F7F33023}"/>
                </a:ext>
              </a:extLst>
            </p:cNvPr>
            <p:cNvSpPr/>
            <p:nvPr/>
          </p:nvSpPr>
          <p:spPr>
            <a:xfrm>
              <a:off x="6770023" y="2287727"/>
              <a:ext cx="862784" cy="1340174"/>
            </a:xfrm>
            <a:custGeom>
              <a:avLst/>
              <a:gdLst/>
              <a:ahLst/>
              <a:cxnLst>
                <a:cxn ang="3cd4">
                  <a:pos x="hc" y="t"/>
                </a:cxn>
                <a:cxn ang="cd2">
                  <a:pos x="l" y="vc"/>
                </a:cxn>
                <a:cxn ang="cd4">
                  <a:pos x="hc" y="b"/>
                </a:cxn>
                <a:cxn ang="0">
                  <a:pos x="r" y="vc"/>
                </a:cxn>
              </a:cxnLst>
              <a:rect l="l" t="t" r="r" b="b"/>
              <a:pathLst>
                <a:path w="348" h="540">
                  <a:moveTo>
                    <a:pt x="280" y="87"/>
                  </a:moveTo>
                  <a:cubicBezTo>
                    <a:pt x="232" y="127"/>
                    <a:pt x="172" y="149"/>
                    <a:pt x="109" y="149"/>
                  </a:cubicBezTo>
                  <a:cubicBezTo>
                    <a:pt x="72" y="149"/>
                    <a:pt x="34" y="141"/>
                    <a:pt x="0" y="126"/>
                  </a:cubicBezTo>
                  <a:lnTo>
                    <a:pt x="348" y="540"/>
                  </a:lnTo>
                  <a:lnTo>
                    <a:pt x="348" y="0"/>
                  </a:lnTo>
                  <a:cubicBezTo>
                    <a:pt x="332" y="33"/>
                    <a:pt x="309" y="63"/>
                    <a:pt x="280" y="87"/>
                  </a:cubicBezTo>
                  <a:close/>
                </a:path>
              </a:pathLst>
            </a:custGeom>
            <a:solidFill>
              <a:schemeClr val="accent5">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33" name="Freeform: Shape 8786">
              <a:extLst>
                <a:ext uri="{FF2B5EF4-FFF2-40B4-BE49-F238E27FC236}">
                  <a16:creationId xmlns:a16="http://schemas.microsoft.com/office/drawing/2014/main" xmlns="" id="{A02AF16E-2074-4382-B7AB-9E21D69E613C}"/>
                </a:ext>
              </a:extLst>
            </p:cNvPr>
            <p:cNvSpPr/>
            <p:nvPr/>
          </p:nvSpPr>
          <p:spPr>
            <a:xfrm>
              <a:off x="6275234" y="2633331"/>
              <a:ext cx="1320284" cy="1024400"/>
            </a:xfrm>
            <a:custGeom>
              <a:avLst/>
              <a:gdLst/>
              <a:ahLst/>
              <a:cxnLst>
                <a:cxn ang="3cd4">
                  <a:pos x="hc" y="t"/>
                </a:cxn>
                <a:cxn ang="cd2">
                  <a:pos x="l" y="vc"/>
                </a:cxn>
                <a:cxn ang="cd4">
                  <a:pos x="hc" y="b"/>
                </a:cxn>
                <a:cxn ang="0">
                  <a:pos x="r" y="vc"/>
                </a:cxn>
              </a:cxnLst>
              <a:rect l="l" t="t" r="r" b="b"/>
              <a:pathLst>
                <a:path w="532" h="413">
                  <a:moveTo>
                    <a:pt x="532" y="413"/>
                  </a:moveTo>
                  <a:lnTo>
                    <a:pt x="185" y="0"/>
                  </a:lnTo>
                  <a:cubicBezTo>
                    <a:pt x="194" y="35"/>
                    <a:pt x="196" y="73"/>
                    <a:pt x="189" y="109"/>
                  </a:cubicBezTo>
                  <a:cubicBezTo>
                    <a:pt x="171" y="212"/>
                    <a:pt x="97" y="292"/>
                    <a:pt x="0" y="319"/>
                  </a:cubicBezTo>
                  <a:close/>
                </a:path>
              </a:pathLst>
            </a:custGeom>
            <a:solidFill>
              <a:schemeClr val="accent5"/>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38" name="Freeform: Shape 8788">
              <a:extLst>
                <a:ext uri="{FF2B5EF4-FFF2-40B4-BE49-F238E27FC236}">
                  <a16:creationId xmlns:a16="http://schemas.microsoft.com/office/drawing/2014/main" xmlns="" id="{A4875FC3-FF0A-4196-B0CE-42DF1C916745}"/>
                </a:ext>
              </a:extLst>
            </p:cNvPr>
            <p:cNvSpPr/>
            <p:nvPr/>
          </p:nvSpPr>
          <p:spPr>
            <a:xfrm>
              <a:off x="6449283" y="3747248"/>
              <a:ext cx="1161154" cy="1260608"/>
            </a:xfrm>
            <a:custGeom>
              <a:avLst/>
              <a:gdLst/>
              <a:ahLst/>
              <a:cxnLst>
                <a:cxn ang="3cd4">
                  <a:pos x="hc" y="t"/>
                </a:cxn>
                <a:cxn ang="cd2">
                  <a:pos x="l" y="vc"/>
                </a:cxn>
                <a:cxn ang="cd4">
                  <a:pos x="hc" y="b"/>
                </a:cxn>
                <a:cxn ang="0">
                  <a:pos x="r" y="vc"/>
                </a:cxn>
              </a:cxnLst>
              <a:rect l="l" t="t" r="r" b="b"/>
              <a:pathLst>
                <a:path w="468" h="508">
                  <a:moveTo>
                    <a:pt x="110" y="285"/>
                  </a:moveTo>
                  <a:cubicBezTo>
                    <a:pt x="207" y="321"/>
                    <a:pt x="274" y="408"/>
                    <a:pt x="284" y="508"/>
                  </a:cubicBezTo>
                  <a:lnTo>
                    <a:pt x="468" y="0"/>
                  </a:lnTo>
                  <a:lnTo>
                    <a:pt x="0" y="270"/>
                  </a:lnTo>
                  <a:cubicBezTo>
                    <a:pt x="7" y="269"/>
                    <a:pt x="13" y="269"/>
                    <a:pt x="19" y="269"/>
                  </a:cubicBezTo>
                  <a:cubicBezTo>
                    <a:pt x="50" y="269"/>
                    <a:pt x="80" y="274"/>
                    <a:pt x="110" y="285"/>
                  </a:cubicBezTo>
                  <a:close/>
                </a:path>
              </a:pathLst>
            </a:custGeom>
            <a:solidFill>
              <a:schemeClr val="accent4"/>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1" name="Freeform: Shape 8789">
              <a:extLst>
                <a:ext uri="{FF2B5EF4-FFF2-40B4-BE49-F238E27FC236}">
                  <a16:creationId xmlns:a16="http://schemas.microsoft.com/office/drawing/2014/main" xmlns="" id="{416618AE-1BF0-48CD-A3C8-45E4024EDDD9}"/>
                </a:ext>
              </a:extLst>
            </p:cNvPr>
            <p:cNvSpPr/>
            <p:nvPr/>
          </p:nvSpPr>
          <p:spPr>
            <a:xfrm>
              <a:off x="7197693" y="3764654"/>
              <a:ext cx="917485" cy="1260608"/>
            </a:xfrm>
            <a:custGeom>
              <a:avLst/>
              <a:gdLst/>
              <a:ahLst/>
              <a:cxnLst>
                <a:cxn ang="3cd4">
                  <a:pos x="hc" y="t"/>
                </a:cxn>
                <a:cxn ang="cd2">
                  <a:pos x="l" y="vc"/>
                </a:cxn>
                <a:cxn ang="cd4">
                  <a:pos x="hc" y="b"/>
                </a:cxn>
                <a:cxn ang="0">
                  <a:pos x="r" y="vc"/>
                </a:cxn>
              </a:cxnLst>
              <a:rect l="l" t="t" r="r" b="b"/>
              <a:pathLst>
                <a:path w="370" h="508">
                  <a:moveTo>
                    <a:pt x="184" y="432"/>
                  </a:moveTo>
                  <a:cubicBezTo>
                    <a:pt x="254" y="432"/>
                    <a:pt x="321" y="460"/>
                    <a:pt x="370" y="508"/>
                  </a:cubicBezTo>
                  <a:lnTo>
                    <a:pt x="185" y="0"/>
                  </a:lnTo>
                  <a:lnTo>
                    <a:pt x="0" y="507"/>
                  </a:lnTo>
                  <a:cubicBezTo>
                    <a:pt x="26" y="481"/>
                    <a:pt x="58" y="461"/>
                    <a:pt x="93" y="448"/>
                  </a:cubicBezTo>
                  <a:cubicBezTo>
                    <a:pt x="123" y="438"/>
                    <a:pt x="153" y="432"/>
                    <a:pt x="184" y="432"/>
                  </a:cubicBezTo>
                  <a:close/>
                </a:path>
              </a:pathLst>
            </a:custGeom>
            <a:solidFill>
              <a:schemeClr val="accent3">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2" name="Freeform: Shape 8790">
              <a:extLst>
                <a:ext uri="{FF2B5EF4-FFF2-40B4-BE49-F238E27FC236}">
                  <a16:creationId xmlns:a16="http://schemas.microsoft.com/office/drawing/2014/main" xmlns="" id="{156AA3E6-E871-42E8-9FA2-436AADF3EDA5}"/>
                </a:ext>
              </a:extLst>
            </p:cNvPr>
            <p:cNvSpPr/>
            <p:nvPr/>
          </p:nvSpPr>
          <p:spPr>
            <a:xfrm>
              <a:off x="7699947" y="3747248"/>
              <a:ext cx="1161154" cy="1260608"/>
            </a:xfrm>
            <a:custGeom>
              <a:avLst/>
              <a:gdLst/>
              <a:ahLst/>
              <a:cxnLst>
                <a:cxn ang="3cd4">
                  <a:pos x="hc" y="t"/>
                </a:cxn>
                <a:cxn ang="cd2">
                  <a:pos x="l" y="vc"/>
                </a:cxn>
                <a:cxn ang="cd4">
                  <a:pos x="hc" y="b"/>
                </a:cxn>
                <a:cxn ang="0">
                  <a:pos x="r" y="vc"/>
                </a:cxn>
              </a:cxnLst>
              <a:rect l="l" t="t" r="r" b="b"/>
              <a:pathLst>
                <a:path w="468" h="508">
                  <a:moveTo>
                    <a:pt x="448" y="270"/>
                  </a:moveTo>
                  <a:cubicBezTo>
                    <a:pt x="455" y="270"/>
                    <a:pt x="462" y="270"/>
                    <a:pt x="468" y="271"/>
                  </a:cubicBezTo>
                  <a:lnTo>
                    <a:pt x="0" y="0"/>
                  </a:lnTo>
                  <a:lnTo>
                    <a:pt x="184" y="508"/>
                  </a:lnTo>
                  <a:cubicBezTo>
                    <a:pt x="188" y="471"/>
                    <a:pt x="199" y="435"/>
                    <a:pt x="218" y="403"/>
                  </a:cubicBezTo>
                  <a:cubicBezTo>
                    <a:pt x="265" y="321"/>
                    <a:pt x="354" y="270"/>
                    <a:pt x="448" y="270"/>
                  </a:cubicBezTo>
                  <a:close/>
                </a:path>
              </a:pathLst>
            </a:custGeom>
            <a:solidFill>
              <a:schemeClr val="accent3"/>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3" name="Freeform: Shape 8791">
              <a:extLst>
                <a:ext uri="{FF2B5EF4-FFF2-40B4-BE49-F238E27FC236}">
                  <a16:creationId xmlns:a16="http://schemas.microsoft.com/office/drawing/2014/main" xmlns="" id="{D237751A-5A2B-42D0-B66F-9542368BE5A5}"/>
                </a:ext>
              </a:extLst>
            </p:cNvPr>
            <p:cNvSpPr/>
            <p:nvPr/>
          </p:nvSpPr>
          <p:spPr>
            <a:xfrm>
              <a:off x="7722325" y="3473743"/>
              <a:ext cx="1320284" cy="902566"/>
            </a:xfrm>
            <a:custGeom>
              <a:avLst/>
              <a:gdLst/>
              <a:ahLst/>
              <a:cxnLst>
                <a:cxn ang="3cd4">
                  <a:pos x="hc" y="t"/>
                </a:cxn>
                <a:cxn ang="cd2">
                  <a:pos x="l" y="vc"/>
                </a:cxn>
                <a:cxn ang="cd4">
                  <a:pos x="hc" y="b"/>
                </a:cxn>
                <a:cxn ang="0">
                  <a:pos x="r" y="vc"/>
                </a:cxn>
              </a:cxnLst>
              <a:rect l="l" t="t" r="r" b="b"/>
              <a:pathLst>
                <a:path w="532" h="364">
                  <a:moveTo>
                    <a:pt x="467" y="364"/>
                  </a:moveTo>
                  <a:cubicBezTo>
                    <a:pt x="447" y="334"/>
                    <a:pt x="433" y="299"/>
                    <a:pt x="426" y="262"/>
                  </a:cubicBezTo>
                  <a:cubicBezTo>
                    <a:pt x="408" y="159"/>
                    <a:pt x="451" y="59"/>
                    <a:pt x="532" y="0"/>
                  </a:cubicBezTo>
                  <a:lnTo>
                    <a:pt x="0" y="94"/>
                  </a:ln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4" name="Freeform: Shape 8792">
              <a:extLst>
                <a:ext uri="{FF2B5EF4-FFF2-40B4-BE49-F238E27FC236}">
                  <a16:creationId xmlns:a16="http://schemas.microsoft.com/office/drawing/2014/main" xmlns="" id="{A093B717-1FD7-491B-BDC6-BF26FA0263A8}"/>
                </a:ext>
              </a:extLst>
            </p:cNvPr>
            <p:cNvSpPr/>
            <p:nvPr/>
          </p:nvSpPr>
          <p:spPr>
            <a:xfrm>
              <a:off x="7714867" y="2630844"/>
              <a:ext cx="1317797" cy="1026886"/>
            </a:xfrm>
            <a:custGeom>
              <a:avLst/>
              <a:gdLst/>
              <a:ahLst/>
              <a:cxnLst>
                <a:cxn ang="3cd4">
                  <a:pos x="hc" y="t"/>
                </a:cxn>
                <a:cxn ang="cd2">
                  <a:pos x="l" y="vc"/>
                </a:cxn>
                <a:cxn ang="cd4">
                  <a:pos x="hc" y="b"/>
                </a:cxn>
                <a:cxn ang="0">
                  <a:pos x="r" y="vc"/>
                </a:cxn>
              </a:cxnLst>
              <a:rect l="l" t="t" r="r" b="b"/>
              <a:pathLst>
                <a:path w="531" h="414">
                  <a:moveTo>
                    <a:pt x="434" y="269"/>
                  </a:moveTo>
                  <a:cubicBezTo>
                    <a:pt x="354" y="202"/>
                    <a:pt x="322" y="97"/>
                    <a:pt x="348" y="0"/>
                  </a:cubicBezTo>
                  <a:lnTo>
                    <a:pt x="0" y="414"/>
                  </a:lnTo>
                  <a:lnTo>
                    <a:pt x="531" y="321"/>
                  </a:lnTo>
                  <a:cubicBezTo>
                    <a:pt x="496" y="311"/>
                    <a:pt x="463" y="293"/>
                    <a:pt x="434" y="269"/>
                  </a:cubicBez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5" name="Freeform: Shape 8793">
              <a:extLst>
                <a:ext uri="{FF2B5EF4-FFF2-40B4-BE49-F238E27FC236}">
                  <a16:creationId xmlns:a16="http://schemas.microsoft.com/office/drawing/2014/main" xmlns="" id="{A453207B-C919-439F-B439-4AAE2A919017}"/>
                </a:ext>
              </a:extLst>
            </p:cNvPr>
            <p:cNvSpPr/>
            <p:nvPr/>
          </p:nvSpPr>
          <p:spPr>
            <a:xfrm>
              <a:off x="7744702" y="2245459"/>
              <a:ext cx="832948" cy="325719"/>
            </a:xfrm>
            <a:custGeom>
              <a:avLst/>
              <a:gdLst/>
              <a:ahLst/>
              <a:cxnLst>
                <a:cxn ang="3cd4">
                  <a:pos x="hc" y="t"/>
                </a:cxn>
                <a:cxn ang="cd2">
                  <a:pos x="l" y="vc"/>
                </a:cxn>
                <a:cxn ang="cd4">
                  <a:pos x="hc" y="b"/>
                </a:cxn>
                <a:cxn ang="0">
                  <a:pos x="r" y="vc"/>
                </a:cxn>
              </a:cxnLst>
              <a:rect l="l" t="t" r="r" b="b"/>
              <a:pathLst>
                <a:path w="336" h="132">
                  <a:moveTo>
                    <a:pt x="336" y="94"/>
                  </a:moveTo>
                  <a:lnTo>
                    <a:pt x="286" y="87"/>
                  </a:lnTo>
                  <a:lnTo>
                    <a:pt x="295" y="108"/>
                  </a:lnTo>
                  <a:cubicBezTo>
                    <a:pt x="269" y="118"/>
                    <a:pt x="241" y="124"/>
                    <a:pt x="211" y="124"/>
                  </a:cubicBezTo>
                  <a:cubicBezTo>
                    <a:pt x="123" y="124"/>
                    <a:pt x="46" y="73"/>
                    <a:pt x="8" y="0"/>
                  </a:cubicBezTo>
                  <a:lnTo>
                    <a:pt x="0" y="4"/>
                  </a:lnTo>
                  <a:cubicBezTo>
                    <a:pt x="40" y="80"/>
                    <a:pt x="120" y="132"/>
                    <a:pt x="211" y="132"/>
                  </a:cubicBezTo>
                  <a:cubicBezTo>
                    <a:pt x="242" y="132"/>
                    <a:pt x="271" y="127"/>
                    <a:pt x="298" y="116"/>
                  </a:cubicBezTo>
                  <a:lnTo>
                    <a:pt x="305" y="132"/>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6" name="Freeform: Shape 8794">
              <a:extLst>
                <a:ext uri="{FF2B5EF4-FFF2-40B4-BE49-F238E27FC236}">
                  <a16:creationId xmlns:a16="http://schemas.microsoft.com/office/drawing/2014/main" xmlns="" id="{435FE59A-1BB2-4E47-BF46-28199922CA79}"/>
                </a:ext>
              </a:extLst>
            </p:cNvPr>
            <p:cNvSpPr/>
            <p:nvPr/>
          </p:nvSpPr>
          <p:spPr>
            <a:xfrm>
              <a:off x="6799868" y="2175839"/>
              <a:ext cx="783219" cy="407771"/>
            </a:xfrm>
            <a:custGeom>
              <a:avLst/>
              <a:gdLst/>
              <a:ahLst/>
              <a:cxnLst>
                <a:cxn ang="3cd4">
                  <a:pos x="hc" y="t"/>
                </a:cxn>
                <a:cxn ang="cd2">
                  <a:pos x="l" y="vc"/>
                </a:cxn>
                <a:cxn ang="cd4">
                  <a:pos x="hc" y="b"/>
                </a:cxn>
                <a:cxn ang="0">
                  <a:pos x="r" y="vc"/>
                </a:cxn>
              </a:cxnLst>
              <a:rect l="l" t="t" r="r" b="b"/>
              <a:pathLst>
                <a:path w="316" h="165">
                  <a:moveTo>
                    <a:pt x="314" y="0"/>
                  </a:moveTo>
                  <a:lnTo>
                    <a:pt x="272" y="26"/>
                  </a:lnTo>
                  <a:lnTo>
                    <a:pt x="292" y="37"/>
                  </a:lnTo>
                  <a:cubicBezTo>
                    <a:pt x="279" y="62"/>
                    <a:pt x="261" y="84"/>
                    <a:pt x="238" y="103"/>
                  </a:cubicBezTo>
                  <a:cubicBezTo>
                    <a:pt x="171" y="160"/>
                    <a:pt x="79" y="171"/>
                    <a:pt x="3" y="139"/>
                  </a:cubicBezTo>
                  <a:lnTo>
                    <a:pt x="0" y="147"/>
                  </a:lnTo>
                  <a:cubicBezTo>
                    <a:pt x="79" y="180"/>
                    <a:pt x="174" y="169"/>
                    <a:pt x="244" y="110"/>
                  </a:cubicBezTo>
                  <a:cubicBezTo>
                    <a:pt x="268" y="90"/>
                    <a:pt x="286" y="67"/>
                    <a:pt x="300" y="41"/>
                  </a:cubicBezTo>
                  <a:lnTo>
                    <a:pt x="316" y="50"/>
                  </a:lnTo>
                  <a:close/>
                </a:path>
              </a:pathLst>
            </a:custGeom>
            <a:solidFill>
              <a:schemeClr val="accent5">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58" name="Freeform: Shape 8795">
              <a:extLst>
                <a:ext uri="{FF2B5EF4-FFF2-40B4-BE49-F238E27FC236}">
                  <a16:creationId xmlns:a16="http://schemas.microsoft.com/office/drawing/2014/main" xmlns="" id="{AC2F4905-0319-4A04-92E7-D1811D61CF1A}"/>
                </a:ext>
              </a:extLst>
            </p:cNvPr>
            <p:cNvSpPr/>
            <p:nvPr/>
          </p:nvSpPr>
          <p:spPr>
            <a:xfrm>
              <a:off x="8853642" y="3516013"/>
              <a:ext cx="243668" cy="860297"/>
            </a:xfrm>
            <a:custGeom>
              <a:avLst/>
              <a:gdLst/>
              <a:ahLst/>
              <a:cxnLst>
                <a:cxn ang="3cd4">
                  <a:pos x="hc" y="t"/>
                </a:cxn>
                <a:cxn ang="cd2">
                  <a:pos x="l" y="vc"/>
                </a:cxn>
                <a:cxn ang="cd4">
                  <a:pos x="hc" y="b"/>
                </a:cxn>
                <a:cxn ang="0">
                  <a:pos x="r" y="vc"/>
                </a:cxn>
              </a:cxnLst>
              <a:rect l="l" t="t" r="r" b="b"/>
              <a:pathLst>
                <a:path w="99" h="347">
                  <a:moveTo>
                    <a:pt x="63" y="347"/>
                  </a:moveTo>
                  <a:lnTo>
                    <a:pt x="61" y="296"/>
                  </a:lnTo>
                  <a:lnTo>
                    <a:pt x="42" y="309"/>
                  </a:lnTo>
                  <a:cubicBezTo>
                    <a:pt x="28" y="285"/>
                    <a:pt x="17" y="258"/>
                    <a:pt x="12" y="229"/>
                  </a:cubicBezTo>
                  <a:cubicBezTo>
                    <a:pt x="-3" y="142"/>
                    <a:pt x="33" y="58"/>
                    <a:pt x="99" y="7"/>
                  </a:cubicBezTo>
                  <a:lnTo>
                    <a:pt x="94" y="0"/>
                  </a:lnTo>
                  <a:cubicBezTo>
                    <a:pt x="25" y="53"/>
                    <a:pt x="-12" y="140"/>
                    <a:pt x="4" y="231"/>
                  </a:cubicBezTo>
                  <a:cubicBezTo>
                    <a:pt x="9" y="261"/>
                    <a:pt x="20" y="289"/>
                    <a:pt x="35" y="313"/>
                  </a:cubicBezTo>
                  <a:lnTo>
                    <a:pt x="20" y="323"/>
                  </a:ln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59" name="Freeform: Shape 8796">
              <a:extLst>
                <a:ext uri="{FF2B5EF4-FFF2-40B4-BE49-F238E27FC236}">
                  <a16:creationId xmlns:a16="http://schemas.microsoft.com/office/drawing/2014/main" xmlns="" id="{42DDF3F2-0407-45D6-8817-20AF3CB6595E}"/>
                </a:ext>
              </a:extLst>
            </p:cNvPr>
            <p:cNvSpPr/>
            <p:nvPr/>
          </p:nvSpPr>
          <p:spPr>
            <a:xfrm>
              <a:off x="8624892" y="2633332"/>
              <a:ext cx="507228" cy="728517"/>
            </a:xfrm>
            <a:custGeom>
              <a:avLst/>
              <a:gdLst/>
              <a:ahLst/>
              <a:cxnLst>
                <a:cxn ang="3cd4">
                  <a:pos x="hc" y="t"/>
                </a:cxn>
                <a:cxn ang="cd2">
                  <a:pos x="l" y="vc"/>
                </a:cxn>
                <a:cxn ang="cd4">
                  <a:pos x="hc" y="b"/>
                </a:cxn>
                <a:cxn ang="0">
                  <a:pos x="r" y="vc"/>
                </a:cxn>
              </a:cxnLst>
              <a:rect l="l" t="t" r="r" b="b"/>
              <a:pathLst>
                <a:path w="205" h="294">
                  <a:moveTo>
                    <a:pt x="205" y="284"/>
                  </a:moveTo>
                  <a:lnTo>
                    <a:pt x="172" y="247"/>
                  </a:lnTo>
                  <a:lnTo>
                    <a:pt x="165" y="269"/>
                  </a:lnTo>
                  <a:cubicBezTo>
                    <a:pt x="138" y="260"/>
                    <a:pt x="113" y="246"/>
                    <a:pt x="91" y="227"/>
                  </a:cubicBezTo>
                  <a:cubicBezTo>
                    <a:pt x="23" y="170"/>
                    <a:pt x="-4" y="82"/>
                    <a:pt x="14" y="2"/>
                  </a:cubicBezTo>
                  <a:lnTo>
                    <a:pt x="6" y="0"/>
                  </a:lnTo>
                  <a:cubicBezTo>
                    <a:pt x="-13" y="84"/>
                    <a:pt x="15" y="175"/>
                    <a:pt x="85" y="233"/>
                  </a:cubicBezTo>
                  <a:cubicBezTo>
                    <a:pt x="109" y="253"/>
                    <a:pt x="135" y="268"/>
                    <a:pt x="162" y="277"/>
                  </a:cubicBezTo>
                  <a:lnTo>
                    <a:pt x="157" y="294"/>
                  </a:ln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60" name="Freeform: Shape 8797">
              <a:extLst>
                <a:ext uri="{FF2B5EF4-FFF2-40B4-BE49-F238E27FC236}">
                  <a16:creationId xmlns:a16="http://schemas.microsoft.com/office/drawing/2014/main" xmlns="" id="{E7CE1392-6D47-45D4-9202-5EDD1806FC4C}"/>
                </a:ext>
              </a:extLst>
            </p:cNvPr>
            <p:cNvSpPr/>
            <p:nvPr/>
          </p:nvSpPr>
          <p:spPr>
            <a:xfrm>
              <a:off x="8194736" y="4493170"/>
              <a:ext cx="653926" cy="609170"/>
            </a:xfrm>
            <a:custGeom>
              <a:avLst/>
              <a:gdLst/>
              <a:ahLst/>
              <a:cxnLst>
                <a:cxn ang="3cd4">
                  <a:pos x="hc" y="t"/>
                </a:cxn>
                <a:cxn ang="cd2">
                  <a:pos x="l" y="vc"/>
                </a:cxn>
                <a:cxn ang="cd4">
                  <a:pos x="hc" y="b"/>
                </a:cxn>
                <a:cxn ang="0">
                  <a:pos x="r" y="vc"/>
                </a:cxn>
              </a:cxnLst>
              <a:rect l="l" t="t" r="r" b="b"/>
              <a:pathLst>
                <a:path w="264" h="246">
                  <a:moveTo>
                    <a:pt x="18" y="246"/>
                  </a:moveTo>
                  <a:lnTo>
                    <a:pt x="49" y="206"/>
                  </a:lnTo>
                  <a:lnTo>
                    <a:pt x="26" y="203"/>
                  </a:lnTo>
                  <a:cubicBezTo>
                    <a:pt x="31" y="176"/>
                    <a:pt x="40" y="148"/>
                    <a:pt x="54" y="123"/>
                  </a:cubicBezTo>
                  <a:cubicBezTo>
                    <a:pt x="99" y="46"/>
                    <a:pt x="181" y="5"/>
                    <a:pt x="263" y="9"/>
                  </a:cubicBezTo>
                  <a:lnTo>
                    <a:pt x="264" y="0"/>
                  </a:lnTo>
                  <a:cubicBezTo>
                    <a:pt x="178" y="-4"/>
                    <a:pt x="93" y="39"/>
                    <a:pt x="47" y="119"/>
                  </a:cubicBezTo>
                  <a:cubicBezTo>
                    <a:pt x="32" y="145"/>
                    <a:pt x="22" y="174"/>
                    <a:pt x="18" y="202"/>
                  </a:cubicBezTo>
                  <a:lnTo>
                    <a:pt x="0" y="200"/>
                  </a:lnTo>
                  <a:close/>
                </a:path>
              </a:pathLst>
            </a:custGeom>
            <a:solidFill>
              <a:schemeClr val="accent3"/>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61" name="Freeform: Shape 8798">
              <a:extLst>
                <a:ext uri="{FF2B5EF4-FFF2-40B4-BE49-F238E27FC236}">
                  <a16:creationId xmlns:a16="http://schemas.microsoft.com/office/drawing/2014/main" xmlns="" id="{9D6683AD-4D16-4483-942E-53FBABF68F3A}"/>
                </a:ext>
              </a:extLst>
            </p:cNvPr>
            <p:cNvSpPr/>
            <p:nvPr/>
          </p:nvSpPr>
          <p:spPr>
            <a:xfrm>
              <a:off x="6377178" y="4445928"/>
              <a:ext cx="706141" cy="559442"/>
            </a:xfrm>
            <a:custGeom>
              <a:avLst/>
              <a:gdLst/>
              <a:ahLst/>
              <a:cxnLst>
                <a:cxn ang="3cd4">
                  <a:pos x="hc" y="t"/>
                </a:cxn>
                <a:cxn ang="cd2">
                  <a:pos x="l" y="vc"/>
                </a:cxn>
                <a:cxn ang="cd4">
                  <a:pos x="hc" y="b"/>
                </a:cxn>
                <a:cxn ang="0">
                  <a:pos x="r" y="vc"/>
                </a:cxn>
              </a:cxnLst>
              <a:rect l="l" t="t" r="r" b="b"/>
              <a:pathLst>
                <a:path w="285" h="226">
                  <a:moveTo>
                    <a:pt x="0" y="25"/>
                  </a:moveTo>
                  <a:lnTo>
                    <a:pt x="45" y="49"/>
                  </a:lnTo>
                  <a:lnTo>
                    <a:pt x="44" y="26"/>
                  </a:lnTo>
                  <a:cubicBezTo>
                    <a:pt x="72" y="25"/>
                    <a:pt x="100" y="30"/>
                    <a:pt x="127" y="40"/>
                  </a:cubicBezTo>
                  <a:cubicBezTo>
                    <a:pt x="211" y="70"/>
                    <a:pt x="265" y="144"/>
                    <a:pt x="276" y="226"/>
                  </a:cubicBezTo>
                  <a:lnTo>
                    <a:pt x="285" y="225"/>
                  </a:lnTo>
                  <a:cubicBezTo>
                    <a:pt x="274" y="139"/>
                    <a:pt x="217" y="63"/>
                    <a:pt x="130" y="32"/>
                  </a:cubicBezTo>
                  <a:cubicBezTo>
                    <a:pt x="102" y="21"/>
                    <a:pt x="72" y="17"/>
                    <a:pt x="43" y="17"/>
                  </a:cubicBezTo>
                  <a:lnTo>
                    <a:pt x="42" y="0"/>
                  </a:lnTo>
                  <a:close/>
                </a:path>
              </a:pathLst>
            </a:custGeom>
            <a:solidFill>
              <a:schemeClr val="accent4"/>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62" name="Freeform: Shape 8799">
              <a:extLst>
                <a:ext uri="{FF2B5EF4-FFF2-40B4-BE49-F238E27FC236}">
                  <a16:creationId xmlns:a16="http://schemas.microsoft.com/office/drawing/2014/main" xmlns="" id="{F3A939CB-CFFA-44D6-930D-44AE0572CBC7}"/>
                </a:ext>
              </a:extLst>
            </p:cNvPr>
            <p:cNvSpPr/>
            <p:nvPr/>
          </p:nvSpPr>
          <p:spPr>
            <a:xfrm>
              <a:off x="7202658" y="4910879"/>
              <a:ext cx="857812" cy="228750"/>
            </a:xfrm>
            <a:custGeom>
              <a:avLst/>
              <a:gdLst/>
              <a:ahLst/>
              <a:cxnLst>
                <a:cxn ang="3cd4">
                  <a:pos x="hc" y="t"/>
                </a:cxn>
                <a:cxn ang="cd2">
                  <a:pos x="l" y="vc"/>
                </a:cxn>
                <a:cxn ang="cd4">
                  <a:pos x="hc" y="b"/>
                </a:cxn>
                <a:cxn ang="0">
                  <a:pos x="r" y="vc"/>
                </a:cxn>
              </a:cxnLst>
              <a:rect l="l" t="t" r="r" b="b"/>
              <a:pathLst>
                <a:path w="346" h="93">
                  <a:moveTo>
                    <a:pt x="0" y="93"/>
                  </a:moveTo>
                  <a:lnTo>
                    <a:pt x="49" y="83"/>
                  </a:lnTo>
                  <a:lnTo>
                    <a:pt x="34" y="66"/>
                  </a:lnTo>
                  <a:cubicBezTo>
                    <a:pt x="55" y="48"/>
                    <a:pt x="79" y="33"/>
                    <a:pt x="107" y="23"/>
                  </a:cubicBezTo>
                  <a:cubicBezTo>
                    <a:pt x="190" y="-8"/>
                    <a:pt x="279" y="14"/>
                    <a:pt x="341" y="70"/>
                  </a:cubicBezTo>
                  <a:lnTo>
                    <a:pt x="346" y="63"/>
                  </a:lnTo>
                  <a:cubicBezTo>
                    <a:pt x="283" y="5"/>
                    <a:pt x="190" y="-17"/>
                    <a:pt x="104" y="14"/>
                  </a:cubicBezTo>
                  <a:cubicBezTo>
                    <a:pt x="75" y="25"/>
                    <a:pt x="50" y="40"/>
                    <a:pt x="28" y="60"/>
                  </a:cubicBezTo>
                  <a:lnTo>
                    <a:pt x="16" y="47"/>
                  </a:lnTo>
                  <a:close/>
                </a:path>
              </a:pathLst>
            </a:custGeom>
            <a:solidFill>
              <a:schemeClr val="accent3">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64" name="Freeform: Shape 8800">
              <a:extLst>
                <a:ext uri="{FF2B5EF4-FFF2-40B4-BE49-F238E27FC236}">
                  <a16:creationId xmlns:a16="http://schemas.microsoft.com/office/drawing/2014/main" xmlns="" id="{86A8AC19-5D3D-4C43-9FC4-FB4AFCAFD65C}"/>
                </a:ext>
              </a:extLst>
            </p:cNvPr>
            <p:cNvSpPr/>
            <p:nvPr/>
          </p:nvSpPr>
          <p:spPr>
            <a:xfrm>
              <a:off x="6277721" y="2573657"/>
              <a:ext cx="450040" cy="780732"/>
            </a:xfrm>
            <a:custGeom>
              <a:avLst/>
              <a:gdLst/>
              <a:ahLst/>
              <a:cxnLst>
                <a:cxn ang="3cd4">
                  <a:pos x="hc" y="t"/>
                </a:cxn>
                <a:cxn ang="cd2">
                  <a:pos x="l" y="vc"/>
                </a:cxn>
                <a:cxn ang="cd4">
                  <a:pos x="hc" y="b"/>
                </a:cxn>
                <a:cxn ang="0">
                  <a:pos x="r" y="vc"/>
                </a:cxn>
              </a:cxnLst>
              <a:rect l="l" t="t" r="r" b="b"/>
              <a:pathLst>
                <a:path w="182" h="315">
                  <a:moveTo>
                    <a:pt x="150" y="0"/>
                  </a:moveTo>
                  <a:lnTo>
                    <a:pt x="134" y="48"/>
                  </a:lnTo>
                  <a:lnTo>
                    <a:pt x="157" y="43"/>
                  </a:lnTo>
                  <a:cubicBezTo>
                    <a:pt x="162" y="70"/>
                    <a:pt x="163" y="99"/>
                    <a:pt x="158" y="128"/>
                  </a:cubicBezTo>
                  <a:cubicBezTo>
                    <a:pt x="142" y="215"/>
                    <a:pt x="79" y="282"/>
                    <a:pt x="0" y="307"/>
                  </a:cubicBezTo>
                  <a:lnTo>
                    <a:pt x="3" y="315"/>
                  </a:lnTo>
                  <a:cubicBezTo>
                    <a:pt x="85" y="289"/>
                    <a:pt x="150" y="220"/>
                    <a:pt x="166" y="130"/>
                  </a:cubicBezTo>
                  <a:cubicBezTo>
                    <a:pt x="172" y="100"/>
                    <a:pt x="171" y="70"/>
                    <a:pt x="165" y="42"/>
                  </a:cubicBezTo>
                  <a:lnTo>
                    <a:pt x="182" y="38"/>
                  </a:lnTo>
                  <a:close/>
                </a:path>
              </a:pathLst>
            </a:custGeom>
            <a:solidFill>
              <a:schemeClr val="accent5"/>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grpSp>
      <p:sp>
        <p:nvSpPr>
          <p:cNvPr id="79" name="Ellipse 78">
            <a:extLst>
              <a:ext uri="{FF2B5EF4-FFF2-40B4-BE49-F238E27FC236}">
                <a16:creationId xmlns:a16="http://schemas.microsoft.com/office/drawing/2014/main" xmlns="" id="{FFA8CA90-AF2E-4EB6-A085-FE89AED3D78F}"/>
              </a:ext>
            </a:extLst>
          </p:cNvPr>
          <p:cNvSpPr>
            <a:spLocks noChangeAspect="1"/>
          </p:cNvSpPr>
          <p:nvPr/>
        </p:nvSpPr>
        <p:spPr>
          <a:xfrm>
            <a:off x="6140929" y="2793421"/>
            <a:ext cx="2703735" cy="2703735"/>
          </a:xfrm>
          <a:prstGeom prst="ellipse">
            <a:avLst/>
          </a:prstGeom>
          <a:solidFill>
            <a:schemeClr val="bg1">
              <a:alpha val="7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5" name="Ellipse 4">
            <a:extLst>
              <a:ext uri="{FF2B5EF4-FFF2-40B4-BE49-F238E27FC236}">
                <a16:creationId xmlns:a16="http://schemas.microsoft.com/office/drawing/2014/main" xmlns="" id="{314168DF-FD4D-4F8E-A26A-B5013687B780}"/>
              </a:ext>
            </a:extLst>
          </p:cNvPr>
          <p:cNvSpPr/>
          <p:nvPr/>
        </p:nvSpPr>
        <p:spPr>
          <a:xfrm>
            <a:off x="6944960" y="3583663"/>
            <a:ext cx="1080000" cy="10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2"/>
                </a:solidFill>
              </a:rPr>
              <a:t>Gestión</a:t>
            </a:r>
            <a:endParaRPr lang="en-GB" sz="1200" dirty="0">
              <a:solidFill>
                <a:schemeClr val="tx2"/>
              </a:solidFill>
            </a:endParaRPr>
          </a:p>
        </p:txBody>
      </p:sp>
      <p:sp>
        <p:nvSpPr>
          <p:cNvPr id="6" name="Textfeld 5">
            <a:extLst>
              <a:ext uri="{FF2B5EF4-FFF2-40B4-BE49-F238E27FC236}">
                <a16:creationId xmlns:a16="http://schemas.microsoft.com/office/drawing/2014/main" xmlns="" id="{C32FE64D-22D5-49D6-8442-28C9FA534200}"/>
              </a:ext>
            </a:extLst>
          </p:cNvPr>
          <p:cNvSpPr txBox="1"/>
          <p:nvPr/>
        </p:nvSpPr>
        <p:spPr>
          <a:xfrm>
            <a:off x="6494825" y="3566416"/>
            <a:ext cx="506870" cy="338554"/>
          </a:xfrm>
          <a:prstGeom prst="rect">
            <a:avLst/>
          </a:prstGeom>
          <a:noFill/>
        </p:spPr>
        <p:txBody>
          <a:bodyPr wrap="none" rtlCol="0">
            <a:spAutoFit/>
          </a:bodyPr>
          <a:lstStyle/>
          <a:p>
            <a:r>
              <a:rPr lang="en-GB" sz="1600" b="1" dirty="0">
                <a:solidFill>
                  <a:schemeClr val="tx2"/>
                </a:solidFill>
              </a:rPr>
              <a:t>CSR</a:t>
            </a:r>
          </a:p>
        </p:txBody>
      </p:sp>
      <p:sp>
        <p:nvSpPr>
          <p:cNvPr id="80" name="Textfeld 79">
            <a:extLst>
              <a:ext uri="{FF2B5EF4-FFF2-40B4-BE49-F238E27FC236}">
                <a16:creationId xmlns:a16="http://schemas.microsoft.com/office/drawing/2014/main" xmlns="" id="{E8506FB7-C840-473F-BB19-403AF1FB96B4}"/>
              </a:ext>
            </a:extLst>
          </p:cNvPr>
          <p:cNvSpPr txBox="1"/>
          <p:nvPr/>
        </p:nvSpPr>
        <p:spPr>
          <a:xfrm>
            <a:off x="6617769" y="3027700"/>
            <a:ext cx="1060868" cy="584775"/>
          </a:xfrm>
          <a:prstGeom prst="rect">
            <a:avLst/>
          </a:prstGeom>
          <a:noFill/>
        </p:spPr>
        <p:txBody>
          <a:bodyPr wrap="none" rtlCol="0">
            <a:spAutoFit/>
          </a:bodyPr>
          <a:lstStyle/>
          <a:p>
            <a:r>
              <a:rPr lang="en-GB" sz="1600" b="1" dirty="0">
                <a:solidFill>
                  <a:schemeClr val="tx2"/>
                </a:solidFill>
              </a:rPr>
              <a:t>Marketing</a:t>
            </a:r>
            <a:br>
              <a:rPr lang="en-GB" sz="1600" b="1" dirty="0">
                <a:solidFill>
                  <a:schemeClr val="tx2"/>
                </a:solidFill>
              </a:rPr>
            </a:br>
            <a:endParaRPr lang="en-GB" sz="1600" b="1" dirty="0">
              <a:solidFill>
                <a:schemeClr val="tx2"/>
              </a:solidFill>
            </a:endParaRPr>
          </a:p>
        </p:txBody>
      </p:sp>
      <p:sp>
        <p:nvSpPr>
          <p:cNvPr id="81" name="Textfeld 80">
            <a:extLst>
              <a:ext uri="{FF2B5EF4-FFF2-40B4-BE49-F238E27FC236}">
                <a16:creationId xmlns:a16="http://schemas.microsoft.com/office/drawing/2014/main" xmlns="" id="{07AA0D79-25D2-408B-B0FA-7324C6BC0469}"/>
              </a:ext>
            </a:extLst>
          </p:cNvPr>
          <p:cNvSpPr txBox="1"/>
          <p:nvPr/>
        </p:nvSpPr>
        <p:spPr>
          <a:xfrm>
            <a:off x="7563139" y="2891862"/>
            <a:ext cx="663964" cy="830997"/>
          </a:xfrm>
          <a:prstGeom prst="rect">
            <a:avLst/>
          </a:prstGeom>
          <a:noFill/>
        </p:spPr>
        <p:txBody>
          <a:bodyPr wrap="none" rtlCol="0">
            <a:spAutoFit/>
          </a:bodyPr>
          <a:lstStyle/>
          <a:p>
            <a:r>
              <a:rPr lang="en-GB" sz="1600" b="1" dirty="0">
                <a:solidFill>
                  <a:schemeClr val="tx2"/>
                </a:solidFill>
              </a:rPr>
              <a:t>Ventas </a:t>
            </a:r>
            <a:br>
              <a:rPr lang="en-GB" sz="1600" b="1" dirty="0">
                <a:solidFill>
                  <a:schemeClr val="tx2"/>
                </a:solidFill>
              </a:rPr>
            </a:br>
            <a:r>
              <a:rPr lang="en-GB" sz="1600" b="1" dirty="0">
                <a:solidFill>
                  <a:schemeClr val="tx2"/>
                </a:solidFill>
              </a:rPr>
              <a:t>Fuerza</a:t>
            </a:r>
            <a:br>
              <a:rPr lang="en-GB" sz="1600" b="1" dirty="0">
                <a:solidFill>
                  <a:schemeClr val="tx2"/>
                </a:solidFill>
              </a:rPr>
            </a:br>
            <a:endParaRPr lang="en-GB" sz="1600" b="1" dirty="0">
              <a:solidFill>
                <a:schemeClr val="tx2"/>
              </a:solidFill>
            </a:endParaRPr>
          </a:p>
        </p:txBody>
      </p:sp>
      <p:sp>
        <p:nvSpPr>
          <p:cNvPr id="82" name="Textfeld 81">
            <a:extLst>
              <a:ext uri="{FF2B5EF4-FFF2-40B4-BE49-F238E27FC236}">
                <a16:creationId xmlns:a16="http://schemas.microsoft.com/office/drawing/2014/main" xmlns="" id="{B0673B5F-62FA-4673-B741-997852BD0555}"/>
              </a:ext>
            </a:extLst>
          </p:cNvPr>
          <p:cNvSpPr txBox="1"/>
          <p:nvPr/>
        </p:nvSpPr>
        <p:spPr>
          <a:xfrm>
            <a:off x="7894638" y="3560971"/>
            <a:ext cx="1113125" cy="338554"/>
          </a:xfrm>
          <a:prstGeom prst="rect">
            <a:avLst/>
          </a:prstGeom>
          <a:noFill/>
        </p:spPr>
        <p:txBody>
          <a:bodyPr wrap="none" rtlCol="0">
            <a:spAutoFit/>
          </a:bodyPr>
          <a:lstStyle/>
          <a:p>
            <a:r>
              <a:rPr lang="en-GB" sz="1600" b="1" dirty="0">
                <a:solidFill>
                  <a:schemeClr val="tx2"/>
                </a:solidFill>
              </a:rPr>
              <a:t>Compras</a:t>
            </a:r>
          </a:p>
        </p:txBody>
      </p:sp>
      <p:sp>
        <p:nvSpPr>
          <p:cNvPr id="83" name="Textfeld 82">
            <a:extLst>
              <a:ext uri="{FF2B5EF4-FFF2-40B4-BE49-F238E27FC236}">
                <a16:creationId xmlns:a16="http://schemas.microsoft.com/office/drawing/2014/main" xmlns="" id="{EDE2AFC8-507F-47C1-8A1E-67266B138380}"/>
              </a:ext>
            </a:extLst>
          </p:cNvPr>
          <p:cNvSpPr txBox="1"/>
          <p:nvPr/>
        </p:nvSpPr>
        <p:spPr>
          <a:xfrm>
            <a:off x="8007364" y="3972610"/>
            <a:ext cx="971613" cy="584775"/>
          </a:xfrm>
          <a:prstGeom prst="rect">
            <a:avLst/>
          </a:prstGeom>
          <a:noFill/>
        </p:spPr>
        <p:txBody>
          <a:bodyPr wrap="none" rtlCol="0">
            <a:spAutoFit/>
          </a:bodyPr>
          <a:lstStyle/>
          <a:p>
            <a:r>
              <a:rPr lang="en-GB" sz="1600" b="1" dirty="0">
                <a:solidFill>
                  <a:schemeClr val="tx2"/>
                </a:solidFill>
              </a:rPr>
              <a:t>Inversores</a:t>
            </a:r>
            <a:br>
              <a:rPr lang="en-GB" sz="1600" b="1" dirty="0">
                <a:solidFill>
                  <a:schemeClr val="tx2"/>
                </a:solidFill>
              </a:rPr>
            </a:br>
            <a:r>
              <a:rPr lang="en-GB" sz="1600" b="1" dirty="0">
                <a:solidFill>
                  <a:schemeClr val="tx2"/>
                </a:solidFill>
              </a:rPr>
              <a:t>Relaciones con los inversores</a:t>
            </a:r>
          </a:p>
        </p:txBody>
      </p:sp>
      <p:sp>
        <p:nvSpPr>
          <p:cNvPr id="85" name="Textfeld 84">
            <a:extLst>
              <a:ext uri="{FF2B5EF4-FFF2-40B4-BE49-F238E27FC236}">
                <a16:creationId xmlns:a16="http://schemas.microsoft.com/office/drawing/2014/main" xmlns="" id="{4F6A6A29-FEF5-46D3-904C-0BAE406AD395}"/>
              </a:ext>
            </a:extLst>
          </p:cNvPr>
          <p:cNvSpPr txBox="1"/>
          <p:nvPr/>
        </p:nvSpPr>
        <p:spPr>
          <a:xfrm>
            <a:off x="7850956" y="4641166"/>
            <a:ext cx="574196" cy="338554"/>
          </a:xfrm>
          <a:prstGeom prst="rect">
            <a:avLst/>
          </a:prstGeom>
          <a:noFill/>
        </p:spPr>
        <p:txBody>
          <a:bodyPr wrap="none" rtlCol="0">
            <a:spAutoFit/>
          </a:bodyPr>
          <a:lstStyle/>
          <a:p>
            <a:r>
              <a:rPr lang="en-GB" sz="1600" b="1" dirty="0">
                <a:solidFill>
                  <a:schemeClr val="tx2"/>
                </a:solidFill>
              </a:rPr>
              <a:t>I+D+I</a:t>
            </a:r>
          </a:p>
        </p:txBody>
      </p:sp>
      <p:sp>
        <p:nvSpPr>
          <p:cNvPr id="86" name="Textfeld 85">
            <a:extLst>
              <a:ext uri="{FF2B5EF4-FFF2-40B4-BE49-F238E27FC236}">
                <a16:creationId xmlns:a16="http://schemas.microsoft.com/office/drawing/2014/main" xmlns="" id="{DA15CDE3-CD63-4F10-9C63-B56AE7DBC4B5}"/>
              </a:ext>
            </a:extLst>
          </p:cNvPr>
          <p:cNvSpPr txBox="1"/>
          <p:nvPr/>
        </p:nvSpPr>
        <p:spPr>
          <a:xfrm>
            <a:off x="7304960" y="4864572"/>
            <a:ext cx="429926" cy="338554"/>
          </a:xfrm>
          <a:prstGeom prst="rect">
            <a:avLst/>
          </a:prstGeom>
          <a:noFill/>
        </p:spPr>
        <p:txBody>
          <a:bodyPr wrap="none" rtlCol="0">
            <a:spAutoFit/>
          </a:bodyPr>
          <a:lstStyle/>
          <a:p>
            <a:r>
              <a:rPr lang="en-GB" sz="1600" b="1" dirty="0">
                <a:solidFill>
                  <a:schemeClr val="tx2"/>
                </a:solidFill>
              </a:rPr>
              <a:t>RH</a:t>
            </a:r>
          </a:p>
        </p:txBody>
      </p:sp>
      <p:sp>
        <p:nvSpPr>
          <p:cNvPr id="87" name="Textfeld 86">
            <a:extLst>
              <a:ext uri="{FF2B5EF4-FFF2-40B4-BE49-F238E27FC236}">
                <a16:creationId xmlns:a16="http://schemas.microsoft.com/office/drawing/2014/main" xmlns="" id="{AC081AD8-542A-445B-A779-CCCB81DFFDDA}"/>
              </a:ext>
            </a:extLst>
          </p:cNvPr>
          <p:cNvSpPr txBox="1"/>
          <p:nvPr/>
        </p:nvSpPr>
        <p:spPr>
          <a:xfrm>
            <a:off x="6398751" y="4641165"/>
            <a:ext cx="1038169" cy="584775"/>
          </a:xfrm>
          <a:prstGeom prst="rect">
            <a:avLst/>
          </a:prstGeom>
          <a:noFill/>
        </p:spPr>
        <p:txBody>
          <a:bodyPr wrap="none" rtlCol="0">
            <a:spAutoFit/>
          </a:bodyPr>
          <a:lstStyle/>
          <a:p>
            <a:r>
              <a:rPr lang="en-GB" sz="1600" b="1" dirty="0">
                <a:solidFill>
                  <a:schemeClr val="tx2"/>
                </a:solidFill>
              </a:rPr>
              <a:t>Empresa</a:t>
            </a:r>
            <a:br>
              <a:rPr lang="en-GB" sz="1600" b="1" dirty="0">
                <a:solidFill>
                  <a:schemeClr val="tx2"/>
                </a:solidFill>
              </a:rPr>
            </a:br>
            <a:r>
              <a:rPr lang="en-GB" sz="1600" b="1" dirty="0">
                <a:solidFill>
                  <a:schemeClr val="tx2"/>
                </a:solidFill>
              </a:rPr>
              <a:t>Asuntos de la empresa</a:t>
            </a:r>
          </a:p>
        </p:txBody>
      </p:sp>
      <p:sp>
        <p:nvSpPr>
          <p:cNvPr id="88" name="Textfeld 87">
            <a:extLst>
              <a:ext uri="{FF2B5EF4-FFF2-40B4-BE49-F238E27FC236}">
                <a16:creationId xmlns:a16="http://schemas.microsoft.com/office/drawing/2014/main" xmlns="" id="{FC45DC03-74F1-4B49-844D-E6C690FB9A7E}"/>
              </a:ext>
            </a:extLst>
          </p:cNvPr>
          <p:cNvSpPr txBox="1"/>
          <p:nvPr/>
        </p:nvSpPr>
        <p:spPr>
          <a:xfrm>
            <a:off x="5198542" y="2635535"/>
            <a:ext cx="883640" cy="584775"/>
          </a:xfrm>
          <a:prstGeom prst="rect">
            <a:avLst/>
          </a:prstGeom>
          <a:noFill/>
        </p:spPr>
        <p:txBody>
          <a:bodyPr wrap="none" rtlCol="0">
            <a:spAutoFit/>
          </a:bodyPr>
          <a:lstStyle/>
          <a:p>
            <a:r>
              <a:rPr lang="en-GB" sz="1600" dirty="0">
                <a:solidFill>
                  <a:schemeClr val="tx2"/>
                </a:solidFill>
              </a:rPr>
              <a:t>Social</a:t>
            </a:r>
            <a:br>
              <a:rPr lang="en-GB" sz="1600" dirty="0">
                <a:solidFill>
                  <a:schemeClr val="tx2"/>
                </a:solidFill>
              </a:rPr>
            </a:br>
            <a:r>
              <a:rPr lang="en-GB" sz="1600" dirty="0">
                <a:solidFill>
                  <a:schemeClr val="tx2"/>
                </a:solidFill>
              </a:rPr>
              <a:t>Socios</a:t>
            </a:r>
          </a:p>
        </p:txBody>
      </p:sp>
      <p:sp>
        <p:nvSpPr>
          <p:cNvPr id="89" name="Textfeld 88">
            <a:extLst>
              <a:ext uri="{FF2B5EF4-FFF2-40B4-BE49-F238E27FC236}">
                <a16:creationId xmlns:a16="http://schemas.microsoft.com/office/drawing/2014/main" xmlns="" id="{87581B28-FFF7-4B2D-8E5B-8A539853CDF8}"/>
              </a:ext>
            </a:extLst>
          </p:cNvPr>
          <p:cNvSpPr txBox="1"/>
          <p:nvPr/>
        </p:nvSpPr>
        <p:spPr>
          <a:xfrm>
            <a:off x="5198541" y="3154363"/>
            <a:ext cx="663964" cy="338554"/>
          </a:xfrm>
          <a:prstGeom prst="rect">
            <a:avLst/>
          </a:prstGeom>
          <a:noFill/>
        </p:spPr>
        <p:txBody>
          <a:bodyPr wrap="none" rtlCol="0">
            <a:spAutoFit/>
          </a:bodyPr>
          <a:lstStyle/>
          <a:p>
            <a:r>
              <a:rPr lang="en-GB" sz="1600" dirty="0">
                <a:solidFill>
                  <a:schemeClr val="tx2"/>
                </a:solidFill>
              </a:rPr>
              <a:t>ONGs</a:t>
            </a:r>
          </a:p>
        </p:txBody>
      </p:sp>
      <p:sp>
        <p:nvSpPr>
          <p:cNvPr id="90" name="Textfeld 89">
            <a:extLst>
              <a:ext uri="{FF2B5EF4-FFF2-40B4-BE49-F238E27FC236}">
                <a16:creationId xmlns:a16="http://schemas.microsoft.com/office/drawing/2014/main" xmlns="" id="{7A672199-5046-4447-94BC-CF916D1CDE54}"/>
              </a:ext>
            </a:extLst>
          </p:cNvPr>
          <p:cNvSpPr txBox="1"/>
          <p:nvPr/>
        </p:nvSpPr>
        <p:spPr>
          <a:xfrm>
            <a:off x="6116672" y="1943213"/>
            <a:ext cx="1112484" cy="338554"/>
          </a:xfrm>
          <a:prstGeom prst="rect">
            <a:avLst/>
          </a:prstGeom>
          <a:noFill/>
        </p:spPr>
        <p:txBody>
          <a:bodyPr wrap="none" rtlCol="0">
            <a:spAutoFit/>
          </a:bodyPr>
          <a:lstStyle/>
          <a:p>
            <a:r>
              <a:rPr lang="en-GB" sz="1600" dirty="0">
                <a:solidFill>
                  <a:schemeClr val="tx2"/>
                </a:solidFill>
              </a:rPr>
              <a:t>Consumidores</a:t>
            </a:r>
          </a:p>
        </p:txBody>
      </p:sp>
      <p:sp>
        <p:nvSpPr>
          <p:cNvPr id="91" name="Textfeld 90">
            <a:extLst>
              <a:ext uri="{FF2B5EF4-FFF2-40B4-BE49-F238E27FC236}">
                <a16:creationId xmlns:a16="http://schemas.microsoft.com/office/drawing/2014/main" xmlns="" id="{59CF9703-E165-4EDD-B884-AFDFE3974E35}"/>
              </a:ext>
            </a:extLst>
          </p:cNvPr>
          <p:cNvSpPr txBox="1"/>
          <p:nvPr/>
        </p:nvSpPr>
        <p:spPr>
          <a:xfrm>
            <a:off x="7834048" y="1800175"/>
            <a:ext cx="1069716" cy="584775"/>
          </a:xfrm>
          <a:prstGeom prst="rect">
            <a:avLst/>
          </a:prstGeom>
          <a:noFill/>
        </p:spPr>
        <p:txBody>
          <a:bodyPr wrap="none" rtlCol="0">
            <a:spAutoFit/>
          </a:bodyPr>
          <a:lstStyle/>
          <a:p>
            <a:r>
              <a:rPr lang="en-GB" sz="1600" dirty="0">
                <a:solidFill>
                  <a:schemeClr val="tx2"/>
                </a:solidFill>
              </a:rPr>
              <a:t>Empresa </a:t>
            </a:r>
            <a:br>
              <a:rPr lang="en-GB" sz="1600" dirty="0">
                <a:solidFill>
                  <a:schemeClr val="tx2"/>
                </a:solidFill>
              </a:rPr>
            </a:br>
            <a:r>
              <a:rPr lang="en-GB" sz="1600" dirty="0">
                <a:solidFill>
                  <a:schemeClr val="tx2"/>
                </a:solidFill>
              </a:rPr>
              <a:t>Clientes</a:t>
            </a:r>
          </a:p>
        </p:txBody>
      </p:sp>
      <p:sp>
        <p:nvSpPr>
          <p:cNvPr id="92" name="Textfeld 91">
            <a:extLst>
              <a:ext uri="{FF2B5EF4-FFF2-40B4-BE49-F238E27FC236}">
                <a16:creationId xmlns:a16="http://schemas.microsoft.com/office/drawing/2014/main" xmlns="" id="{CA685777-A173-4B46-BCF3-06A81A283839}"/>
              </a:ext>
            </a:extLst>
          </p:cNvPr>
          <p:cNvSpPr txBox="1"/>
          <p:nvPr/>
        </p:nvSpPr>
        <p:spPr>
          <a:xfrm>
            <a:off x="8944636" y="2568302"/>
            <a:ext cx="1570045" cy="338554"/>
          </a:xfrm>
          <a:prstGeom prst="rect">
            <a:avLst/>
          </a:prstGeom>
          <a:noFill/>
        </p:spPr>
        <p:txBody>
          <a:bodyPr wrap="none" rtlCol="0">
            <a:spAutoFit/>
          </a:bodyPr>
          <a:lstStyle/>
          <a:p>
            <a:r>
              <a:rPr lang="en-GB" sz="1600" dirty="0">
                <a:solidFill>
                  <a:schemeClr val="tx2"/>
                </a:solidFill>
              </a:rPr>
              <a:t>Socio comercial</a:t>
            </a:r>
          </a:p>
        </p:txBody>
      </p:sp>
      <p:sp>
        <p:nvSpPr>
          <p:cNvPr id="93" name="Textfeld 92">
            <a:extLst>
              <a:ext uri="{FF2B5EF4-FFF2-40B4-BE49-F238E27FC236}">
                <a16:creationId xmlns:a16="http://schemas.microsoft.com/office/drawing/2014/main" xmlns="" id="{78027A12-0660-47C7-9A45-9CC53D17EF2C}"/>
              </a:ext>
            </a:extLst>
          </p:cNvPr>
          <p:cNvSpPr txBox="1"/>
          <p:nvPr/>
        </p:nvSpPr>
        <p:spPr>
          <a:xfrm>
            <a:off x="9161384" y="3058555"/>
            <a:ext cx="945772" cy="338554"/>
          </a:xfrm>
          <a:prstGeom prst="rect">
            <a:avLst/>
          </a:prstGeom>
          <a:noFill/>
        </p:spPr>
        <p:txBody>
          <a:bodyPr wrap="none" rtlCol="0">
            <a:spAutoFit/>
          </a:bodyPr>
          <a:lstStyle/>
          <a:p>
            <a:r>
              <a:rPr lang="en-GB" sz="1600" dirty="0">
                <a:solidFill>
                  <a:schemeClr val="tx2"/>
                </a:solidFill>
              </a:rPr>
              <a:t>Proveedores</a:t>
            </a:r>
          </a:p>
        </p:txBody>
      </p:sp>
      <p:sp>
        <p:nvSpPr>
          <p:cNvPr id="94" name="Textfeld 93">
            <a:extLst>
              <a:ext uri="{FF2B5EF4-FFF2-40B4-BE49-F238E27FC236}">
                <a16:creationId xmlns:a16="http://schemas.microsoft.com/office/drawing/2014/main" xmlns="" id="{2A6879EE-A8C4-4171-A917-769DA17CA14D}"/>
              </a:ext>
            </a:extLst>
          </p:cNvPr>
          <p:cNvSpPr txBox="1"/>
          <p:nvPr/>
        </p:nvSpPr>
        <p:spPr>
          <a:xfrm>
            <a:off x="9462843" y="4027056"/>
            <a:ext cx="936090" cy="338554"/>
          </a:xfrm>
          <a:prstGeom prst="rect">
            <a:avLst/>
          </a:prstGeom>
          <a:noFill/>
        </p:spPr>
        <p:txBody>
          <a:bodyPr wrap="none" rtlCol="0">
            <a:spAutoFit/>
          </a:bodyPr>
          <a:lstStyle/>
          <a:p>
            <a:r>
              <a:rPr lang="en-GB" sz="1600" dirty="0">
                <a:solidFill>
                  <a:schemeClr val="tx2"/>
                </a:solidFill>
              </a:rPr>
              <a:t>Inversores</a:t>
            </a:r>
          </a:p>
        </p:txBody>
      </p:sp>
      <p:sp>
        <p:nvSpPr>
          <p:cNvPr id="95" name="Textfeld 94">
            <a:extLst>
              <a:ext uri="{FF2B5EF4-FFF2-40B4-BE49-F238E27FC236}">
                <a16:creationId xmlns:a16="http://schemas.microsoft.com/office/drawing/2014/main" xmlns="" id="{40882095-30D2-4500-A2B0-4DB066802F40}"/>
              </a:ext>
            </a:extLst>
          </p:cNvPr>
          <p:cNvSpPr txBox="1"/>
          <p:nvPr/>
        </p:nvSpPr>
        <p:spPr>
          <a:xfrm>
            <a:off x="9462843" y="4517309"/>
            <a:ext cx="673261" cy="338554"/>
          </a:xfrm>
          <a:prstGeom prst="rect">
            <a:avLst/>
          </a:prstGeom>
          <a:noFill/>
        </p:spPr>
        <p:txBody>
          <a:bodyPr wrap="none" rtlCol="0">
            <a:spAutoFit/>
          </a:bodyPr>
          <a:lstStyle/>
          <a:p>
            <a:r>
              <a:rPr lang="en-GB" sz="1600" dirty="0">
                <a:solidFill>
                  <a:schemeClr val="tx2"/>
                </a:solidFill>
              </a:rPr>
              <a:t>Bancos</a:t>
            </a:r>
          </a:p>
        </p:txBody>
      </p:sp>
      <p:sp>
        <p:nvSpPr>
          <p:cNvPr id="96" name="Textfeld 95">
            <a:extLst>
              <a:ext uri="{FF2B5EF4-FFF2-40B4-BE49-F238E27FC236}">
                <a16:creationId xmlns:a16="http://schemas.microsoft.com/office/drawing/2014/main" xmlns="" id="{E726B5A6-B247-49DF-8C70-828FE6B9632E}"/>
              </a:ext>
            </a:extLst>
          </p:cNvPr>
          <p:cNvSpPr txBox="1"/>
          <p:nvPr/>
        </p:nvSpPr>
        <p:spPr>
          <a:xfrm>
            <a:off x="8684168" y="5533041"/>
            <a:ext cx="1932645" cy="338554"/>
          </a:xfrm>
          <a:prstGeom prst="rect">
            <a:avLst/>
          </a:prstGeom>
          <a:noFill/>
        </p:spPr>
        <p:txBody>
          <a:bodyPr wrap="none" rtlCol="0">
            <a:spAutoFit/>
          </a:bodyPr>
          <a:lstStyle/>
          <a:p>
            <a:r>
              <a:rPr lang="en-GB" sz="1600" dirty="0">
                <a:solidFill>
                  <a:schemeClr val="tx2"/>
                </a:solidFill>
              </a:rPr>
              <a:t>Ciencia e investigación</a:t>
            </a:r>
          </a:p>
        </p:txBody>
      </p:sp>
      <p:sp>
        <p:nvSpPr>
          <p:cNvPr id="97" name="Textfeld 96">
            <a:extLst>
              <a:ext uri="{FF2B5EF4-FFF2-40B4-BE49-F238E27FC236}">
                <a16:creationId xmlns:a16="http://schemas.microsoft.com/office/drawing/2014/main" xmlns="" id="{E722C12A-5A32-488D-84D2-33BF46D9B9F8}"/>
              </a:ext>
            </a:extLst>
          </p:cNvPr>
          <p:cNvSpPr txBox="1"/>
          <p:nvPr/>
        </p:nvSpPr>
        <p:spPr>
          <a:xfrm>
            <a:off x="6707660" y="6241251"/>
            <a:ext cx="1828001" cy="584775"/>
          </a:xfrm>
          <a:prstGeom prst="rect">
            <a:avLst/>
          </a:prstGeom>
          <a:noFill/>
        </p:spPr>
        <p:txBody>
          <a:bodyPr wrap="none" rtlCol="0">
            <a:spAutoFit/>
          </a:bodyPr>
          <a:lstStyle/>
          <a:p>
            <a:r>
              <a:rPr lang="en-GB" sz="1600" dirty="0">
                <a:solidFill>
                  <a:schemeClr val="tx2"/>
                </a:solidFill>
              </a:rPr>
              <a:t>Los jóvenes profesionales</a:t>
            </a:r>
            <a:br>
              <a:rPr lang="en-GB" sz="1600" dirty="0">
                <a:solidFill>
                  <a:schemeClr val="tx2"/>
                </a:solidFill>
              </a:rPr>
            </a:br>
            <a:r>
              <a:rPr lang="en-GB" sz="1600" dirty="0">
                <a:solidFill>
                  <a:schemeClr val="tx2"/>
                </a:solidFill>
              </a:rPr>
              <a:t>y de alto rendimiento</a:t>
            </a:r>
          </a:p>
        </p:txBody>
      </p:sp>
      <p:sp>
        <p:nvSpPr>
          <p:cNvPr id="98" name="Textfeld 97">
            <a:extLst>
              <a:ext uri="{FF2B5EF4-FFF2-40B4-BE49-F238E27FC236}">
                <a16:creationId xmlns:a16="http://schemas.microsoft.com/office/drawing/2014/main" xmlns="" id="{AEF4A2D3-080D-4E97-8DC5-CBC5613EC9B1}"/>
              </a:ext>
            </a:extLst>
          </p:cNvPr>
          <p:cNvSpPr txBox="1"/>
          <p:nvPr/>
        </p:nvSpPr>
        <p:spPr>
          <a:xfrm>
            <a:off x="4988614" y="5540379"/>
            <a:ext cx="1388393" cy="338554"/>
          </a:xfrm>
          <a:prstGeom prst="rect">
            <a:avLst/>
          </a:prstGeom>
          <a:noFill/>
        </p:spPr>
        <p:txBody>
          <a:bodyPr wrap="none" rtlCol="0">
            <a:spAutoFit/>
          </a:bodyPr>
          <a:lstStyle/>
          <a:p>
            <a:pPr algn="r"/>
            <a:r>
              <a:rPr lang="en-GB" sz="1600" dirty="0">
                <a:solidFill>
                  <a:schemeClr val="tx2"/>
                </a:solidFill>
              </a:rPr>
              <a:t>Actores políticos</a:t>
            </a:r>
          </a:p>
        </p:txBody>
      </p:sp>
    </p:spTree>
    <p:extLst>
      <p:ext uri="{BB962C8B-B14F-4D97-AF65-F5344CB8AC3E}">
        <p14:creationId xmlns:p14="http://schemas.microsoft.com/office/powerpoint/2010/main" val="61414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7144" y="531928"/>
            <a:ext cx="8852375" cy="697353"/>
          </a:xfrm>
        </p:spPr>
        <p:txBody>
          <a:bodyPr>
            <a:normAutofit/>
          </a:bodyPr>
          <a:lstStyle/>
          <a:p>
            <a:r>
              <a:rPr lang="en-GB" dirty="0"/>
              <a:t>Comunicación eficaz</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3647391" cy="532560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La comunicación eficaz es un proceso de intercambio de ideas, pensamientos, conocimientos e información de forma que el propósito o la intención se cumplan de la mejor manera posible. En palabras sencillas, no es más que la presentación de puntos de vista por parte del emisor de la manera más comprensible para el receptor.</a:t>
            </a:r>
          </a:p>
          <a:p>
            <a:pPr algn="l">
              <a:lnSpc>
                <a:spcPct val="100000"/>
              </a:lnSpc>
              <a:spcBef>
                <a:spcPts val="600"/>
              </a:spcBef>
            </a:pPr>
            <a:r>
              <a:rPr lang="en-GB" altLang="de-DE" sz="2200" b="1" dirty="0">
                <a:latin typeface="+mj-lt"/>
                <a:sym typeface="Wingdings" panose="05000000000000000000" pitchFamily="2" charset="2"/>
              </a:rPr>
              <a:t>No importa lo que digas si no lo dices bien.</a:t>
            </a:r>
          </a:p>
          <a:p>
            <a:pPr algn="l">
              <a:lnSpc>
                <a:spcPts val="1500"/>
              </a:lnSpc>
              <a:spcBef>
                <a:spcPts val="600"/>
              </a:spcBef>
            </a:pPr>
            <a:endParaRPr lang="en-GB" altLang="de-DE" sz="2200" dirty="0">
              <a:latin typeface="+mj-lt"/>
              <a:sym typeface="Wingdings" panose="05000000000000000000" pitchFamily="2" charset="2"/>
            </a:endParaRPr>
          </a:p>
          <a:p>
            <a:pPr algn="l">
              <a:lnSpc>
                <a:spcPts val="1500"/>
              </a:lnSpc>
              <a:spcBef>
                <a:spcPts val="600"/>
              </a:spcBef>
            </a:pPr>
            <a:endParaRPr lang="en-GB" altLang="de-DE" sz="2200" dirty="0">
              <a:latin typeface="+mj-lt"/>
              <a:sym typeface="Wingdings" panose="05000000000000000000" pitchFamily="2" charset="2"/>
            </a:endParaRPr>
          </a:p>
          <a:p>
            <a:pPr algn="l">
              <a:lnSpc>
                <a:spcPts val="1500"/>
              </a:lnSpc>
              <a:spcBef>
                <a:spcPts val="600"/>
              </a:spcBef>
            </a:pPr>
            <a:endParaRPr lang="en-GB" altLang="de-DE" sz="2200" dirty="0">
              <a:latin typeface="+mj-lt"/>
            </a:endParaRPr>
          </a:p>
          <a:p>
            <a:pPr algn="l">
              <a:lnSpc>
                <a:spcPts val="1500"/>
              </a:lnSpc>
              <a:spcBef>
                <a:spcPts val="600"/>
              </a:spcBef>
            </a:pPr>
            <a:endParaRPr lang="en-GB" sz="2200" dirty="0">
              <a:latin typeface="+mj-lt"/>
              <a:sym typeface="Wingdings" panose="05000000000000000000" pitchFamily="2" charset="2"/>
            </a:endParaRPr>
          </a:p>
        </p:txBody>
      </p:sp>
      <p:sp>
        <p:nvSpPr>
          <p:cNvPr id="47" name="Freeform 5">
            <a:extLst>
              <a:ext uri="{FF2B5EF4-FFF2-40B4-BE49-F238E27FC236}">
                <a16:creationId xmlns:a16="http://schemas.microsoft.com/office/drawing/2014/main" xmlns="" id="{F0F355FB-616D-46B2-B5A2-078AC19FA443}"/>
              </a:ext>
            </a:extLst>
          </p:cNvPr>
          <p:cNvSpPr>
            <a:spLocks/>
          </p:cNvSpPr>
          <p:nvPr/>
        </p:nvSpPr>
        <p:spPr bwMode="auto">
          <a:xfrm>
            <a:off x="6093333" y="3524530"/>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8" name="Freeform 6">
            <a:extLst>
              <a:ext uri="{FF2B5EF4-FFF2-40B4-BE49-F238E27FC236}">
                <a16:creationId xmlns:a16="http://schemas.microsoft.com/office/drawing/2014/main" xmlns="" id="{82F8EF92-8F05-4D32-B1BD-A1B1FE93B4EB}"/>
              </a:ext>
            </a:extLst>
          </p:cNvPr>
          <p:cNvSpPr>
            <a:spLocks/>
          </p:cNvSpPr>
          <p:nvPr/>
        </p:nvSpPr>
        <p:spPr bwMode="auto">
          <a:xfrm>
            <a:off x="7753349" y="4426444"/>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9" name="Freeform 7">
            <a:extLst>
              <a:ext uri="{FF2B5EF4-FFF2-40B4-BE49-F238E27FC236}">
                <a16:creationId xmlns:a16="http://schemas.microsoft.com/office/drawing/2014/main" xmlns="" id="{E7287EA3-E378-430C-8547-27CE40E00876}"/>
              </a:ext>
            </a:extLst>
          </p:cNvPr>
          <p:cNvSpPr>
            <a:spLocks/>
          </p:cNvSpPr>
          <p:nvPr/>
        </p:nvSpPr>
        <p:spPr bwMode="auto">
          <a:xfrm>
            <a:off x="6093332" y="4426444"/>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0" name="Freeform 5">
            <a:extLst>
              <a:ext uri="{FF2B5EF4-FFF2-40B4-BE49-F238E27FC236}">
                <a16:creationId xmlns:a16="http://schemas.microsoft.com/office/drawing/2014/main" xmlns="" id="{4FF01DC9-631F-4C9B-A884-6BEE81104FB8}"/>
              </a:ext>
            </a:extLst>
          </p:cNvPr>
          <p:cNvSpPr>
            <a:spLocks/>
          </p:cNvSpPr>
          <p:nvPr/>
        </p:nvSpPr>
        <p:spPr bwMode="auto">
          <a:xfrm>
            <a:off x="6373643" y="3271179"/>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1" name="Freeform 6">
            <a:extLst>
              <a:ext uri="{FF2B5EF4-FFF2-40B4-BE49-F238E27FC236}">
                <a16:creationId xmlns:a16="http://schemas.microsoft.com/office/drawing/2014/main" xmlns="" id="{BCA0FCA0-8874-4116-A76F-0E69A565B90F}"/>
              </a:ext>
            </a:extLst>
          </p:cNvPr>
          <p:cNvSpPr>
            <a:spLocks/>
          </p:cNvSpPr>
          <p:nvPr/>
        </p:nvSpPr>
        <p:spPr bwMode="auto">
          <a:xfrm>
            <a:off x="7753350" y="4020797"/>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2" name="Freeform 7">
            <a:extLst>
              <a:ext uri="{FF2B5EF4-FFF2-40B4-BE49-F238E27FC236}">
                <a16:creationId xmlns:a16="http://schemas.microsoft.com/office/drawing/2014/main" xmlns="" id="{6A1CC2DF-A296-4D7B-8D09-F8B0175435A7}"/>
              </a:ext>
            </a:extLst>
          </p:cNvPr>
          <p:cNvSpPr>
            <a:spLocks/>
          </p:cNvSpPr>
          <p:nvPr/>
        </p:nvSpPr>
        <p:spPr bwMode="auto">
          <a:xfrm>
            <a:off x="6373643" y="4020797"/>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3" name="Freeform 19">
            <a:extLst>
              <a:ext uri="{FF2B5EF4-FFF2-40B4-BE49-F238E27FC236}">
                <a16:creationId xmlns:a16="http://schemas.microsoft.com/office/drawing/2014/main" xmlns="" id="{FD7A94C4-2C0F-4801-9376-DF7BF874279E}"/>
              </a:ext>
            </a:extLst>
          </p:cNvPr>
          <p:cNvSpPr>
            <a:spLocks/>
          </p:cNvSpPr>
          <p:nvPr/>
        </p:nvSpPr>
        <p:spPr bwMode="auto">
          <a:xfrm>
            <a:off x="6639048" y="3054923"/>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4" name="Freeform 20">
            <a:extLst>
              <a:ext uri="{FF2B5EF4-FFF2-40B4-BE49-F238E27FC236}">
                <a16:creationId xmlns:a16="http://schemas.microsoft.com/office/drawing/2014/main" xmlns="" id="{8D9CD0A4-347C-4037-A250-6909FE2114DC}"/>
              </a:ext>
            </a:extLst>
          </p:cNvPr>
          <p:cNvSpPr>
            <a:spLocks/>
          </p:cNvSpPr>
          <p:nvPr/>
        </p:nvSpPr>
        <p:spPr bwMode="auto">
          <a:xfrm>
            <a:off x="7751873" y="3659995"/>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5" name="Freeform 21">
            <a:extLst>
              <a:ext uri="{FF2B5EF4-FFF2-40B4-BE49-F238E27FC236}">
                <a16:creationId xmlns:a16="http://schemas.microsoft.com/office/drawing/2014/main" xmlns="" id="{BAFF470C-53B4-4FF9-92A5-17B4AAED2FCA}"/>
              </a:ext>
            </a:extLst>
          </p:cNvPr>
          <p:cNvSpPr>
            <a:spLocks/>
          </p:cNvSpPr>
          <p:nvPr/>
        </p:nvSpPr>
        <p:spPr bwMode="auto">
          <a:xfrm>
            <a:off x="6639048" y="3659995"/>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6" name="Freeform 11">
            <a:extLst>
              <a:ext uri="{FF2B5EF4-FFF2-40B4-BE49-F238E27FC236}">
                <a16:creationId xmlns:a16="http://schemas.microsoft.com/office/drawing/2014/main" xmlns="" id="{84818EF6-93B1-4FC1-A53D-95539C7B733C}"/>
              </a:ext>
            </a:extLst>
          </p:cNvPr>
          <p:cNvSpPr>
            <a:spLocks/>
          </p:cNvSpPr>
          <p:nvPr/>
        </p:nvSpPr>
        <p:spPr bwMode="auto">
          <a:xfrm>
            <a:off x="6965508" y="2959679"/>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7" name="Freeform 12">
            <a:extLst>
              <a:ext uri="{FF2B5EF4-FFF2-40B4-BE49-F238E27FC236}">
                <a16:creationId xmlns:a16="http://schemas.microsoft.com/office/drawing/2014/main" xmlns="" id="{05B35309-613F-4568-AF80-F9AA5B303ED8}"/>
              </a:ext>
            </a:extLst>
          </p:cNvPr>
          <p:cNvSpPr>
            <a:spLocks/>
          </p:cNvSpPr>
          <p:nvPr/>
        </p:nvSpPr>
        <p:spPr bwMode="auto">
          <a:xfrm>
            <a:off x="7752365" y="3387712"/>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3" name="Freeform 13">
            <a:extLst>
              <a:ext uri="{FF2B5EF4-FFF2-40B4-BE49-F238E27FC236}">
                <a16:creationId xmlns:a16="http://schemas.microsoft.com/office/drawing/2014/main" xmlns="" id="{4B10F73F-C66B-46F8-9717-2C3D3E8570D6}"/>
              </a:ext>
            </a:extLst>
          </p:cNvPr>
          <p:cNvSpPr>
            <a:spLocks/>
          </p:cNvSpPr>
          <p:nvPr/>
        </p:nvSpPr>
        <p:spPr bwMode="auto">
          <a:xfrm>
            <a:off x="6965509" y="3387712"/>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5" name="Freeform 14">
            <a:extLst>
              <a:ext uri="{FF2B5EF4-FFF2-40B4-BE49-F238E27FC236}">
                <a16:creationId xmlns:a16="http://schemas.microsoft.com/office/drawing/2014/main" xmlns="" id="{89E3B134-5F7E-492F-9086-F22C50CCEBF0}"/>
              </a:ext>
            </a:extLst>
          </p:cNvPr>
          <p:cNvSpPr>
            <a:spLocks/>
          </p:cNvSpPr>
          <p:nvPr/>
        </p:nvSpPr>
        <p:spPr bwMode="auto">
          <a:xfrm>
            <a:off x="7196937" y="2762470"/>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6" name="Freeform 15">
            <a:extLst>
              <a:ext uri="{FF2B5EF4-FFF2-40B4-BE49-F238E27FC236}">
                <a16:creationId xmlns:a16="http://schemas.microsoft.com/office/drawing/2014/main" xmlns="" id="{2CB95333-2AF2-4F0A-8AB2-AA18E372A7E5}"/>
              </a:ext>
            </a:extLst>
          </p:cNvPr>
          <p:cNvSpPr>
            <a:spLocks/>
          </p:cNvSpPr>
          <p:nvPr/>
        </p:nvSpPr>
        <p:spPr bwMode="auto">
          <a:xfrm>
            <a:off x="7753351" y="3066127"/>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7" name="Freeform 16">
            <a:extLst>
              <a:ext uri="{FF2B5EF4-FFF2-40B4-BE49-F238E27FC236}">
                <a16:creationId xmlns:a16="http://schemas.microsoft.com/office/drawing/2014/main" xmlns="" id="{68708D60-C497-4126-9914-7602ADDDF958}"/>
              </a:ext>
            </a:extLst>
          </p:cNvPr>
          <p:cNvSpPr>
            <a:spLocks/>
          </p:cNvSpPr>
          <p:nvPr/>
        </p:nvSpPr>
        <p:spPr bwMode="auto">
          <a:xfrm>
            <a:off x="7196937" y="3066127"/>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8" name="Freeform 17">
            <a:extLst>
              <a:ext uri="{FF2B5EF4-FFF2-40B4-BE49-F238E27FC236}">
                <a16:creationId xmlns:a16="http://schemas.microsoft.com/office/drawing/2014/main" xmlns="" id="{F39CD3E2-0875-4399-8324-4237EEC49317}"/>
              </a:ext>
            </a:extLst>
          </p:cNvPr>
          <p:cNvSpPr>
            <a:spLocks/>
          </p:cNvSpPr>
          <p:nvPr/>
        </p:nvSpPr>
        <p:spPr bwMode="auto">
          <a:xfrm>
            <a:off x="7305265" y="2571985"/>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9" name="Freeform 18">
            <a:extLst>
              <a:ext uri="{FF2B5EF4-FFF2-40B4-BE49-F238E27FC236}">
                <a16:creationId xmlns:a16="http://schemas.microsoft.com/office/drawing/2014/main" xmlns="" id="{8AF56E13-B18C-4E9E-B315-E8D85D1AA0DE}"/>
              </a:ext>
            </a:extLst>
          </p:cNvPr>
          <p:cNvSpPr>
            <a:spLocks/>
          </p:cNvSpPr>
          <p:nvPr/>
        </p:nvSpPr>
        <p:spPr bwMode="auto">
          <a:xfrm>
            <a:off x="7305265" y="2571985"/>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cxnSp>
        <p:nvCxnSpPr>
          <p:cNvPr id="70" name="Straight Arrow Connector 28">
            <a:extLst>
              <a:ext uri="{FF2B5EF4-FFF2-40B4-BE49-F238E27FC236}">
                <a16:creationId xmlns:a16="http://schemas.microsoft.com/office/drawing/2014/main" xmlns="" id="{EC982ED2-8836-4276-B089-BDA63FD407CB}"/>
              </a:ext>
            </a:extLst>
          </p:cNvPr>
          <p:cNvCxnSpPr>
            <a:cxnSpLocks/>
          </p:cNvCxnSpPr>
          <p:nvPr/>
        </p:nvCxnSpPr>
        <p:spPr>
          <a:xfrm>
            <a:off x="7754319" y="257281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Arrow Connector 32">
            <a:extLst>
              <a:ext uri="{FF2B5EF4-FFF2-40B4-BE49-F238E27FC236}">
                <a16:creationId xmlns:a16="http://schemas.microsoft.com/office/drawing/2014/main" xmlns="" id="{3B8001E1-0AA5-4AFD-8077-F458A8496B5B}"/>
              </a:ext>
            </a:extLst>
          </p:cNvPr>
          <p:cNvCxnSpPr>
            <a:cxnSpLocks/>
          </p:cNvCxnSpPr>
          <p:nvPr/>
        </p:nvCxnSpPr>
        <p:spPr>
          <a:xfrm rot="10800000">
            <a:off x="5789211" y="366409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72" name="Subtitle 2">
            <a:extLst>
              <a:ext uri="{FF2B5EF4-FFF2-40B4-BE49-F238E27FC236}">
                <a16:creationId xmlns:a16="http://schemas.microsoft.com/office/drawing/2014/main" xmlns="" id="{E16D82F6-8727-4A30-8BD0-10AE414034FD}"/>
              </a:ext>
            </a:extLst>
          </p:cNvPr>
          <p:cNvSpPr txBox="1">
            <a:spLocks/>
          </p:cNvSpPr>
          <p:nvPr/>
        </p:nvSpPr>
        <p:spPr>
          <a:xfrm>
            <a:off x="9486748" y="2753385"/>
            <a:ext cx="1833109" cy="28865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dirty="0">
                <a:solidFill>
                  <a:schemeClr val="tx1"/>
                </a:solidFill>
                <a:latin typeface="+mj-lt"/>
                <a:ea typeface="Open Sans Light" panose="020B0306030504020204" pitchFamily="34" charset="0"/>
                <a:cs typeface="Open Sans Light" panose="020B0306030504020204" pitchFamily="34" charset="0"/>
              </a:rPr>
              <a:t>7%</a:t>
            </a:r>
          </a:p>
        </p:txBody>
      </p:sp>
      <p:sp>
        <p:nvSpPr>
          <p:cNvPr id="73" name="TextBox 47">
            <a:extLst>
              <a:ext uri="{FF2B5EF4-FFF2-40B4-BE49-F238E27FC236}">
                <a16:creationId xmlns:a16="http://schemas.microsoft.com/office/drawing/2014/main" xmlns="" id="{ACB7990E-DEAF-4807-9240-80C8A39CB4A3}"/>
              </a:ext>
            </a:extLst>
          </p:cNvPr>
          <p:cNvSpPr txBox="1"/>
          <p:nvPr/>
        </p:nvSpPr>
        <p:spPr>
          <a:xfrm>
            <a:off x="8705861" y="2256227"/>
            <a:ext cx="1912703" cy="461665"/>
          </a:xfrm>
          <a:prstGeom prst="rect">
            <a:avLst/>
          </a:prstGeom>
          <a:noFill/>
        </p:spPr>
        <p:txBody>
          <a:bodyPr wrap="none" rtlCol="0" anchor="ctr" anchorCtr="0">
            <a:spAutoFit/>
          </a:bodyPr>
          <a:lstStyle/>
          <a:p>
            <a:r>
              <a:rPr lang="en-GB" sz="2400" b="1" dirty="0">
                <a:solidFill>
                  <a:schemeClr val="tx2"/>
                </a:solidFill>
                <a:latin typeface="+mj-lt"/>
                <a:ea typeface="League Spartan" charset="0"/>
                <a:cs typeface="Poppins" pitchFamily="2" charset="77"/>
              </a:rPr>
              <a:t>¡Lo que tú digas!</a:t>
            </a:r>
          </a:p>
        </p:txBody>
      </p:sp>
      <p:sp>
        <p:nvSpPr>
          <p:cNvPr id="74" name="Subtitle 2">
            <a:extLst>
              <a:ext uri="{FF2B5EF4-FFF2-40B4-BE49-F238E27FC236}">
                <a16:creationId xmlns:a16="http://schemas.microsoft.com/office/drawing/2014/main" xmlns="" id="{054BC39C-B526-4C2E-BBB2-07AA5622E21E}"/>
              </a:ext>
            </a:extLst>
          </p:cNvPr>
          <p:cNvSpPr txBox="1">
            <a:spLocks/>
          </p:cNvSpPr>
          <p:nvPr/>
        </p:nvSpPr>
        <p:spPr>
          <a:xfrm>
            <a:off x="3836990" y="3773102"/>
            <a:ext cx="1833109" cy="3021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2800" dirty="0">
                <a:solidFill>
                  <a:schemeClr val="tx1"/>
                </a:solidFill>
                <a:latin typeface="+mj-lt"/>
                <a:ea typeface="Open Sans Light" panose="020B0306030504020204" pitchFamily="34" charset="0"/>
                <a:cs typeface="Open Sans Light" panose="020B0306030504020204" pitchFamily="34" charset="0"/>
              </a:rPr>
              <a:t>93%</a:t>
            </a:r>
          </a:p>
        </p:txBody>
      </p:sp>
      <p:sp>
        <p:nvSpPr>
          <p:cNvPr id="75" name="TextBox 55">
            <a:extLst>
              <a:ext uri="{FF2B5EF4-FFF2-40B4-BE49-F238E27FC236}">
                <a16:creationId xmlns:a16="http://schemas.microsoft.com/office/drawing/2014/main" xmlns="" id="{F8F043D5-D963-47DB-8454-EA1F30E828CB}"/>
              </a:ext>
            </a:extLst>
          </p:cNvPr>
          <p:cNvSpPr txBox="1"/>
          <p:nvPr/>
        </p:nvSpPr>
        <p:spPr>
          <a:xfrm>
            <a:off x="4371491" y="3156879"/>
            <a:ext cx="2040880" cy="461665"/>
          </a:xfrm>
          <a:prstGeom prst="rect">
            <a:avLst/>
          </a:prstGeom>
          <a:noFill/>
        </p:spPr>
        <p:txBody>
          <a:bodyPr wrap="none" rtlCol="0" anchor="ctr" anchorCtr="0">
            <a:spAutoFit/>
          </a:bodyPr>
          <a:lstStyle/>
          <a:p>
            <a:pPr algn="r"/>
            <a:r>
              <a:rPr lang="en-GB" sz="2400" b="1" dirty="0">
                <a:solidFill>
                  <a:schemeClr val="tx2"/>
                </a:solidFill>
                <a:latin typeface="+mj-lt"/>
                <a:ea typeface="League Spartan" charset="0"/>
                <a:cs typeface="Poppins" pitchFamily="2" charset="77"/>
              </a:rPr>
              <a:t>¡Cómo se dice!</a:t>
            </a:r>
          </a:p>
        </p:txBody>
      </p:sp>
    </p:spTree>
    <p:extLst>
      <p:ext uri="{BB962C8B-B14F-4D97-AF65-F5344CB8AC3E}">
        <p14:creationId xmlns:p14="http://schemas.microsoft.com/office/powerpoint/2010/main" val="2419641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8186" y="524626"/>
            <a:ext cx="8852375" cy="697353"/>
          </a:xfrm>
        </p:spPr>
        <p:txBody>
          <a:bodyPr>
            <a:normAutofit/>
          </a:bodyPr>
          <a:lstStyle/>
          <a:p>
            <a:r>
              <a:rPr lang="en-GB" dirty="0"/>
              <a:t>La importancia de la comunicación en las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4496736" cy="4333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El objetivo principal de toda estrategia de comunicación de crisis en el lugar de trabajo es permitir una comunicación fluida durante la crisis dentro de una organización. </a:t>
            </a:r>
          </a:p>
          <a:p>
            <a:pPr algn="l">
              <a:lnSpc>
                <a:spcPct val="100000"/>
              </a:lnSpc>
              <a:spcBef>
                <a:spcPts val="600"/>
              </a:spcBef>
            </a:pPr>
            <a:r>
              <a:rPr lang="en-GB" altLang="de-DE" sz="2200" dirty="0">
                <a:latin typeface="+mj-lt"/>
              </a:rPr>
              <a:t>Los mensajes utilizados en la comunicación de crisis tienen como objetivo proporcionar a los empleados los conocimientos necesarios para tomar las decisiones correctas durante la crisis</a:t>
            </a:r>
          </a:p>
          <a:p>
            <a:pPr algn="l">
              <a:lnSpc>
                <a:spcPct val="100000"/>
              </a:lnSpc>
              <a:spcBef>
                <a:spcPts val="600"/>
              </a:spcBef>
            </a:pPr>
            <a:endParaRPr lang="en-GB" altLang="de-DE" sz="2200" dirty="0">
              <a:latin typeface="+mj-lt"/>
            </a:endParaRPr>
          </a:p>
          <a:p>
            <a:pPr algn="l">
              <a:lnSpc>
                <a:spcPct val="100000"/>
              </a:lnSpc>
              <a:spcBef>
                <a:spcPts val="600"/>
              </a:spcBef>
            </a:pPr>
            <a:r>
              <a:rPr lang="en-GB" altLang="de-DE" sz="2200" dirty="0">
                <a:latin typeface="+mj-lt"/>
              </a:rPr>
              <a:t>Pensamientos importantes para recordar:</a:t>
            </a:r>
          </a:p>
          <a:p>
            <a:pPr algn="l">
              <a:lnSpc>
                <a:spcPts val="1500"/>
              </a:lnSpc>
              <a:spcBef>
                <a:spcPts val="600"/>
              </a:spcBef>
            </a:pPr>
            <a:endParaRPr lang="en-GB" sz="2200" dirty="0">
              <a:latin typeface="+mj-lt"/>
              <a:sym typeface="Wingdings" panose="05000000000000000000" pitchFamily="2" charset="2"/>
            </a:endParaRPr>
          </a:p>
        </p:txBody>
      </p:sp>
      <p:sp>
        <p:nvSpPr>
          <p:cNvPr id="28" name="Freeform 3">
            <a:extLst>
              <a:ext uri="{FF2B5EF4-FFF2-40B4-BE49-F238E27FC236}">
                <a16:creationId xmlns:a16="http://schemas.microsoft.com/office/drawing/2014/main" xmlns="" id="{73E580C7-09E5-4245-890F-13366123B35A}"/>
              </a:ext>
            </a:extLst>
          </p:cNvPr>
          <p:cNvSpPr>
            <a:spLocks noChangeArrowheads="1"/>
          </p:cNvSpPr>
          <p:nvPr/>
        </p:nvSpPr>
        <p:spPr bwMode="auto">
          <a:xfrm>
            <a:off x="5962642" y="2113237"/>
            <a:ext cx="5560427" cy="981414"/>
          </a:xfrm>
          <a:custGeom>
            <a:avLst/>
            <a:gdLst>
              <a:gd name="T0" fmla="*/ 533 w 8894"/>
              <a:gd name="T1" fmla="*/ 714 h 1571"/>
              <a:gd name="T2" fmla="*/ 55 w 8894"/>
              <a:gd name="T3" fmla="*/ 154 h 1571"/>
              <a:gd name="T4" fmla="*/ 55 w 8894"/>
              <a:gd name="T5" fmla="*/ 154 h 1571"/>
              <a:gd name="T6" fmla="*/ 126 w 8894"/>
              <a:gd name="T7" fmla="*/ 0 h 1571"/>
              <a:gd name="T8" fmla="*/ 8249 w 8894"/>
              <a:gd name="T9" fmla="*/ 0 h 1571"/>
              <a:gd name="T10" fmla="*/ 8249 w 8894"/>
              <a:gd name="T11" fmla="*/ 0 h 1571"/>
              <a:gd name="T12" fmla="*/ 8322 w 8894"/>
              <a:gd name="T13" fmla="*/ 35 h 1571"/>
              <a:gd name="T14" fmla="*/ 8866 w 8894"/>
              <a:gd name="T15" fmla="*/ 717 h 1571"/>
              <a:gd name="T16" fmla="*/ 8866 w 8894"/>
              <a:gd name="T17" fmla="*/ 717 h 1571"/>
              <a:gd name="T18" fmla="*/ 8867 w 8894"/>
              <a:gd name="T19" fmla="*/ 832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4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4"/>
                </a:moveTo>
                <a:lnTo>
                  <a:pt x="55" y="154"/>
                </a:lnTo>
                <a:lnTo>
                  <a:pt x="55" y="154"/>
                </a:lnTo>
                <a:cubicBezTo>
                  <a:pt x="3" y="94"/>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4"/>
                </a:lnTo>
                <a:lnTo>
                  <a:pt x="8322" y="1534"/>
                </a:lnTo>
                <a:cubicBezTo>
                  <a:pt x="8304" y="1556"/>
                  <a:pt x="8277" y="1570"/>
                  <a:pt x="8248" y="1570"/>
                </a:cubicBezTo>
                <a:lnTo>
                  <a:pt x="122" y="1570"/>
                </a:lnTo>
                <a:lnTo>
                  <a:pt x="122" y="1570"/>
                </a:lnTo>
                <a:cubicBezTo>
                  <a:pt x="43" y="1570"/>
                  <a:pt x="0" y="1478"/>
                  <a:pt x="51" y="1417"/>
                </a:cubicBezTo>
                <a:lnTo>
                  <a:pt x="534" y="835"/>
                </a:lnTo>
                <a:lnTo>
                  <a:pt x="534" y="835"/>
                </a:lnTo>
                <a:cubicBezTo>
                  <a:pt x="563" y="800"/>
                  <a:pt x="563" y="749"/>
                  <a:pt x="533" y="714"/>
                </a:cubicBezTo>
              </a:path>
            </a:pathLst>
          </a:custGeom>
          <a:solidFill>
            <a:srgbClr val="DDE3A0"/>
          </a:solidFill>
          <a:ln>
            <a:noFill/>
          </a:ln>
          <a:effectLst/>
        </p:spPr>
        <p:txBody>
          <a:bodyPr wrap="none" anchor="ctr"/>
          <a:lstStyle/>
          <a:p>
            <a:endParaRPr lang="en-GB" sz="1400" dirty="0">
              <a:latin typeface="+mj-lt"/>
            </a:endParaRPr>
          </a:p>
        </p:txBody>
      </p:sp>
      <p:sp>
        <p:nvSpPr>
          <p:cNvPr id="29" name="Freeform 7">
            <a:extLst>
              <a:ext uri="{FF2B5EF4-FFF2-40B4-BE49-F238E27FC236}">
                <a16:creationId xmlns:a16="http://schemas.microsoft.com/office/drawing/2014/main" xmlns="" id="{8D06B1F9-B711-4ABE-B259-7D7294EB36F3}"/>
              </a:ext>
            </a:extLst>
          </p:cNvPr>
          <p:cNvSpPr>
            <a:spLocks noChangeArrowheads="1"/>
          </p:cNvSpPr>
          <p:nvPr/>
        </p:nvSpPr>
        <p:spPr bwMode="auto">
          <a:xfrm>
            <a:off x="5962642" y="3450275"/>
            <a:ext cx="5560427" cy="981414"/>
          </a:xfrm>
          <a:custGeom>
            <a:avLst/>
            <a:gdLst>
              <a:gd name="T0" fmla="*/ 533 w 8894"/>
              <a:gd name="T1" fmla="*/ 715 h 1571"/>
              <a:gd name="T2" fmla="*/ 55 w 8894"/>
              <a:gd name="T3" fmla="*/ 155 h 1571"/>
              <a:gd name="T4" fmla="*/ 55 w 8894"/>
              <a:gd name="T5" fmla="*/ 155 h 1571"/>
              <a:gd name="T6" fmla="*/ 126 w 8894"/>
              <a:gd name="T7" fmla="*/ 0 h 1571"/>
              <a:gd name="T8" fmla="*/ 8249 w 8894"/>
              <a:gd name="T9" fmla="*/ 0 h 1571"/>
              <a:gd name="T10" fmla="*/ 8249 w 8894"/>
              <a:gd name="T11" fmla="*/ 0 h 1571"/>
              <a:gd name="T12" fmla="*/ 8322 w 8894"/>
              <a:gd name="T13" fmla="*/ 36 h 1571"/>
              <a:gd name="T14" fmla="*/ 8866 w 8894"/>
              <a:gd name="T15" fmla="*/ 717 h 1571"/>
              <a:gd name="T16" fmla="*/ 8866 w 8894"/>
              <a:gd name="T17" fmla="*/ 717 h 1571"/>
              <a:gd name="T18" fmla="*/ 8867 w 8894"/>
              <a:gd name="T19" fmla="*/ 833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5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5"/>
                </a:moveTo>
                <a:lnTo>
                  <a:pt x="55" y="155"/>
                </a:lnTo>
                <a:lnTo>
                  <a:pt x="55" y="155"/>
                </a:lnTo>
                <a:cubicBezTo>
                  <a:pt x="3" y="94"/>
                  <a:pt x="46" y="0"/>
                  <a:pt x="126" y="0"/>
                </a:cubicBezTo>
                <a:lnTo>
                  <a:pt x="8249" y="0"/>
                </a:lnTo>
                <a:lnTo>
                  <a:pt x="8249" y="0"/>
                </a:lnTo>
                <a:cubicBezTo>
                  <a:pt x="8277" y="0"/>
                  <a:pt x="8304" y="13"/>
                  <a:pt x="8322" y="36"/>
                </a:cubicBezTo>
                <a:lnTo>
                  <a:pt x="8866" y="717"/>
                </a:lnTo>
                <a:lnTo>
                  <a:pt x="8866" y="717"/>
                </a:lnTo>
                <a:cubicBezTo>
                  <a:pt x="8893" y="751"/>
                  <a:pt x="8893" y="799"/>
                  <a:pt x="8867" y="833"/>
                </a:cubicBezTo>
                <a:lnTo>
                  <a:pt x="8322" y="1534"/>
                </a:lnTo>
                <a:lnTo>
                  <a:pt x="8322" y="1534"/>
                </a:lnTo>
                <a:cubicBezTo>
                  <a:pt x="8304" y="1557"/>
                  <a:pt x="8277" y="1570"/>
                  <a:pt x="8248" y="1570"/>
                </a:cubicBezTo>
                <a:lnTo>
                  <a:pt x="122" y="1570"/>
                </a:lnTo>
                <a:lnTo>
                  <a:pt x="122" y="1570"/>
                </a:lnTo>
                <a:cubicBezTo>
                  <a:pt x="43" y="1570"/>
                  <a:pt x="0" y="1478"/>
                  <a:pt x="51" y="1417"/>
                </a:cubicBezTo>
                <a:lnTo>
                  <a:pt x="534" y="835"/>
                </a:lnTo>
                <a:lnTo>
                  <a:pt x="534" y="835"/>
                </a:lnTo>
                <a:cubicBezTo>
                  <a:pt x="563" y="800"/>
                  <a:pt x="563" y="749"/>
                  <a:pt x="533" y="715"/>
                </a:cubicBezTo>
              </a:path>
            </a:pathLst>
          </a:custGeom>
          <a:solidFill>
            <a:schemeClr val="bg1">
              <a:lumMod val="50000"/>
            </a:schemeClr>
          </a:solidFill>
          <a:ln>
            <a:noFill/>
          </a:ln>
          <a:effectLst/>
        </p:spPr>
        <p:txBody>
          <a:bodyPr wrap="none" anchor="ctr"/>
          <a:lstStyle/>
          <a:p>
            <a:endParaRPr lang="en-GB" sz="1400" dirty="0">
              <a:latin typeface="+mj-lt"/>
            </a:endParaRPr>
          </a:p>
        </p:txBody>
      </p:sp>
      <p:sp>
        <p:nvSpPr>
          <p:cNvPr id="30" name="Freeform 11">
            <a:extLst>
              <a:ext uri="{FF2B5EF4-FFF2-40B4-BE49-F238E27FC236}">
                <a16:creationId xmlns:a16="http://schemas.microsoft.com/office/drawing/2014/main" xmlns="" id="{EBFCEA3E-2DC2-42D9-A299-DD553EA6B0D3}"/>
              </a:ext>
            </a:extLst>
          </p:cNvPr>
          <p:cNvSpPr>
            <a:spLocks noChangeArrowheads="1"/>
          </p:cNvSpPr>
          <p:nvPr/>
        </p:nvSpPr>
        <p:spPr bwMode="auto">
          <a:xfrm>
            <a:off x="5962642" y="4781801"/>
            <a:ext cx="5560427" cy="981414"/>
          </a:xfrm>
          <a:custGeom>
            <a:avLst/>
            <a:gdLst>
              <a:gd name="T0" fmla="*/ 533 w 8894"/>
              <a:gd name="T1" fmla="*/ 714 h 1570"/>
              <a:gd name="T2" fmla="*/ 55 w 8894"/>
              <a:gd name="T3" fmla="*/ 154 h 1570"/>
              <a:gd name="T4" fmla="*/ 55 w 8894"/>
              <a:gd name="T5" fmla="*/ 154 h 1570"/>
              <a:gd name="T6" fmla="*/ 126 w 8894"/>
              <a:gd name="T7" fmla="*/ 0 h 1570"/>
              <a:gd name="T8" fmla="*/ 8249 w 8894"/>
              <a:gd name="T9" fmla="*/ 0 h 1570"/>
              <a:gd name="T10" fmla="*/ 8249 w 8894"/>
              <a:gd name="T11" fmla="*/ 0 h 1570"/>
              <a:gd name="T12" fmla="*/ 8322 w 8894"/>
              <a:gd name="T13" fmla="*/ 35 h 1570"/>
              <a:gd name="T14" fmla="*/ 8866 w 8894"/>
              <a:gd name="T15" fmla="*/ 717 h 1570"/>
              <a:gd name="T16" fmla="*/ 8866 w 8894"/>
              <a:gd name="T17" fmla="*/ 717 h 1570"/>
              <a:gd name="T18" fmla="*/ 8867 w 8894"/>
              <a:gd name="T19" fmla="*/ 832 h 1570"/>
              <a:gd name="T20" fmla="*/ 8322 w 8894"/>
              <a:gd name="T21" fmla="*/ 1533 h 1570"/>
              <a:gd name="T22" fmla="*/ 8322 w 8894"/>
              <a:gd name="T23" fmla="*/ 1533 h 1570"/>
              <a:gd name="T24" fmla="*/ 8248 w 8894"/>
              <a:gd name="T25" fmla="*/ 1569 h 1570"/>
              <a:gd name="T26" fmla="*/ 122 w 8894"/>
              <a:gd name="T27" fmla="*/ 1569 h 1570"/>
              <a:gd name="T28" fmla="*/ 122 w 8894"/>
              <a:gd name="T29" fmla="*/ 1569 h 1570"/>
              <a:gd name="T30" fmla="*/ 51 w 8894"/>
              <a:gd name="T31" fmla="*/ 1416 h 1570"/>
              <a:gd name="T32" fmla="*/ 534 w 8894"/>
              <a:gd name="T33" fmla="*/ 834 h 1570"/>
              <a:gd name="T34" fmla="*/ 534 w 8894"/>
              <a:gd name="T35" fmla="*/ 834 h 1570"/>
              <a:gd name="T36" fmla="*/ 533 w 8894"/>
              <a:gd name="T37" fmla="*/ 714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0">
                <a:moveTo>
                  <a:pt x="533" y="714"/>
                </a:moveTo>
                <a:lnTo>
                  <a:pt x="55" y="154"/>
                </a:lnTo>
                <a:lnTo>
                  <a:pt x="55" y="154"/>
                </a:lnTo>
                <a:cubicBezTo>
                  <a:pt x="3" y="93"/>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3"/>
                </a:lnTo>
                <a:lnTo>
                  <a:pt x="8322" y="1533"/>
                </a:lnTo>
                <a:cubicBezTo>
                  <a:pt x="8304" y="1557"/>
                  <a:pt x="8277" y="1569"/>
                  <a:pt x="8248" y="1569"/>
                </a:cubicBezTo>
                <a:lnTo>
                  <a:pt x="122" y="1569"/>
                </a:lnTo>
                <a:lnTo>
                  <a:pt x="122" y="1569"/>
                </a:lnTo>
                <a:cubicBezTo>
                  <a:pt x="43" y="1569"/>
                  <a:pt x="0" y="1478"/>
                  <a:pt x="51" y="1416"/>
                </a:cubicBezTo>
                <a:lnTo>
                  <a:pt x="534" y="834"/>
                </a:lnTo>
                <a:lnTo>
                  <a:pt x="534" y="834"/>
                </a:lnTo>
                <a:cubicBezTo>
                  <a:pt x="563" y="799"/>
                  <a:pt x="563" y="749"/>
                  <a:pt x="533" y="714"/>
                </a:cubicBezTo>
              </a:path>
            </a:pathLst>
          </a:custGeom>
          <a:solidFill>
            <a:srgbClr val="C01F75"/>
          </a:solidFill>
          <a:ln>
            <a:noFill/>
          </a:ln>
          <a:effectLst/>
        </p:spPr>
        <p:txBody>
          <a:bodyPr wrap="none" anchor="ctr"/>
          <a:lstStyle/>
          <a:p>
            <a:endParaRPr lang="en-GB" sz="1400" dirty="0">
              <a:latin typeface="+mj-lt"/>
            </a:endParaRPr>
          </a:p>
        </p:txBody>
      </p:sp>
      <p:sp>
        <p:nvSpPr>
          <p:cNvPr id="31" name="TextBox 7">
            <a:extLst>
              <a:ext uri="{FF2B5EF4-FFF2-40B4-BE49-F238E27FC236}">
                <a16:creationId xmlns:a16="http://schemas.microsoft.com/office/drawing/2014/main" xmlns="" id="{FC61B4F9-C788-4685-A878-017DDD13A2C2}"/>
              </a:ext>
            </a:extLst>
          </p:cNvPr>
          <p:cNvSpPr txBox="1"/>
          <p:nvPr/>
        </p:nvSpPr>
        <p:spPr>
          <a:xfrm>
            <a:off x="10549025" y="2365417"/>
            <a:ext cx="505268" cy="477054"/>
          </a:xfrm>
          <a:prstGeom prst="rect">
            <a:avLst/>
          </a:prstGeom>
          <a:noFill/>
        </p:spPr>
        <p:txBody>
          <a:bodyPr wrap="none" rtlCol="0" anchor="ctr">
            <a:spAutoFit/>
          </a:bodyPr>
          <a:lstStyle/>
          <a:p>
            <a:pPr algn="ctr"/>
            <a:r>
              <a:rPr lang="en-GB" sz="2500" b="1" dirty="0">
                <a:solidFill>
                  <a:schemeClr val="tx2"/>
                </a:solidFill>
                <a:latin typeface="+mj-lt"/>
                <a:cs typeface="Poppins" pitchFamily="2" charset="77"/>
              </a:rPr>
              <a:t>01</a:t>
            </a:r>
          </a:p>
        </p:txBody>
      </p:sp>
      <p:sp>
        <p:nvSpPr>
          <p:cNvPr id="32" name="Subtitle 2">
            <a:extLst>
              <a:ext uri="{FF2B5EF4-FFF2-40B4-BE49-F238E27FC236}">
                <a16:creationId xmlns:a16="http://schemas.microsoft.com/office/drawing/2014/main" xmlns="" id="{7EE5CDCF-2A5C-4D34-85E5-E1362E0A2263}"/>
              </a:ext>
            </a:extLst>
          </p:cNvPr>
          <p:cNvSpPr txBox="1">
            <a:spLocks/>
          </p:cNvSpPr>
          <p:nvPr/>
        </p:nvSpPr>
        <p:spPr>
          <a:xfrm>
            <a:off x="6151182" y="2264988"/>
            <a:ext cx="4397842" cy="65018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latin typeface="+mj-lt"/>
                <a:ea typeface="Lato Light" panose="020F0502020204030203" pitchFamily="34" charset="0"/>
                <a:cs typeface="Mukta ExtraLight" panose="020B0000000000000000" pitchFamily="34" charset="77"/>
              </a:rPr>
              <a:t>Su empresa experimentará una crisis, y varias a lo largo del tiempo</a:t>
            </a:r>
          </a:p>
        </p:txBody>
      </p:sp>
      <p:sp>
        <p:nvSpPr>
          <p:cNvPr id="34" name="TextBox 11">
            <a:extLst>
              <a:ext uri="{FF2B5EF4-FFF2-40B4-BE49-F238E27FC236}">
                <a16:creationId xmlns:a16="http://schemas.microsoft.com/office/drawing/2014/main" xmlns="" id="{E695558F-C4AF-4BDC-A5AA-BDE51A68CC67}"/>
              </a:ext>
            </a:extLst>
          </p:cNvPr>
          <p:cNvSpPr txBox="1"/>
          <p:nvPr/>
        </p:nvSpPr>
        <p:spPr>
          <a:xfrm>
            <a:off x="10531391" y="3676616"/>
            <a:ext cx="540534" cy="523220"/>
          </a:xfrm>
          <a:prstGeom prst="rect">
            <a:avLst/>
          </a:prstGeom>
          <a:noFill/>
        </p:spPr>
        <p:txBody>
          <a:bodyPr wrap="none" rtlCol="0" anchor="ctr">
            <a:spAutoFit/>
          </a:bodyPr>
          <a:lstStyle/>
          <a:p>
            <a:pPr algn="ctr"/>
            <a:r>
              <a:rPr lang="en-GB" sz="2800" b="1" dirty="0">
                <a:solidFill>
                  <a:schemeClr val="bg1"/>
                </a:solidFill>
                <a:latin typeface="+mj-lt"/>
                <a:cs typeface="Poppins" pitchFamily="2" charset="77"/>
              </a:rPr>
              <a:t>02</a:t>
            </a:r>
          </a:p>
        </p:txBody>
      </p:sp>
      <p:sp>
        <p:nvSpPr>
          <p:cNvPr id="35" name="Subtitle 2">
            <a:extLst>
              <a:ext uri="{FF2B5EF4-FFF2-40B4-BE49-F238E27FC236}">
                <a16:creationId xmlns:a16="http://schemas.microsoft.com/office/drawing/2014/main" xmlns="" id="{CAEDBD46-5CAC-4572-A309-97584DDB0BF9}"/>
              </a:ext>
            </a:extLst>
          </p:cNvPr>
          <p:cNvSpPr txBox="1">
            <a:spLocks/>
          </p:cNvSpPr>
          <p:nvPr/>
        </p:nvSpPr>
        <p:spPr>
          <a:xfrm>
            <a:off x="5962642" y="3526567"/>
            <a:ext cx="4586383" cy="65018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LA PLANIFICACIÓN AUMENTA las posibilidades de gestionar la crisis</a:t>
            </a:r>
          </a:p>
        </p:txBody>
      </p:sp>
      <p:sp>
        <p:nvSpPr>
          <p:cNvPr id="37" name="TextBox 17">
            <a:extLst>
              <a:ext uri="{FF2B5EF4-FFF2-40B4-BE49-F238E27FC236}">
                <a16:creationId xmlns:a16="http://schemas.microsoft.com/office/drawing/2014/main" xmlns="" id="{57799E9C-0EBA-4E38-A56C-515C952AC24A}"/>
              </a:ext>
            </a:extLst>
          </p:cNvPr>
          <p:cNvSpPr txBox="1"/>
          <p:nvPr/>
        </p:nvSpPr>
        <p:spPr>
          <a:xfrm>
            <a:off x="10531391" y="5010898"/>
            <a:ext cx="540534" cy="523220"/>
          </a:xfrm>
          <a:prstGeom prst="rect">
            <a:avLst/>
          </a:prstGeom>
          <a:noFill/>
        </p:spPr>
        <p:txBody>
          <a:bodyPr wrap="none" rtlCol="0" anchor="ctr">
            <a:spAutoFit/>
          </a:bodyPr>
          <a:lstStyle/>
          <a:p>
            <a:pPr algn="ctr"/>
            <a:r>
              <a:rPr lang="en-GB" sz="2800" b="1" dirty="0">
                <a:solidFill>
                  <a:schemeClr val="bg1"/>
                </a:solidFill>
                <a:latin typeface="+mj-lt"/>
                <a:cs typeface="Poppins" pitchFamily="2" charset="77"/>
              </a:rPr>
              <a:t>03</a:t>
            </a:r>
          </a:p>
        </p:txBody>
      </p:sp>
      <p:sp>
        <p:nvSpPr>
          <p:cNvPr id="38" name="Subtitle 2">
            <a:extLst>
              <a:ext uri="{FF2B5EF4-FFF2-40B4-BE49-F238E27FC236}">
                <a16:creationId xmlns:a16="http://schemas.microsoft.com/office/drawing/2014/main" xmlns="" id="{29D698B3-DED7-420E-8024-2A7858E8AB40}"/>
              </a:ext>
            </a:extLst>
          </p:cNvPr>
          <p:cNvSpPr txBox="1">
            <a:spLocks/>
          </p:cNvSpPr>
          <p:nvPr/>
        </p:nvSpPr>
        <p:spPr>
          <a:xfrm>
            <a:off x="6270660" y="4839693"/>
            <a:ext cx="4278365"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COMUNICARSE con las partes interesadas MEJORA su capacidad para gestionar la crisis y recuperarse de ella.</a:t>
            </a:r>
          </a:p>
        </p:txBody>
      </p:sp>
    </p:spTree>
    <p:extLst>
      <p:ext uri="{BB962C8B-B14F-4D97-AF65-F5344CB8AC3E}">
        <p14:creationId xmlns:p14="http://schemas.microsoft.com/office/powerpoint/2010/main" val="2292841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01554" y="504294"/>
            <a:ext cx="8852375" cy="697353"/>
          </a:xfrm>
        </p:spPr>
        <p:txBody>
          <a:bodyPr>
            <a:normAutofit/>
          </a:bodyPr>
          <a:lstStyle/>
          <a:p>
            <a:r>
              <a:rPr lang="en-GB" dirty="0"/>
              <a:t>Preparar la comunicación </a:t>
            </a:r>
            <a:r>
              <a:rPr lang="en-GB" u="sng" dirty="0"/>
              <a:t>ANTES de </a:t>
            </a:r>
            <a:r>
              <a:rPr lang="en-GB" dirty="0"/>
              <a:t>la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0968" y="1776158"/>
            <a:ext cx="3245165" cy="49263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En una crisis, la comunicación con las partes interesadas es una cuestión extremadamente importante. Dado que en el transcurso del ciclo de vida de una empresa es casi seguro que se produzca una crisis, hay que prepararla antes de la misma. </a:t>
            </a:r>
          </a:p>
          <a:p>
            <a:pPr algn="l">
              <a:lnSpc>
                <a:spcPct val="100000"/>
              </a:lnSpc>
              <a:spcBef>
                <a:spcPts val="600"/>
              </a:spcBef>
            </a:pPr>
            <a:r>
              <a:rPr lang="en-GB" sz="2200" b="1" dirty="0">
                <a:solidFill>
                  <a:srgbClr val="245473"/>
                </a:solidFill>
                <a:latin typeface="+mj-lt"/>
                <a:sym typeface="Wingdings" panose="05000000000000000000" pitchFamily="2" charset="2"/>
              </a:rPr>
              <a:t>Y:</a:t>
            </a:r>
          </a:p>
          <a:p>
            <a:pPr algn="l">
              <a:lnSpc>
                <a:spcPct val="100000"/>
              </a:lnSpc>
              <a:spcBef>
                <a:spcPts val="600"/>
              </a:spcBef>
            </a:pPr>
            <a:r>
              <a:rPr lang="en-GB" sz="2200" dirty="0">
                <a:solidFill>
                  <a:srgbClr val="245473"/>
                </a:solidFill>
                <a:latin typeface="+mj-lt"/>
                <a:sym typeface="Wingdings" panose="05000000000000000000" pitchFamily="2" charset="2"/>
              </a:rPr>
              <a:t>Construir un "banco de buena voluntad" con actores positivos de antemano</a:t>
            </a:r>
          </a:p>
          <a:p>
            <a:pPr algn="l">
              <a:lnSpc>
                <a:spcPts val="1500"/>
              </a:lnSpc>
              <a:spcBef>
                <a:spcPts val="600"/>
              </a:spcBef>
            </a:pPr>
            <a:endParaRPr lang="en-GB" sz="2000" dirty="0">
              <a:latin typeface="+mj-lt"/>
              <a:sym typeface="Wingdings" panose="05000000000000000000" pitchFamily="2" charset="2"/>
            </a:endParaRPr>
          </a:p>
        </p:txBody>
      </p:sp>
      <p:sp>
        <p:nvSpPr>
          <p:cNvPr id="14" name="Freeform 13">
            <a:extLst>
              <a:ext uri="{FF2B5EF4-FFF2-40B4-BE49-F238E27FC236}">
                <a16:creationId xmlns:a16="http://schemas.microsoft.com/office/drawing/2014/main" xmlns="" id="{AEEFD47D-97F3-4515-8686-7D9C3636160E}"/>
              </a:ext>
            </a:extLst>
          </p:cNvPr>
          <p:cNvSpPr>
            <a:spLocks noChangeArrowheads="1"/>
          </p:cNvSpPr>
          <p:nvPr/>
        </p:nvSpPr>
        <p:spPr bwMode="auto">
          <a:xfrm>
            <a:off x="3795445" y="3428999"/>
            <a:ext cx="1213751" cy="1271339"/>
          </a:xfrm>
          <a:custGeom>
            <a:avLst/>
            <a:gdLst>
              <a:gd name="T0" fmla="*/ 2013 w 2596"/>
              <a:gd name="T1" fmla="*/ 3496 h 3497"/>
              <a:gd name="T2" fmla="*/ 587 w 2596"/>
              <a:gd name="T3" fmla="*/ 3496 h 3497"/>
              <a:gd name="T4" fmla="*/ 587 w 2596"/>
              <a:gd name="T5" fmla="*/ 3496 h 3497"/>
              <a:gd name="T6" fmla="*/ 459 w 2596"/>
              <a:gd name="T7" fmla="*/ 3367 h 3497"/>
              <a:gd name="T8" fmla="*/ 459 w 2596"/>
              <a:gd name="T9" fmla="*/ 2064 h 3497"/>
              <a:gd name="T10" fmla="*/ 459 w 2596"/>
              <a:gd name="T11" fmla="*/ 2064 h 3497"/>
              <a:gd name="T12" fmla="*/ 330 w 2596"/>
              <a:gd name="T13" fmla="*/ 1936 h 3497"/>
              <a:gd name="T14" fmla="*/ 165 w 2596"/>
              <a:gd name="T15" fmla="*/ 1936 h 3497"/>
              <a:gd name="T16" fmla="*/ 165 w 2596"/>
              <a:gd name="T17" fmla="*/ 1936 h 3497"/>
              <a:gd name="T18" fmla="*/ 59 w 2596"/>
              <a:gd name="T19" fmla="*/ 1735 h 3497"/>
              <a:gd name="T20" fmla="*/ 1191 w 2596"/>
              <a:gd name="T21" fmla="*/ 74 h 3497"/>
              <a:gd name="T22" fmla="*/ 1191 w 2596"/>
              <a:gd name="T23" fmla="*/ 74 h 3497"/>
              <a:gd name="T24" fmla="*/ 1404 w 2596"/>
              <a:gd name="T25" fmla="*/ 74 h 3497"/>
              <a:gd name="T26" fmla="*/ 2537 w 2596"/>
              <a:gd name="T27" fmla="*/ 1735 h 3497"/>
              <a:gd name="T28" fmla="*/ 2537 w 2596"/>
              <a:gd name="T29" fmla="*/ 1735 h 3497"/>
              <a:gd name="T30" fmla="*/ 2430 w 2596"/>
              <a:gd name="T31" fmla="*/ 1936 h 3497"/>
              <a:gd name="T32" fmla="*/ 2270 w 2596"/>
              <a:gd name="T33" fmla="*/ 1936 h 3497"/>
              <a:gd name="T34" fmla="*/ 2270 w 2596"/>
              <a:gd name="T35" fmla="*/ 1936 h 3497"/>
              <a:gd name="T36" fmla="*/ 2142 w 2596"/>
              <a:gd name="T37" fmla="*/ 2064 h 3497"/>
              <a:gd name="T38" fmla="*/ 2142 w 2596"/>
              <a:gd name="T39" fmla="*/ 3367 h 3497"/>
              <a:gd name="T40" fmla="*/ 2142 w 2596"/>
              <a:gd name="T41" fmla="*/ 3367 h 3497"/>
              <a:gd name="T42" fmla="*/ 2013 w 2596"/>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6" h="3497">
                <a:moveTo>
                  <a:pt x="2013" y="3496"/>
                </a:moveTo>
                <a:lnTo>
                  <a:pt x="587" y="3496"/>
                </a:lnTo>
                <a:lnTo>
                  <a:pt x="587" y="3496"/>
                </a:lnTo>
                <a:cubicBezTo>
                  <a:pt x="516" y="3496"/>
                  <a:pt x="459" y="3438"/>
                  <a:pt x="459" y="3367"/>
                </a:cubicBezTo>
                <a:lnTo>
                  <a:pt x="459" y="2064"/>
                </a:lnTo>
                <a:lnTo>
                  <a:pt x="459" y="2064"/>
                </a:lnTo>
                <a:cubicBezTo>
                  <a:pt x="459" y="1993"/>
                  <a:pt x="401" y="1936"/>
                  <a:pt x="330" y="1936"/>
                </a:cubicBezTo>
                <a:lnTo>
                  <a:pt x="165" y="1936"/>
                </a:lnTo>
                <a:lnTo>
                  <a:pt x="165" y="1936"/>
                </a:lnTo>
                <a:cubicBezTo>
                  <a:pt x="61" y="1936"/>
                  <a:pt x="0" y="1820"/>
                  <a:pt x="59" y="1735"/>
                </a:cubicBezTo>
                <a:lnTo>
                  <a:pt x="1191" y="74"/>
                </a:lnTo>
                <a:lnTo>
                  <a:pt x="1191" y="74"/>
                </a:lnTo>
                <a:cubicBezTo>
                  <a:pt x="1243" y="0"/>
                  <a:pt x="1353" y="0"/>
                  <a:pt x="1404" y="74"/>
                </a:cubicBezTo>
                <a:lnTo>
                  <a:pt x="2537" y="1735"/>
                </a:lnTo>
                <a:lnTo>
                  <a:pt x="2537" y="1735"/>
                </a:lnTo>
                <a:cubicBezTo>
                  <a:pt x="2595" y="1820"/>
                  <a:pt x="2534" y="1936"/>
                  <a:pt x="2430" y="1936"/>
                </a:cubicBezTo>
                <a:lnTo>
                  <a:pt x="2270" y="1936"/>
                </a:lnTo>
                <a:lnTo>
                  <a:pt x="2270" y="1936"/>
                </a:lnTo>
                <a:cubicBezTo>
                  <a:pt x="2199" y="1936"/>
                  <a:pt x="2142" y="1993"/>
                  <a:pt x="2142" y="2064"/>
                </a:cubicBezTo>
                <a:lnTo>
                  <a:pt x="2142" y="3367"/>
                </a:lnTo>
                <a:lnTo>
                  <a:pt x="2142" y="3367"/>
                </a:lnTo>
                <a:cubicBezTo>
                  <a:pt x="2142" y="3438"/>
                  <a:pt x="2084" y="3496"/>
                  <a:pt x="2013" y="3496"/>
                </a:cubicBezTo>
              </a:path>
            </a:pathLst>
          </a:custGeom>
          <a:solidFill>
            <a:schemeClr val="accent1"/>
          </a:solidFill>
          <a:ln>
            <a:noFill/>
          </a:ln>
          <a:effectLst/>
        </p:spPr>
        <p:txBody>
          <a:bodyPr wrap="none" anchor="ctr"/>
          <a:lstStyle/>
          <a:p>
            <a:endParaRPr lang="en-GB" sz="1400" dirty="0">
              <a:latin typeface="+mj-lt"/>
            </a:endParaRPr>
          </a:p>
        </p:txBody>
      </p:sp>
      <p:sp>
        <p:nvSpPr>
          <p:cNvPr id="15" name="Freeform 15">
            <a:extLst>
              <a:ext uri="{FF2B5EF4-FFF2-40B4-BE49-F238E27FC236}">
                <a16:creationId xmlns:a16="http://schemas.microsoft.com/office/drawing/2014/main" xmlns="" id="{BEFAADEB-EF67-4DAF-B543-E2888868810F}"/>
              </a:ext>
            </a:extLst>
          </p:cNvPr>
          <p:cNvSpPr>
            <a:spLocks noChangeArrowheads="1"/>
          </p:cNvSpPr>
          <p:nvPr/>
        </p:nvSpPr>
        <p:spPr bwMode="auto">
          <a:xfrm>
            <a:off x="5867820" y="3428999"/>
            <a:ext cx="1213751" cy="1271339"/>
          </a:xfrm>
          <a:custGeom>
            <a:avLst/>
            <a:gdLst>
              <a:gd name="T0" fmla="*/ 2013 w 2596"/>
              <a:gd name="T1" fmla="*/ 3496 h 3497"/>
              <a:gd name="T2" fmla="*/ 587 w 2596"/>
              <a:gd name="T3" fmla="*/ 3496 h 3497"/>
              <a:gd name="T4" fmla="*/ 587 w 2596"/>
              <a:gd name="T5" fmla="*/ 3496 h 3497"/>
              <a:gd name="T6" fmla="*/ 459 w 2596"/>
              <a:gd name="T7" fmla="*/ 3367 h 3497"/>
              <a:gd name="T8" fmla="*/ 459 w 2596"/>
              <a:gd name="T9" fmla="*/ 2064 h 3497"/>
              <a:gd name="T10" fmla="*/ 459 w 2596"/>
              <a:gd name="T11" fmla="*/ 2064 h 3497"/>
              <a:gd name="T12" fmla="*/ 330 w 2596"/>
              <a:gd name="T13" fmla="*/ 1936 h 3497"/>
              <a:gd name="T14" fmla="*/ 165 w 2596"/>
              <a:gd name="T15" fmla="*/ 1936 h 3497"/>
              <a:gd name="T16" fmla="*/ 165 w 2596"/>
              <a:gd name="T17" fmla="*/ 1936 h 3497"/>
              <a:gd name="T18" fmla="*/ 59 w 2596"/>
              <a:gd name="T19" fmla="*/ 1735 h 3497"/>
              <a:gd name="T20" fmla="*/ 1191 w 2596"/>
              <a:gd name="T21" fmla="*/ 74 h 3497"/>
              <a:gd name="T22" fmla="*/ 1191 w 2596"/>
              <a:gd name="T23" fmla="*/ 74 h 3497"/>
              <a:gd name="T24" fmla="*/ 1403 w 2596"/>
              <a:gd name="T25" fmla="*/ 74 h 3497"/>
              <a:gd name="T26" fmla="*/ 2537 w 2596"/>
              <a:gd name="T27" fmla="*/ 1735 h 3497"/>
              <a:gd name="T28" fmla="*/ 2537 w 2596"/>
              <a:gd name="T29" fmla="*/ 1735 h 3497"/>
              <a:gd name="T30" fmla="*/ 2430 w 2596"/>
              <a:gd name="T31" fmla="*/ 1936 h 3497"/>
              <a:gd name="T32" fmla="*/ 2270 w 2596"/>
              <a:gd name="T33" fmla="*/ 1936 h 3497"/>
              <a:gd name="T34" fmla="*/ 2270 w 2596"/>
              <a:gd name="T35" fmla="*/ 1936 h 3497"/>
              <a:gd name="T36" fmla="*/ 2142 w 2596"/>
              <a:gd name="T37" fmla="*/ 2064 h 3497"/>
              <a:gd name="T38" fmla="*/ 2142 w 2596"/>
              <a:gd name="T39" fmla="*/ 3367 h 3497"/>
              <a:gd name="T40" fmla="*/ 2142 w 2596"/>
              <a:gd name="T41" fmla="*/ 3367 h 3497"/>
              <a:gd name="T42" fmla="*/ 2013 w 2596"/>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6" h="3497">
                <a:moveTo>
                  <a:pt x="2013" y="3496"/>
                </a:moveTo>
                <a:lnTo>
                  <a:pt x="587" y="3496"/>
                </a:lnTo>
                <a:lnTo>
                  <a:pt x="587" y="3496"/>
                </a:lnTo>
                <a:cubicBezTo>
                  <a:pt x="516" y="3496"/>
                  <a:pt x="459" y="3438"/>
                  <a:pt x="459" y="3367"/>
                </a:cubicBezTo>
                <a:lnTo>
                  <a:pt x="459" y="2064"/>
                </a:lnTo>
                <a:lnTo>
                  <a:pt x="459" y="2064"/>
                </a:lnTo>
                <a:cubicBezTo>
                  <a:pt x="459" y="1993"/>
                  <a:pt x="401" y="1936"/>
                  <a:pt x="330" y="1936"/>
                </a:cubicBezTo>
                <a:lnTo>
                  <a:pt x="165" y="1936"/>
                </a:lnTo>
                <a:lnTo>
                  <a:pt x="165" y="1936"/>
                </a:lnTo>
                <a:cubicBezTo>
                  <a:pt x="61" y="1936"/>
                  <a:pt x="0" y="1820"/>
                  <a:pt x="59" y="1735"/>
                </a:cubicBezTo>
                <a:lnTo>
                  <a:pt x="1191" y="74"/>
                </a:lnTo>
                <a:lnTo>
                  <a:pt x="1191" y="74"/>
                </a:lnTo>
                <a:cubicBezTo>
                  <a:pt x="1243" y="0"/>
                  <a:pt x="1353" y="0"/>
                  <a:pt x="1403" y="74"/>
                </a:cubicBezTo>
                <a:lnTo>
                  <a:pt x="2537" y="1735"/>
                </a:lnTo>
                <a:lnTo>
                  <a:pt x="2537" y="1735"/>
                </a:lnTo>
                <a:cubicBezTo>
                  <a:pt x="2595" y="1820"/>
                  <a:pt x="2534" y="1936"/>
                  <a:pt x="2430" y="1936"/>
                </a:cubicBezTo>
                <a:lnTo>
                  <a:pt x="2270" y="1936"/>
                </a:lnTo>
                <a:lnTo>
                  <a:pt x="2270" y="1936"/>
                </a:lnTo>
                <a:cubicBezTo>
                  <a:pt x="2199" y="1936"/>
                  <a:pt x="2142" y="1993"/>
                  <a:pt x="2142" y="2064"/>
                </a:cubicBezTo>
                <a:lnTo>
                  <a:pt x="2142" y="3367"/>
                </a:lnTo>
                <a:lnTo>
                  <a:pt x="2142" y="3367"/>
                </a:lnTo>
                <a:cubicBezTo>
                  <a:pt x="2142" y="3438"/>
                  <a:pt x="2084" y="3496"/>
                  <a:pt x="2013" y="3496"/>
                </a:cubicBezTo>
              </a:path>
            </a:pathLst>
          </a:custGeom>
          <a:solidFill>
            <a:schemeClr val="accent2"/>
          </a:solidFill>
          <a:ln>
            <a:noFill/>
          </a:ln>
          <a:effectLst/>
        </p:spPr>
        <p:txBody>
          <a:bodyPr wrap="none" anchor="ctr"/>
          <a:lstStyle/>
          <a:p>
            <a:endParaRPr lang="en-GB" sz="1400" dirty="0">
              <a:latin typeface="+mj-lt"/>
            </a:endParaRPr>
          </a:p>
        </p:txBody>
      </p:sp>
      <p:sp>
        <p:nvSpPr>
          <p:cNvPr id="17" name="Freeform 17">
            <a:extLst>
              <a:ext uri="{FF2B5EF4-FFF2-40B4-BE49-F238E27FC236}">
                <a16:creationId xmlns:a16="http://schemas.microsoft.com/office/drawing/2014/main" xmlns="" id="{9E51FA4D-5F6E-4FEF-8FC7-55CF7E5BBF9D}"/>
              </a:ext>
            </a:extLst>
          </p:cNvPr>
          <p:cNvSpPr>
            <a:spLocks noChangeArrowheads="1"/>
          </p:cNvSpPr>
          <p:nvPr/>
        </p:nvSpPr>
        <p:spPr bwMode="auto">
          <a:xfrm>
            <a:off x="7940194" y="3428999"/>
            <a:ext cx="1211690" cy="1271339"/>
          </a:xfrm>
          <a:custGeom>
            <a:avLst/>
            <a:gdLst>
              <a:gd name="T0" fmla="*/ 2013 w 2595"/>
              <a:gd name="T1" fmla="*/ 3496 h 3497"/>
              <a:gd name="T2" fmla="*/ 586 w 2595"/>
              <a:gd name="T3" fmla="*/ 3496 h 3497"/>
              <a:gd name="T4" fmla="*/ 586 w 2595"/>
              <a:gd name="T5" fmla="*/ 3496 h 3497"/>
              <a:gd name="T6" fmla="*/ 459 w 2595"/>
              <a:gd name="T7" fmla="*/ 3367 h 3497"/>
              <a:gd name="T8" fmla="*/ 459 w 2595"/>
              <a:gd name="T9" fmla="*/ 2064 h 3497"/>
              <a:gd name="T10" fmla="*/ 459 w 2595"/>
              <a:gd name="T11" fmla="*/ 2064 h 3497"/>
              <a:gd name="T12" fmla="*/ 330 w 2595"/>
              <a:gd name="T13" fmla="*/ 1936 h 3497"/>
              <a:gd name="T14" fmla="*/ 164 w 2595"/>
              <a:gd name="T15" fmla="*/ 1936 h 3497"/>
              <a:gd name="T16" fmla="*/ 164 w 2595"/>
              <a:gd name="T17" fmla="*/ 1936 h 3497"/>
              <a:gd name="T18" fmla="*/ 58 w 2595"/>
              <a:gd name="T19" fmla="*/ 1735 h 3497"/>
              <a:gd name="T20" fmla="*/ 1190 w 2595"/>
              <a:gd name="T21" fmla="*/ 74 h 3497"/>
              <a:gd name="T22" fmla="*/ 1190 w 2595"/>
              <a:gd name="T23" fmla="*/ 74 h 3497"/>
              <a:gd name="T24" fmla="*/ 1403 w 2595"/>
              <a:gd name="T25" fmla="*/ 74 h 3497"/>
              <a:gd name="T26" fmla="*/ 2536 w 2595"/>
              <a:gd name="T27" fmla="*/ 1735 h 3497"/>
              <a:gd name="T28" fmla="*/ 2536 w 2595"/>
              <a:gd name="T29" fmla="*/ 1735 h 3497"/>
              <a:gd name="T30" fmla="*/ 2430 w 2595"/>
              <a:gd name="T31" fmla="*/ 1936 h 3497"/>
              <a:gd name="T32" fmla="*/ 2269 w 2595"/>
              <a:gd name="T33" fmla="*/ 1936 h 3497"/>
              <a:gd name="T34" fmla="*/ 2269 w 2595"/>
              <a:gd name="T35" fmla="*/ 1936 h 3497"/>
              <a:gd name="T36" fmla="*/ 2141 w 2595"/>
              <a:gd name="T37" fmla="*/ 2064 h 3497"/>
              <a:gd name="T38" fmla="*/ 2141 w 2595"/>
              <a:gd name="T39" fmla="*/ 3367 h 3497"/>
              <a:gd name="T40" fmla="*/ 2141 w 2595"/>
              <a:gd name="T41" fmla="*/ 3367 h 3497"/>
              <a:gd name="T42" fmla="*/ 2013 w 2595"/>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5" h="3497">
                <a:moveTo>
                  <a:pt x="2013" y="3496"/>
                </a:moveTo>
                <a:lnTo>
                  <a:pt x="586" y="3496"/>
                </a:lnTo>
                <a:lnTo>
                  <a:pt x="586" y="3496"/>
                </a:lnTo>
                <a:cubicBezTo>
                  <a:pt x="515" y="3496"/>
                  <a:pt x="459" y="3438"/>
                  <a:pt x="459" y="3367"/>
                </a:cubicBezTo>
                <a:lnTo>
                  <a:pt x="459" y="2064"/>
                </a:lnTo>
                <a:lnTo>
                  <a:pt x="459" y="2064"/>
                </a:lnTo>
                <a:cubicBezTo>
                  <a:pt x="459" y="1993"/>
                  <a:pt x="401" y="1936"/>
                  <a:pt x="330" y="1936"/>
                </a:cubicBezTo>
                <a:lnTo>
                  <a:pt x="164" y="1936"/>
                </a:lnTo>
                <a:lnTo>
                  <a:pt x="164" y="1936"/>
                </a:lnTo>
                <a:cubicBezTo>
                  <a:pt x="61" y="1936"/>
                  <a:pt x="0" y="1820"/>
                  <a:pt x="58" y="1735"/>
                </a:cubicBezTo>
                <a:lnTo>
                  <a:pt x="1190" y="74"/>
                </a:lnTo>
                <a:lnTo>
                  <a:pt x="1190" y="74"/>
                </a:lnTo>
                <a:cubicBezTo>
                  <a:pt x="1242" y="0"/>
                  <a:pt x="1352" y="0"/>
                  <a:pt x="1403" y="74"/>
                </a:cubicBezTo>
                <a:lnTo>
                  <a:pt x="2536" y="1735"/>
                </a:lnTo>
                <a:lnTo>
                  <a:pt x="2536" y="1735"/>
                </a:lnTo>
                <a:cubicBezTo>
                  <a:pt x="2594" y="1820"/>
                  <a:pt x="2533" y="1936"/>
                  <a:pt x="2430" y="1936"/>
                </a:cubicBezTo>
                <a:lnTo>
                  <a:pt x="2269" y="1936"/>
                </a:lnTo>
                <a:lnTo>
                  <a:pt x="2269" y="1936"/>
                </a:lnTo>
                <a:cubicBezTo>
                  <a:pt x="2198" y="1936"/>
                  <a:pt x="2141" y="1993"/>
                  <a:pt x="2141" y="2064"/>
                </a:cubicBezTo>
                <a:lnTo>
                  <a:pt x="2141" y="3367"/>
                </a:lnTo>
                <a:lnTo>
                  <a:pt x="2141" y="3367"/>
                </a:lnTo>
                <a:cubicBezTo>
                  <a:pt x="2141" y="3438"/>
                  <a:pt x="2083" y="3496"/>
                  <a:pt x="2013" y="3496"/>
                </a:cubicBezTo>
              </a:path>
            </a:pathLst>
          </a:custGeom>
          <a:solidFill>
            <a:schemeClr val="accent3"/>
          </a:solidFill>
          <a:ln>
            <a:noFill/>
          </a:ln>
          <a:effectLst/>
        </p:spPr>
        <p:txBody>
          <a:bodyPr wrap="none" anchor="ctr"/>
          <a:lstStyle/>
          <a:p>
            <a:endParaRPr lang="en-GB" sz="1400" dirty="0">
              <a:latin typeface="+mj-lt"/>
            </a:endParaRPr>
          </a:p>
        </p:txBody>
      </p:sp>
      <p:sp>
        <p:nvSpPr>
          <p:cNvPr id="18" name="Freeform 19">
            <a:extLst>
              <a:ext uri="{FF2B5EF4-FFF2-40B4-BE49-F238E27FC236}">
                <a16:creationId xmlns:a16="http://schemas.microsoft.com/office/drawing/2014/main" xmlns="" id="{E97BCD02-2E79-4313-A82E-CCCF12F52A53}"/>
              </a:ext>
            </a:extLst>
          </p:cNvPr>
          <p:cNvSpPr>
            <a:spLocks noChangeArrowheads="1"/>
          </p:cNvSpPr>
          <p:nvPr/>
        </p:nvSpPr>
        <p:spPr bwMode="auto">
          <a:xfrm>
            <a:off x="10010507" y="3428999"/>
            <a:ext cx="1211690" cy="1271339"/>
          </a:xfrm>
          <a:custGeom>
            <a:avLst/>
            <a:gdLst>
              <a:gd name="T0" fmla="*/ 2013 w 2595"/>
              <a:gd name="T1" fmla="*/ 3496 h 3497"/>
              <a:gd name="T2" fmla="*/ 586 w 2595"/>
              <a:gd name="T3" fmla="*/ 3496 h 3497"/>
              <a:gd name="T4" fmla="*/ 586 w 2595"/>
              <a:gd name="T5" fmla="*/ 3496 h 3497"/>
              <a:gd name="T6" fmla="*/ 458 w 2595"/>
              <a:gd name="T7" fmla="*/ 3367 h 3497"/>
              <a:gd name="T8" fmla="*/ 458 w 2595"/>
              <a:gd name="T9" fmla="*/ 2064 h 3497"/>
              <a:gd name="T10" fmla="*/ 458 w 2595"/>
              <a:gd name="T11" fmla="*/ 2064 h 3497"/>
              <a:gd name="T12" fmla="*/ 330 w 2595"/>
              <a:gd name="T13" fmla="*/ 1936 h 3497"/>
              <a:gd name="T14" fmla="*/ 164 w 2595"/>
              <a:gd name="T15" fmla="*/ 1936 h 3497"/>
              <a:gd name="T16" fmla="*/ 164 w 2595"/>
              <a:gd name="T17" fmla="*/ 1936 h 3497"/>
              <a:gd name="T18" fmla="*/ 58 w 2595"/>
              <a:gd name="T19" fmla="*/ 1735 h 3497"/>
              <a:gd name="T20" fmla="*/ 1191 w 2595"/>
              <a:gd name="T21" fmla="*/ 74 h 3497"/>
              <a:gd name="T22" fmla="*/ 1191 w 2595"/>
              <a:gd name="T23" fmla="*/ 74 h 3497"/>
              <a:gd name="T24" fmla="*/ 1403 w 2595"/>
              <a:gd name="T25" fmla="*/ 74 h 3497"/>
              <a:gd name="T26" fmla="*/ 2536 w 2595"/>
              <a:gd name="T27" fmla="*/ 1735 h 3497"/>
              <a:gd name="T28" fmla="*/ 2536 w 2595"/>
              <a:gd name="T29" fmla="*/ 1735 h 3497"/>
              <a:gd name="T30" fmla="*/ 2430 w 2595"/>
              <a:gd name="T31" fmla="*/ 1936 h 3497"/>
              <a:gd name="T32" fmla="*/ 2269 w 2595"/>
              <a:gd name="T33" fmla="*/ 1936 h 3497"/>
              <a:gd name="T34" fmla="*/ 2269 w 2595"/>
              <a:gd name="T35" fmla="*/ 1936 h 3497"/>
              <a:gd name="T36" fmla="*/ 2141 w 2595"/>
              <a:gd name="T37" fmla="*/ 2064 h 3497"/>
              <a:gd name="T38" fmla="*/ 2141 w 2595"/>
              <a:gd name="T39" fmla="*/ 3367 h 3497"/>
              <a:gd name="T40" fmla="*/ 2141 w 2595"/>
              <a:gd name="T41" fmla="*/ 3367 h 3497"/>
              <a:gd name="T42" fmla="*/ 2013 w 2595"/>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5" h="3497">
                <a:moveTo>
                  <a:pt x="2013" y="3496"/>
                </a:moveTo>
                <a:lnTo>
                  <a:pt x="586" y="3496"/>
                </a:lnTo>
                <a:lnTo>
                  <a:pt x="586" y="3496"/>
                </a:lnTo>
                <a:cubicBezTo>
                  <a:pt x="515" y="3496"/>
                  <a:pt x="458" y="3438"/>
                  <a:pt x="458" y="3367"/>
                </a:cubicBezTo>
                <a:lnTo>
                  <a:pt x="458" y="2064"/>
                </a:lnTo>
                <a:lnTo>
                  <a:pt x="458" y="2064"/>
                </a:lnTo>
                <a:cubicBezTo>
                  <a:pt x="458" y="1993"/>
                  <a:pt x="401" y="1936"/>
                  <a:pt x="330" y="1936"/>
                </a:cubicBezTo>
                <a:lnTo>
                  <a:pt x="164" y="1936"/>
                </a:lnTo>
                <a:lnTo>
                  <a:pt x="164" y="1936"/>
                </a:lnTo>
                <a:cubicBezTo>
                  <a:pt x="61" y="1936"/>
                  <a:pt x="0" y="1820"/>
                  <a:pt x="58" y="1735"/>
                </a:cubicBezTo>
                <a:lnTo>
                  <a:pt x="1191" y="74"/>
                </a:lnTo>
                <a:lnTo>
                  <a:pt x="1191" y="74"/>
                </a:lnTo>
                <a:cubicBezTo>
                  <a:pt x="1242" y="0"/>
                  <a:pt x="1352" y="0"/>
                  <a:pt x="1403" y="74"/>
                </a:cubicBezTo>
                <a:lnTo>
                  <a:pt x="2536" y="1735"/>
                </a:lnTo>
                <a:lnTo>
                  <a:pt x="2536" y="1735"/>
                </a:lnTo>
                <a:cubicBezTo>
                  <a:pt x="2594" y="1820"/>
                  <a:pt x="2533" y="1936"/>
                  <a:pt x="2430" y="1936"/>
                </a:cubicBezTo>
                <a:lnTo>
                  <a:pt x="2269" y="1936"/>
                </a:lnTo>
                <a:lnTo>
                  <a:pt x="2269" y="1936"/>
                </a:lnTo>
                <a:cubicBezTo>
                  <a:pt x="2198" y="1936"/>
                  <a:pt x="2141" y="1993"/>
                  <a:pt x="2141" y="2064"/>
                </a:cubicBezTo>
                <a:lnTo>
                  <a:pt x="2141" y="3367"/>
                </a:lnTo>
                <a:lnTo>
                  <a:pt x="2141" y="3367"/>
                </a:lnTo>
                <a:cubicBezTo>
                  <a:pt x="2141" y="3438"/>
                  <a:pt x="2083" y="3496"/>
                  <a:pt x="2013" y="3496"/>
                </a:cubicBezTo>
              </a:path>
            </a:pathLst>
          </a:custGeom>
          <a:solidFill>
            <a:schemeClr val="accent4"/>
          </a:solidFill>
          <a:ln>
            <a:noFill/>
          </a:ln>
          <a:effectLst/>
        </p:spPr>
        <p:txBody>
          <a:bodyPr wrap="none" anchor="ctr"/>
          <a:lstStyle/>
          <a:p>
            <a:endParaRPr lang="en-GB" sz="1400" dirty="0">
              <a:latin typeface="+mj-lt"/>
            </a:endParaRPr>
          </a:p>
        </p:txBody>
      </p:sp>
      <p:sp>
        <p:nvSpPr>
          <p:cNvPr id="19" name="Subtitle 2">
            <a:extLst>
              <a:ext uri="{FF2B5EF4-FFF2-40B4-BE49-F238E27FC236}">
                <a16:creationId xmlns:a16="http://schemas.microsoft.com/office/drawing/2014/main" xmlns="" id="{D8EE030D-1A1D-4560-AB81-36C9EEB8B099}"/>
              </a:ext>
            </a:extLst>
          </p:cNvPr>
          <p:cNvSpPr txBox="1">
            <a:spLocks/>
          </p:cNvSpPr>
          <p:nvPr/>
        </p:nvSpPr>
        <p:spPr>
          <a:xfrm>
            <a:off x="3429977" y="5200089"/>
            <a:ext cx="2072375"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Saber con quién hay que comunicarse (véase la sección sobre el análisis de las partes interesadas)</a:t>
            </a:r>
          </a:p>
        </p:txBody>
      </p:sp>
      <p:sp>
        <p:nvSpPr>
          <p:cNvPr id="20" name="TextBox 9">
            <a:extLst>
              <a:ext uri="{FF2B5EF4-FFF2-40B4-BE49-F238E27FC236}">
                <a16:creationId xmlns:a16="http://schemas.microsoft.com/office/drawing/2014/main" xmlns="" id="{AB5DD3BB-57E4-433F-9EAA-F899BA441150}"/>
              </a:ext>
            </a:extLst>
          </p:cNvPr>
          <p:cNvSpPr txBox="1"/>
          <p:nvPr/>
        </p:nvSpPr>
        <p:spPr>
          <a:xfrm>
            <a:off x="3486689" y="4862603"/>
            <a:ext cx="1831271"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Análisis de las partes interesadas</a:t>
            </a:r>
          </a:p>
        </p:txBody>
      </p:sp>
      <p:sp>
        <p:nvSpPr>
          <p:cNvPr id="21" name="Subtitle 2">
            <a:extLst>
              <a:ext uri="{FF2B5EF4-FFF2-40B4-BE49-F238E27FC236}">
                <a16:creationId xmlns:a16="http://schemas.microsoft.com/office/drawing/2014/main" xmlns="" id="{241E5414-5C24-4532-A6F3-9B2D93491CB8}"/>
              </a:ext>
            </a:extLst>
          </p:cNvPr>
          <p:cNvSpPr txBox="1">
            <a:spLocks/>
          </p:cNvSpPr>
          <p:nvPr/>
        </p:nvSpPr>
        <p:spPr>
          <a:xfrm>
            <a:off x="7650997" y="5200089"/>
            <a:ext cx="1790082"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Formar a las personas pertinentes en la estrategia de comunicación</a:t>
            </a:r>
          </a:p>
        </p:txBody>
      </p:sp>
      <p:sp>
        <p:nvSpPr>
          <p:cNvPr id="22" name="TextBox 13">
            <a:extLst>
              <a:ext uri="{FF2B5EF4-FFF2-40B4-BE49-F238E27FC236}">
                <a16:creationId xmlns:a16="http://schemas.microsoft.com/office/drawing/2014/main" xmlns="" id="{B589CB74-4BE3-4A61-B943-487CCCD06E70}"/>
              </a:ext>
            </a:extLst>
          </p:cNvPr>
          <p:cNvSpPr txBox="1"/>
          <p:nvPr/>
        </p:nvSpPr>
        <p:spPr>
          <a:xfrm>
            <a:off x="7608828" y="4862603"/>
            <a:ext cx="1874424"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Capacitar a los ciudadanos</a:t>
            </a:r>
          </a:p>
        </p:txBody>
      </p:sp>
      <p:sp>
        <p:nvSpPr>
          <p:cNvPr id="23" name="Subtitle 2">
            <a:extLst>
              <a:ext uri="{FF2B5EF4-FFF2-40B4-BE49-F238E27FC236}">
                <a16:creationId xmlns:a16="http://schemas.microsoft.com/office/drawing/2014/main" xmlns="" id="{689AE0B7-2C89-4153-944B-CDB9CD72EDB3}"/>
              </a:ext>
            </a:extLst>
          </p:cNvPr>
          <p:cNvSpPr txBox="1">
            <a:spLocks/>
          </p:cNvSpPr>
          <p:nvPr/>
        </p:nvSpPr>
        <p:spPr>
          <a:xfrm>
            <a:off x="5579653" y="1990068"/>
            <a:ext cx="1790082"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Determinar claramente quién puede comunicarse con quién</a:t>
            </a:r>
          </a:p>
        </p:txBody>
      </p:sp>
      <p:sp>
        <p:nvSpPr>
          <p:cNvPr id="24" name="TextBox 16">
            <a:extLst>
              <a:ext uri="{FF2B5EF4-FFF2-40B4-BE49-F238E27FC236}">
                <a16:creationId xmlns:a16="http://schemas.microsoft.com/office/drawing/2014/main" xmlns="" id="{6D4B106F-F8E2-4854-BDCB-C2B6780D842A}"/>
              </a:ext>
            </a:extLst>
          </p:cNvPr>
          <p:cNvSpPr txBox="1"/>
          <p:nvPr/>
        </p:nvSpPr>
        <p:spPr>
          <a:xfrm>
            <a:off x="5500100" y="1736038"/>
            <a:ext cx="1949188"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Aclarar las responsabilidades</a:t>
            </a:r>
          </a:p>
        </p:txBody>
      </p:sp>
      <p:sp>
        <p:nvSpPr>
          <p:cNvPr id="25" name="Subtitle 2">
            <a:extLst>
              <a:ext uri="{FF2B5EF4-FFF2-40B4-BE49-F238E27FC236}">
                <a16:creationId xmlns:a16="http://schemas.microsoft.com/office/drawing/2014/main" xmlns="" id="{4601531B-AF07-45DE-BDF7-32CFEF841EAF}"/>
              </a:ext>
            </a:extLst>
          </p:cNvPr>
          <p:cNvSpPr txBox="1">
            <a:spLocks/>
          </p:cNvSpPr>
          <p:nvPr/>
        </p:nvSpPr>
        <p:spPr>
          <a:xfrm>
            <a:off x="9159358" y="2009372"/>
            <a:ext cx="2911926" cy="1419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Actualice con antelación la información pertinente sobre su empresa, que también puede ser relevante durante la crisis. Prepare kits de comunicación </a:t>
            </a:r>
          </a:p>
        </p:txBody>
      </p:sp>
      <p:sp>
        <p:nvSpPr>
          <p:cNvPr id="26" name="TextBox 19">
            <a:extLst>
              <a:ext uri="{FF2B5EF4-FFF2-40B4-BE49-F238E27FC236}">
                <a16:creationId xmlns:a16="http://schemas.microsoft.com/office/drawing/2014/main" xmlns="" id="{3E6F2E3B-C980-445A-8EDB-F9539BBBF22F}"/>
              </a:ext>
            </a:extLst>
          </p:cNvPr>
          <p:cNvSpPr txBox="1"/>
          <p:nvPr/>
        </p:nvSpPr>
        <p:spPr>
          <a:xfrm>
            <a:off x="9806835" y="1727126"/>
            <a:ext cx="1616982"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Preparar los materiales</a:t>
            </a:r>
          </a:p>
        </p:txBody>
      </p:sp>
      <p:sp>
        <p:nvSpPr>
          <p:cNvPr id="27" name="TextBox 20">
            <a:extLst>
              <a:ext uri="{FF2B5EF4-FFF2-40B4-BE49-F238E27FC236}">
                <a16:creationId xmlns:a16="http://schemas.microsoft.com/office/drawing/2014/main" xmlns="" id="{5BFA48E3-80E6-449C-AD65-420D8308D84D}"/>
              </a:ext>
            </a:extLst>
          </p:cNvPr>
          <p:cNvSpPr txBox="1"/>
          <p:nvPr/>
        </p:nvSpPr>
        <p:spPr>
          <a:xfrm>
            <a:off x="4233042" y="3743332"/>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1</a:t>
            </a:r>
          </a:p>
        </p:txBody>
      </p:sp>
      <p:sp>
        <p:nvSpPr>
          <p:cNvPr id="33" name="TextBox 21">
            <a:extLst>
              <a:ext uri="{FF2B5EF4-FFF2-40B4-BE49-F238E27FC236}">
                <a16:creationId xmlns:a16="http://schemas.microsoft.com/office/drawing/2014/main" xmlns="" id="{81FE2DC9-8D75-4F81-AA0A-AE98CE9FF129}"/>
              </a:ext>
            </a:extLst>
          </p:cNvPr>
          <p:cNvSpPr txBox="1"/>
          <p:nvPr/>
        </p:nvSpPr>
        <p:spPr>
          <a:xfrm>
            <a:off x="6305417" y="3743332"/>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2</a:t>
            </a:r>
          </a:p>
        </p:txBody>
      </p:sp>
      <p:sp>
        <p:nvSpPr>
          <p:cNvPr id="36" name="TextBox 22">
            <a:extLst>
              <a:ext uri="{FF2B5EF4-FFF2-40B4-BE49-F238E27FC236}">
                <a16:creationId xmlns:a16="http://schemas.microsoft.com/office/drawing/2014/main" xmlns="" id="{CFB81ABA-77D0-4E3A-A49C-2A36D9EA115C}"/>
              </a:ext>
            </a:extLst>
          </p:cNvPr>
          <p:cNvSpPr txBox="1"/>
          <p:nvPr/>
        </p:nvSpPr>
        <p:spPr>
          <a:xfrm>
            <a:off x="8376761" y="3743332"/>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3</a:t>
            </a:r>
          </a:p>
        </p:txBody>
      </p:sp>
      <p:sp>
        <p:nvSpPr>
          <p:cNvPr id="39" name="TextBox 23">
            <a:extLst>
              <a:ext uri="{FF2B5EF4-FFF2-40B4-BE49-F238E27FC236}">
                <a16:creationId xmlns:a16="http://schemas.microsoft.com/office/drawing/2014/main" xmlns="" id="{B3598A95-ED28-41AA-A49A-A3138E1447AE}"/>
              </a:ext>
            </a:extLst>
          </p:cNvPr>
          <p:cNvSpPr txBox="1"/>
          <p:nvPr/>
        </p:nvSpPr>
        <p:spPr>
          <a:xfrm>
            <a:off x="10446044" y="3743332"/>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4</a:t>
            </a:r>
          </a:p>
        </p:txBody>
      </p:sp>
    </p:spTree>
    <p:extLst>
      <p:ext uri="{BB962C8B-B14F-4D97-AF65-F5344CB8AC3E}">
        <p14:creationId xmlns:p14="http://schemas.microsoft.com/office/powerpoint/2010/main" val="1589688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9144" y="660508"/>
            <a:ext cx="8852375" cy="697353"/>
          </a:xfrm>
        </p:spPr>
        <p:txBody>
          <a:bodyPr>
            <a:normAutofit/>
          </a:bodyPr>
          <a:lstStyle/>
          <a:p>
            <a:r>
              <a:rPr lang="en-GB" dirty="0"/>
              <a:t>Preparar la comunicación </a:t>
            </a:r>
            <a:r>
              <a:rPr lang="en-GB" u="sng" dirty="0"/>
              <a:t>ANTES de </a:t>
            </a:r>
            <a:r>
              <a:rPr lang="en-GB" dirty="0"/>
              <a:t>la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142491"/>
            <a:ext cx="2590250"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Crear un plan de comunicación </a:t>
            </a:r>
            <a:r>
              <a:rPr lang="en-GB" altLang="de-DE" sz="2200" b="1" dirty="0">
                <a:solidFill>
                  <a:srgbClr val="245473"/>
                </a:solidFill>
                <a:latin typeface="+mj-lt"/>
              </a:rPr>
              <a:t>INDEPENDIENTE </a:t>
            </a:r>
            <a:r>
              <a:rPr lang="en-GB" altLang="de-DE" sz="2200" dirty="0">
                <a:solidFill>
                  <a:srgbClr val="245473"/>
                </a:solidFill>
                <a:latin typeface="+mj-lt"/>
              </a:rPr>
              <a:t>pero </a:t>
            </a:r>
            <a:r>
              <a:rPr lang="en-GB" altLang="de-DE" sz="2200" b="1" dirty="0">
                <a:solidFill>
                  <a:srgbClr val="245473"/>
                </a:solidFill>
                <a:latin typeface="+mj-lt"/>
              </a:rPr>
              <a:t>INTEGRADO </a:t>
            </a:r>
            <a:r>
              <a:rPr lang="en-GB" altLang="de-DE" sz="2200" dirty="0">
                <a:solidFill>
                  <a:srgbClr val="245473"/>
                </a:solidFill>
                <a:latin typeface="+mj-lt"/>
              </a:rPr>
              <a:t>con los planes operativos y de continuidad de la organización.</a:t>
            </a:r>
          </a:p>
        </p:txBody>
      </p:sp>
      <p:sp>
        <p:nvSpPr>
          <p:cNvPr id="49" name="Arc 3">
            <a:extLst>
              <a:ext uri="{FF2B5EF4-FFF2-40B4-BE49-F238E27FC236}">
                <a16:creationId xmlns:a16="http://schemas.microsoft.com/office/drawing/2014/main" xmlns="" id="{DA288E95-99F1-490B-9E19-7F535C7C6F6F}"/>
              </a:ext>
            </a:extLst>
          </p:cNvPr>
          <p:cNvSpPr/>
          <p:nvPr/>
        </p:nvSpPr>
        <p:spPr>
          <a:xfrm>
            <a:off x="5446396" y="2831458"/>
            <a:ext cx="4173409" cy="4173408"/>
          </a:xfrm>
          <a:prstGeom prst="arc">
            <a:avLst>
              <a:gd name="adj1" fmla="val 10799495"/>
              <a:gd name="adj2" fmla="val 3530"/>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50" name="Oval 4">
            <a:extLst>
              <a:ext uri="{FF2B5EF4-FFF2-40B4-BE49-F238E27FC236}">
                <a16:creationId xmlns:a16="http://schemas.microsoft.com/office/drawing/2014/main" xmlns="" id="{7495DF9A-C66D-4BFA-99E0-928F13F0DCEA}"/>
              </a:ext>
            </a:extLst>
          </p:cNvPr>
          <p:cNvSpPr/>
          <p:nvPr/>
        </p:nvSpPr>
        <p:spPr>
          <a:xfrm>
            <a:off x="4954680" y="4426447"/>
            <a:ext cx="983430" cy="9834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1" name="Oval 5">
            <a:extLst>
              <a:ext uri="{FF2B5EF4-FFF2-40B4-BE49-F238E27FC236}">
                <a16:creationId xmlns:a16="http://schemas.microsoft.com/office/drawing/2014/main" xmlns="" id="{451C52E7-0E43-4FBA-9043-558D69A9933E}"/>
              </a:ext>
            </a:extLst>
          </p:cNvPr>
          <p:cNvSpPr/>
          <p:nvPr/>
        </p:nvSpPr>
        <p:spPr>
          <a:xfrm>
            <a:off x="9128089" y="4426447"/>
            <a:ext cx="983430" cy="983430"/>
          </a:xfrm>
          <a:prstGeom prst="ellips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2" name="Oval 6">
            <a:extLst>
              <a:ext uri="{FF2B5EF4-FFF2-40B4-BE49-F238E27FC236}">
                <a16:creationId xmlns:a16="http://schemas.microsoft.com/office/drawing/2014/main" xmlns="" id="{1187A268-97CA-4AAF-AD10-B38BF71FA233}"/>
              </a:ext>
            </a:extLst>
          </p:cNvPr>
          <p:cNvSpPr/>
          <p:nvPr/>
        </p:nvSpPr>
        <p:spPr>
          <a:xfrm>
            <a:off x="7690990" y="2514554"/>
            <a:ext cx="983430" cy="9834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3" name="Oval 7">
            <a:extLst>
              <a:ext uri="{FF2B5EF4-FFF2-40B4-BE49-F238E27FC236}">
                <a16:creationId xmlns:a16="http://schemas.microsoft.com/office/drawing/2014/main" xmlns="" id="{20ABCD25-B2BA-434B-AF24-ECE9ABBEC186}"/>
              </a:ext>
            </a:extLst>
          </p:cNvPr>
          <p:cNvSpPr/>
          <p:nvPr/>
        </p:nvSpPr>
        <p:spPr>
          <a:xfrm>
            <a:off x="6391781" y="2514554"/>
            <a:ext cx="983430" cy="9834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4" name="Oval 9">
            <a:extLst>
              <a:ext uri="{FF2B5EF4-FFF2-40B4-BE49-F238E27FC236}">
                <a16:creationId xmlns:a16="http://schemas.microsoft.com/office/drawing/2014/main" xmlns="" id="{98B0A456-E107-463F-BDE5-1E5701C77DD5}"/>
              </a:ext>
            </a:extLst>
          </p:cNvPr>
          <p:cNvSpPr/>
          <p:nvPr/>
        </p:nvSpPr>
        <p:spPr>
          <a:xfrm>
            <a:off x="8748323" y="3214241"/>
            <a:ext cx="983430" cy="9834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5" name="Oval 10">
            <a:extLst>
              <a:ext uri="{FF2B5EF4-FFF2-40B4-BE49-F238E27FC236}">
                <a16:creationId xmlns:a16="http://schemas.microsoft.com/office/drawing/2014/main" xmlns="" id="{FCE22BEA-6916-4FC5-B00A-283294397BA6}"/>
              </a:ext>
            </a:extLst>
          </p:cNvPr>
          <p:cNvSpPr/>
          <p:nvPr/>
        </p:nvSpPr>
        <p:spPr>
          <a:xfrm>
            <a:off x="5334447" y="3214241"/>
            <a:ext cx="983430" cy="9834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2" name="Subtitle 2">
            <a:extLst>
              <a:ext uri="{FF2B5EF4-FFF2-40B4-BE49-F238E27FC236}">
                <a16:creationId xmlns:a16="http://schemas.microsoft.com/office/drawing/2014/main" xmlns="" id="{EE05EB6B-3FC6-4D1D-A415-7C32617FFC70}"/>
              </a:ext>
            </a:extLst>
          </p:cNvPr>
          <p:cNvSpPr txBox="1">
            <a:spLocks/>
          </p:cNvSpPr>
          <p:nvPr/>
        </p:nvSpPr>
        <p:spPr>
          <a:xfrm>
            <a:off x="10245702" y="4316073"/>
            <a:ext cx="1419724" cy="120418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b="1" dirty="0">
                <a:solidFill>
                  <a:schemeClr val="accent6">
                    <a:lumMod val="75000"/>
                  </a:schemeClr>
                </a:solidFill>
                <a:latin typeface="+mj-lt"/>
                <a:ea typeface="Lato Light" panose="020F0502020204030203" pitchFamily="34" charset="0"/>
                <a:cs typeface="Mukta ExtraLight" panose="020B0000000000000000" pitchFamily="34" charset="77"/>
              </a:rPr>
              <a:t>                                             Ejercer/actualizar el plan (regularmente)</a:t>
            </a:r>
          </a:p>
        </p:txBody>
      </p:sp>
      <p:sp>
        <p:nvSpPr>
          <p:cNvPr id="63" name="Subtitle 2">
            <a:extLst>
              <a:ext uri="{FF2B5EF4-FFF2-40B4-BE49-F238E27FC236}">
                <a16:creationId xmlns:a16="http://schemas.microsoft.com/office/drawing/2014/main" xmlns="" id="{AC337773-FCA5-4D14-92F5-BFD6B4219241}"/>
              </a:ext>
            </a:extLst>
          </p:cNvPr>
          <p:cNvSpPr txBox="1">
            <a:spLocks/>
          </p:cNvSpPr>
          <p:nvPr/>
        </p:nvSpPr>
        <p:spPr>
          <a:xfrm>
            <a:off x="8609000" y="2072402"/>
            <a:ext cx="1600630" cy="61940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b="1" dirty="0">
                <a:solidFill>
                  <a:schemeClr val="accent4"/>
                </a:solidFill>
                <a:latin typeface="+mj-lt"/>
                <a:ea typeface="Lato Light" panose="020F0502020204030203" pitchFamily="34" charset="0"/>
                <a:cs typeface="Mukta ExtraLight" panose="020B0000000000000000" pitchFamily="34" charset="77"/>
              </a:rPr>
              <a:t>Formar al personal en el uso del plan</a:t>
            </a:r>
          </a:p>
        </p:txBody>
      </p:sp>
      <p:sp>
        <p:nvSpPr>
          <p:cNvPr id="64" name="Subtitle 2">
            <a:extLst>
              <a:ext uri="{FF2B5EF4-FFF2-40B4-BE49-F238E27FC236}">
                <a16:creationId xmlns:a16="http://schemas.microsoft.com/office/drawing/2014/main" xmlns="" id="{BD55172B-D4D5-44D8-887A-98353B7012F7}"/>
              </a:ext>
            </a:extLst>
          </p:cNvPr>
          <p:cNvSpPr txBox="1">
            <a:spLocks/>
          </p:cNvSpPr>
          <p:nvPr/>
        </p:nvSpPr>
        <p:spPr>
          <a:xfrm>
            <a:off x="9920719" y="3214241"/>
            <a:ext cx="1879395" cy="61940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b="1" dirty="0">
                <a:solidFill>
                  <a:srgbClr val="0070C0"/>
                </a:solidFill>
                <a:latin typeface="+mj-lt"/>
                <a:ea typeface="Lato Light" panose="020F0502020204030203" pitchFamily="34" charset="0"/>
                <a:cs typeface="Mukta ExtraLight" panose="020B0000000000000000" pitchFamily="34" charset="77"/>
              </a:rPr>
              <a:t>Formar a su(s) portavoz(s)</a:t>
            </a:r>
          </a:p>
        </p:txBody>
      </p:sp>
      <p:sp>
        <p:nvSpPr>
          <p:cNvPr id="65" name="Subtitle 2">
            <a:extLst>
              <a:ext uri="{FF2B5EF4-FFF2-40B4-BE49-F238E27FC236}">
                <a16:creationId xmlns:a16="http://schemas.microsoft.com/office/drawing/2014/main" xmlns="" id="{E8E47E3D-183C-4A01-AC59-71DC0A71E554}"/>
              </a:ext>
            </a:extLst>
          </p:cNvPr>
          <p:cNvSpPr txBox="1">
            <a:spLocks/>
          </p:cNvSpPr>
          <p:nvPr/>
        </p:nvSpPr>
        <p:spPr>
          <a:xfrm>
            <a:off x="4501011" y="2026485"/>
            <a:ext cx="2617181" cy="32702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900" b="1" dirty="0">
                <a:latin typeface="+mj-lt"/>
                <a:ea typeface="Lato Light" panose="020F0502020204030203" pitchFamily="34" charset="0"/>
                <a:cs typeface="Mukta ExtraLight" panose="020B0000000000000000" pitchFamily="34" charset="77"/>
              </a:rPr>
              <a:t>Crear una plataforma de mensajes</a:t>
            </a:r>
          </a:p>
        </p:txBody>
      </p:sp>
      <p:sp>
        <p:nvSpPr>
          <p:cNvPr id="66" name="Subtitle 2">
            <a:extLst>
              <a:ext uri="{FF2B5EF4-FFF2-40B4-BE49-F238E27FC236}">
                <a16:creationId xmlns:a16="http://schemas.microsoft.com/office/drawing/2014/main" xmlns="" id="{C4B11A24-1A38-4E3A-AB20-00A5767BE584}"/>
              </a:ext>
            </a:extLst>
          </p:cNvPr>
          <p:cNvSpPr txBox="1">
            <a:spLocks/>
          </p:cNvSpPr>
          <p:nvPr/>
        </p:nvSpPr>
        <p:spPr>
          <a:xfrm>
            <a:off x="3700379" y="3192149"/>
            <a:ext cx="1600630" cy="91179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900" b="1" dirty="0">
                <a:solidFill>
                  <a:srgbClr val="F95C2C"/>
                </a:solidFill>
                <a:latin typeface="+mj-lt"/>
                <a:ea typeface="Lato Light" panose="020F0502020204030203" pitchFamily="34" charset="0"/>
                <a:cs typeface="Mukta ExtraLight" panose="020B0000000000000000" pitchFamily="34" charset="77"/>
              </a:rPr>
              <a:t>Redactar un plan que responda a esas amenazas</a:t>
            </a:r>
          </a:p>
        </p:txBody>
      </p:sp>
      <p:sp>
        <p:nvSpPr>
          <p:cNvPr id="67" name="Subtitle 2">
            <a:extLst>
              <a:ext uri="{FF2B5EF4-FFF2-40B4-BE49-F238E27FC236}">
                <a16:creationId xmlns:a16="http://schemas.microsoft.com/office/drawing/2014/main" xmlns="" id="{F0EF6A4D-4794-45B6-A8E6-8CAC2A7C5A80}"/>
              </a:ext>
            </a:extLst>
          </p:cNvPr>
          <p:cNvSpPr txBox="1">
            <a:spLocks/>
          </p:cNvSpPr>
          <p:nvPr/>
        </p:nvSpPr>
        <p:spPr>
          <a:xfrm>
            <a:off x="3073138" y="5015465"/>
            <a:ext cx="1747359" cy="120418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900" b="1" dirty="0">
                <a:solidFill>
                  <a:srgbClr val="0070C0"/>
                </a:solidFill>
                <a:latin typeface="+mj-lt"/>
                <a:ea typeface="Lato Light" panose="020F0502020204030203" pitchFamily="34" charset="0"/>
                <a:cs typeface="Mukta ExtraLight" panose="020B0000000000000000" pitchFamily="34" charset="77"/>
              </a:rPr>
              <a:t>Preparar la comunicación de crisis antes de que la crisis sea crítica</a:t>
            </a:r>
          </a:p>
        </p:txBody>
      </p:sp>
      <p:sp>
        <p:nvSpPr>
          <p:cNvPr id="68" name="TextBox 20">
            <a:extLst>
              <a:ext uri="{FF2B5EF4-FFF2-40B4-BE49-F238E27FC236}">
                <a16:creationId xmlns:a16="http://schemas.microsoft.com/office/drawing/2014/main" xmlns="" id="{B3B835FE-0376-4E61-9DF3-1C77B12CCEF4}"/>
              </a:ext>
            </a:extLst>
          </p:cNvPr>
          <p:cNvSpPr txBox="1"/>
          <p:nvPr/>
        </p:nvSpPr>
        <p:spPr>
          <a:xfrm>
            <a:off x="5274027" y="4687329"/>
            <a:ext cx="338555"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1</a:t>
            </a:r>
            <a:endParaRPr lang="en-GB" sz="2400" b="1" dirty="0">
              <a:solidFill>
                <a:schemeClr val="bg1"/>
              </a:solidFill>
              <a:latin typeface="+mj-lt"/>
              <a:cs typeface="Poppins" pitchFamily="2" charset="77"/>
            </a:endParaRPr>
          </a:p>
        </p:txBody>
      </p:sp>
      <p:sp>
        <p:nvSpPr>
          <p:cNvPr id="69" name="TextBox 20">
            <a:extLst>
              <a:ext uri="{FF2B5EF4-FFF2-40B4-BE49-F238E27FC236}">
                <a16:creationId xmlns:a16="http://schemas.microsoft.com/office/drawing/2014/main" xmlns="" id="{4689FBF1-A77C-4C9D-8DE1-5D48A9C3B898}"/>
              </a:ext>
            </a:extLst>
          </p:cNvPr>
          <p:cNvSpPr txBox="1"/>
          <p:nvPr/>
        </p:nvSpPr>
        <p:spPr>
          <a:xfrm>
            <a:off x="5653966" y="3468546"/>
            <a:ext cx="338555"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2</a:t>
            </a:r>
            <a:endParaRPr lang="en-GB" sz="2400" b="1" dirty="0">
              <a:solidFill>
                <a:schemeClr val="bg1"/>
              </a:solidFill>
              <a:latin typeface="+mj-lt"/>
              <a:cs typeface="Poppins" pitchFamily="2" charset="77"/>
            </a:endParaRPr>
          </a:p>
        </p:txBody>
      </p:sp>
      <p:sp>
        <p:nvSpPr>
          <p:cNvPr id="70" name="TextBox 20">
            <a:extLst>
              <a:ext uri="{FF2B5EF4-FFF2-40B4-BE49-F238E27FC236}">
                <a16:creationId xmlns:a16="http://schemas.microsoft.com/office/drawing/2014/main" xmlns="" id="{4E95D919-E649-4E23-B8FE-ABE427C596DE}"/>
              </a:ext>
            </a:extLst>
          </p:cNvPr>
          <p:cNvSpPr txBox="1"/>
          <p:nvPr/>
        </p:nvSpPr>
        <p:spPr>
          <a:xfrm>
            <a:off x="6708471" y="2775436"/>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3</a:t>
            </a:r>
          </a:p>
        </p:txBody>
      </p:sp>
      <p:sp>
        <p:nvSpPr>
          <p:cNvPr id="71" name="TextBox 20">
            <a:extLst>
              <a:ext uri="{FF2B5EF4-FFF2-40B4-BE49-F238E27FC236}">
                <a16:creationId xmlns:a16="http://schemas.microsoft.com/office/drawing/2014/main" xmlns="" id="{682EB1D7-8490-4928-89A4-0810C58911F9}"/>
              </a:ext>
            </a:extLst>
          </p:cNvPr>
          <p:cNvSpPr txBox="1"/>
          <p:nvPr/>
        </p:nvSpPr>
        <p:spPr>
          <a:xfrm>
            <a:off x="8008065" y="2775436"/>
            <a:ext cx="338555"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4</a:t>
            </a:r>
            <a:endParaRPr lang="en-GB" sz="2400" b="1" dirty="0">
              <a:solidFill>
                <a:schemeClr val="bg1"/>
              </a:solidFill>
              <a:latin typeface="+mj-lt"/>
              <a:cs typeface="Poppins" pitchFamily="2" charset="77"/>
            </a:endParaRPr>
          </a:p>
        </p:txBody>
      </p:sp>
      <p:sp>
        <p:nvSpPr>
          <p:cNvPr id="72" name="TextBox 20">
            <a:extLst>
              <a:ext uri="{FF2B5EF4-FFF2-40B4-BE49-F238E27FC236}">
                <a16:creationId xmlns:a16="http://schemas.microsoft.com/office/drawing/2014/main" xmlns="" id="{00B937CC-D4DC-41AE-8F1D-C363C4EB0166}"/>
              </a:ext>
            </a:extLst>
          </p:cNvPr>
          <p:cNvSpPr txBox="1"/>
          <p:nvPr/>
        </p:nvSpPr>
        <p:spPr>
          <a:xfrm>
            <a:off x="9070760" y="3464211"/>
            <a:ext cx="338555"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5</a:t>
            </a:r>
            <a:endParaRPr lang="en-GB" sz="2400" b="1" dirty="0">
              <a:solidFill>
                <a:schemeClr val="bg1"/>
              </a:solidFill>
              <a:latin typeface="+mj-lt"/>
              <a:cs typeface="Poppins" pitchFamily="2" charset="77"/>
            </a:endParaRPr>
          </a:p>
        </p:txBody>
      </p:sp>
      <p:sp>
        <p:nvSpPr>
          <p:cNvPr id="73" name="TextBox 20">
            <a:extLst>
              <a:ext uri="{FF2B5EF4-FFF2-40B4-BE49-F238E27FC236}">
                <a16:creationId xmlns:a16="http://schemas.microsoft.com/office/drawing/2014/main" xmlns="" id="{714FD007-ABF9-4385-8659-26B5998AF29E}"/>
              </a:ext>
            </a:extLst>
          </p:cNvPr>
          <p:cNvSpPr txBox="1"/>
          <p:nvPr/>
        </p:nvSpPr>
        <p:spPr>
          <a:xfrm>
            <a:off x="9450528" y="4691234"/>
            <a:ext cx="338554"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6</a:t>
            </a:r>
            <a:endParaRPr lang="en-GB" sz="2400" b="1" dirty="0">
              <a:solidFill>
                <a:schemeClr val="bg1"/>
              </a:solidFill>
              <a:latin typeface="+mj-lt"/>
              <a:cs typeface="Poppins" pitchFamily="2" charset="77"/>
            </a:endParaRPr>
          </a:p>
        </p:txBody>
      </p:sp>
    </p:spTree>
    <p:extLst>
      <p:ext uri="{BB962C8B-B14F-4D97-AF65-F5344CB8AC3E}">
        <p14:creationId xmlns:p14="http://schemas.microsoft.com/office/powerpoint/2010/main" val="349766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5285" y="700337"/>
            <a:ext cx="8852375" cy="697353"/>
          </a:xfrm>
        </p:spPr>
        <p:txBody>
          <a:bodyPr>
            <a:normAutofit/>
          </a:bodyPr>
          <a:lstStyle/>
          <a:p>
            <a:r>
              <a:rPr lang="en-GB" altLang="de-DE" dirty="0"/>
              <a:t>Liderazgo en tiempos de crisis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66451" y="1955215"/>
            <a:ext cx="5176406" cy="42373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Reconocer que una empresa se enfrenta a una crisis es lo primero que deben hacer los dirigentes. Es un paso difícil, especialmente durante el inicio de las crisis que no llegan de repente, sino que crecen a partir de circunstancias familiares que enmascaran su naturaleza. </a:t>
            </a:r>
          </a:p>
          <a:p>
            <a:pPr algn="l">
              <a:lnSpc>
                <a:spcPct val="100000"/>
              </a:lnSpc>
              <a:spcBef>
                <a:spcPts val="600"/>
              </a:spcBef>
            </a:pPr>
            <a:r>
              <a:rPr lang="en-GB" altLang="de-DE" sz="2000" dirty="0">
                <a:solidFill>
                  <a:srgbClr val="245473"/>
                </a:solidFill>
                <a:latin typeface="+mj-lt"/>
              </a:rPr>
              <a:t>Una vez que los dirigentes reconocen una crisis como tal, pueden empezar a preparar una respuesta. Pero no pueden responder como lo harían en una emergencia rutinaria, siguiendo planes elaborados de antemano. </a:t>
            </a:r>
          </a:p>
          <a:p>
            <a:pPr algn="l">
              <a:lnSpc>
                <a:spcPct val="100000"/>
              </a:lnSpc>
              <a:spcBef>
                <a:spcPts val="600"/>
              </a:spcBef>
            </a:pPr>
            <a:r>
              <a:rPr lang="en-GB" altLang="de-DE" sz="2000" dirty="0">
                <a:solidFill>
                  <a:srgbClr val="245473"/>
                </a:solidFill>
                <a:latin typeface="+mj-lt"/>
              </a:rPr>
              <a:t>Durante una crisis, que se rige por el desconocimiento y la incertidumbre, las respuestas eficaces se improvisan en gran medida.</a:t>
            </a:r>
          </a:p>
        </p:txBody>
      </p:sp>
      <p:sp>
        <p:nvSpPr>
          <p:cNvPr id="62" name="TextBox 35">
            <a:extLst>
              <a:ext uri="{FF2B5EF4-FFF2-40B4-BE49-F238E27FC236}">
                <a16:creationId xmlns:a16="http://schemas.microsoft.com/office/drawing/2014/main" xmlns="" id="{5E23698F-0622-42F2-B2F8-546ABBACD07F}"/>
              </a:ext>
            </a:extLst>
          </p:cNvPr>
          <p:cNvSpPr txBox="1"/>
          <p:nvPr/>
        </p:nvSpPr>
        <p:spPr>
          <a:xfrm>
            <a:off x="10459113" y="806530"/>
            <a:ext cx="1376281" cy="675441"/>
          </a:xfrm>
          <a:prstGeom prst="rect">
            <a:avLst/>
          </a:prstGeom>
          <a:noFill/>
        </p:spPr>
        <p:txBody>
          <a:bodyPr wrap="square" rtlCol="0">
            <a:spAutoFit/>
          </a:bodyPr>
          <a:lstStyle/>
          <a:p>
            <a:pPr algn="ctr">
              <a:lnSpc>
                <a:spcPts val="1515"/>
              </a:lnSpc>
            </a:pPr>
            <a:r>
              <a:rPr lang="en-GB" sz="1600" dirty="0">
                <a:solidFill>
                  <a:schemeClr val="bg1"/>
                </a:solidFill>
                <a:latin typeface="+mj-lt"/>
                <a:ea typeface="Lato Light" charset="0"/>
                <a:cs typeface="Lato Light" charset="0"/>
              </a:rPr>
              <a:t>Sé un cerrador; ¡haz las cosas!</a:t>
            </a:r>
          </a:p>
        </p:txBody>
      </p:sp>
      <p:sp>
        <p:nvSpPr>
          <p:cNvPr id="66" name="TextBox 39">
            <a:extLst>
              <a:ext uri="{FF2B5EF4-FFF2-40B4-BE49-F238E27FC236}">
                <a16:creationId xmlns:a16="http://schemas.microsoft.com/office/drawing/2014/main" xmlns="" id="{DC161A10-D6C9-4037-84AC-0CD2527D1EFD}"/>
              </a:ext>
            </a:extLst>
          </p:cNvPr>
          <p:cNvSpPr txBox="1"/>
          <p:nvPr/>
        </p:nvSpPr>
        <p:spPr>
          <a:xfrm>
            <a:off x="5925960" y="3175426"/>
            <a:ext cx="5667151" cy="2876044"/>
          </a:xfrm>
          <a:prstGeom prst="rect">
            <a:avLst/>
          </a:prstGeom>
          <a:solidFill>
            <a:srgbClr val="DDE3A0"/>
          </a:solidFill>
        </p:spPr>
        <p:txBody>
          <a:bodyPr wrap="square" rtlCol="0">
            <a:spAutoFit/>
          </a:bodyPr>
          <a:lstStyle/>
          <a:p>
            <a:pPr marL="571500" indent="-571500">
              <a:buFont typeface="Arial" panose="020B0604020202020204" pitchFamily="34" charset="0"/>
              <a:buChar char="•"/>
            </a:pPr>
            <a:r>
              <a:rPr lang="en-GB" sz="2800" dirty="0">
                <a:solidFill>
                  <a:srgbClr val="245473"/>
                </a:solidFill>
                <a:latin typeface="+mj-lt"/>
                <a:ea typeface="Lato Light" charset="0"/>
                <a:cs typeface="Lato Light" charset="0"/>
              </a:rPr>
              <a:t>Controla la ansiedad, no la crees</a:t>
            </a:r>
          </a:p>
          <a:p>
            <a:pPr marL="571500" indent="-571500">
              <a:buFont typeface="Arial" panose="020B0604020202020204" pitchFamily="34" charset="0"/>
              <a:buChar char="•"/>
            </a:pPr>
            <a:r>
              <a:rPr lang="en-GB" sz="2800" dirty="0">
                <a:solidFill>
                  <a:srgbClr val="245473"/>
                </a:solidFill>
                <a:latin typeface="+mj-lt"/>
                <a:ea typeface="Lato Light" charset="0"/>
                <a:cs typeface="Lato Light" charset="0"/>
              </a:rPr>
              <a:t>Sé brutalmente honesto... y confía en un buen resultado.</a:t>
            </a:r>
          </a:p>
          <a:p>
            <a:pPr marL="571500" indent="-571500">
              <a:buFont typeface="Arial" panose="020B0604020202020204" pitchFamily="34" charset="0"/>
              <a:buChar char="•"/>
            </a:pPr>
            <a:r>
              <a:rPr lang="en-GB" sz="2800" dirty="0">
                <a:solidFill>
                  <a:srgbClr val="245473"/>
                </a:solidFill>
                <a:latin typeface="+mj-lt"/>
                <a:ea typeface="Lato Light" charset="0"/>
                <a:cs typeface="Lato Light" charset="0"/>
              </a:rPr>
              <a:t>Sé un cerrador; ¡haz las cosas!</a:t>
            </a:r>
          </a:p>
          <a:p>
            <a:pPr marL="571500" indent="-571500">
              <a:buFont typeface="Arial" panose="020B0604020202020204" pitchFamily="34" charset="0"/>
              <a:buChar char="•"/>
            </a:pPr>
            <a:r>
              <a:rPr lang="en-GB" sz="2800" dirty="0">
                <a:solidFill>
                  <a:srgbClr val="245473"/>
                </a:solidFill>
                <a:latin typeface="+mj-lt"/>
                <a:ea typeface="Lato Light" charset="0"/>
                <a:cs typeface="Lato Light" charset="0"/>
              </a:rPr>
              <a:t>No confundir gestión con liderazgo </a:t>
            </a:r>
          </a:p>
          <a:p>
            <a:pPr>
              <a:lnSpc>
                <a:spcPts val="1515"/>
              </a:lnSpc>
            </a:pPr>
            <a:endParaRPr lang="en-GB" sz="1600" dirty="0">
              <a:solidFill>
                <a:srgbClr val="245473"/>
              </a:solidFill>
              <a:latin typeface="+mj-lt"/>
              <a:ea typeface="Lato Light" charset="0"/>
              <a:cs typeface="Lato Light" charset="0"/>
            </a:endParaRPr>
          </a:p>
        </p:txBody>
      </p:sp>
      <p:sp>
        <p:nvSpPr>
          <p:cNvPr id="38" name="TextBox 37">
            <a:extLst>
              <a:ext uri="{FF2B5EF4-FFF2-40B4-BE49-F238E27FC236}">
                <a16:creationId xmlns:a16="http://schemas.microsoft.com/office/drawing/2014/main" xmlns="" id="{6DC49FF3-34EF-467C-8A83-6C9CDFCA76CB}"/>
              </a:ext>
            </a:extLst>
          </p:cNvPr>
          <p:cNvSpPr txBox="1"/>
          <p:nvPr/>
        </p:nvSpPr>
        <p:spPr>
          <a:xfrm>
            <a:off x="5784272" y="1846358"/>
            <a:ext cx="5950528" cy="1200329"/>
          </a:xfrm>
          <a:prstGeom prst="rect">
            <a:avLst/>
          </a:prstGeom>
          <a:noFill/>
        </p:spPr>
        <p:txBody>
          <a:bodyPr wrap="square">
            <a:spAutoFit/>
          </a:bodyPr>
          <a:lstStyle/>
          <a:p>
            <a:pPr algn="l">
              <a:lnSpc>
                <a:spcPct val="100000"/>
              </a:lnSpc>
              <a:spcBef>
                <a:spcPts val="600"/>
              </a:spcBef>
            </a:pPr>
            <a:r>
              <a:rPr lang="en-GB" altLang="de-DE" sz="1800" dirty="0">
                <a:solidFill>
                  <a:srgbClr val="245473"/>
                </a:solidFill>
                <a:latin typeface="+mj-lt"/>
              </a:rPr>
              <a:t>Lo que los líderes necesitan durante una crisis no es un plan de respuesta predefinido, sino comportamientos y mentalidades que les impidan reaccionar de forma exagerada a los acontecimientos de ayer y les ayuden a mirar hacia adelante.</a:t>
            </a:r>
            <a:endParaRPr lang="en-GB" sz="1800" dirty="0">
              <a:solidFill>
                <a:srgbClr val="245473"/>
              </a:solidFill>
              <a:latin typeface="+mj-lt"/>
              <a:sym typeface="Wingdings" panose="05000000000000000000" pitchFamily="2" charset="2"/>
            </a:endParaRPr>
          </a:p>
        </p:txBody>
      </p:sp>
    </p:spTree>
    <p:extLst>
      <p:ext uri="{BB962C8B-B14F-4D97-AF65-F5344CB8AC3E}">
        <p14:creationId xmlns:p14="http://schemas.microsoft.com/office/powerpoint/2010/main" val="1726618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88913" y="536576"/>
            <a:ext cx="10298285" cy="697353"/>
          </a:xfrm>
        </p:spPr>
        <p:txBody>
          <a:bodyPr>
            <a:noAutofit/>
          </a:bodyPr>
          <a:lstStyle/>
          <a:p>
            <a:r>
              <a:rPr lang="en-GB" dirty="0" err="1"/>
              <a:t>Analizar la </a:t>
            </a:r>
            <a:r>
              <a:rPr lang="en-GB" dirty="0"/>
              <a:t>posición de las partes interesadas al </a:t>
            </a:r>
            <a:r>
              <a:rPr lang="en-GB" u="sng" dirty="0"/>
              <a:t>comienzo </a:t>
            </a:r>
            <a:r>
              <a:rPr lang="en-GB" dirty="0"/>
              <a:t>de la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57996" y="1881976"/>
            <a:ext cx="3384737" cy="49760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err="1">
                <a:solidFill>
                  <a:srgbClr val="245473"/>
                </a:solidFill>
                <a:latin typeface="+mj-lt"/>
              </a:rPr>
              <a:t>Analizar las </a:t>
            </a:r>
            <a:r>
              <a:rPr lang="en-GB" altLang="de-DE" sz="1800" dirty="0">
                <a:solidFill>
                  <a:srgbClr val="245473"/>
                </a:solidFill>
                <a:latin typeface="+mj-lt"/>
              </a:rPr>
              <a:t>partes interesadas más importantes (las que tienen especial importancia para el éxito de la recuperación)</a:t>
            </a:r>
          </a:p>
          <a:p>
            <a:pPr algn="l">
              <a:lnSpc>
                <a:spcPct val="100000"/>
              </a:lnSpc>
              <a:spcBef>
                <a:spcPts val="600"/>
              </a:spcBef>
            </a:pPr>
            <a:r>
              <a:rPr lang="en-GB" altLang="de-DE" sz="1800" dirty="0">
                <a:solidFill>
                  <a:srgbClr val="245473"/>
                </a:solidFill>
                <a:latin typeface="+mj-lt"/>
              </a:rPr>
              <a:t>Trace un mapa de sus audiencias sobre la base de la matriz de análisis de audiencias</a:t>
            </a:r>
          </a:p>
          <a:p>
            <a:pPr algn="l">
              <a:lnSpc>
                <a:spcPct val="100000"/>
              </a:lnSpc>
              <a:spcBef>
                <a:spcPts val="600"/>
              </a:spcBef>
            </a:pPr>
            <a:r>
              <a:rPr lang="en-GB" sz="1800" dirty="0">
                <a:solidFill>
                  <a:srgbClr val="245473"/>
                </a:solidFill>
                <a:latin typeface="+mj-lt"/>
                <a:sym typeface="Wingdings" panose="05000000000000000000" pitchFamily="2" charset="2"/>
              </a:rPr>
              <a:t>Su estrategia de comunicación debe</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sym typeface="Wingdings" panose="05000000000000000000" pitchFamily="2" charset="2"/>
              </a:rPr>
              <a:t>Comprometerse activamente con los campeones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sym typeface="Wingdings" panose="05000000000000000000" pitchFamily="2" charset="2"/>
              </a:rPr>
              <a:t>Intentar cambiar los bloqueadores por los evitadores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sym typeface="Wingdings" panose="05000000000000000000" pitchFamily="2" charset="2"/>
              </a:rPr>
              <a:t>Intentar cambiar los evasores por reforzadores silenciosos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sym typeface="Wingdings" panose="05000000000000000000" pitchFamily="2" charset="2"/>
              </a:rPr>
              <a:t>Tratar de cambiar los impulsores silenciosos a los campeones </a:t>
            </a:r>
          </a:p>
        </p:txBody>
      </p:sp>
      <p:grpSp>
        <p:nvGrpSpPr>
          <p:cNvPr id="26" name="Gruppieren 25">
            <a:extLst>
              <a:ext uri="{FF2B5EF4-FFF2-40B4-BE49-F238E27FC236}">
                <a16:creationId xmlns:a16="http://schemas.microsoft.com/office/drawing/2014/main" xmlns="" id="{67D593B3-AAE9-4B27-A0B1-9AEA38B26126}"/>
              </a:ext>
            </a:extLst>
          </p:cNvPr>
          <p:cNvGrpSpPr/>
          <p:nvPr/>
        </p:nvGrpSpPr>
        <p:grpSpPr>
          <a:xfrm>
            <a:off x="4097374" y="2142491"/>
            <a:ext cx="7519033" cy="3637726"/>
            <a:chOff x="4561201" y="2081056"/>
            <a:chExt cx="3548724" cy="3637726"/>
          </a:xfrm>
        </p:grpSpPr>
        <p:sp>
          <p:nvSpPr>
            <p:cNvPr id="27" name="Freeform 316">
              <a:extLst>
                <a:ext uri="{FF2B5EF4-FFF2-40B4-BE49-F238E27FC236}">
                  <a16:creationId xmlns:a16="http://schemas.microsoft.com/office/drawing/2014/main" xmlns="" id="{251FACA9-E41E-4B1C-82E2-E460BAC1F4AD}"/>
                </a:ext>
              </a:extLst>
            </p:cNvPr>
            <p:cNvSpPr>
              <a:spLocks/>
            </p:cNvSpPr>
            <p:nvPr/>
          </p:nvSpPr>
          <p:spPr bwMode="auto">
            <a:xfrm>
              <a:off x="4561201" y="2081056"/>
              <a:ext cx="2045681" cy="2046761"/>
            </a:xfrm>
            <a:custGeom>
              <a:avLst/>
              <a:gdLst>
                <a:gd name="T0" fmla="*/ 1503759 w 4380"/>
                <a:gd name="T1" fmla="*/ 3006829 h 4380"/>
                <a:gd name="T2" fmla="*/ 1503759 w 4380"/>
                <a:gd name="T3" fmla="*/ 3006829 h 4380"/>
                <a:gd name="T4" fmla="*/ 0 w 4380"/>
                <a:gd name="T5" fmla="*/ 1503758 h 4380"/>
                <a:gd name="T6" fmla="*/ 0 w 4380"/>
                <a:gd name="T7" fmla="*/ 1503758 h 4380"/>
                <a:gd name="T8" fmla="*/ 1503759 w 4380"/>
                <a:gd name="T9" fmla="*/ 0 h 4380"/>
                <a:gd name="T10" fmla="*/ 1503759 w 4380"/>
                <a:gd name="T11" fmla="*/ 0 h 4380"/>
                <a:gd name="T12" fmla="*/ 3006830 w 4380"/>
                <a:gd name="T13" fmla="*/ 1503758 h 4380"/>
                <a:gd name="T14" fmla="*/ 3006830 w 4380"/>
                <a:gd name="T15" fmla="*/ 3006829 h 4380"/>
                <a:gd name="T16" fmla="*/ 1503759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90" y="4379"/>
                  </a:moveTo>
                  <a:lnTo>
                    <a:pt x="2190" y="4379"/>
                  </a:lnTo>
                  <a:cubicBezTo>
                    <a:pt x="981" y="4379"/>
                    <a:pt x="0" y="3399"/>
                    <a:pt x="0" y="2190"/>
                  </a:cubicBezTo>
                  <a:cubicBezTo>
                    <a:pt x="0" y="981"/>
                    <a:pt x="981" y="0"/>
                    <a:pt x="2190" y="0"/>
                  </a:cubicBezTo>
                  <a:cubicBezTo>
                    <a:pt x="3399" y="0"/>
                    <a:pt x="4379" y="981"/>
                    <a:pt x="4379" y="2190"/>
                  </a:cubicBezTo>
                  <a:lnTo>
                    <a:pt x="4379" y="4379"/>
                  </a:lnTo>
                  <a:lnTo>
                    <a:pt x="2190" y="4379"/>
                  </a:lnTo>
                </a:path>
              </a:pathLst>
            </a:custGeom>
            <a:solidFill>
              <a:schemeClr val="accent2">
                <a:lumMod val="75000"/>
                <a:alpha val="75000"/>
              </a:schemeClr>
            </a:solidFill>
            <a:ln>
              <a:noFill/>
            </a:ln>
          </p:spPr>
          <p:txBody>
            <a:bodyPr wrap="none" anchor="ctr"/>
            <a:lstStyle/>
            <a:p>
              <a:endParaRPr lang="en-GB" sz="2449" dirty="0"/>
            </a:p>
          </p:txBody>
        </p:sp>
        <p:sp>
          <p:nvSpPr>
            <p:cNvPr id="28" name="Freeform 315">
              <a:extLst>
                <a:ext uri="{FF2B5EF4-FFF2-40B4-BE49-F238E27FC236}">
                  <a16:creationId xmlns:a16="http://schemas.microsoft.com/office/drawing/2014/main" xmlns="" id="{289AFC8A-28F3-4BEC-A9A2-3E182DDFF85D}"/>
                </a:ext>
              </a:extLst>
            </p:cNvPr>
            <p:cNvSpPr>
              <a:spLocks/>
            </p:cNvSpPr>
            <p:nvPr/>
          </p:nvSpPr>
          <p:spPr bwMode="auto">
            <a:xfrm>
              <a:off x="6064241" y="2081056"/>
              <a:ext cx="2045681" cy="2046761"/>
            </a:xfrm>
            <a:custGeom>
              <a:avLst/>
              <a:gdLst>
                <a:gd name="T0" fmla="*/ 1503072 w 4380"/>
                <a:gd name="T1" fmla="*/ 3006829 h 4380"/>
                <a:gd name="T2" fmla="*/ 1503072 w 4380"/>
                <a:gd name="T3" fmla="*/ 3006829 h 4380"/>
                <a:gd name="T4" fmla="*/ 3006830 w 4380"/>
                <a:gd name="T5" fmla="*/ 1503758 h 4380"/>
                <a:gd name="T6" fmla="*/ 3006830 w 4380"/>
                <a:gd name="T7" fmla="*/ 1503758 h 4380"/>
                <a:gd name="T8" fmla="*/ 1503072 w 4380"/>
                <a:gd name="T9" fmla="*/ 0 h 4380"/>
                <a:gd name="T10" fmla="*/ 1503072 w 4380"/>
                <a:gd name="T11" fmla="*/ 0 h 4380"/>
                <a:gd name="T12" fmla="*/ 0 w 4380"/>
                <a:gd name="T13" fmla="*/ 1503758 h 4380"/>
                <a:gd name="T14" fmla="*/ 0 w 4380"/>
                <a:gd name="T15" fmla="*/ 3006829 h 4380"/>
                <a:gd name="T16" fmla="*/ 1503072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89" y="4379"/>
                  </a:moveTo>
                  <a:lnTo>
                    <a:pt x="2189" y="4379"/>
                  </a:lnTo>
                  <a:cubicBezTo>
                    <a:pt x="3398" y="4379"/>
                    <a:pt x="4379" y="3399"/>
                    <a:pt x="4379" y="2190"/>
                  </a:cubicBezTo>
                  <a:cubicBezTo>
                    <a:pt x="4379" y="981"/>
                    <a:pt x="3398" y="0"/>
                    <a:pt x="2189" y="0"/>
                  </a:cubicBezTo>
                  <a:cubicBezTo>
                    <a:pt x="981" y="0"/>
                    <a:pt x="0" y="981"/>
                    <a:pt x="0" y="2190"/>
                  </a:cubicBezTo>
                  <a:lnTo>
                    <a:pt x="0" y="4379"/>
                  </a:lnTo>
                  <a:lnTo>
                    <a:pt x="2189" y="4379"/>
                  </a:lnTo>
                </a:path>
              </a:pathLst>
            </a:custGeom>
            <a:solidFill>
              <a:schemeClr val="accent6">
                <a:lumMod val="75000"/>
                <a:alpha val="75000"/>
              </a:schemeClr>
            </a:solidFill>
            <a:ln>
              <a:noFill/>
            </a:ln>
          </p:spPr>
          <p:txBody>
            <a:bodyPr wrap="none" anchor="ctr"/>
            <a:lstStyle/>
            <a:p>
              <a:endParaRPr lang="en-GB" sz="2449" dirty="0"/>
            </a:p>
          </p:txBody>
        </p:sp>
        <p:sp>
          <p:nvSpPr>
            <p:cNvPr id="29" name="Freeform 313">
              <a:extLst>
                <a:ext uri="{FF2B5EF4-FFF2-40B4-BE49-F238E27FC236}">
                  <a16:creationId xmlns:a16="http://schemas.microsoft.com/office/drawing/2014/main" xmlns="" id="{113FE5D7-5E22-4FDF-9A8E-8D82F7A25198}"/>
                </a:ext>
              </a:extLst>
            </p:cNvPr>
            <p:cNvSpPr>
              <a:spLocks noChangeArrowheads="1"/>
            </p:cNvSpPr>
            <p:nvPr/>
          </p:nvSpPr>
          <p:spPr bwMode="auto">
            <a:xfrm>
              <a:off x="4561201" y="3672021"/>
              <a:ext cx="2045681" cy="2046761"/>
            </a:xfrm>
            <a:custGeom>
              <a:avLst/>
              <a:gdLst>
                <a:gd name="T0" fmla="*/ 2190 w 4380"/>
                <a:gd name="T1" fmla="*/ 0 h 4381"/>
                <a:gd name="T2" fmla="*/ 2190 w 4380"/>
                <a:gd name="T3" fmla="*/ 0 h 4381"/>
                <a:gd name="T4" fmla="*/ 0 w 4380"/>
                <a:gd name="T5" fmla="*/ 2190 h 4381"/>
                <a:gd name="T6" fmla="*/ 0 w 4380"/>
                <a:gd name="T7" fmla="*/ 2190 h 4381"/>
                <a:gd name="T8" fmla="*/ 2190 w 4380"/>
                <a:gd name="T9" fmla="*/ 4380 h 4381"/>
                <a:gd name="T10" fmla="*/ 2190 w 4380"/>
                <a:gd name="T11" fmla="*/ 4380 h 4381"/>
                <a:gd name="T12" fmla="*/ 4379 w 4380"/>
                <a:gd name="T13" fmla="*/ 2190 h 4381"/>
                <a:gd name="T14" fmla="*/ 4379 w 4380"/>
                <a:gd name="T15" fmla="*/ 0 h 4381"/>
                <a:gd name="T16" fmla="*/ 2190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90" y="0"/>
                  </a:moveTo>
                  <a:lnTo>
                    <a:pt x="2190" y="0"/>
                  </a:lnTo>
                  <a:cubicBezTo>
                    <a:pt x="981" y="0"/>
                    <a:pt x="0" y="981"/>
                    <a:pt x="0" y="2190"/>
                  </a:cubicBezTo>
                  <a:lnTo>
                    <a:pt x="0" y="2190"/>
                  </a:lnTo>
                  <a:cubicBezTo>
                    <a:pt x="0" y="3400"/>
                    <a:pt x="981" y="4380"/>
                    <a:pt x="2190" y="4380"/>
                  </a:cubicBezTo>
                  <a:lnTo>
                    <a:pt x="2190" y="4380"/>
                  </a:lnTo>
                  <a:cubicBezTo>
                    <a:pt x="3399" y="4380"/>
                    <a:pt x="4379" y="3400"/>
                    <a:pt x="4379" y="2190"/>
                  </a:cubicBezTo>
                  <a:lnTo>
                    <a:pt x="4379" y="0"/>
                  </a:lnTo>
                  <a:lnTo>
                    <a:pt x="2190" y="0"/>
                  </a:lnTo>
                </a:path>
              </a:pathLst>
            </a:custGeom>
            <a:solidFill>
              <a:schemeClr val="accent2">
                <a:lumMod val="60000"/>
                <a:lumOff val="40000"/>
                <a:alpha val="75000"/>
              </a:schemeClr>
            </a:solidFill>
            <a:ln>
              <a:noFill/>
            </a:ln>
            <a:effectLst/>
          </p:spPr>
          <p:txBody>
            <a:bodyPr wrap="none" anchor="ctr"/>
            <a:lstStyle/>
            <a:p>
              <a:pPr>
                <a:defRPr/>
              </a:pPr>
              <a:endParaRPr lang="en-GB" sz="2449" dirty="0"/>
            </a:p>
          </p:txBody>
        </p:sp>
        <p:sp>
          <p:nvSpPr>
            <p:cNvPr id="30" name="Freeform 314">
              <a:extLst>
                <a:ext uri="{FF2B5EF4-FFF2-40B4-BE49-F238E27FC236}">
                  <a16:creationId xmlns:a16="http://schemas.microsoft.com/office/drawing/2014/main" xmlns="" id="{C8D3E573-B02E-49C9-A680-A8E1682EDB29}"/>
                </a:ext>
              </a:extLst>
            </p:cNvPr>
            <p:cNvSpPr>
              <a:spLocks noChangeArrowheads="1"/>
            </p:cNvSpPr>
            <p:nvPr/>
          </p:nvSpPr>
          <p:spPr bwMode="auto">
            <a:xfrm>
              <a:off x="6064244" y="3672021"/>
              <a:ext cx="2045681" cy="2046761"/>
            </a:xfrm>
            <a:custGeom>
              <a:avLst/>
              <a:gdLst>
                <a:gd name="T0" fmla="*/ 2189 w 4380"/>
                <a:gd name="T1" fmla="*/ 0 h 4381"/>
                <a:gd name="T2" fmla="*/ 2189 w 4380"/>
                <a:gd name="T3" fmla="*/ 0 h 4381"/>
                <a:gd name="T4" fmla="*/ 4379 w 4380"/>
                <a:gd name="T5" fmla="*/ 2190 h 4381"/>
                <a:gd name="T6" fmla="*/ 4379 w 4380"/>
                <a:gd name="T7" fmla="*/ 2190 h 4381"/>
                <a:gd name="T8" fmla="*/ 2189 w 4380"/>
                <a:gd name="T9" fmla="*/ 4380 h 4381"/>
                <a:gd name="T10" fmla="*/ 2189 w 4380"/>
                <a:gd name="T11" fmla="*/ 4380 h 4381"/>
                <a:gd name="T12" fmla="*/ 0 w 4380"/>
                <a:gd name="T13" fmla="*/ 2190 h 4381"/>
                <a:gd name="T14" fmla="*/ 0 w 4380"/>
                <a:gd name="T15" fmla="*/ 0 h 4381"/>
                <a:gd name="T16" fmla="*/ 2189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89" y="0"/>
                  </a:moveTo>
                  <a:lnTo>
                    <a:pt x="2189" y="0"/>
                  </a:lnTo>
                  <a:cubicBezTo>
                    <a:pt x="3398" y="0"/>
                    <a:pt x="4379" y="981"/>
                    <a:pt x="4379" y="2190"/>
                  </a:cubicBezTo>
                  <a:lnTo>
                    <a:pt x="4379" y="2190"/>
                  </a:lnTo>
                  <a:cubicBezTo>
                    <a:pt x="4379" y="3400"/>
                    <a:pt x="3398" y="4380"/>
                    <a:pt x="2189" y="4380"/>
                  </a:cubicBezTo>
                  <a:lnTo>
                    <a:pt x="2189" y="4380"/>
                  </a:lnTo>
                  <a:cubicBezTo>
                    <a:pt x="981" y="4380"/>
                    <a:pt x="0" y="3400"/>
                    <a:pt x="0" y="2190"/>
                  </a:cubicBezTo>
                  <a:lnTo>
                    <a:pt x="0" y="0"/>
                  </a:lnTo>
                  <a:lnTo>
                    <a:pt x="2189" y="0"/>
                  </a:lnTo>
                </a:path>
              </a:pathLst>
            </a:custGeom>
            <a:solidFill>
              <a:schemeClr val="accent6">
                <a:lumMod val="60000"/>
                <a:lumOff val="40000"/>
                <a:alpha val="75000"/>
              </a:schemeClr>
            </a:solidFill>
            <a:ln>
              <a:noFill/>
            </a:ln>
            <a:effectLst/>
          </p:spPr>
          <p:txBody>
            <a:bodyPr wrap="none" anchor="ctr"/>
            <a:lstStyle/>
            <a:p>
              <a:pPr>
                <a:defRPr/>
              </a:pPr>
              <a:endParaRPr lang="en-GB" sz="2449" dirty="0"/>
            </a:p>
          </p:txBody>
        </p:sp>
        <p:sp>
          <p:nvSpPr>
            <p:cNvPr id="31" name="TextBox 13">
              <a:extLst>
                <a:ext uri="{FF2B5EF4-FFF2-40B4-BE49-F238E27FC236}">
                  <a16:creationId xmlns:a16="http://schemas.microsoft.com/office/drawing/2014/main" xmlns="" id="{83B44F87-B0CE-42E2-9DEA-A40A05A36364}"/>
                </a:ext>
              </a:extLst>
            </p:cNvPr>
            <p:cNvSpPr txBox="1"/>
            <p:nvPr/>
          </p:nvSpPr>
          <p:spPr>
            <a:xfrm>
              <a:off x="5005905" y="2670630"/>
              <a:ext cx="920797" cy="784958"/>
            </a:xfrm>
            <a:prstGeom prst="rect">
              <a:avLst/>
            </a:prstGeom>
            <a:noFill/>
          </p:spPr>
          <p:txBody>
            <a:bodyPr wrap="none" rtlCol="0" anchor="ctr">
              <a:spAutoFit/>
            </a:bodyPr>
            <a:lstStyle/>
            <a:p>
              <a:pPr algn="ctr"/>
              <a:r>
                <a:rPr lang="en-GB" sz="4501" b="1" spc="-109" dirty="0">
                  <a:solidFill>
                    <a:schemeClr val="bg1"/>
                  </a:solidFill>
                  <a:latin typeface="+mj-lt"/>
                  <a:ea typeface="Source Sans Pro" panose="020B0503030403020204" pitchFamily="34" charset="0"/>
                </a:rPr>
                <a:t>Bloqueadores</a:t>
              </a:r>
            </a:p>
          </p:txBody>
        </p:sp>
        <p:sp>
          <p:nvSpPr>
            <p:cNvPr id="32" name="TextBox 14">
              <a:extLst>
                <a:ext uri="{FF2B5EF4-FFF2-40B4-BE49-F238E27FC236}">
                  <a16:creationId xmlns:a16="http://schemas.microsoft.com/office/drawing/2014/main" xmlns="" id="{E212C1F9-1143-4E37-8854-84525B3889DC}"/>
                </a:ext>
              </a:extLst>
            </p:cNvPr>
            <p:cNvSpPr txBox="1"/>
            <p:nvPr/>
          </p:nvSpPr>
          <p:spPr>
            <a:xfrm>
              <a:off x="6526883" y="2670630"/>
              <a:ext cx="1226932" cy="784958"/>
            </a:xfrm>
            <a:prstGeom prst="rect">
              <a:avLst/>
            </a:prstGeom>
            <a:noFill/>
          </p:spPr>
          <p:txBody>
            <a:bodyPr wrap="none" rtlCol="0" anchor="ctr">
              <a:spAutoFit/>
            </a:bodyPr>
            <a:lstStyle/>
            <a:p>
              <a:pPr algn="ctr"/>
              <a:r>
                <a:rPr lang="en-GB" sz="4501" b="1" spc="-109">
                  <a:solidFill>
                    <a:schemeClr val="bg1"/>
                  </a:solidFill>
                  <a:latin typeface="+mj-lt"/>
                  <a:ea typeface="Source Sans Pro" panose="020B0503030403020204" pitchFamily="34" charset="0"/>
                </a:rPr>
                <a:t>Campeones</a:t>
              </a:r>
              <a:endParaRPr lang="en-GB" sz="4501" b="1" spc="-109" dirty="0">
                <a:solidFill>
                  <a:schemeClr val="bg1"/>
                </a:solidFill>
                <a:latin typeface="+mj-lt"/>
                <a:ea typeface="Source Sans Pro" panose="020B0503030403020204" pitchFamily="34" charset="0"/>
              </a:endParaRPr>
            </a:p>
          </p:txBody>
        </p:sp>
        <p:sp>
          <p:nvSpPr>
            <p:cNvPr id="33" name="TextBox 15">
              <a:extLst>
                <a:ext uri="{FF2B5EF4-FFF2-40B4-BE49-F238E27FC236}">
                  <a16:creationId xmlns:a16="http://schemas.microsoft.com/office/drawing/2014/main" xmlns="" id="{68288F26-4132-41D4-8727-4AFED77DDEBA}"/>
                </a:ext>
              </a:extLst>
            </p:cNvPr>
            <p:cNvSpPr txBox="1"/>
            <p:nvPr/>
          </p:nvSpPr>
          <p:spPr>
            <a:xfrm>
              <a:off x="4988306" y="4426546"/>
              <a:ext cx="955992" cy="784958"/>
            </a:xfrm>
            <a:prstGeom prst="rect">
              <a:avLst/>
            </a:prstGeom>
            <a:noFill/>
          </p:spPr>
          <p:txBody>
            <a:bodyPr wrap="none" rtlCol="0" anchor="ctr">
              <a:spAutoFit/>
            </a:bodyPr>
            <a:lstStyle/>
            <a:p>
              <a:pPr algn="ctr"/>
              <a:r>
                <a:rPr lang="en-GB" sz="4501" b="1" spc="-109">
                  <a:solidFill>
                    <a:schemeClr val="bg1"/>
                  </a:solidFill>
                  <a:latin typeface="+mj-lt"/>
                  <a:ea typeface="Source Sans Pro" panose="020B0503030403020204" pitchFamily="34" charset="0"/>
                </a:rPr>
                <a:t>Evasores</a:t>
              </a:r>
              <a:endParaRPr lang="en-GB" sz="4501" b="1" spc="-109" dirty="0">
                <a:solidFill>
                  <a:schemeClr val="bg1"/>
                </a:solidFill>
                <a:latin typeface="+mj-lt"/>
                <a:ea typeface="Source Sans Pro" panose="020B0503030403020204" pitchFamily="34" charset="0"/>
              </a:endParaRPr>
            </a:p>
          </p:txBody>
        </p:sp>
        <p:sp>
          <p:nvSpPr>
            <p:cNvPr id="34" name="TextBox 16">
              <a:extLst>
                <a:ext uri="{FF2B5EF4-FFF2-40B4-BE49-F238E27FC236}">
                  <a16:creationId xmlns:a16="http://schemas.microsoft.com/office/drawing/2014/main" xmlns="" id="{41F6FE1B-DF5B-4FD9-9CE0-EC635A1796FE}"/>
                </a:ext>
              </a:extLst>
            </p:cNvPr>
            <p:cNvSpPr txBox="1"/>
            <p:nvPr/>
          </p:nvSpPr>
          <p:spPr>
            <a:xfrm>
              <a:off x="6353175" y="4426546"/>
              <a:ext cx="1574345" cy="784958"/>
            </a:xfrm>
            <a:prstGeom prst="rect">
              <a:avLst/>
            </a:prstGeom>
            <a:noFill/>
          </p:spPr>
          <p:txBody>
            <a:bodyPr wrap="none" rtlCol="0" anchor="ctr">
              <a:spAutoFit/>
            </a:bodyPr>
            <a:lstStyle/>
            <a:p>
              <a:pPr algn="ctr"/>
              <a:r>
                <a:rPr lang="en-GB" sz="4501" b="1" spc="-109">
                  <a:solidFill>
                    <a:schemeClr val="bg1"/>
                  </a:solidFill>
                  <a:latin typeface="+mj-lt"/>
                  <a:ea typeface="Source Sans Pro" panose="020B0503030403020204" pitchFamily="34" charset="0"/>
                </a:rPr>
                <a:t>Impulsores silenciosos</a:t>
              </a:r>
              <a:endParaRPr lang="en-GB" sz="4501" b="1" spc="-109" dirty="0">
                <a:solidFill>
                  <a:schemeClr val="bg1"/>
                </a:solidFill>
                <a:latin typeface="+mj-lt"/>
                <a:ea typeface="Source Sans Pro" panose="020B0503030403020204" pitchFamily="34" charset="0"/>
              </a:endParaRPr>
            </a:p>
          </p:txBody>
        </p:sp>
      </p:grpSp>
      <p:cxnSp>
        <p:nvCxnSpPr>
          <p:cNvPr id="6" name="Gerade Verbindung mit Pfeil 5">
            <a:extLst>
              <a:ext uri="{FF2B5EF4-FFF2-40B4-BE49-F238E27FC236}">
                <a16:creationId xmlns:a16="http://schemas.microsoft.com/office/drawing/2014/main" xmlns="" id="{8B44B3A8-144F-4A8C-8A99-7E5041651851}"/>
              </a:ext>
            </a:extLst>
          </p:cNvPr>
          <p:cNvCxnSpPr>
            <a:cxnSpLocks/>
          </p:cNvCxnSpPr>
          <p:nvPr/>
        </p:nvCxnSpPr>
        <p:spPr>
          <a:xfrm>
            <a:off x="3647661" y="6052930"/>
            <a:ext cx="80805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D46D7494-DAAE-4230-A4CB-115B73BDB0FF}"/>
              </a:ext>
            </a:extLst>
          </p:cNvPr>
          <p:cNvCxnSpPr>
            <a:cxnSpLocks/>
          </p:cNvCxnSpPr>
          <p:nvPr/>
        </p:nvCxnSpPr>
        <p:spPr>
          <a:xfrm flipV="1">
            <a:off x="3647661" y="2142491"/>
            <a:ext cx="0" cy="3910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21">
            <a:extLst>
              <a:ext uri="{FF2B5EF4-FFF2-40B4-BE49-F238E27FC236}">
                <a16:creationId xmlns:a16="http://schemas.microsoft.com/office/drawing/2014/main" xmlns="" id="{F697B1C4-98D6-4960-9A4D-965D192C7CCB}"/>
              </a:ext>
            </a:extLst>
          </p:cNvPr>
          <p:cNvSpPr txBox="1"/>
          <p:nvPr/>
        </p:nvSpPr>
        <p:spPr>
          <a:xfrm>
            <a:off x="7059257" y="5780217"/>
            <a:ext cx="1485083" cy="307777"/>
          </a:xfrm>
          <a:prstGeom prst="rect">
            <a:avLst/>
          </a:prstGeom>
          <a:noFill/>
        </p:spPr>
        <p:txBody>
          <a:bodyPr wrap="square" rtlCol="0" anchor="b" anchorCtr="0">
            <a:spAutoFit/>
          </a:bodyPr>
          <a:lstStyle/>
          <a:p>
            <a:pPr algn="ctr"/>
            <a:r>
              <a:rPr lang="en-GB" sz="1400" b="1" dirty="0">
                <a:solidFill>
                  <a:schemeClr val="tx2"/>
                </a:solidFill>
                <a:latin typeface="+mj-lt"/>
                <a:ea typeface="League Spartan" charset="0"/>
                <a:cs typeface="Poppins" pitchFamily="2" charset="77"/>
              </a:rPr>
              <a:t>Interés común</a:t>
            </a:r>
          </a:p>
        </p:txBody>
      </p:sp>
      <p:sp>
        <p:nvSpPr>
          <p:cNvPr id="42" name="TextBox 21">
            <a:extLst>
              <a:ext uri="{FF2B5EF4-FFF2-40B4-BE49-F238E27FC236}">
                <a16:creationId xmlns:a16="http://schemas.microsoft.com/office/drawing/2014/main" xmlns="" id="{C72D6CA8-F379-4FBB-8EC7-12C8F5ECA469}"/>
              </a:ext>
            </a:extLst>
          </p:cNvPr>
          <p:cNvSpPr txBox="1"/>
          <p:nvPr/>
        </p:nvSpPr>
        <p:spPr>
          <a:xfrm rot="5400000">
            <a:off x="3066659" y="3860406"/>
            <a:ext cx="1485083" cy="307777"/>
          </a:xfrm>
          <a:prstGeom prst="rect">
            <a:avLst/>
          </a:prstGeom>
          <a:noFill/>
        </p:spPr>
        <p:txBody>
          <a:bodyPr wrap="square" rtlCol="0" anchor="b" anchorCtr="0">
            <a:spAutoFit/>
          </a:bodyPr>
          <a:lstStyle/>
          <a:p>
            <a:pPr algn="ctr"/>
            <a:r>
              <a:rPr lang="en-GB" sz="1400" b="1" dirty="0">
                <a:solidFill>
                  <a:schemeClr val="tx2"/>
                </a:solidFill>
                <a:latin typeface="+mj-lt"/>
                <a:ea typeface="League Spartan" charset="0"/>
                <a:cs typeface="Poppins" pitchFamily="2" charset="77"/>
              </a:rPr>
              <a:t>Energía invertida</a:t>
            </a:r>
          </a:p>
        </p:txBody>
      </p:sp>
      <p:sp>
        <p:nvSpPr>
          <p:cNvPr id="43" name="TextBox 13">
            <a:extLst>
              <a:ext uri="{FF2B5EF4-FFF2-40B4-BE49-F238E27FC236}">
                <a16:creationId xmlns:a16="http://schemas.microsoft.com/office/drawing/2014/main" xmlns="" id="{F2C43120-43BD-470C-8FD9-EDCAF0BECD7C}"/>
              </a:ext>
            </a:extLst>
          </p:cNvPr>
          <p:cNvSpPr txBox="1"/>
          <p:nvPr/>
        </p:nvSpPr>
        <p:spPr>
          <a:xfrm>
            <a:off x="5410294" y="3254264"/>
            <a:ext cx="1209627" cy="584775"/>
          </a:xfrm>
          <a:prstGeom prst="rect">
            <a:avLst/>
          </a:prstGeom>
          <a:noFill/>
        </p:spPr>
        <p:txBody>
          <a:bodyPr wrap="square" rtlCol="0" anchor="ctr">
            <a:spAutoFit/>
          </a:bodyPr>
          <a:lstStyle/>
          <a:p>
            <a:pPr algn="ctr"/>
            <a:r>
              <a:rPr lang="en-GB" sz="1600" b="1" spc="-109" dirty="0">
                <a:solidFill>
                  <a:schemeClr val="bg1"/>
                </a:solidFill>
                <a:latin typeface="+mj-lt"/>
                <a:ea typeface="Source Sans Pro" panose="020B0503030403020204" pitchFamily="34" charset="0"/>
              </a:rPr>
              <a:t>Resistencias activas</a:t>
            </a:r>
          </a:p>
        </p:txBody>
      </p:sp>
      <p:sp>
        <p:nvSpPr>
          <p:cNvPr id="44" name="TextBox 14">
            <a:extLst>
              <a:ext uri="{FF2B5EF4-FFF2-40B4-BE49-F238E27FC236}">
                <a16:creationId xmlns:a16="http://schemas.microsoft.com/office/drawing/2014/main" xmlns="" id="{966364C8-0C76-45E2-8B43-7C809F76EDDB}"/>
              </a:ext>
            </a:extLst>
          </p:cNvPr>
          <p:cNvSpPr txBox="1"/>
          <p:nvPr/>
        </p:nvSpPr>
        <p:spPr>
          <a:xfrm>
            <a:off x="8876019" y="3254264"/>
            <a:ext cx="1372107" cy="584775"/>
          </a:xfrm>
          <a:prstGeom prst="rect">
            <a:avLst/>
          </a:prstGeom>
          <a:noFill/>
        </p:spPr>
        <p:txBody>
          <a:bodyPr wrap="square" rtlCol="0" anchor="ctr">
            <a:spAutoFit/>
          </a:bodyPr>
          <a:lstStyle/>
          <a:p>
            <a:pPr algn="ctr"/>
            <a:r>
              <a:rPr lang="en-GB" sz="1600" b="1" spc="-109" dirty="0">
                <a:solidFill>
                  <a:schemeClr val="bg1"/>
                </a:solidFill>
                <a:latin typeface="+mj-lt"/>
                <a:ea typeface="Source Sans Pro" panose="020B0503030403020204" pitchFamily="34" charset="0"/>
              </a:rPr>
              <a:t>Partidarios activos</a:t>
            </a:r>
          </a:p>
        </p:txBody>
      </p:sp>
      <p:sp>
        <p:nvSpPr>
          <p:cNvPr id="45" name="TextBox 15">
            <a:extLst>
              <a:ext uri="{FF2B5EF4-FFF2-40B4-BE49-F238E27FC236}">
                <a16:creationId xmlns:a16="http://schemas.microsoft.com/office/drawing/2014/main" xmlns="" id="{F13B7374-C285-4B53-A3B1-1D1502B2B56D}"/>
              </a:ext>
            </a:extLst>
          </p:cNvPr>
          <p:cNvSpPr txBox="1"/>
          <p:nvPr/>
        </p:nvSpPr>
        <p:spPr>
          <a:xfrm>
            <a:off x="5374643" y="5010180"/>
            <a:ext cx="1280928" cy="584775"/>
          </a:xfrm>
          <a:prstGeom prst="rect">
            <a:avLst/>
          </a:prstGeom>
          <a:noFill/>
        </p:spPr>
        <p:txBody>
          <a:bodyPr wrap="square" rtlCol="0" anchor="ctr">
            <a:spAutoFit/>
          </a:bodyPr>
          <a:lstStyle/>
          <a:p>
            <a:pPr algn="ctr"/>
            <a:r>
              <a:rPr lang="en-GB" sz="1600" b="1" spc="-109" dirty="0">
                <a:solidFill>
                  <a:schemeClr val="bg1"/>
                </a:solidFill>
                <a:latin typeface="+mj-lt"/>
                <a:ea typeface="Source Sans Pro" panose="020B0503030403020204" pitchFamily="34" charset="0"/>
              </a:rPr>
              <a:t>Resistencias pasivas</a:t>
            </a:r>
          </a:p>
        </p:txBody>
      </p:sp>
      <p:sp>
        <p:nvSpPr>
          <p:cNvPr id="46" name="TextBox 16">
            <a:extLst>
              <a:ext uri="{FF2B5EF4-FFF2-40B4-BE49-F238E27FC236}">
                <a16:creationId xmlns:a16="http://schemas.microsoft.com/office/drawing/2014/main" xmlns="" id="{87650F9A-32A5-41D7-8603-A2B9B887B711}"/>
              </a:ext>
            </a:extLst>
          </p:cNvPr>
          <p:cNvSpPr txBox="1"/>
          <p:nvPr/>
        </p:nvSpPr>
        <p:spPr>
          <a:xfrm>
            <a:off x="8840369" y="5010180"/>
            <a:ext cx="1443408" cy="584775"/>
          </a:xfrm>
          <a:prstGeom prst="rect">
            <a:avLst/>
          </a:prstGeom>
          <a:noFill/>
        </p:spPr>
        <p:txBody>
          <a:bodyPr wrap="square" rtlCol="0" anchor="ctr">
            <a:spAutoFit/>
          </a:bodyPr>
          <a:lstStyle/>
          <a:p>
            <a:pPr algn="ctr"/>
            <a:r>
              <a:rPr lang="en-GB" sz="1600" b="1" spc="-109" dirty="0">
                <a:solidFill>
                  <a:schemeClr val="bg1"/>
                </a:solidFill>
                <a:latin typeface="+mj-lt"/>
                <a:ea typeface="Source Sans Pro" panose="020B0503030403020204" pitchFamily="34" charset="0"/>
              </a:rPr>
              <a:t>Partidarios pasivos</a:t>
            </a:r>
          </a:p>
        </p:txBody>
      </p:sp>
    </p:spTree>
    <p:extLst>
      <p:ext uri="{BB962C8B-B14F-4D97-AF65-F5344CB8AC3E}">
        <p14:creationId xmlns:p14="http://schemas.microsoft.com/office/powerpoint/2010/main" val="739315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28837" y="571197"/>
            <a:ext cx="10312883" cy="861754"/>
          </a:xfrm>
        </p:spPr>
        <p:txBody>
          <a:bodyPr>
            <a:noAutofit/>
          </a:bodyPr>
          <a:lstStyle/>
          <a:p>
            <a:r>
              <a:rPr lang="en-GB" dirty="0"/>
              <a:t>Objetivos estratégicos de la comunicación </a:t>
            </a:r>
            <a:r>
              <a:rPr lang="en-GB" u="sng" dirty="0"/>
              <a:t>DURANTE </a:t>
            </a:r>
            <a:r>
              <a:rPr lang="en-GB" dirty="0"/>
              <a:t>la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19917" y="1928247"/>
            <a:ext cx="2957621" cy="38405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El objetivo de la gestión de crisis es eliminar el daño potencial y permitir que la organización reanude la ejecución de su estrategia. </a:t>
            </a:r>
          </a:p>
          <a:p>
            <a:pPr algn="l">
              <a:lnSpc>
                <a:spcPct val="100000"/>
              </a:lnSpc>
              <a:spcBef>
                <a:spcPts val="600"/>
              </a:spcBef>
            </a:pPr>
            <a:r>
              <a:rPr lang="en-GB" sz="2200" dirty="0">
                <a:solidFill>
                  <a:srgbClr val="245473"/>
                </a:solidFill>
                <a:latin typeface="+mj-lt"/>
                <a:sym typeface="Wingdings" panose="05000000000000000000" pitchFamily="2" charset="2"/>
              </a:rPr>
              <a:t>Durante la crisis empresarial, la comunicación con los principales interesados es esencial.</a:t>
            </a:r>
          </a:p>
          <a:p>
            <a:pPr algn="l">
              <a:lnSpc>
                <a:spcPts val="1500"/>
              </a:lnSpc>
              <a:spcBef>
                <a:spcPts val="600"/>
              </a:spcBef>
            </a:pPr>
            <a:endParaRPr lang="en-GB" sz="2200" dirty="0">
              <a:latin typeface="+mj-lt"/>
              <a:sym typeface="Wingdings" panose="05000000000000000000" pitchFamily="2" charset="2"/>
            </a:endParaRPr>
          </a:p>
        </p:txBody>
      </p:sp>
      <p:grpSp>
        <p:nvGrpSpPr>
          <p:cNvPr id="4" name="Gruppieren 3">
            <a:extLst>
              <a:ext uri="{FF2B5EF4-FFF2-40B4-BE49-F238E27FC236}">
                <a16:creationId xmlns:a16="http://schemas.microsoft.com/office/drawing/2014/main" xmlns="" id="{F0B03A0E-6248-424D-97CB-84CDEF89E884}"/>
              </a:ext>
            </a:extLst>
          </p:cNvPr>
          <p:cNvGrpSpPr/>
          <p:nvPr/>
        </p:nvGrpSpPr>
        <p:grpSpPr>
          <a:xfrm>
            <a:off x="4009265" y="2411248"/>
            <a:ext cx="7987843" cy="3583091"/>
            <a:chOff x="3649227" y="1891861"/>
            <a:chExt cx="9206673" cy="4239037"/>
          </a:xfrm>
        </p:grpSpPr>
        <p:sp>
          <p:nvSpPr>
            <p:cNvPr id="39" name="Pentagon 6">
              <a:extLst>
                <a:ext uri="{FF2B5EF4-FFF2-40B4-BE49-F238E27FC236}">
                  <a16:creationId xmlns:a16="http://schemas.microsoft.com/office/drawing/2014/main" xmlns="" id="{8215E949-0C02-4FE3-8314-729E28C7B1D5}"/>
                </a:ext>
              </a:extLst>
            </p:cNvPr>
            <p:cNvSpPr/>
            <p:nvPr/>
          </p:nvSpPr>
          <p:spPr>
            <a:xfrm>
              <a:off x="7915823" y="3106373"/>
              <a:ext cx="4446729" cy="839242"/>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3" name="Pentagon 7">
              <a:extLst>
                <a:ext uri="{FF2B5EF4-FFF2-40B4-BE49-F238E27FC236}">
                  <a16:creationId xmlns:a16="http://schemas.microsoft.com/office/drawing/2014/main" xmlns="" id="{56309369-CC09-444E-93BC-817E91C15DBC}"/>
                </a:ext>
              </a:extLst>
            </p:cNvPr>
            <p:cNvSpPr/>
            <p:nvPr/>
          </p:nvSpPr>
          <p:spPr>
            <a:xfrm>
              <a:off x="7925556" y="3945216"/>
              <a:ext cx="4520728" cy="824473"/>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4" name="Pentagon 8">
              <a:extLst>
                <a:ext uri="{FF2B5EF4-FFF2-40B4-BE49-F238E27FC236}">
                  <a16:creationId xmlns:a16="http://schemas.microsoft.com/office/drawing/2014/main" xmlns="" id="{089108CE-7781-4A21-AF51-196DEDE09AD0}"/>
                </a:ext>
              </a:extLst>
            </p:cNvPr>
            <p:cNvSpPr/>
            <p:nvPr/>
          </p:nvSpPr>
          <p:spPr>
            <a:xfrm>
              <a:off x="7925556" y="4768814"/>
              <a:ext cx="4520731" cy="1362084"/>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5" name="Pentagon 9">
              <a:extLst>
                <a:ext uri="{FF2B5EF4-FFF2-40B4-BE49-F238E27FC236}">
                  <a16:creationId xmlns:a16="http://schemas.microsoft.com/office/drawing/2014/main" xmlns="" id="{D7F40F59-AC22-48A1-8C6F-4EEEDB4CEFE2}"/>
                </a:ext>
              </a:extLst>
            </p:cNvPr>
            <p:cNvSpPr/>
            <p:nvPr/>
          </p:nvSpPr>
          <p:spPr>
            <a:xfrm>
              <a:off x="7915823" y="2301045"/>
              <a:ext cx="4402551" cy="824474"/>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6" name="Rectangle 10">
              <a:extLst>
                <a:ext uri="{FF2B5EF4-FFF2-40B4-BE49-F238E27FC236}">
                  <a16:creationId xmlns:a16="http://schemas.microsoft.com/office/drawing/2014/main" xmlns="" id="{2E4304CD-8684-4F0F-B59D-D8FA97889418}"/>
                </a:ext>
              </a:extLst>
            </p:cNvPr>
            <p:cNvSpPr/>
            <p:nvPr/>
          </p:nvSpPr>
          <p:spPr>
            <a:xfrm>
              <a:off x="5657923" y="3427445"/>
              <a:ext cx="1798582" cy="5197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7" name="Rectangle 11">
              <a:extLst>
                <a:ext uri="{FF2B5EF4-FFF2-40B4-BE49-F238E27FC236}">
                  <a16:creationId xmlns:a16="http://schemas.microsoft.com/office/drawing/2014/main" xmlns="" id="{B4C86A65-83A5-4235-A40F-B06011604152}"/>
                </a:ext>
              </a:extLst>
            </p:cNvPr>
            <p:cNvSpPr/>
            <p:nvPr/>
          </p:nvSpPr>
          <p:spPr>
            <a:xfrm>
              <a:off x="5661365" y="3947171"/>
              <a:ext cx="1795141" cy="5062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8" name="Rectangle 12">
              <a:extLst>
                <a:ext uri="{FF2B5EF4-FFF2-40B4-BE49-F238E27FC236}">
                  <a16:creationId xmlns:a16="http://schemas.microsoft.com/office/drawing/2014/main" xmlns="" id="{7547FAA9-F8F1-4E16-A036-C7DC9CFD0E4D}"/>
                </a:ext>
              </a:extLst>
            </p:cNvPr>
            <p:cNvSpPr/>
            <p:nvPr/>
          </p:nvSpPr>
          <p:spPr>
            <a:xfrm>
              <a:off x="5658941" y="4453407"/>
              <a:ext cx="1819440" cy="53525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9" name="Rectangle 13">
              <a:extLst>
                <a:ext uri="{FF2B5EF4-FFF2-40B4-BE49-F238E27FC236}">
                  <a16:creationId xmlns:a16="http://schemas.microsoft.com/office/drawing/2014/main" xmlns="" id="{D7F5FDDE-FAEE-4F2F-BB72-DB43BDC29A38}"/>
                </a:ext>
              </a:extLst>
            </p:cNvPr>
            <p:cNvSpPr/>
            <p:nvPr/>
          </p:nvSpPr>
          <p:spPr>
            <a:xfrm>
              <a:off x="5638612" y="2884053"/>
              <a:ext cx="1862293" cy="5449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grpSp>
          <p:nvGrpSpPr>
            <p:cNvPr id="70" name="Group 14">
              <a:extLst>
                <a:ext uri="{FF2B5EF4-FFF2-40B4-BE49-F238E27FC236}">
                  <a16:creationId xmlns:a16="http://schemas.microsoft.com/office/drawing/2014/main" xmlns="" id="{9B99C182-C0EB-4B92-991D-DCEE7D4D0A12}"/>
                </a:ext>
              </a:extLst>
            </p:cNvPr>
            <p:cNvGrpSpPr/>
            <p:nvPr/>
          </p:nvGrpSpPr>
          <p:grpSpPr>
            <a:xfrm>
              <a:off x="7456505" y="2285407"/>
              <a:ext cx="469052" cy="1661763"/>
              <a:chOff x="413581" y="698501"/>
              <a:chExt cx="556244" cy="1970670"/>
            </a:xfrm>
          </p:grpSpPr>
          <p:sp>
            <p:nvSpPr>
              <p:cNvPr id="71" name="Freeform 15">
                <a:extLst>
                  <a:ext uri="{FF2B5EF4-FFF2-40B4-BE49-F238E27FC236}">
                    <a16:creationId xmlns:a16="http://schemas.microsoft.com/office/drawing/2014/main" xmlns="" id="{1F1701F4-D8E2-4CC2-9FBA-F1D6AF5D0EDF}"/>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2400" dirty="0">
                  <a:latin typeface="Lato Light" panose="020F0502020204030203" pitchFamily="34" charset="0"/>
                </a:endParaRPr>
              </a:p>
            </p:txBody>
          </p:sp>
          <p:sp>
            <p:nvSpPr>
              <p:cNvPr id="72" name="Freeform 16">
                <a:extLst>
                  <a:ext uri="{FF2B5EF4-FFF2-40B4-BE49-F238E27FC236}">
                    <a16:creationId xmlns:a16="http://schemas.microsoft.com/office/drawing/2014/main" xmlns="" id="{D4F6CF43-DCAE-429F-91D1-F52D01A38E12}"/>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2400" dirty="0">
                  <a:latin typeface="Lato Light" panose="020F0502020204030203" pitchFamily="34" charset="0"/>
                </a:endParaRPr>
              </a:p>
            </p:txBody>
          </p:sp>
        </p:grpSp>
        <p:sp>
          <p:nvSpPr>
            <p:cNvPr id="73" name="Freeform 18">
              <a:extLst>
                <a:ext uri="{FF2B5EF4-FFF2-40B4-BE49-F238E27FC236}">
                  <a16:creationId xmlns:a16="http://schemas.microsoft.com/office/drawing/2014/main" xmlns="" id="{86E83247-155A-4506-ADC8-41445CAFCCB7}"/>
                </a:ext>
              </a:extLst>
            </p:cNvPr>
            <p:cNvSpPr/>
            <p:nvPr/>
          </p:nvSpPr>
          <p:spPr>
            <a:xfrm flipV="1">
              <a:off x="7456725" y="4453406"/>
              <a:ext cx="468830" cy="112122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2400" dirty="0">
                <a:latin typeface="Lato Light" panose="020F0502020204030203" pitchFamily="34" charset="0"/>
              </a:endParaRPr>
            </a:p>
          </p:txBody>
        </p:sp>
        <p:sp>
          <p:nvSpPr>
            <p:cNvPr id="74" name="Freeform 19">
              <a:extLst>
                <a:ext uri="{FF2B5EF4-FFF2-40B4-BE49-F238E27FC236}">
                  <a16:creationId xmlns:a16="http://schemas.microsoft.com/office/drawing/2014/main" xmlns="" id="{49619BF2-6943-47C6-9ACE-F3F5E275C6A1}"/>
                </a:ext>
              </a:extLst>
            </p:cNvPr>
            <p:cNvSpPr/>
            <p:nvPr/>
          </p:nvSpPr>
          <p:spPr>
            <a:xfrm flipV="1">
              <a:off x="7456503" y="3947172"/>
              <a:ext cx="469052" cy="823948"/>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2400" dirty="0">
                <a:latin typeface="Lato Light" panose="020F0502020204030203" pitchFamily="34" charset="0"/>
              </a:endParaRPr>
            </a:p>
          </p:txBody>
        </p:sp>
        <p:sp>
          <p:nvSpPr>
            <p:cNvPr id="75" name="Freeform 3">
              <a:extLst>
                <a:ext uri="{FF2B5EF4-FFF2-40B4-BE49-F238E27FC236}">
                  <a16:creationId xmlns:a16="http://schemas.microsoft.com/office/drawing/2014/main" xmlns="" id="{6EC8BDFB-1B23-42ED-8D2E-379465E31EC4}"/>
                </a:ext>
              </a:extLst>
            </p:cNvPr>
            <p:cNvSpPr>
              <a:spLocks noChangeArrowheads="1"/>
            </p:cNvSpPr>
            <p:nvPr/>
          </p:nvSpPr>
          <p:spPr bwMode="auto">
            <a:xfrm>
              <a:off x="4557960" y="2829893"/>
              <a:ext cx="2204587" cy="2204587"/>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76" name="Freeform 4">
              <a:extLst>
                <a:ext uri="{FF2B5EF4-FFF2-40B4-BE49-F238E27FC236}">
                  <a16:creationId xmlns:a16="http://schemas.microsoft.com/office/drawing/2014/main" xmlns="" id="{2C899F13-4059-49CC-AA26-54E442993AEB}"/>
                </a:ext>
              </a:extLst>
            </p:cNvPr>
            <p:cNvSpPr>
              <a:spLocks noChangeArrowheads="1"/>
            </p:cNvSpPr>
            <p:nvPr/>
          </p:nvSpPr>
          <p:spPr bwMode="auto">
            <a:xfrm>
              <a:off x="5658943" y="2672536"/>
              <a:ext cx="1259971" cy="2518986"/>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chemeClr val="accent5">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77" name="Freeform 5">
              <a:extLst>
                <a:ext uri="{FF2B5EF4-FFF2-40B4-BE49-F238E27FC236}">
                  <a16:creationId xmlns:a16="http://schemas.microsoft.com/office/drawing/2014/main" xmlns="" id="{1DA99D93-D3B8-46CA-8FCD-D053010BF17F}"/>
                </a:ext>
              </a:extLst>
            </p:cNvPr>
            <p:cNvSpPr>
              <a:spLocks noChangeArrowheads="1"/>
            </p:cNvSpPr>
            <p:nvPr/>
          </p:nvSpPr>
          <p:spPr bwMode="auto">
            <a:xfrm>
              <a:off x="4400519" y="2672734"/>
              <a:ext cx="1260844" cy="2518788"/>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chemeClr val="accent5"/>
            </a:solidFill>
            <a:ln>
              <a:noFill/>
            </a:ln>
            <a:effectLst/>
          </p:spPr>
          <p:txBody>
            <a:bodyPr wrap="square" anchor="ctr">
              <a:noAutofit/>
            </a:bodyPr>
            <a:lstStyle/>
            <a:p>
              <a:endParaRPr lang="en-GB" sz="2450" dirty="0">
                <a:latin typeface="Lato Light" panose="020F0502020204030203" pitchFamily="34" charset="0"/>
              </a:endParaRPr>
            </a:p>
          </p:txBody>
        </p:sp>
        <p:sp>
          <p:nvSpPr>
            <p:cNvPr id="78" name="Freeform 10">
              <a:extLst>
                <a:ext uri="{FF2B5EF4-FFF2-40B4-BE49-F238E27FC236}">
                  <a16:creationId xmlns:a16="http://schemas.microsoft.com/office/drawing/2014/main" xmlns="" id="{C96B7DD1-E668-4C00-BA26-3E1BED15FAA5}"/>
                </a:ext>
              </a:extLst>
            </p:cNvPr>
            <p:cNvSpPr>
              <a:spLocks noChangeArrowheads="1"/>
            </p:cNvSpPr>
            <p:nvPr/>
          </p:nvSpPr>
          <p:spPr bwMode="auto">
            <a:xfrm rot="15300000">
              <a:off x="4829024" y="1953466"/>
              <a:ext cx="724329" cy="601119"/>
            </a:xfrm>
            <a:custGeom>
              <a:avLst/>
              <a:gdLst>
                <a:gd name="T0" fmla="*/ 2567 w 2568"/>
                <a:gd name="T1" fmla="*/ 0 h 2132"/>
                <a:gd name="T2" fmla="*/ 1579 w 2568"/>
                <a:gd name="T3" fmla="*/ 1065 h 2132"/>
                <a:gd name="T4" fmla="*/ 2567 w 2568"/>
                <a:gd name="T5" fmla="*/ 2131 h 2132"/>
                <a:gd name="T6" fmla="*/ 0 w 2568"/>
                <a:gd name="T7" fmla="*/ 1065 h 2132"/>
                <a:gd name="T8" fmla="*/ 2567 w 2568"/>
                <a:gd name="T9" fmla="*/ 0 h 2132"/>
              </a:gdLst>
              <a:ahLst/>
              <a:cxnLst>
                <a:cxn ang="0">
                  <a:pos x="T0" y="T1"/>
                </a:cxn>
                <a:cxn ang="0">
                  <a:pos x="T2" y="T3"/>
                </a:cxn>
                <a:cxn ang="0">
                  <a:pos x="T4" y="T5"/>
                </a:cxn>
                <a:cxn ang="0">
                  <a:pos x="T6" y="T7"/>
                </a:cxn>
                <a:cxn ang="0">
                  <a:pos x="T8" y="T9"/>
                </a:cxn>
              </a:cxnLst>
              <a:rect l="0" t="0" r="r" b="b"/>
              <a:pathLst>
                <a:path w="2568" h="2132">
                  <a:moveTo>
                    <a:pt x="2567" y="0"/>
                  </a:moveTo>
                  <a:lnTo>
                    <a:pt x="1579" y="1065"/>
                  </a:lnTo>
                  <a:lnTo>
                    <a:pt x="2567" y="2131"/>
                  </a:lnTo>
                  <a:lnTo>
                    <a:pt x="0" y="1065"/>
                  </a:lnTo>
                  <a:lnTo>
                    <a:pt x="2567" y="0"/>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79" name="Freeform 11">
              <a:extLst>
                <a:ext uri="{FF2B5EF4-FFF2-40B4-BE49-F238E27FC236}">
                  <a16:creationId xmlns:a16="http://schemas.microsoft.com/office/drawing/2014/main" xmlns="" id="{351505F3-4A7B-4695-9F1C-6692C5202302}"/>
                </a:ext>
              </a:extLst>
            </p:cNvPr>
            <p:cNvSpPr>
              <a:spLocks noChangeArrowheads="1"/>
            </p:cNvSpPr>
            <p:nvPr/>
          </p:nvSpPr>
          <p:spPr bwMode="auto">
            <a:xfrm rot="15300000">
              <a:off x="4548995" y="2974122"/>
              <a:ext cx="1688622" cy="50705"/>
            </a:xfrm>
            <a:prstGeom prst="roundRect">
              <a:avLst>
                <a:gd name="adj" fmla="val 50000"/>
              </a:avLst>
            </a:pr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80" name="Freeform 14">
              <a:extLst>
                <a:ext uri="{FF2B5EF4-FFF2-40B4-BE49-F238E27FC236}">
                  <a16:creationId xmlns:a16="http://schemas.microsoft.com/office/drawing/2014/main" xmlns="" id="{7C3B8983-4098-4B0E-922C-901447F08367}"/>
                </a:ext>
              </a:extLst>
            </p:cNvPr>
            <p:cNvSpPr>
              <a:spLocks noChangeArrowheads="1"/>
            </p:cNvSpPr>
            <p:nvPr/>
          </p:nvSpPr>
          <p:spPr bwMode="auto">
            <a:xfrm rot="17100000">
              <a:off x="4835921" y="5309425"/>
              <a:ext cx="724329" cy="601119"/>
            </a:xfrm>
            <a:custGeom>
              <a:avLst/>
              <a:gdLst>
                <a:gd name="T0" fmla="*/ 0 w 2568"/>
                <a:gd name="T1" fmla="*/ 0 h 2132"/>
                <a:gd name="T2" fmla="*/ 988 w 2568"/>
                <a:gd name="T3" fmla="*/ 1065 h 2132"/>
                <a:gd name="T4" fmla="*/ 0 w 2568"/>
                <a:gd name="T5" fmla="*/ 2131 h 2132"/>
                <a:gd name="T6" fmla="*/ 2567 w 2568"/>
                <a:gd name="T7" fmla="*/ 1065 h 2132"/>
                <a:gd name="T8" fmla="*/ 0 w 2568"/>
                <a:gd name="T9" fmla="*/ 0 h 2132"/>
              </a:gdLst>
              <a:ahLst/>
              <a:cxnLst>
                <a:cxn ang="0">
                  <a:pos x="T0" y="T1"/>
                </a:cxn>
                <a:cxn ang="0">
                  <a:pos x="T2" y="T3"/>
                </a:cxn>
                <a:cxn ang="0">
                  <a:pos x="T4" y="T5"/>
                </a:cxn>
                <a:cxn ang="0">
                  <a:pos x="T6" y="T7"/>
                </a:cxn>
                <a:cxn ang="0">
                  <a:pos x="T8" y="T9"/>
                </a:cxn>
              </a:cxnLst>
              <a:rect l="0" t="0" r="r" b="b"/>
              <a:pathLst>
                <a:path w="2568" h="2132">
                  <a:moveTo>
                    <a:pt x="0" y="0"/>
                  </a:moveTo>
                  <a:lnTo>
                    <a:pt x="988" y="1065"/>
                  </a:lnTo>
                  <a:lnTo>
                    <a:pt x="0" y="2131"/>
                  </a:lnTo>
                  <a:lnTo>
                    <a:pt x="2567" y="1065"/>
                  </a:lnTo>
                  <a:lnTo>
                    <a:pt x="0" y="0"/>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81" name="Freeform 11">
              <a:extLst>
                <a:ext uri="{FF2B5EF4-FFF2-40B4-BE49-F238E27FC236}">
                  <a16:creationId xmlns:a16="http://schemas.microsoft.com/office/drawing/2014/main" xmlns="" id="{462D5512-D0C7-419C-A16F-47C2D12BBBE2}"/>
                </a:ext>
              </a:extLst>
            </p:cNvPr>
            <p:cNvSpPr>
              <a:spLocks noChangeArrowheads="1"/>
            </p:cNvSpPr>
            <p:nvPr/>
          </p:nvSpPr>
          <p:spPr bwMode="auto">
            <a:xfrm rot="17100000">
              <a:off x="4550783" y="4836474"/>
              <a:ext cx="1691166" cy="50705"/>
            </a:xfrm>
            <a:prstGeom prst="roundRect">
              <a:avLst>
                <a:gd name="adj" fmla="val 50000"/>
              </a:avLst>
            </a:pr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82" name="Freeform 8">
              <a:extLst>
                <a:ext uri="{FF2B5EF4-FFF2-40B4-BE49-F238E27FC236}">
                  <a16:creationId xmlns:a16="http://schemas.microsoft.com/office/drawing/2014/main" xmlns="" id="{C14267C7-2776-4395-AF09-F7EB12396F8F}"/>
                </a:ext>
              </a:extLst>
            </p:cNvPr>
            <p:cNvSpPr>
              <a:spLocks noChangeArrowheads="1"/>
            </p:cNvSpPr>
            <p:nvPr/>
          </p:nvSpPr>
          <p:spPr bwMode="auto">
            <a:xfrm rot="15300000">
              <a:off x="3649227" y="2631885"/>
              <a:ext cx="725574" cy="725573"/>
            </a:xfrm>
            <a:custGeom>
              <a:avLst/>
              <a:gdLst>
                <a:gd name="T0" fmla="*/ 1062 w 2570"/>
                <a:gd name="T1" fmla="*/ 0 h 2570"/>
                <a:gd name="T2" fmla="*/ 1117 w 2570"/>
                <a:gd name="T3" fmla="*/ 1451 h 2570"/>
                <a:gd name="T4" fmla="*/ 2569 w 2570"/>
                <a:gd name="T5" fmla="*/ 1507 h 2570"/>
                <a:gd name="T6" fmla="*/ 0 w 2570"/>
                <a:gd name="T7" fmla="*/ 2569 h 2570"/>
                <a:gd name="T8" fmla="*/ 1062 w 2570"/>
                <a:gd name="T9" fmla="*/ 0 h 2570"/>
              </a:gdLst>
              <a:ahLst/>
              <a:cxnLst>
                <a:cxn ang="0">
                  <a:pos x="T0" y="T1"/>
                </a:cxn>
                <a:cxn ang="0">
                  <a:pos x="T2" y="T3"/>
                </a:cxn>
                <a:cxn ang="0">
                  <a:pos x="T4" y="T5"/>
                </a:cxn>
                <a:cxn ang="0">
                  <a:pos x="T6" y="T7"/>
                </a:cxn>
                <a:cxn ang="0">
                  <a:pos x="T8" y="T9"/>
                </a:cxn>
              </a:cxnLst>
              <a:rect l="0" t="0" r="r" b="b"/>
              <a:pathLst>
                <a:path w="2570" h="2570">
                  <a:moveTo>
                    <a:pt x="1062" y="0"/>
                  </a:moveTo>
                  <a:lnTo>
                    <a:pt x="1117" y="1451"/>
                  </a:lnTo>
                  <a:lnTo>
                    <a:pt x="2569" y="1507"/>
                  </a:lnTo>
                  <a:lnTo>
                    <a:pt x="0" y="2569"/>
                  </a:lnTo>
                  <a:lnTo>
                    <a:pt x="1062" y="0"/>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83" name="Freeform 11">
              <a:extLst>
                <a:ext uri="{FF2B5EF4-FFF2-40B4-BE49-F238E27FC236}">
                  <a16:creationId xmlns:a16="http://schemas.microsoft.com/office/drawing/2014/main" xmlns="" id="{3C8FC970-7FFB-4609-B78F-F3A132598919}"/>
                </a:ext>
              </a:extLst>
            </p:cNvPr>
            <p:cNvSpPr>
              <a:spLocks noChangeArrowheads="1"/>
            </p:cNvSpPr>
            <p:nvPr/>
          </p:nvSpPr>
          <p:spPr bwMode="auto">
            <a:xfrm rot="12600000">
              <a:off x="3963436" y="3432908"/>
              <a:ext cx="1688622" cy="50705"/>
            </a:xfrm>
            <a:prstGeom prst="roundRect">
              <a:avLst>
                <a:gd name="adj" fmla="val 50000"/>
              </a:avLst>
            </a:pr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84" name="Freeform 12">
              <a:extLst>
                <a:ext uri="{FF2B5EF4-FFF2-40B4-BE49-F238E27FC236}">
                  <a16:creationId xmlns:a16="http://schemas.microsoft.com/office/drawing/2014/main" xmlns="" id="{5B2C808A-9914-4E5D-A93D-D1C1E2F9BD28}"/>
                </a:ext>
              </a:extLst>
            </p:cNvPr>
            <p:cNvSpPr>
              <a:spLocks noChangeArrowheads="1"/>
            </p:cNvSpPr>
            <p:nvPr/>
          </p:nvSpPr>
          <p:spPr bwMode="auto">
            <a:xfrm rot="17100000">
              <a:off x="3649228" y="4498864"/>
              <a:ext cx="725573" cy="725573"/>
            </a:xfrm>
            <a:custGeom>
              <a:avLst/>
              <a:gdLst>
                <a:gd name="T0" fmla="*/ 1507 w 2570"/>
                <a:gd name="T1" fmla="*/ 0 h 2570"/>
                <a:gd name="T2" fmla="*/ 1452 w 2570"/>
                <a:gd name="T3" fmla="*/ 1451 h 2570"/>
                <a:gd name="T4" fmla="*/ 0 w 2570"/>
                <a:gd name="T5" fmla="*/ 1507 h 2570"/>
                <a:gd name="T6" fmla="*/ 2569 w 2570"/>
                <a:gd name="T7" fmla="*/ 2569 h 2570"/>
                <a:gd name="T8" fmla="*/ 1507 w 2570"/>
                <a:gd name="T9" fmla="*/ 0 h 2570"/>
              </a:gdLst>
              <a:ahLst/>
              <a:cxnLst>
                <a:cxn ang="0">
                  <a:pos x="T0" y="T1"/>
                </a:cxn>
                <a:cxn ang="0">
                  <a:pos x="T2" y="T3"/>
                </a:cxn>
                <a:cxn ang="0">
                  <a:pos x="T4" y="T5"/>
                </a:cxn>
                <a:cxn ang="0">
                  <a:pos x="T6" y="T7"/>
                </a:cxn>
                <a:cxn ang="0">
                  <a:pos x="T8" y="T9"/>
                </a:cxn>
              </a:cxnLst>
              <a:rect l="0" t="0" r="r" b="b"/>
              <a:pathLst>
                <a:path w="2570" h="2570">
                  <a:moveTo>
                    <a:pt x="1507" y="0"/>
                  </a:moveTo>
                  <a:lnTo>
                    <a:pt x="1452" y="1451"/>
                  </a:lnTo>
                  <a:lnTo>
                    <a:pt x="0" y="1507"/>
                  </a:lnTo>
                  <a:lnTo>
                    <a:pt x="2569" y="2569"/>
                  </a:lnTo>
                  <a:lnTo>
                    <a:pt x="1507" y="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85" name="Freeform 11">
              <a:extLst>
                <a:ext uri="{FF2B5EF4-FFF2-40B4-BE49-F238E27FC236}">
                  <a16:creationId xmlns:a16="http://schemas.microsoft.com/office/drawing/2014/main" xmlns="" id="{4D3A249E-51F8-42C9-92CD-1DA9C1B90BEB}"/>
                </a:ext>
              </a:extLst>
            </p:cNvPr>
            <p:cNvSpPr>
              <a:spLocks noChangeArrowheads="1"/>
            </p:cNvSpPr>
            <p:nvPr/>
          </p:nvSpPr>
          <p:spPr bwMode="auto">
            <a:xfrm rot="19800000">
              <a:off x="3962824" y="4374993"/>
              <a:ext cx="1688622" cy="50705"/>
            </a:xfrm>
            <a:prstGeom prst="roundRect">
              <a:avLst>
                <a:gd name="adj" fmla="val 50000"/>
              </a:avLst>
            </a:pr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87" name="Subtitle 2">
              <a:extLst>
                <a:ext uri="{FF2B5EF4-FFF2-40B4-BE49-F238E27FC236}">
                  <a16:creationId xmlns:a16="http://schemas.microsoft.com/office/drawing/2014/main" xmlns="" id="{1955CF9E-FD5C-4C23-B247-29FEC98B6DA0}"/>
                </a:ext>
              </a:extLst>
            </p:cNvPr>
            <p:cNvSpPr txBox="1">
              <a:spLocks/>
            </p:cNvSpPr>
            <p:nvPr/>
          </p:nvSpPr>
          <p:spPr>
            <a:xfrm>
              <a:off x="8133534" y="4821844"/>
              <a:ext cx="4722366" cy="118981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Cooperar con las autoridades locales, estatales y                            federales para volver a la "normalidad" rápidamente</a:t>
              </a:r>
            </a:p>
          </p:txBody>
        </p:sp>
        <p:sp>
          <p:nvSpPr>
            <p:cNvPr id="89" name="Subtitle 2">
              <a:extLst>
                <a:ext uri="{FF2B5EF4-FFF2-40B4-BE49-F238E27FC236}">
                  <a16:creationId xmlns:a16="http://schemas.microsoft.com/office/drawing/2014/main" xmlns="" id="{2A4FCD63-71CD-4BA1-8FBC-3D9CA786125A}"/>
                </a:ext>
              </a:extLst>
            </p:cNvPr>
            <p:cNvSpPr txBox="1">
              <a:spLocks/>
            </p:cNvSpPr>
            <p:nvPr/>
          </p:nvSpPr>
          <p:spPr>
            <a:xfrm>
              <a:off x="8119906" y="2268418"/>
              <a:ext cx="4402551" cy="82569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Evitar la pérdida de confianza y moral de los empleados</a:t>
              </a:r>
            </a:p>
          </p:txBody>
        </p:sp>
        <p:sp>
          <p:nvSpPr>
            <p:cNvPr id="91" name="Subtitle 2">
              <a:extLst>
                <a:ext uri="{FF2B5EF4-FFF2-40B4-BE49-F238E27FC236}">
                  <a16:creationId xmlns:a16="http://schemas.microsoft.com/office/drawing/2014/main" xmlns="" id="{AF1514E8-462A-44B0-BBD4-AF18F052504B}"/>
                </a:ext>
              </a:extLst>
            </p:cNvPr>
            <p:cNvSpPr txBox="1">
              <a:spLocks/>
            </p:cNvSpPr>
            <p:nvPr/>
          </p:nvSpPr>
          <p:spPr>
            <a:xfrm>
              <a:off x="8081638" y="3107927"/>
              <a:ext cx="4100075" cy="82569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Mantener o restaurar las operaciones rápidamente</a:t>
              </a:r>
            </a:p>
          </p:txBody>
        </p:sp>
        <p:sp>
          <p:nvSpPr>
            <p:cNvPr id="93" name="Subtitle 2">
              <a:extLst>
                <a:ext uri="{FF2B5EF4-FFF2-40B4-BE49-F238E27FC236}">
                  <a16:creationId xmlns:a16="http://schemas.microsoft.com/office/drawing/2014/main" xmlns="" id="{CCE287AF-7D90-4BC9-AC57-982A9A415392}"/>
                </a:ext>
              </a:extLst>
            </p:cNvPr>
            <p:cNvSpPr txBox="1">
              <a:spLocks/>
            </p:cNvSpPr>
            <p:nvPr/>
          </p:nvSpPr>
          <p:spPr>
            <a:xfrm>
              <a:off x="8089150" y="3965022"/>
              <a:ext cx="4100075" cy="82569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Restablecer la confianza de clientes y proveedores</a:t>
              </a:r>
            </a:p>
          </p:txBody>
        </p:sp>
      </p:grpSp>
      <p:sp>
        <p:nvSpPr>
          <p:cNvPr id="35" name="TextBox 34">
            <a:extLst>
              <a:ext uri="{FF2B5EF4-FFF2-40B4-BE49-F238E27FC236}">
                <a16:creationId xmlns:a16="http://schemas.microsoft.com/office/drawing/2014/main" xmlns="" id="{AD50223C-703C-4CCA-83D0-BA1B5B9A2E12}"/>
              </a:ext>
            </a:extLst>
          </p:cNvPr>
          <p:cNvSpPr txBox="1"/>
          <p:nvPr/>
        </p:nvSpPr>
        <p:spPr>
          <a:xfrm>
            <a:off x="3282142" y="1807100"/>
            <a:ext cx="8359580" cy="461665"/>
          </a:xfrm>
          <a:prstGeom prst="rect">
            <a:avLst/>
          </a:prstGeom>
          <a:noFill/>
        </p:spPr>
        <p:txBody>
          <a:bodyPr wrap="square">
            <a:spAutoFit/>
          </a:bodyPr>
          <a:lstStyle/>
          <a:p>
            <a:pPr algn="l">
              <a:lnSpc>
                <a:spcPct val="100000"/>
              </a:lnSpc>
              <a:spcBef>
                <a:spcPts val="600"/>
              </a:spcBef>
            </a:pPr>
            <a:r>
              <a:rPr lang="en-GB" sz="2400" dirty="0">
                <a:solidFill>
                  <a:srgbClr val="245473"/>
                </a:solidFill>
                <a:latin typeface="+mj-lt"/>
                <a:sym typeface="Wingdings" panose="05000000000000000000" pitchFamily="2" charset="2"/>
              </a:rPr>
              <a:t>La comunicación de crisis empresarial tiene los siguientes objetivos principales</a:t>
            </a:r>
            <a:r>
              <a:rPr lang="en-GB" sz="2000" dirty="0">
                <a:solidFill>
                  <a:srgbClr val="245473"/>
                </a:solidFill>
                <a:latin typeface="+mj-lt"/>
                <a:sym typeface="Wingdings" panose="05000000000000000000" pitchFamily="2" charset="2"/>
              </a:rPr>
              <a:t>:</a:t>
            </a:r>
          </a:p>
        </p:txBody>
      </p:sp>
    </p:spTree>
    <p:extLst>
      <p:ext uri="{BB962C8B-B14F-4D97-AF65-F5344CB8AC3E}">
        <p14:creationId xmlns:p14="http://schemas.microsoft.com/office/powerpoint/2010/main" val="355381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7252" y="493978"/>
            <a:ext cx="8852375" cy="697353"/>
          </a:xfrm>
        </p:spPr>
        <p:txBody>
          <a:bodyPr>
            <a:normAutofit fontScale="92500"/>
          </a:bodyPr>
          <a:lstStyle/>
          <a:p>
            <a:r>
              <a:rPr lang="en-GB"/>
              <a:t>Reglas básicas de comunicación </a:t>
            </a:r>
            <a:r>
              <a:rPr lang="en-GB" u="sng"/>
              <a:t>DURANTE </a:t>
            </a:r>
            <a:r>
              <a:rPr lang="en-GB"/>
              <a:t>la crisis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10453" y="2115607"/>
            <a:ext cx="3607003" cy="369875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latin typeface="+mj-lt"/>
              </a:rPr>
              <a:t>Durante la crisis, se aplica ante todo una regla básica importante para la comunicación con las partes interesadas: </a:t>
            </a:r>
          </a:p>
          <a:p>
            <a:pPr marL="285750" indent="-285750" algn="l">
              <a:lnSpc>
                <a:spcPct val="100000"/>
              </a:lnSpc>
              <a:spcBef>
                <a:spcPts val="600"/>
              </a:spcBef>
              <a:buFont typeface="Wingdings" panose="05000000000000000000" pitchFamily="2" charset="2"/>
              <a:buChar char="à"/>
            </a:pPr>
            <a:r>
              <a:rPr lang="en-GB" altLang="de-DE" sz="2000" b="1" dirty="0">
                <a:latin typeface="+mj-lt"/>
              </a:rPr>
              <a:t>Comunicar de forma abierta, transparente y regular</a:t>
            </a:r>
          </a:p>
          <a:p>
            <a:pPr marL="285750" indent="-285750" algn="l">
              <a:lnSpc>
                <a:spcPct val="100000"/>
              </a:lnSpc>
              <a:spcBef>
                <a:spcPts val="600"/>
              </a:spcBef>
              <a:buFont typeface="Wingdings" panose="05000000000000000000" pitchFamily="2" charset="2"/>
              <a:buChar char="à"/>
            </a:pPr>
            <a:r>
              <a:rPr lang="en-GB" altLang="de-DE" sz="2000" dirty="0">
                <a:latin typeface="+mj-lt"/>
              </a:rPr>
              <a:t>En primer lugar, se trata de mantener o restaurar la confianza</a:t>
            </a:r>
          </a:p>
          <a:p>
            <a:pPr marL="285750" indent="-285750" algn="l">
              <a:lnSpc>
                <a:spcPct val="100000"/>
              </a:lnSpc>
              <a:spcBef>
                <a:spcPts val="600"/>
              </a:spcBef>
              <a:buFont typeface="Wingdings" panose="05000000000000000000" pitchFamily="2" charset="2"/>
              <a:buChar char="à"/>
            </a:pPr>
            <a:r>
              <a:rPr lang="en-GB" altLang="de-DE" sz="2000" dirty="0">
                <a:latin typeface="+mj-lt"/>
              </a:rPr>
              <a:t>La honestidad es el requisito absoluto para ello.</a:t>
            </a:r>
            <a:endParaRPr lang="en-GB" sz="2000" dirty="0">
              <a:latin typeface="+mj-lt"/>
              <a:sym typeface="Wingdings" panose="05000000000000000000" pitchFamily="2" charset="2"/>
            </a:endParaRPr>
          </a:p>
        </p:txBody>
      </p:sp>
      <p:sp>
        <p:nvSpPr>
          <p:cNvPr id="28" name="Freeform 1">
            <a:extLst>
              <a:ext uri="{FF2B5EF4-FFF2-40B4-BE49-F238E27FC236}">
                <a16:creationId xmlns:a16="http://schemas.microsoft.com/office/drawing/2014/main" xmlns="" id="{E34A739C-64E7-48A2-A963-E431EB9F84A4}"/>
              </a:ext>
            </a:extLst>
          </p:cNvPr>
          <p:cNvSpPr>
            <a:spLocks noChangeArrowheads="1"/>
          </p:cNvSpPr>
          <p:nvPr/>
        </p:nvSpPr>
        <p:spPr bwMode="auto">
          <a:xfrm>
            <a:off x="6515268" y="2486498"/>
            <a:ext cx="2770935" cy="2770936"/>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400" dirty="0">
              <a:latin typeface="+mj-lt"/>
            </a:endParaRPr>
          </a:p>
        </p:txBody>
      </p:sp>
      <p:sp>
        <p:nvSpPr>
          <p:cNvPr id="29" name="Freeform 3">
            <a:extLst>
              <a:ext uri="{FF2B5EF4-FFF2-40B4-BE49-F238E27FC236}">
                <a16:creationId xmlns:a16="http://schemas.microsoft.com/office/drawing/2014/main" xmlns="" id="{E3822690-4A63-4DF5-809E-E667B403460B}"/>
              </a:ext>
            </a:extLst>
          </p:cNvPr>
          <p:cNvSpPr>
            <a:spLocks noChangeArrowheads="1"/>
          </p:cNvSpPr>
          <p:nvPr/>
        </p:nvSpPr>
        <p:spPr bwMode="auto">
          <a:xfrm>
            <a:off x="6457248" y="2535161"/>
            <a:ext cx="2770935" cy="2770936"/>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400" dirty="0">
              <a:latin typeface="+mj-lt"/>
            </a:endParaRPr>
          </a:p>
        </p:txBody>
      </p:sp>
      <p:sp>
        <p:nvSpPr>
          <p:cNvPr id="30" name="Freeform 5">
            <a:extLst>
              <a:ext uri="{FF2B5EF4-FFF2-40B4-BE49-F238E27FC236}">
                <a16:creationId xmlns:a16="http://schemas.microsoft.com/office/drawing/2014/main" xmlns="" id="{B945A720-3EC9-4217-86F8-BB64B1B9E839}"/>
              </a:ext>
            </a:extLst>
          </p:cNvPr>
          <p:cNvSpPr>
            <a:spLocks noChangeArrowheads="1"/>
          </p:cNvSpPr>
          <p:nvPr/>
        </p:nvSpPr>
        <p:spPr bwMode="auto">
          <a:xfrm>
            <a:off x="6283187" y="2478078"/>
            <a:ext cx="2770935" cy="2770935"/>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400" dirty="0">
              <a:latin typeface="+mj-lt"/>
            </a:endParaRPr>
          </a:p>
        </p:txBody>
      </p:sp>
      <p:sp>
        <p:nvSpPr>
          <p:cNvPr id="31" name="Freeform 7">
            <a:extLst>
              <a:ext uri="{FF2B5EF4-FFF2-40B4-BE49-F238E27FC236}">
                <a16:creationId xmlns:a16="http://schemas.microsoft.com/office/drawing/2014/main" xmlns="" id="{1EA871A3-47F4-4A02-A9C5-6D66849E237C}"/>
              </a:ext>
            </a:extLst>
          </p:cNvPr>
          <p:cNvSpPr>
            <a:spLocks noChangeArrowheads="1"/>
          </p:cNvSpPr>
          <p:nvPr/>
        </p:nvSpPr>
        <p:spPr bwMode="auto">
          <a:xfrm>
            <a:off x="6260728" y="2623127"/>
            <a:ext cx="2770935" cy="2770936"/>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400" dirty="0">
              <a:latin typeface="+mj-lt"/>
            </a:endParaRPr>
          </a:p>
        </p:txBody>
      </p:sp>
      <p:sp>
        <p:nvSpPr>
          <p:cNvPr id="32" name="Freeform 9">
            <a:extLst>
              <a:ext uri="{FF2B5EF4-FFF2-40B4-BE49-F238E27FC236}">
                <a16:creationId xmlns:a16="http://schemas.microsoft.com/office/drawing/2014/main" xmlns="" id="{B2EBC399-34D4-46E0-94BE-9E66C874D804}"/>
              </a:ext>
            </a:extLst>
          </p:cNvPr>
          <p:cNvSpPr>
            <a:spLocks noChangeArrowheads="1"/>
          </p:cNvSpPr>
          <p:nvPr/>
        </p:nvSpPr>
        <p:spPr bwMode="auto">
          <a:xfrm>
            <a:off x="6402033" y="2655882"/>
            <a:ext cx="2871068" cy="2871067"/>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400" dirty="0">
              <a:latin typeface="+mj-lt"/>
            </a:endParaRPr>
          </a:p>
        </p:txBody>
      </p:sp>
      <p:sp>
        <p:nvSpPr>
          <p:cNvPr id="34" name="Freeform 11">
            <a:extLst>
              <a:ext uri="{FF2B5EF4-FFF2-40B4-BE49-F238E27FC236}">
                <a16:creationId xmlns:a16="http://schemas.microsoft.com/office/drawing/2014/main" xmlns="" id="{E5510DCD-626F-4A94-87CA-9E26C8C50DD6}"/>
              </a:ext>
            </a:extLst>
          </p:cNvPr>
          <p:cNvSpPr>
            <a:spLocks noChangeArrowheads="1"/>
          </p:cNvSpPr>
          <p:nvPr/>
        </p:nvSpPr>
        <p:spPr bwMode="auto">
          <a:xfrm>
            <a:off x="6151235" y="2361101"/>
            <a:ext cx="2871068" cy="2871067"/>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400" dirty="0">
              <a:latin typeface="+mj-lt"/>
            </a:endParaRPr>
          </a:p>
        </p:txBody>
      </p:sp>
      <p:sp>
        <p:nvSpPr>
          <p:cNvPr id="35" name="Freeform 13">
            <a:extLst>
              <a:ext uri="{FF2B5EF4-FFF2-40B4-BE49-F238E27FC236}">
                <a16:creationId xmlns:a16="http://schemas.microsoft.com/office/drawing/2014/main" xmlns="" id="{1631AE15-E820-4EE5-96FC-6223C7BD213C}"/>
              </a:ext>
            </a:extLst>
          </p:cNvPr>
          <p:cNvSpPr>
            <a:spLocks noChangeArrowheads="1"/>
          </p:cNvSpPr>
          <p:nvPr/>
        </p:nvSpPr>
        <p:spPr bwMode="auto">
          <a:xfrm>
            <a:off x="6112868" y="2660560"/>
            <a:ext cx="2871068" cy="2871067"/>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400" dirty="0">
              <a:latin typeface="+mj-lt"/>
            </a:endParaRPr>
          </a:p>
        </p:txBody>
      </p:sp>
      <p:sp>
        <p:nvSpPr>
          <p:cNvPr id="37" name="Freeform 15">
            <a:extLst>
              <a:ext uri="{FF2B5EF4-FFF2-40B4-BE49-F238E27FC236}">
                <a16:creationId xmlns:a16="http://schemas.microsoft.com/office/drawing/2014/main" xmlns="" id="{7ABF21ED-341A-4F00-B588-F5E4092AD9DA}"/>
              </a:ext>
            </a:extLst>
          </p:cNvPr>
          <p:cNvSpPr>
            <a:spLocks noChangeArrowheads="1"/>
          </p:cNvSpPr>
          <p:nvPr/>
        </p:nvSpPr>
        <p:spPr bwMode="auto">
          <a:xfrm>
            <a:off x="6451631" y="2309632"/>
            <a:ext cx="2871068" cy="2871067"/>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400" dirty="0">
              <a:latin typeface="+mj-lt"/>
            </a:endParaRPr>
          </a:p>
        </p:txBody>
      </p:sp>
      <p:sp>
        <p:nvSpPr>
          <p:cNvPr id="38" name="Oval 12">
            <a:extLst>
              <a:ext uri="{FF2B5EF4-FFF2-40B4-BE49-F238E27FC236}">
                <a16:creationId xmlns:a16="http://schemas.microsoft.com/office/drawing/2014/main" xmlns="" id="{00963E71-FD59-4677-B0BE-59376EAE10BB}"/>
              </a:ext>
            </a:extLst>
          </p:cNvPr>
          <p:cNvSpPr/>
          <p:nvPr/>
        </p:nvSpPr>
        <p:spPr>
          <a:xfrm>
            <a:off x="6496106" y="2212061"/>
            <a:ext cx="968519" cy="9685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0" name="Oval 13">
            <a:extLst>
              <a:ext uri="{FF2B5EF4-FFF2-40B4-BE49-F238E27FC236}">
                <a16:creationId xmlns:a16="http://schemas.microsoft.com/office/drawing/2014/main" xmlns="" id="{DD77E1D5-A9DA-4391-9DBC-F49C9EC4F245}"/>
              </a:ext>
            </a:extLst>
          </p:cNvPr>
          <p:cNvSpPr/>
          <p:nvPr/>
        </p:nvSpPr>
        <p:spPr>
          <a:xfrm>
            <a:off x="7970943" y="2212061"/>
            <a:ext cx="968519" cy="9685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1" name="Oval 16">
            <a:extLst>
              <a:ext uri="{FF2B5EF4-FFF2-40B4-BE49-F238E27FC236}">
                <a16:creationId xmlns:a16="http://schemas.microsoft.com/office/drawing/2014/main" xmlns="" id="{0B10B486-D7BB-45B7-A0CA-C2F2BF910A5C}"/>
              </a:ext>
            </a:extLst>
          </p:cNvPr>
          <p:cNvSpPr/>
          <p:nvPr/>
        </p:nvSpPr>
        <p:spPr>
          <a:xfrm>
            <a:off x="6496106" y="4690547"/>
            <a:ext cx="968519" cy="9685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2" name="Oval 17">
            <a:extLst>
              <a:ext uri="{FF2B5EF4-FFF2-40B4-BE49-F238E27FC236}">
                <a16:creationId xmlns:a16="http://schemas.microsoft.com/office/drawing/2014/main" xmlns="" id="{EBFC635F-931D-4CCC-861A-636118DAF6AB}"/>
              </a:ext>
            </a:extLst>
          </p:cNvPr>
          <p:cNvSpPr/>
          <p:nvPr/>
        </p:nvSpPr>
        <p:spPr>
          <a:xfrm>
            <a:off x="7970943" y="4690547"/>
            <a:ext cx="968519" cy="9685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3" name="Oval 18">
            <a:extLst>
              <a:ext uri="{FF2B5EF4-FFF2-40B4-BE49-F238E27FC236}">
                <a16:creationId xmlns:a16="http://schemas.microsoft.com/office/drawing/2014/main" xmlns="" id="{55A62F65-546C-4663-BC0D-CCB9C8A51825}"/>
              </a:ext>
            </a:extLst>
          </p:cNvPr>
          <p:cNvSpPr/>
          <p:nvPr/>
        </p:nvSpPr>
        <p:spPr>
          <a:xfrm>
            <a:off x="8596065" y="3436370"/>
            <a:ext cx="968519" cy="9685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4" name="Oval 19">
            <a:extLst>
              <a:ext uri="{FF2B5EF4-FFF2-40B4-BE49-F238E27FC236}">
                <a16:creationId xmlns:a16="http://schemas.microsoft.com/office/drawing/2014/main" xmlns="" id="{D699F206-B5D6-47A6-B1BD-573495F351A3}"/>
              </a:ext>
            </a:extLst>
          </p:cNvPr>
          <p:cNvSpPr/>
          <p:nvPr/>
        </p:nvSpPr>
        <p:spPr>
          <a:xfrm>
            <a:off x="5870985" y="3436370"/>
            <a:ext cx="968519" cy="968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5" name="Freeform 951">
            <a:extLst>
              <a:ext uri="{FF2B5EF4-FFF2-40B4-BE49-F238E27FC236}">
                <a16:creationId xmlns:a16="http://schemas.microsoft.com/office/drawing/2014/main" xmlns="" id="{92CD933F-21FB-4E77-89F3-05A07F1ACF70}"/>
              </a:ext>
            </a:extLst>
          </p:cNvPr>
          <p:cNvSpPr>
            <a:spLocks noChangeAspect="1"/>
          </p:cNvSpPr>
          <p:nvPr/>
        </p:nvSpPr>
        <p:spPr bwMode="auto">
          <a:xfrm>
            <a:off x="8885896" y="3698911"/>
            <a:ext cx="408547" cy="413576"/>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endParaRPr lang="en-GB" sz="1400" dirty="0">
              <a:latin typeface="+mj-lt"/>
            </a:endParaRPr>
          </a:p>
        </p:txBody>
      </p:sp>
      <p:sp>
        <p:nvSpPr>
          <p:cNvPr id="46" name="Freeform 952">
            <a:extLst>
              <a:ext uri="{FF2B5EF4-FFF2-40B4-BE49-F238E27FC236}">
                <a16:creationId xmlns:a16="http://schemas.microsoft.com/office/drawing/2014/main" xmlns="" id="{7B4E797D-13EB-497C-9852-D544CBEEC493}"/>
              </a:ext>
            </a:extLst>
          </p:cNvPr>
          <p:cNvSpPr>
            <a:spLocks noChangeAspect="1"/>
          </p:cNvSpPr>
          <p:nvPr/>
        </p:nvSpPr>
        <p:spPr bwMode="auto">
          <a:xfrm>
            <a:off x="6150342" y="3716355"/>
            <a:ext cx="409805" cy="408548"/>
          </a:xfrm>
          <a:custGeom>
            <a:avLst/>
            <a:gdLst>
              <a:gd name="T0" fmla="*/ 4634450 w 285390"/>
              <a:gd name="T1" fmla="*/ 8255285 h 283806"/>
              <a:gd name="T2" fmla="*/ 5549597 w 285390"/>
              <a:gd name="T3" fmla="*/ 8255285 h 283806"/>
              <a:gd name="T4" fmla="*/ 5965497 w 285390"/>
              <a:gd name="T5" fmla="*/ 7094344 h 283806"/>
              <a:gd name="T6" fmla="*/ 10240788 w 285390"/>
              <a:gd name="T7" fmla="*/ 7252865 h 283806"/>
              <a:gd name="T8" fmla="*/ 10085828 w 285390"/>
              <a:gd name="T9" fmla="*/ 9445861 h 283806"/>
              <a:gd name="T10" fmla="*/ 5810463 w 285390"/>
              <a:gd name="T11" fmla="*/ 9287375 h 283806"/>
              <a:gd name="T12" fmla="*/ 9930802 w 285390"/>
              <a:gd name="T13" fmla="*/ 9115627 h 283806"/>
              <a:gd name="T14" fmla="*/ 5965497 w 285390"/>
              <a:gd name="T15" fmla="*/ 7411407 h 283806"/>
              <a:gd name="T16" fmla="*/ 5965497 w 285390"/>
              <a:gd name="T17" fmla="*/ 7094344 h 283806"/>
              <a:gd name="T18" fmla="*/ 4275329 w 285390"/>
              <a:gd name="T19" fmla="*/ 7094344 h 283806"/>
              <a:gd name="T20" fmla="*/ 4275329 w 285390"/>
              <a:gd name="T21" fmla="*/ 7405634 h 283806"/>
              <a:gd name="T22" fmla="*/ 310002 w 285390"/>
              <a:gd name="T23" fmla="*/ 9870270 h 283806"/>
              <a:gd name="T24" fmla="*/ 1601633 w 285390"/>
              <a:gd name="T25" fmla="*/ 9078976 h 283806"/>
              <a:gd name="T26" fmla="*/ 4430371 w 285390"/>
              <a:gd name="T27" fmla="*/ 9247632 h 283806"/>
              <a:gd name="T28" fmla="*/ 1640423 w 285390"/>
              <a:gd name="T29" fmla="*/ 9403315 h 283806"/>
              <a:gd name="T30" fmla="*/ 154871 w 285390"/>
              <a:gd name="T31" fmla="*/ 10311277 h 283806"/>
              <a:gd name="T32" fmla="*/ 0 w 285390"/>
              <a:gd name="T33" fmla="*/ 10142663 h 283806"/>
              <a:gd name="T34" fmla="*/ 154871 w 285390"/>
              <a:gd name="T35" fmla="*/ 7094344 h 283806"/>
              <a:gd name="T36" fmla="*/ 4634450 w 285390"/>
              <a:gd name="T37" fmla="*/ 4700712 h 283806"/>
              <a:gd name="T38" fmla="*/ 5549597 w 285390"/>
              <a:gd name="T39" fmla="*/ 4700712 h 283806"/>
              <a:gd name="T40" fmla="*/ 5965497 w 285390"/>
              <a:gd name="T41" fmla="*/ 3518331 h 283806"/>
              <a:gd name="T42" fmla="*/ 10240788 w 285390"/>
              <a:gd name="T43" fmla="*/ 3674670 h 283806"/>
              <a:gd name="T44" fmla="*/ 10163348 w 285390"/>
              <a:gd name="T45" fmla="*/ 6722233 h 283806"/>
              <a:gd name="T46" fmla="*/ 10008336 w 285390"/>
              <a:gd name="T47" fmla="*/ 6722233 h 283806"/>
              <a:gd name="T48" fmla="*/ 5965497 w 285390"/>
              <a:gd name="T49" fmla="*/ 5823564 h 283806"/>
              <a:gd name="T50" fmla="*/ 5965497 w 285390"/>
              <a:gd name="T51" fmla="*/ 5511003 h 283806"/>
              <a:gd name="T52" fmla="*/ 8716652 w 285390"/>
              <a:gd name="T53" fmla="*/ 5550103 h 283806"/>
              <a:gd name="T54" fmla="*/ 9930802 w 285390"/>
              <a:gd name="T55" fmla="*/ 3830906 h 283806"/>
              <a:gd name="T56" fmla="*/ 5810463 w 285390"/>
              <a:gd name="T57" fmla="*/ 3674670 h 283806"/>
              <a:gd name="T58" fmla="*/ 154871 w 285390"/>
              <a:gd name="T59" fmla="*/ 3518331 h 283806"/>
              <a:gd name="T60" fmla="*/ 4430371 w 285390"/>
              <a:gd name="T61" fmla="*/ 3673870 h 283806"/>
              <a:gd name="T62" fmla="*/ 310002 w 285390"/>
              <a:gd name="T63" fmla="*/ 3829444 h 283806"/>
              <a:gd name="T64" fmla="*/ 4275329 w 285390"/>
              <a:gd name="T65" fmla="*/ 5501412 h 283806"/>
              <a:gd name="T66" fmla="*/ 4275329 w 285390"/>
              <a:gd name="T67" fmla="*/ 5812467 h 283806"/>
              <a:gd name="T68" fmla="*/ 0 w 285390"/>
              <a:gd name="T69" fmla="*/ 5669922 h 283806"/>
              <a:gd name="T70" fmla="*/ 154871 w 285390"/>
              <a:gd name="T71" fmla="*/ 3518331 h 283806"/>
              <a:gd name="T72" fmla="*/ 4634450 w 285390"/>
              <a:gd name="T73" fmla="*/ 1132978 h 283806"/>
              <a:gd name="T74" fmla="*/ 5549597 w 285390"/>
              <a:gd name="T75" fmla="*/ 1132978 h 283806"/>
              <a:gd name="T76" fmla="*/ 5091992 w 285390"/>
              <a:gd name="T77" fmla="*/ 346063 h 283806"/>
              <a:gd name="T78" fmla="*/ 5244574 w 285390"/>
              <a:gd name="T79" fmla="*/ 1906894 h 283806"/>
              <a:gd name="T80" fmla="*/ 5854700 w 285390"/>
              <a:gd name="T81" fmla="*/ 4700712 h 283806"/>
              <a:gd name="T82" fmla="*/ 5244574 w 285390"/>
              <a:gd name="T83" fmla="*/ 7481401 h 283806"/>
              <a:gd name="T84" fmla="*/ 5091992 w 285390"/>
              <a:gd name="T85" fmla="*/ 9042245 h 283806"/>
              <a:gd name="T86" fmla="*/ 4939516 w 285390"/>
              <a:gd name="T87" fmla="*/ 7481401 h 283806"/>
              <a:gd name="T88" fmla="*/ 4329355 w 285390"/>
              <a:gd name="T89" fmla="*/ 4700712 h 283806"/>
              <a:gd name="T90" fmla="*/ 4939516 w 285390"/>
              <a:gd name="T91" fmla="*/ 1906894 h 283806"/>
              <a:gd name="T92" fmla="*/ 5091992 w 285390"/>
              <a:gd name="T93" fmla="*/ 346063 h 283806"/>
              <a:gd name="T94" fmla="*/ 10085828 w 285390"/>
              <a:gd name="T95" fmla="*/ 0 h 283806"/>
              <a:gd name="T96" fmla="*/ 10240788 w 285390"/>
              <a:gd name="T97" fmla="*/ 2138548 h 283806"/>
              <a:gd name="T98" fmla="*/ 5965497 w 285390"/>
              <a:gd name="T99" fmla="*/ 2294179 h 283806"/>
              <a:gd name="T100" fmla="*/ 5965497 w 285390"/>
              <a:gd name="T101" fmla="*/ 1995963 h 283806"/>
              <a:gd name="T102" fmla="*/ 9930802 w 285390"/>
              <a:gd name="T103" fmla="*/ 311108 h 283806"/>
              <a:gd name="T104" fmla="*/ 5810463 w 285390"/>
              <a:gd name="T105" fmla="*/ 142574 h 283806"/>
              <a:gd name="T106" fmla="*/ 154871 w 285390"/>
              <a:gd name="T107" fmla="*/ 0 h 283806"/>
              <a:gd name="T108" fmla="*/ 4430371 w 285390"/>
              <a:gd name="T109" fmla="*/ 143254 h 283806"/>
              <a:gd name="T110" fmla="*/ 310002 w 285390"/>
              <a:gd name="T111" fmla="*/ 312599 h 283806"/>
              <a:gd name="T112" fmla="*/ 1511177 w 285390"/>
              <a:gd name="T113" fmla="*/ 2018727 h 283806"/>
              <a:gd name="T114" fmla="*/ 4275329 w 285390"/>
              <a:gd name="T115" fmla="*/ 2005742 h 283806"/>
              <a:gd name="T116" fmla="*/ 4275329 w 285390"/>
              <a:gd name="T117" fmla="*/ 2305250 h 283806"/>
              <a:gd name="T118" fmla="*/ 232450 w 285390"/>
              <a:gd name="T119" fmla="*/ 3190905 h 283806"/>
              <a:gd name="T120" fmla="*/ 77534 w 285390"/>
              <a:gd name="T121" fmla="*/ 3203846 h 283806"/>
              <a:gd name="T122" fmla="*/ 0 w 285390"/>
              <a:gd name="T123" fmla="*/ 143254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bg1"/>
          </a:solidFill>
          <a:ln>
            <a:noFill/>
          </a:ln>
        </p:spPr>
        <p:txBody>
          <a:bodyPr anchor="ctr"/>
          <a:lstStyle/>
          <a:p>
            <a:endParaRPr lang="en-GB" sz="1400" dirty="0">
              <a:latin typeface="+mj-lt"/>
            </a:endParaRPr>
          </a:p>
        </p:txBody>
      </p:sp>
      <p:sp>
        <p:nvSpPr>
          <p:cNvPr id="47" name="Freeform 953">
            <a:extLst>
              <a:ext uri="{FF2B5EF4-FFF2-40B4-BE49-F238E27FC236}">
                <a16:creationId xmlns:a16="http://schemas.microsoft.com/office/drawing/2014/main" xmlns="" id="{CECAF3B5-6980-4F2E-8574-BAC8D581ED50}"/>
              </a:ext>
            </a:extLst>
          </p:cNvPr>
          <p:cNvSpPr>
            <a:spLocks noChangeAspect="1"/>
          </p:cNvSpPr>
          <p:nvPr/>
        </p:nvSpPr>
        <p:spPr bwMode="auto">
          <a:xfrm>
            <a:off x="8267270" y="4950891"/>
            <a:ext cx="375864" cy="408548"/>
          </a:xfrm>
          <a:custGeom>
            <a:avLst/>
            <a:gdLst>
              <a:gd name="T0" fmla="*/ 3568639 w 262269"/>
              <a:gd name="T1" fmla="*/ 4175549 h 283804"/>
              <a:gd name="T2" fmla="*/ 4565286 w 262269"/>
              <a:gd name="T3" fmla="*/ 4175549 h 283804"/>
              <a:gd name="T4" fmla="*/ 4066997 w 262269"/>
              <a:gd name="T5" fmla="*/ 3345592 h 283804"/>
              <a:gd name="T6" fmla="*/ 4066997 w 262269"/>
              <a:gd name="T7" fmla="*/ 5005413 h 283804"/>
              <a:gd name="T8" fmla="*/ 4066997 w 262269"/>
              <a:gd name="T9" fmla="*/ 3345592 h 283804"/>
              <a:gd name="T10" fmla="*/ 2728046 w 262269"/>
              <a:gd name="T11" fmla="*/ 4195985 h 283804"/>
              <a:gd name="T12" fmla="*/ 3546752 w 262269"/>
              <a:gd name="T13" fmla="*/ 5584225 h 283804"/>
              <a:gd name="T14" fmla="*/ 4063182 w 262269"/>
              <a:gd name="T15" fmla="*/ 9932289 h 283804"/>
              <a:gd name="T16" fmla="*/ 4277250 w 262269"/>
              <a:gd name="T17" fmla="*/ 9303631 h 283804"/>
              <a:gd name="T18" fmla="*/ 4478803 w 262269"/>
              <a:gd name="T19" fmla="*/ 8635707 h 283804"/>
              <a:gd name="T20" fmla="*/ 4289834 w 262269"/>
              <a:gd name="T21" fmla="*/ 7980891 h 283804"/>
              <a:gd name="T22" fmla="*/ 4289834 w 262269"/>
              <a:gd name="T23" fmla="*/ 7587963 h 283804"/>
              <a:gd name="T24" fmla="*/ 4289834 w 262269"/>
              <a:gd name="T25" fmla="*/ 7129618 h 283804"/>
              <a:gd name="T26" fmla="*/ 4629951 w 262269"/>
              <a:gd name="T27" fmla="*/ 5584225 h 283804"/>
              <a:gd name="T28" fmla="*/ 5448575 w 262269"/>
              <a:gd name="T29" fmla="*/ 4195985 h 283804"/>
              <a:gd name="T30" fmla="*/ 4088316 w 262269"/>
              <a:gd name="T31" fmla="*/ 2480391 h 283804"/>
              <a:gd name="T32" fmla="*/ 4932213 w 262269"/>
              <a:gd name="T33" fmla="*/ 5689021 h 283804"/>
              <a:gd name="T34" fmla="*/ 4881852 w 262269"/>
              <a:gd name="T35" fmla="*/ 6959374 h 283804"/>
              <a:gd name="T36" fmla="*/ 4617366 w 262269"/>
              <a:gd name="T37" fmla="*/ 7483233 h 283804"/>
              <a:gd name="T38" fmla="*/ 4806274 w 262269"/>
              <a:gd name="T39" fmla="*/ 7902291 h 283804"/>
              <a:gd name="T40" fmla="*/ 4617366 w 262269"/>
              <a:gd name="T41" fmla="*/ 8334494 h 283804"/>
              <a:gd name="T42" fmla="*/ 4844020 w 262269"/>
              <a:gd name="T43" fmla="*/ 8635707 h 283804"/>
              <a:gd name="T44" fmla="*/ 4491387 w 262269"/>
              <a:gd name="T45" fmla="*/ 9067859 h 283804"/>
              <a:gd name="T46" fmla="*/ 4831432 w 262269"/>
              <a:gd name="T47" fmla="*/ 9500086 h 283804"/>
              <a:gd name="T48" fmla="*/ 4163909 w 262269"/>
              <a:gd name="T49" fmla="*/ 10259675 h 283804"/>
              <a:gd name="T50" fmla="*/ 3949794 w 262269"/>
              <a:gd name="T51" fmla="*/ 10259675 h 283804"/>
              <a:gd name="T52" fmla="*/ 3244467 w 262269"/>
              <a:gd name="T53" fmla="*/ 9460788 h 283804"/>
              <a:gd name="T54" fmla="*/ 2438411 w 262269"/>
              <a:gd name="T55" fmla="*/ 4195985 h 283804"/>
              <a:gd name="T56" fmla="*/ 4088380 w 262269"/>
              <a:gd name="T57" fmla="*/ 1442000 h 283804"/>
              <a:gd name="T58" fmla="*/ 6748486 w 262269"/>
              <a:gd name="T59" fmla="*/ 4194607 h 283804"/>
              <a:gd name="T60" fmla="*/ 5857598 w 262269"/>
              <a:gd name="T61" fmla="*/ 6203613 h 283804"/>
              <a:gd name="T62" fmla="*/ 5744646 w 262269"/>
              <a:gd name="T63" fmla="*/ 5929663 h 283804"/>
              <a:gd name="T64" fmla="*/ 5744646 w 262269"/>
              <a:gd name="T65" fmla="*/ 2459661 h 283804"/>
              <a:gd name="T66" fmla="*/ 2419562 w 262269"/>
              <a:gd name="T67" fmla="*/ 2459661 h 283804"/>
              <a:gd name="T68" fmla="*/ 2419562 w 262269"/>
              <a:gd name="T69" fmla="*/ 5929663 h 283804"/>
              <a:gd name="T70" fmla="*/ 2206223 w 262269"/>
              <a:gd name="T71" fmla="*/ 6151428 h 283804"/>
              <a:gd name="T72" fmla="*/ 2206223 w 262269"/>
              <a:gd name="T73" fmla="*/ 2250892 h 283804"/>
              <a:gd name="T74" fmla="*/ 4066300 w 262269"/>
              <a:gd name="T75" fmla="*/ 0 h 283804"/>
              <a:gd name="T76" fmla="*/ 8960908 w 262269"/>
              <a:gd name="T77" fmla="*/ 5625981 h 283804"/>
              <a:gd name="T78" fmla="*/ 8873084 w 262269"/>
              <a:gd name="T79" fmla="*/ 6552747 h 283804"/>
              <a:gd name="T80" fmla="*/ 8132602 w 262269"/>
              <a:gd name="T81" fmla="*/ 8393271 h 283804"/>
              <a:gd name="T82" fmla="*/ 6212453 w 262269"/>
              <a:gd name="T83" fmla="*/ 9398358 h 283804"/>
              <a:gd name="T84" fmla="*/ 6061790 w 262269"/>
              <a:gd name="T85" fmla="*/ 10312070 h 283804"/>
              <a:gd name="T86" fmla="*/ 5911210 w 262269"/>
              <a:gd name="T87" fmla="*/ 9398358 h 283804"/>
              <a:gd name="T88" fmla="*/ 7831383 w 262269"/>
              <a:gd name="T89" fmla="*/ 8341017 h 283804"/>
              <a:gd name="T90" fmla="*/ 7906695 w 262269"/>
              <a:gd name="T91" fmla="*/ 6683297 h 283804"/>
              <a:gd name="T92" fmla="*/ 8847984 w 262269"/>
              <a:gd name="T93" fmla="*/ 6122004 h 283804"/>
              <a:gd name="T94" fmla="*/ 7843990 w 262269"/>
              <a:gd name="T95" fmla="*/ 4255366 h 283804"/>
              <a:gd name="T96" fmla="*/ 4066300 w 262269"/>
              <a:gd name="T97" fmla="*/ 313303 h 283804"/>
              <a:gd name="T98" fmla="*/ 803229 w 262269"/>
              <a:gd name="T99" fmla="*/ 6161132 h 283804"/>
              <a:gd name="T100" fmla="*/ 1192297 w 262269"/>
              <a:gd name="T101" fmla="*/ 6839936 h 283804"/>
              <a:gd name="T102" fmla="*/ 2120958 w 262269"/>
              <a:gd name="T103" fmla="*/ 10142404 h 283804"/>
              <a:gd name="T104" fmla="*/ 1819759 w 262269"/>
              <a:gd name="T105" fmla="*/ 10155464 h 283804"/>
              <a:gd name="T106" fmla="*/ 941245 w 262269"/>
              <a:gd name="T107" fmla="*/ 7009651 h 283804"/>
              <a:gd name="T108" fmla="*/ 539667 w 262269"/>
              <a:gd name="T109" fmla="*/ 6330841 h 283804"/>
              <a:gd name="T110" fmla="*/ 4066300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p:spPr>
        <p:txBody>
          <a:bodyPr anchor="ctr"/>
          <a:lstStyle/>
          <a:p>
            <a:endParaRPr lang="en-GB" sz="1400" dirty="0">
              <a:latin typeface="+mj-lt"/>
            </a:endParaRPr>
          </a:p>
        </p:txBody>
      </p:sp>
      <p:sp>
        <p:nvSpPr>
          <p:cNvPr id="48" name="Freeform 955">
            <a:extLst>
              <a:ext uri="{FF2B5EF4-FFF2-40B4-BE49-F238E27FC236}">
                <a16:creationId xmlns:a16="http://schemas.microsoft.com/office/drawing/2014/main" xmlns="" id="{4406F26E-A5C8-4005-9BB8-F88A327F95EB}"/>
              </a:ext>
            </a:extLst>
          </p:cNvPr>
          <p:cNvSpPr>
            <a:spLocks noChangeAspect="1"/>
          </p:cNvSpPr>
          <p:nvPr/>
        </p:nvSpPr>
        <p:spPr bwMode="auto">
          <a:xfrm>
            <a:off x="6774834" y="2467677"/>
            <a:ext cx="411061" cy="403520"/>
          </a:xfrm>
          <a:custGeom>
            <a:avLst/>
            <a:gdLst>
              <a:gd name="T0" fmla="*/ 1447509 w 285054"/>
              <a:gd name="T1" fmla="*/ 7932390 h 280629"/>
              <a:gd name="T2" fmla="*/ 1447509 w 285054"/>
              <a:gd name="T3" fmla="*/ 6883477 h 280629"/>
              <a:gd name="T4" fmla="*/ 750221 w 285054"/>
              <a:gd name="T5" fmla="*/ 7565276 h 280629"/>
              <a:gd name="T6" fmla="*/ 6385815 w 285054"/>
              <a:gd name="T7" fmla="*/ 6137767 h 280629"/>
              <a:gd name="T8" fmla="*/ 4077442 w 285054"/>
              <a:gd name="T9" fmla="*/ 6468680 h 280629"/>
              <a:gd name="T10" fmla="*/ 1486045 w 285054"/>
              <a:gd name="T11" fmla="*/ 6137767 h 280629"/>
              <a:gd name="T12" fmla="*/ 2997952 w 285054"/>
              <a:gd name="T13" fmla="*/ 6461576 h 280629"/>
              <a:gd name="T14" fmla="*/ 637331 w 285054"/>
              <a:gd name="T15" fmla="*/ 8300830 h 280629"/>
              <a:gd name="T16" fmla="*/ 5371704 w 285054"/>
              <a:gd name="T17" fmla="*/ 9414762 h 280629"/>
              <a:gd name="T18" fmla="*/ 5053439 w 285054"/>
              <a:gd name="T19" fmla="*/ 9984734 h 280629"/>
              <a:gd name="T20" fmla="*/ 1433042 w 285054"/>
              <a:gd name="T21" fmla="*/ 8948517 h 280629"/>
              <a:gd name="T22" fmla="*/ 1486045 w 285054"/>
              <a:gd name="T23" fmla="*/ 6137767 h 280629"/>
              <a:gd name="T24" fmla="*/ 7130893 w 285054"/>
              <a:gd name="T25" fmla="*/ 6829341 h 280629"/>
              <a:gd name="T26" fmla="*/ 6792964 w 285054"/>
              <a:gd name="T27" fmla="*/ 5777364 h 280629"/>
              <a:gd name="T28" fmla="*/ 3728190 w 285054"/>
              <a:gd name="T29" fmla="*/ 5777364 h 280629"/>
              <a:gd name="T30" fmla="*/ 3390290 w 285054"/>
              <a:gd name="T31" fmla="*/ 6829341 h 280629"/>
              <a:gd name="T32" fmla="*/ 8619325 w 285054"/>
              <a:gd name="T33" fmla="*/ 4527378 h 280629"/>
              <a:gd name="T34" fmla="*/ 9362500 w 285054"/>
              <a:gd name="T35" fmla="*/ 4527378 h 280629"/>
              <a:gd name="T36" fmla="*/ 9335883 w 285054"/>
              <a:gd name="T37" fmla="*/ 5019219 h 280629"/>
              <a:gd name="T38" fmla="*/ 9481877 w 285054"/>
              <a:gd name="T39" fmla="*/ 5550848 h 280629"/>
              <a:gd name="T40" fmla="*/ 8844962 w 285054"/>
              <a:gd name="T41" fmla="*/ 5510959 h 280629"/>
              <a:gd name="T42" fmla="*/ 8619325 w 285054"/>
              <a:gd name="T43" fmla="*/ 5285024 h 280629"/>
              <a:gd name="T44" fmla="*/ 8619325 w 285054"/>
              <a:gd name="T45" fmla="*/ 4527378 h 280629"/>
              <a:gd name="T46" fmla="*/ 5231738 w 285054"/>
              <a:gd name="T47" fmla="*/ 4793268 h 280629"/>
              <a:gd name="T48" fmla="*/ 5716915 w 285054"/>
              <a:gd name="T49" fmla="*/ 4753329 h 280629"/>
              <a:gd name="T50" fmla="*/ 5716915 w 285054"/>
              <a:gd name="T51" fmla="*/ 5510959 h 280629"/>
              <a:gd name="T52" fmla="*/ 5231738 w 285054"/>
              <a:gd name="T53" fmla="*/ 5258419 h 280629"/>
              <a:gd name="T54" fmla="*/ 4746506 w 285054"/>
              <a:gd name="T55" fmla="*/ 5510959 h 280629"/>
              <a:gd name="T56" fmla="*/ 4746506 w 285054"/>
              <a:gd name="T57" fmla="*/ 4753329 h 280629"/>
              <a:gd name="T58" fmla="*/ 10534428 w 285054"/>
              <a:gd name="T59" fmla="*/ 4967648 h 280629"/>
              <a:gd name="T60" fmla="*/ 7480296 w 285054"/>
              <a:gd name="T61" fmla="*/ 6411658 h 280629"/>
              <a:gd name="T62" fmla="*/ 9100318 w 285054"/>
              <a:gd name="T63" fmla="*/ 6089394 h 280629"/>
              <a:gd name="T64" fmla="*/ 9047218 w 285054"/>
              <a:gd name="T65" fmla="*/ 3923315 h 280629"/>
              <a:gd name="T66" fmla="*/ 8487263 w 285054"/>
              <a:gd name="T67" fmla="*/ 3613869 h 280629"/>
              <a:gd name="T68" fmla="*/ 8318323 w 285054"/>
              <a:gd name="T69" fmla="*/ 3779029 h 280629"/>
              <a:gd name="T70" fmla="*/ 8069555 w 285054"/>
              <a:gd name="T71" fmla="*/ 3779029 h 280629"/>
              <a:gd name="T72" fmla="*/ 7900604 w 285054"/>
              <a:gd name="T73" fmla="*/ 3613869 h 280629"/>
              <a:gd name="T74" fmla="*/ 7279418 w 285054"/>
              <a:gd name="T75" fmla="*/ 3944223 h 280629"/>
              <a:gd name="T76" fmla="*/ 6668612 w 285054"/>
              <a:gd name="T77" fmla="*/ 3613869 h 280629"/>
              <a:gd name="T78" fmla="*/ 6499644 w 285054"/>
              <a:gd name="T79" fmla="*/ 3779029 h 280629"/>
              <a:gd name="T80" fmla="*/ 3298376 w 285054"/>
              <a:gd name="T81" fmla="*/ 2517433 h 280629"/>
              <a:gd name="T82" fmla="*/ 3683556 w 285054"/>
              <a:gd name="T83" fmla="*/ 2150308 h 280629"/>
              <a:gd name="T84" fmla="*/ 3683556 w 285054"/>
              <a:gd name="T85" fmla="*/ 3199163 h 280629"/>
              <a:gd name="T86" fmla="*/ 5264942 w 285054"/>
              <a:gd name="T87" fmla="*/ 0 h 280629"/>
              <a:gd name="T88" fmla="*/ 4624925 w 285054"/>
              <a:gd name="T89" fmla="*/ 1461640 h 280629"/>
              <a:gd name="T90" fmla="*/ 2478248 w 285054"/>
              <a:gd name="T91" fmla="*/ 2586905 h 280629"/>
              <a:gd name="T92" fmla="*/ 6251583 w 285054"/>
              <a:gd name="T93" fmla="*/ 3789806 h 280629"/>
              <a:gd name="T94" fmla="*/ 2158239 w 285054"/>
              <a:gd name="T95" fmla="*/ 2586905 h 280629"/>
              <a:gd name="T96" fmla="*/ 4624925 w 285054"/>
              <a:gd name="T97" fmla="*/ 1151225 h 280629"/>
              <a:gd name="T98" fmla="*/ 5264942 w 285054"/>
              <a:gd name="T99" fmla="*/ 0 h 280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054" h="280629">
                <a:moveTo>
                  <a:pt x="39168" y="199209"/>
                </a:moveTo>
                <a:cubicBezTo>
                  <a:pt x="33725" y="199209"/>
                  <a:pt x="29371" y="203563"/>
                  <a:pt x="29371" y="209369"/>
                </a:cubicBezTo>
                <a:cubicBezTo>
                  <a:pt x="29371" y="214811"/>
                  <a:pt x="33725" y="219529"/>
                  <a:pt x="39168" y="219529"/>
                </a:cubicBezTo>
                <a:cubicBezTo>
                  <a:pt x="44974" y="219529"/>
                  <a:pt x="49328" y="214811"/>
                  <a:pt x="49328" y="209369"/>
                </a:cubicBezTo>
                <a:cubicBezTo>
                  <a:pt x="49328" y="203563"/>
                  <a:pt x="44974" y="199209"/>
                  <a:pt x="39168" y="199209"/>
                </a:cubicBezTo>
                <a:close/>
                <a:moveTo>
                  <a:pt x="39168" y="190500"/>
                </a:moveTo>
                <a:cubicBezTo>
                  <a:pt x="49691" y="190500"/>
                  <a:pt x="58037" y="198846"/>
                  <a:pt x="58037" y="209369"/>
                </a:cubicBezTo>
                <a:cubicBezTo>
                  <a:pt x="58037" y="219529"/>
                  <a:pt x="49691" y="228237"/>
                  <a:pt x="39168" y="228237"/>
                </a:cubicBezTo>
                <a:cubicBezTo>
                  <a:pt x="28645" y="228237"/>
                  <a:pt x="20300" y="219529"/>
                  <a:pt x="20300" y="209369"/>
                </a:cubicBezTo>
                <a:cubicBezTo>
                  <a:pt x="20300" y="198846"/>
                  <a:pt x="28645" y="190500"/>
                  <a:pt x="39168" y="190500"/>
                </a:cubicBezTo>
                <a:close/>
                <a:moveTo>
                  <a:pt x="110333" y="169862"/>
                </a:moveTo>
                <a:lnTo>
                  <a:pt x="172796" y="169862"/>
                </a:lnTo>
                <a:cubicBezTo>
                  <a:pt x="175309" y="169862"/>
                  <a:pt x="177104" y="172060"/>
                  <a:pt x="177104" y="174625"/>
                </a:cubicBezTo>
                <a:cubicBezTo>
                  <a:pt x="177104" y="176823"/>
                  <a:pt x="175309" y="179021"/>
                  <a:pt x="172796" y="179021"/>
                </a:cubicBezTo>
                <a:lnTo>
                  <a:pt x="110333" y="179021"/>
                </a:lnTo>
                <a:cubicBezTo>
                  <a:pt x="107820" y="179021"/>
                  <a:pt x="106025" y="176823"/>
                  <a:pt x="106025" y="174625"/>
                </a:cubicBezTo>
                <a:cubicBezTo>
                  <a:pt x="106025" y="172060"/>
                  <a:pt x="107820" y="169862"/>
                  <a:pt x="110333" y="169862"/>
                </a:cubicBezTo>
                <a:close/>
                <a:moveTo>
                  <a:pt x="40212" y="169862"/>
                </a:moveTo>
                <a:lnTo>
                  <a:pt x="81121" y="169862"/>
                </a:lnTo>
                <a:cubicBezTo>
                  <a:pt x="83633" y="169862"/>
                  <a:pt x="85427" y="172013"/>
                  <a:pt x="85427" y="174164"/>
                </a:cubicBezTo>
                <a:cubicBezTo>
                  <a:pt x="85427" y="176673"/>
                  <a:pt x="83633" y="178824"/>
                  <a:pt x="81121" y="178824"/>
                </a:cubicBezTo>
                <a:lnTo>
                  <a:pt x="40212" y="178824"/>
                </a:lnTo>
                <a:cubicBezTo>
                  <a:pt x="23347" y="178824"/>
                  <a:pt x="8993" y="191729"/>
                  <a:pt x="8634" y="207860"/>
                </a:cubicBezTo>
                <a:cubicBezTo>
                  <a:pt x="8275" y="216104"/>
                  <a:pt x="11505" y="223991"/>
                  <a:pt x="17246" y="229726"/>
                </a:cubicBezTo>
                <a:cubicBezTo>
                  <a:pt x="22988" y="235820"/>
                  <a:pt x="30523" y="239046"/>
                  <a:pt x="38777" y="239046"/>
                </a:cubicBezTo>
                <a:lnTo>
                  <a:pt x="123823" y="239046"/>
                </a:lnTo>
                <a:cubicBezTo>
                  <a:pt x="135666" y="239046"/>
                  <a:pt x="145354" y="248725"/>
                  <a:pt x="145354" y="260554"/>
                </a:cubicBezTo>
                <a:lnTo>
                  <a:pt x="145354" y="276327"/>
                </a:lnTo>
                <a:cubicBezTo>
                  <a:pt x="145354" y="278478"/>
                  <a:pt x="143560" y="280629"/>
                  <a:pt x="141048" y="280629"/>
                </a:cubicBezTo>
                <a:cubicBezTo>
                  <a:pt x="138536" y="280629"/>
                  <a:pt x="136742" y="278478"/>
                  <a:pt x="136742" y="276327"/>
                </a:cubicBezTo>
                <a:lnTo>
                  <a:pt x="136742" y="260554"/>
                </a:lnTo>
                <a:cubicBezTo>
                  <a:pt x="136742" y="253385"/>
                  <a:pt x="131001" y="247650"/>
                  <a:pt x="123823" y="247650"/>
                </a:cubicBezTo>
                <a:lnTo>
                  <a:pt x="38777" y="247650"/>
                </a:lnTo>
                <a:cubicBezTo>
                  <a:pt x="28370" y="247650"/>
                  <a:pt x="18323" y="243706"/>
                  <a:pt x="11146" y="235820"/>
                </a:cubicBezTo>
                <a:cubicBezTo>
                  <a:pt x="3610" y="228292"/>
                  <a:pt x="-337" y="218255"/>
                  <a:pt x="22" y="207860"/>
                </a:cubicBezTo>
                <a:cubicBezTo>
                  <a:pt x="739" y="186710"/>
                  <a:pt x="18682" y="169862"/>
                  <a:pt x="40212" y="169862"/>
                </a:cubicBezTo>
                <a:close/>
                <a:moveTo>
                  <a:pt x="188385" y="155575"/>
                </a:moveTo>
                <a:cubicBezTo>
                  <a:pt x="191052" y="155575"/>
                  <a:pt x="192957" y="157732"/>
                  <a:pt x="192957" y="159888"/>
                </a:cubicBezTo>
                <a:lnTo>
                  <a:pt x="192957" y="189002"/>
                </a:lnTo>
                <a:cubicBezTo>
                  <a:pt x="192957" y="191159"/>
                  <a:pt x="191052" y="193316"/>
                  <a:pt x="188385" y="193316"/>
                </a:cubicBezTo>
                <a:cubicBezTo>
                  <a:pt x="185718" y="193316"/>
                  <a:pt x="183813" y="191159"/>
                  <a:pt x="183813" y="189002"/>
                </a:cubicBezTo>
                <a:lnTo>
                  <a:pt x="183813" y="159888"/>
                </a:lnTo>
                <a:cubicBezTo>
                  <a:pt x="183813" y="157732"/>
                  <a:pt x="185718" y="155575"/>
                  <a:pt x="188385" y="155575"/>
                </a:cubicBezTo>
                <a:close/>
                <a:moveTo>
                  <a:pt x="96310" y="155575"/>
                </a:moveTo>
                <a:cubicBezTo>
                  <a:pt x="98977" y="155575"/>
                  <a:pt x="100882" y="157732"/>
                  <a:pt x="100882" y="159888"/>
                </a:cubicBezTo>
                <a:lnTo>
                  <a:pt x="100882" y="189002"/>
                </a:lnTo>
                <a:cubicBezTo>
                  <a:pt x="100882" y="191159"/>
                  <a:pt x="98977" y="193316"/>
                  <a:pt x="96310" y="193316"/>
                </a:cubicBezTo>
                <a:cubicBezTo>
                  <a:pt x="93643" y="193316"/>
                  <a:pt x="91738" y="191159"/>
                  <a:pt x="91738" y="189002"/>
                </a:cubicBezTo>
                <a:lnTo>
                  <a:pt x="91738" y="159888"/>
                </a:lnTo>
                <a:cubicBezTo>
                  <a:pt x="91738" y="157732"/>
                  <a:pt x="93643" y="155575"/>
                  <a:pt x="96310" y="155575"/>
                </a:cubicBezTo>
                <a:close/>
                <a:moveTo>
                  <a:pt x="233234" y="125296"/>
                </a:moveTo>
                <a:cubicBezTo>
                  <a:pt x="235029" y="123825"/>
                  <a:pt x="237542" y="123825"/>
                  <a:pt x="239338" y="125296"/>
                </a:cubicBezTo>
                <a:lnTo>
                  <a:pt x="246519" y="132653"/>
                </a:lnTo>
                <a:lnTo>
                  <a:pt x="253342" y="125296"/>
                </a:lnTo>
                <a:cubicBezTo>
                  <a:pt x="255137" y="123825"/>
                  <a:pt x="257650" y="123825"/>
                  <a:pt x="259446" y="125296"/>
                </a:cubicBezTo>
                <a:cubicBezTo>
                  <a:pt x="261241" y="127136"/>
                  <a:pt x="261241" y="130078"/>
                  <a:pt x="259446" y="131549"/>
                </a:cubicBezTo>
                <a:lnTo>
                  <a:pt x="252623" y="138906"/>
                </a:lnTo>
                <a:lnTo>
                  <a:pt x="259446" y="146263"/>
                </a:lnTo>
                <a:cubicBezTo>
                  <a:pt x="261241" y="148102"/>
                  <a:pt x="261241" y="150677"/>
                  <a:pt x="259446" y="152516"/>
                </a:cubicBezTo>
                <a:cubicBezTo>
                  <a:pt x="258728" y="153251"/>
                  <a:pt x="257650" y="153619"/>
                  <a:pt x="256573" y="153619"/>
                </a:cubicBezTo>
                <a:cubicBezTo>
                  <a:pt x="255496" y="153619"/>
                  <a:pt x="254060" y="153251"/>
                  <a:pt x="253342" y="152516"/>
                </a:cubicBezTo>
                <a:lnTo>
                  <a:pt x="246519" y="145527"/>
                </a:lnTo>
                <a:lnTo>
                  <a:pt x="239338" y="152516"/>
                </a:lnTo>
                <a:cubicBezTo>
                  <a:pt x="238261" y="153251"/>
                  <a:pt x="237542" y="153619"/>
                  <a:pt x="236106" y="153619"/>
                </a:cubicBezTo>
                <a:cubicBezTo>
                  <a:pt x="235029" y="153619"/>
                  <a:pt x="233952" y="153251"/>
                  <a:pt x="233234" y="152516"/>
                </a:cubicBezTo>
                <a:cubicBezTo>
                  <a:pt x="231438" y="150677"/>
                  <a:pt x="231438" y="148102"/>
                  <a:pt x="233234" y="146263"/>
                </a:cubicBezTo>
                <a:lnTo>
                  <a:pt x="240415" y="138906"/>
                </a:lnTo>
                <a:lnTo>
                  <a:pt x="233234" y="131549"/>
                </a:lnTo>
                <a:cubicBezTo>
                  <a:pt x="231438" y="130078"/>
                  <a:pt x="231438" y="127136"/>
                  <a:pt x="233234" y="125296"/>
                </a:cubicBezTo>
                <a:close/>
                <a:moveTo>
                  <a:pt x="128437" y="125296"/>
                </a:moveTo>
                <a:cubicBezTo>
                  <a:pt x="129857" y="123825"/>
                  <a:pt x="132696" y="123825"/>
                  <a:pt x="134470" y="125296"/>
                </a:cubicBezTo>
                <a:lnTo>
                  <a:pt x="141567" y="132653"/>
                </a:lnTo>
                <a:lnTo>
                  <a:pt x="148664" y="125296"/>
                </a:lnTo>
                <a:cubicBezTo>
                  <a:pt x="150083" y="123825"/>
                  <a:pt x="152922" y="123825"/>
                  <a:pt x="154696" y="125296"/>
                </a:cubicBezTo>
                <a:cubicBezTo>
                  <a:pt x="156470" y="127136"/>
                  <a:pt x="156470" y="130078"/>
                  <a:pt x="154696" y="131549"/>
                </a:cubicBezTo>
                <a:lnTo>
                  <a:pt x="147599" y="138906"/>
                </a:lnTo>
                <a:lnTo>
                  <a:pt x="154696" y="146263"/>
                </a:lnTo>
                <a:cubicBezTo>
                  <a:pt x="156470" y="148102"/>
                  <a:pt x="156470" y="150677"/>
                  <a:pt x="154696" y="152516"/>
                </a:cubicBezTo>
                <a:cubicBezTo>
                  <a:pt x="153632" y="153251"/>
                  <a:pt x="152922" y="153619"/>
                  <a:pt x="151503" y="153619"/>
                </a:cubicBezTo>
                <a:cubicBezTo>
                  <a:pt x="150438" y="153619"/>
                  <a:pt x="149373" y="153251"/>
                  <a:pt x="148664" y="152516"/>
                </a:cubicBezTo>
                <a:lnTo>
                  <a:pt x="141567" y="145527"/>
                </a:lnTo>
                <a:lnTo>
                  <a:pt x="134470" y="152516"/>
                </a:lnTo>
                <a:cubicBezTo>
                  <a:pt x="133405" y="153251"/>
                  <a:pt x="132696" y="153619"/>
                  <a:pt x="131631" y="153619"/>
                </a:cubicBezTo>
                <a:cubicBezTo>
                  <a:pt x="130567" y="153619"/>
                  <a:pt x="129147" y="153251"/>
                  <a:pt x="128437" y="152516"/>
                </a:cubicBezTo>
                <a:cubicBezTo>
                  <a:pt x="126663" y="150677"/>
                  <a:pt x="126663" y="148102"/>
                  <a:pt x="128437" y="146263"/>
                </a:cubicBezTo>
                <a:lnTo>
                  <a:pt x="135534" y="138906"/>
                </a:lnTo>
                <a:lnTo>
                  <a:pt x="128437" y="131549"/>
                </a:lnTo>
                <a:cubicBezTo>
                  <a:pt x="126663" y="130078"/>
                  <a:pt x="126663" y="127136"/>
                  <a:pt x="128437" y="125296"/>
                </a:cubicBezTo>
                <a:close/>
                <a:moveTo>
                  <a:pt x="244811" y="100012"/>
                </a:moveTo>
                <a:cubicBezTo>
                  <a:pt x="266370" y="100012"/>
                  <a:pt x="284335" y="116783"/>
                  <a:pt x="285054" y="137479"/>
                </a:cubicBezTo>
                <a:cubicBezTo>
                  <a:pt x="285054" y="147827"/>
                  <a:pt x="281461" y="157818"/>
                  <a:pt x="273915" y="165668"/>
                </a:cubicBezTo>
                <a:cubicBezTo>
                  <a:pt x="266729" y="173161"/>
                  <a:pt x="256668" y="177443"/>
                  <a:pt x="246248" y="177443"/>
                </a:cubicBezTo>
                <a:lnTo>
                  <a:pt x="202412" y="177443"/>
                </a:lnTo>
                <a:cubicBezTo>
                  <a:pt x="199897" y="177443"/>
                  <a:pt x="198100" y="175302"/>
                  <a:pt x="198100" y="172805"/>
                </a:cubicBezTo>
                <a:cubicBezTo>
                  <a:pt x="198100" y="170664"/>
                  <a:pt x="199897" y="168523"/>
                  <a:pt x="202412" y="168523"/>
                </a:cubicBezTo>
                <a:lnTo>
                  <a:pt x="246248" y="168523"/>
                </a:lnTo>
                <a:cubicBezTo>
                  <a:pt x="254512" y="168523"/>
                  <a:pt x="262058" y="165668"/>
                  <a:pt x="267807" y="159602"/>
                </a:cubicBezTo>
                <a:cubicBezTo>
                  <a:pt x="273556" y="153536"/>
                  <a:pt x="276430" y="145686"/>
                  <a:pt x="276430" y="137836"/>
                </a:cubicBezTo>
                <a:cubicBezTo>
                  <a:pt x="275712" y="121778"/>
                  <a:pt x="261699" y="108576"/>
                  <a:pt x="244811" y="108576"/>
                </a:cubicBezTo>
                <a:cubicBezTo>
                  <a:pt x="242296" y="108576"/>
                  <a:pt x="240140" y="106792"/>
                  <a:pt x="240140" y="104294"/>
                </a:cubicBezTo>
                <a:cubicBezTo>
                  <a:pt x="240140" y="102153"/>
                  <a:pt x="242296" y="100012"/>
                  <a:pt x="244811" y="100012"/>
                </a:cubicBezTo>
                <a:close/>
                <a:moveTo>
                  <a:pt x="229660" y="100012"/>
                </a:moveTo>
                <a:cubicBezTo>
                  <a:pt x="232327" y="100012"/>
                  <a:pt x="234232" y="102298"/>
                  <a:pt x="234232" y="104584"/>
                </a:cubicBezTo>
                <a:cubicBezTo>
                  <a:pt x="234232" y="107251"/>
                  <a:pt x="232327" y="109156"/>
                  <a:pt x="229660" y="109156"/>
                </a:cubicBezTo>
                <a:cubicBezTo>
                  <a:pt x="227374" y="109156"/>
                  <a:pt x="225088" y="107251"/>
                  <a:pt x="225088" y="104584"/>
                </a:cubicBezTo>
                <a:cubicBezTo>
                  <a:pt x="225088" y="102298"/>
                  <a:pt x="227374" y="100012"/>
                  <a:pt x="229660" y="100012"/>
                </a:cubicBezTo>
                <a:close/>
                <a:moveTo>
                  <a:pt x="213785" y="100012"/>
                </a:moveTo>
                <a:cubicBezTo>
                  <a:pt x="216452" y="100012"/>
                  <a:pt x="218357" y="102298"/>
                  <a:pt x="218357" y="104584"/>
                </a:cubicBezTo>
                <a:cubicBezTo>
                  <a:pt x="218357" y="107251"/>
                  <a:pt x="216452" y="109156"/>
                  <a:pt x="213785" y="109156"/>
                </a:cubicBezTo>
                <a:cubicBezTo>
                  <a:pt x="211118" y="109156"/>
                  <a:pt x="209213" y="107251"/>
                  <a:pt x="209213" y="104584"/>
                </a:cubicBezTo>
                <a:cubicBezTo>
                  <a:pt x="209213" y="102298"/>
                  <a:pt x="211118" y="100012"/>
                  <a:pt x="213785" y="100012"/>
                </a:cubicBezTo>
                <a:close/>
                <a:moveTo>
                  <a:pt x="196976" y="100012"/>
                </a:moveTo>
                <a:cubicBezTo>
                  <a:pt x="199291" y="100012"/>
                  <a:pt x="200945" y="102298"/>
                  <a:pt x="200945" y="104584"/>
                </a:cubicBezTo>
                <a:cubicBezTo>
                  <a:pt x="200945" y="107251"/>
                  <a:pt x="199291" y="109156"/>
                  <a:pt x="196976" y="109156"/>
                </a:cubicBezTo>
                <a:cubicBezTo>
                  <a:pt x="194992" y="109156"/>
                  <a:pt x="193338" y="107251"/>
                  <a:pt x="193338" y="104584"/>
                </a:cubicBezTo>
                <a:cubicBezTo>
                  <a:pt x="193338" y="102298"/>
                  <a:pt x="194992" y="100012"/>
                  <a:pt x="196976" y="100012"/>
                </a:cubicBezTo>
                <a:close/>
                <a:moveTo>
                  <a:pt x="180447" y="100012"/>
                </a:moveTo>
                <a:cubicBezTo>
                  <a:pt x="183114" y="100012"/>
                  <a:pt x="185019" y="102298"/>
                  <a:pt x="185019" y="104584"/>
                </a:cubicBezTo>
                <a:cubicBezTo>
                  <a:pt x="185019" y="107251"/>
                  <a:pt x="183114" y="109156"/>
                  <a:pt x="180447" y="109156"/>
                </a:cubicBezTo>
                <a:cubicBezTo>
                  <a:pt x="177780" y="109156"/>
                  <a:pt x="175875" y="107251"/>
                  <a:pt x="175875" y="104584"/>
                </a:cubicBezTo>
                <a:cubicBezTo>
                  <a:pt x="175875" y="102298"/>
                  <a:pt x="177780" y="100012"/>
                  <a:pt x="180447" y="100012"/>
                </a:cubicBezTo>
                <a:close/>
                <a:moveTo>
                  <a:pt x="99675" y="59509"/>
                </a:moveTo>
                <a:cubicBezTo>
                  <a:pt x="93924" y="59509"/>
                  <a:pt x="89251" y="64226"/>
                  <a:pt x="89251" y="69669"/>
                </a:cubicBezTo>
                <a:cubicBezTo>
                  <a:pt x="89251" y="75111"/>
                  <a:pt x="93924" y="79829"/>
                  <a:pt x="99675" y="79829"/>
                </a:cubicBezTo>
                <a:cubicBezTo>
                  <a:pt x="105066" y="79829"/>
                  <a:pt x="109739" y="75111"/>
                  <a:pt x="109739" y="69669"/>
                </a:cubicBezTo>
                <a:cubicBezTo>
                  <a:pt x="109739" y="64226"/>
                  <a:pt x="105066" y="59509"/>
                  <a:pt x="99675" y="59509"/>
                </a:cubicBezTo>
                <a:close/>
                <a:moveTo>
                  <a:pt x="99675" y="50800"/>
                </a:moveTo>
                <a:cubicBezTo>
                  <a:pt x="109739" y="50800"/>
                  <a:pt x="118365" y="59146"/>
                  <a:pt x="118365" y="69669"/>
                </a:cubicBezTo>
                <a:cubicBezTo>
                  <a:pt x="118365" y="80191"/>
                  <a:pt x="109739" y="88537"/>
                  <a:pt x="99675" y="88537"/>
                </a:cubicBezTo>
                <a:cubicBezTo>
                  <a:pt x="89251" y="88537"/>
                  <a:pt x="80625" y="80191"/>
                  <a:pt x="80625" y="69669"/>
                </a:cubicBezTo>
                <a:cubicBezTo>
                  <a:pt x="80625" y="59146"/>
                  <a:pt x="89251" y="50800"/>
                  <a:pt x="99675" y="50800"/>
                </a:cubicBezTo>
                <a:close/>
                <a:moveTo>
                  <a:pt x="142466" y="0"/>
                </a:moveTo>
                <a:lnTo>
                  <a:pt x="154011" y="20046"/>
                </a:lnTo>
                <a:lnTo>
                  <a:pt x="146795" y="20046"/>
                </a:lnTo>
                <a:cubicBezTo>
                  <a:pt x="146074" y="31143"/>
                  <a:pt x="136693" y="40450"/>
                  <a:pt x="125147" y="40450"/>
                </a:cubicBezTo>
                <a:lnTo>
                  <a:pt x="97366" y="40450"/>
                </a:lnTo>
                <a:cubicBezTo>
                  <a:pt x="89067" y="40450"/>
                  <a:pt x="81491" y="43672"/>
                  <a:pt x="75718" y="49399"/>
                </a:cubicBezTo>
                <a:cubicBezTo>
                  <a:pt x="69945" y="55484"/>
                  <a:pt x="67059" y="63002"/>
                  <a:pt x="67059" y="71593"/>
                </a:cubicBezTo>
                <a:cubicBezTo>
                  <a:pt x="67420" y="87701"/>
                  <a:pt x="81851" y="100588"/>
                  <a:pt x="99170" y="100588"/>
                </a:cubicBezTo>
                <a:lnTo>
                  <a:pt x="165196" y="100588"/>
                </a:lnTo>
                <a:cubicBezTo>
                  <a:pt x="167360" y="100588"/>
                  <a:pt x="169164" y="102736"/>
                  <a:pt x="169164" y="104883"/>
                </a:cubicBezTo>
                <a:cubicBezTo>
                  <a:pt x="169164" y="107389"/>
                  <a:pt x="167360" y="109179"/>
                  <a:pt x="165196" y="109179"/>
                </a:cubicBezTo>
                <a:lnTo>
                  <a:pt x="99170" y="109179"/>
                </a:lnTo>
                <a:cubicBezTo>
                  <a:pt x="77522" y="109179"/>
                  <a:pt x="59121" y="92355"/>
                  <a:pt x="58400" y="71593"/>
                </a:cubicBezTo>
                <a:cubicBezTo>
                  <a:pt x="58400" y="60854"/>
                  <a:pt x="62008" y="51189"/>
                  <a:pt x="69584" y="43672"/>
                </a:cubicBezTo>
                <a:cubicBezTo>
                  <a:pt x="76800" y="36154"/>
                  <a:pt x="86903" y="31859"/>
                  <a:pt x="97366" y="31859"/>
                </a:cubicBezTo>
                <a:lnTo>
                  <a:pt x="125147" y="31859"/>
                </a:lnTo>
                <a:cubicBezTo>
                  <a:pt x="132003" y="31859"/>
                  <a:pt x="137414" y="26489"/>
                  <a:pt x="137775" y="20046"/>
                </a:cubicBezTo>
                <a:lnTo>
                  <a:pt x="130559" y="20046"/>
                </a:lnTo>
                <a:lnTo>
                  <a:pt x="142466" y="0"/>
                </a:lnTo>
                <a:close/>
              </a:path>
            </a:pathLst>
          </a:custGeom>
          <a:solidFill>
            <a:schemeClr val="bg1"/>
          </a:solidFill>
          <a:ln>
            <a:noFill/>
          </a:ln>
        </p:spPr>
        <p:txBody>
          <a:bodyPr anchor="ctr"/>
          <a:lstStyle/>
          <a:p>
            <a:endParaRPr lang="en-GB" sz="1400" dirty="0">
              <a:latin typeface="+mj-lt"/>
            </a:endParaRPr>
          </a:p>
        </p:txBody>
      </p:sp>
      <p:sp>
        <p:nvSpPr>
          <p:cNvPr id="49" name="Freeform 282">
            <a:extLst>
              <a:ext uri="{FF2B5EF4-FFF2-40B4-BE49-F238E27FC236}">
                <a16:creationId xmlns:a16="http://schemas.microsoft.com/office/drawing/2014/main" xmlns="" id="{10B20AE7-37A8-44AC-8083-5FD7263FA1D4}"/>
              </a:ext>
            </a:extLst>
          </p:cNvPr>
          <p:cNvSpPr>
            <a:spLocks noChangeAspect="1"/>
          </p:cNvSpPr>
          <p:nvPr/>
        </p:nvSpPr>
        <p:spPr bwMode="auto">
          <a:xfrm>
            <a:off x="8252185" y="2445672"/>
            <a:ext cx="407291" cy="411064"/>
          </a:xfrm>
          <a:custGeom>
            <a:avLst/>
            <a:gdLst>
              <a:gd name="T0" fmla="*/ 2147483646 w 791"/>
              <a:gd name="T1" fmla="*/ 2147483646 h 792"/>
              <a:gd name="T2" fmla="*/ 2147483646 w 791"/>
              <a:gd name="T3" fmla="*/ 2147483646 h 792"/>
              <a:gd name="T4" fmla="*/ 2147483646 w 791"/>
              <a:gd name="T5" fmla="*/ 2147483646 h 792"/>
              <a:gd name="T6" fmla="*/ 2147483646 w 791"/>
              <a:gd name="T7" fmla="*/ 2147483646 h 792"/>
              <a:gd name="T8" fmla="*/ 2147483646 w 791"/>
              <a:gd name="T9" fmla="*/ 2147483646 h 792"/>
              <a:gd name="T10" fmla="*/ 2147483646 w 791"/>
              <a:gd name="T11" fmla="*/ 2147483646 h 792"/>
              <a:gd name="T12" fmla="*/ 2147483646 w 791"/>
              <a:gd name="T13" fmla="*/ 2147483646 h 792"/>
              <a:gd name="T14" fmla="*/ 2147483646 w 791"/>
              <a:gd name="T15" fmla="*/ 2147483646 h 792"/>
              <a:gd name="T16" fmla="*/ 2147483646 w 791"/>
              <a:gd name="T17" fmla="*/ 2147483646 h 792"/>
              <a:gd name="T18" fmla="*/ 2147483646 w 791"/>
              <a:gd name="T19" fmla="*/ 2147483646 h 792"/>
              <a:gd name="T20" fmla="*/ 2147483646 w 791"/>
              <a:gd name="T21" fmla="*/ 2147483646 h 792"/>
              <a:gd name="T22" fmla="*/ 2147483646 w 791"/>
              <a:gd name="T23" fmla="*/ 2147483646 h 792"/>
              <a:gd name="T24" fmla="*/ 2147483646 w 791"/>
              <a:gd name="T25" fmla="*/ 2147483646 h 792"/>
              <a:gd name="T26" fmla="*/ 2147483646 w 791"/>
              <a:gd name="T27" fmla="*/ 2147483646 h 792"/>
              <a:gd name="T28" fmla="*/ 2147483646 w 791"/>
              <a:gd name="T29" fmla="*/ 2147483646 h 792"/>
              <a:gd name="T30" fmla="*/ 2147483646 w 791"/>
              <a:gd name="T31" fmla="*/ 2147483646 h 792"/>
              <a:gd name="T32" fmla="*/ 2147483646 w 791"/>
              <a:gd name="T33" fmla="*/ 2147483646 h 792"/>
              <a:gd name="T34" fmla="*/ 2147483646 w 791"/>
              <a:gd name="T35" fmla="*/ 2147483646 h 792"/>
              <a:gd name="T36" fmla="*/ 2147483646 w 791"/>
              <a:gd name="T37" fmla="*/ 2147483646 h 792"/>
              <a:gd name="T38" fmla="*/ 2147483646 w 791"/>
              <a:gd name="T39" fmla="*/ 2147483646 h 792"/>
              <a:gd name="T40" fmla="*/ 2147483646 w 791"/>
              <a:gd name="T41" fmla="*/ 2147483646 h 792"/>
              <a:gd name="T42" fmla="*/ 2147483646 w 791"/>
              <a:gd name="T43" fmla="*/ 2147483646 h 792"/>
              <a:gd name="T44" fmla="*/ 2147483646 w 791"/>
              <a:gd name="T45" fmla="*/ 2147483646 h 792"/>
              <a:gd name="T46" fmla="*/ 2147483646 w 791"/>
              <a:gd name="T47" fmla="*/ 2147483646 h 792"/>
              <a:gd name="T48" fmla="*/ 2147483646 w 791"/>
              <a:gd name="T49" fmla="*/ 2147483646 h 792"/>
              <a:gd name="T50" fmla="*/ 2147483646 w 791"/>
              <a:gd name="T51" fmla="*/ 2147483646 h 792"/>
              <a:gd name="T52" fmla="*/ 2147483646 w 791"/>
              <a:gd name="T53" fmla="*/ 2147483646 h 792"/>
              <a:gd name="T54" fmla="*/ 2147483646 w 791"/>
              <a:gd name="T55" fmla="*/ 2147483646 h 792"/>
              <a:gd name="T56" fmla="*/ 2147483646 w 791"/>
              <a:gd name="T57" fmla="*/ 2147483646 h 792"/>
              <a:gd name="T58" fmla="*/ 2147483646 w 791"/>
              <a:gd name="T59" fmla="*/ 2147483646 h 792"/>
              <a:gd name="T60" fmla="*/ 2147483646 w 791"/>
              <a:gd name="T61" fmla="*/ 2147483646 h 792"/>
              <a:gd name="T62" fmla="*/ 2147483646 w 791"/>
              <a:gd name="T63" fmla="*/ 2147483646 h 792"/>
              <a:gd name="T64" fmla="*/ 2147483646 w 791"/>
              <a:gd name="T65" fmla="*/ 2147483646 h 792"/>
              <a:gd name="T66" fmla="*/ 2147483646 w 791"/>
              <a:gd name="T67" fmla="*/ 2147483646 h 792"/>
              <a:gd name="T68" fmla="*/ 2147483646 w 791"/>
              <a:gd name="T69" fmla="*/ 2147483646 h 792"/>
              <a:gd name="T70" fmla="*/ 2147483646 w 791"/>
              <a:gd name="T71" fmla="*/ 2147483646 h 792"/>
              <a:gd name="T72" fmla="*/ 2147483646 w 791"/>
              <a:gd name="T73" fmla="*/ 2147483646 h 792"/>
              <a:gd name="T74" fmla="*/ 2147483646 w 791"/>
              <a:gd name="T75" fmla="*/ 2147483646 h 792"/>
              <a:gd name="T76" fmla="*/ 0 w 791"/>
              <a:gd name="T77" fmla="*/ 2147483646 h 792"/>
              <a:gd name="T78" fmla="*/ 2147483646 w 791"/>
              <a:gd name="T79" fmla="*/ 2147483646 h 792"/>
              <a:gd name="T80" fmla="*/ 2147483646 w 791"/>
              <a:gd name="T81" fmla="*/ 2147483646 h 792"/>
              <a:gd name="T82" fmla="*/ 2147483646 w 791"/>
              <a:gd name="T83" fmla="*/ 2147483646 h 792"/>
              <a:gd name="T84" fmla="*/ 2147483646 w 791"/>
              <a:gd name="T85" fmla="*/ 2147483646 h 7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1" h="792">
                <a:moveTo>
                  <a:pt x="766" y="767"/>
                </a:moveTo>
                <a:lnTo>
                  <a:pt x="24" y="767"/>
                </a:lnTo>
                <a:lnTo>
                  <a:pt x="24" y="535"/>
                </a:lnTo>
                <a:lnTo>
                  <a:pt x="97" y="657"/>
                </a:lnTo>
                <a:cubicBezTo>
                  <a:pt x="100" y="660"/>
                  <a:pt x="104" y="663"/>
                  <a:pt x="108" y="663"/>
                </a:cubicBezTo>
                <a:lnTo>
                  <a:pt x="682" y="663"/>
                </a:lnTo>
                <a:cubicBezTo>
                  <a:pt x="687" y="663"/>
                  <a:pt x="690" y="660"/>
                  <a:pt x="692" y="657"/>
                </a:cubicBezTo>
                <a:lnTo>
                  <a:pt x="766" y="535"/>
                </a:lnTo>
                <a:lnTo>
                  <a:pt x="766" y="767"/>
                </a:lnTo>
                <a:close/>
                <a:moveTo>
                  <a:pt x="757" y="503"/>
                </a:moveTo>
                <a:lnTo>
                  <a:pt x="675" y="639"/>
                </a:lnTo>
                <a:lnTo>
                  <a:pt x="114" y="639"/>
                </a:lnTo>
                <a:lnTo>
                  <a:pt x="33" y="503"/>
                </a:lnTo>
                <a:lnTo>
                  <a:pt x="757" y="503"/>
                </a:lnTo>
                <a:close/>
                <a:moveTo>
                  <a:pt x="144" y="390"/>
                </a:moveTo>
                <a:lnTo>
                  <a:pt x="144" y="480"/>
                </a:lnTo>
                <a:lnTo>
                  <a:pt x="43" y="480"/>
                </a:lnTo>
                <a:lnTo>
                  <a:pt x="144" y="390"/>
                </a:lnTo>
                <a:close/>
                <a:moveTo>
                  <a:pt x="168" y="376"/>
                </a:moveTo>
                <a:lnTo>
                  <a:pt x="264" y="376"/>
                </a:lnTo>
                <a:lnTo>
                  <a:pt x="264" y="427"/>
                </a:lnTo>
                <a:cubicBezTo>
                  <a:pt x="264" y="434"/>
                  <a:pt x="269" y="440"/>
                  <a:pt x="275" y="440"/>
                </a:cubicBezTo>
                <a:cubicBezTo>
                  <a:pt x="282" y="440"/>
                  <a:pt x="287" y="434"/>
                  <a:pt x="287" y="427"/>
                </a:cubicBezTo>
                <a:lnTo>
                  <a:pt x="287" y="252"/>
                </a:lnTo>
                <a:cubicBezTo>
                  <a:pt x="287" y="245"/>
                  <a:pt x="282" y="240"/>
                  <a:pt x="275" y="240"/>
                </a:cubicBezTo>
                <a:lnTo>
                  <a:pt x="184" y="240"/>
                </a:lnTo>
                <a:lnTo>
                  <a:pt x="395" y="30"/>
                </a:lnTo>
                <a:lnTo>
                  <a:pt x="605" y="240"/>
                </a:lnTo>
                <a:lnTo>
                  <a:pt x="514" y="240"/>
                </a:lnTo>
                <a:cubicBezTo>
                  <a:pt x="508" y="240"/>
                  <a:pt x="503" y="245"/>
                  <a:pt x="503" y="252"/>
                </a:cubicBezTo>
                <a:lnTo>
                  <a:pt x="503" y="427"/>
                </a:lnTo>
                <a:cubicBezTo>
                  <a:pt x="503" y="434"/>
                  <a:pt x="508" y="440"/>
                  <a:pt x="514" y="440"/>
                </a:cubicBezTo>
                <a:cubicBezTo>
                  <a:pt x="521" y="440"/>
                  <a:pt x="527" y="434"/>
                  <a:pt x="527" y="427"/>
                </a:cubicBezTo>
                <a:lnTo>
                  <a:pt x="527" y="376"/>
                </a:lnTo>
                <a:lnTo>
                  <a:pt x="622" y="376"/>
                </a:lnTo>
                <a:lnTo>
                  <a:pt x="622" y="480"/>
                </a:lnTo>
                <a:lnTo>
                  <a:pt x="168" y="480"/>
                </a:lnTo>
                <a:lnTo>
                  <a:pt x="168" y="376"/>
                </a:lnTo>
                <a:close/>
                <a:moveTo>
                  <a:pt x="647" y="390"/>
                </a:moveTo>
                <a:lnTo>
                  <a:pt x="746" y="480"/>
                </a:lnTo>
                <a:lnTo>
                  <a:pt x="647" y="480"/>
                </a:lnTo>
                <a:lnTo>
                  <a:pt x="647" y="390"/>
                </a:lnTo>
                <a:close/>
                <a:moveTo>
                  <a:pt x="786" y="483"/>
                </a:moveTo>
                <a:lnTo>
                  <a:pt x="642" y="355"/>
                </a:lnTo>
                <a:cubicBezTo>
                  <a:pt x="640" y="353"/>
                  <a:pt x="637" y="352"/>
                  <a:pt x="634" y="352"/>
                </a:cubicBezTo>
                <a:lnTo>
                  <a:pt x="527" y="352"/>
                </a:lnTo>
                <a:lnTo>
                  <a:pt x="527" y="264"/>
                </a:lnTo>
                <a:lnTo>
                  <a:pt x="634" y="264"/>
                </a:lnTo>
                <a:cubicBezTo>
                  <a:pt x="639" y="264"/>
                  <a:pt x="644" y="261"/>
                  <a:pt x="645" y="256"/>
                </a:cubicBezTo>
                <a:cubicBezTo>
                  <a:pt x="647" y="252"/>
                  <a:pt x="646" y="247"/>
                  <a:pt x="643" y="243"/>
                </a:cubicBezTo>
                <a:lnTo>
                  <a:pt x="403" y="5"/>
                </a:lnTo>
                <a:cubicBezTo>
                  <a:pt x="399" y="0"/>
                  <a:pt x="391" y="0"/>
                  <a:pt x="386" y="5"/>
                </a:cubicBezTo>
                <a:lnTo>
                  <a:pt x="147" y="243"/>
                </a:lnTo>
                <a:cubicBezTo>
                  <a:pt x="144" y="247"/>
                  <a:pt x="143" y="252"/>
                  <a:pt x="144" y="256"/>
                </a:cubicBezTo>
                <a:cubicBezTo>
                  <a:pt x="147" y="261"/>
                  <a:pt x="151" y="264"/>
                  <a:pt x="155" y="264"/>
                </a:cubicBezTo>
                <a:lnTo>
                  <a:pt x="264" y="264"/>
                </a:lnTo>
                <a:lnTo>
                  <a:pt x="264" y="352"/>
                </a:lnTo>
                <a:lnTo>
                  <a:pt x="155" y="352"/>
                </a:lnTo>
                <a:cubicBezTo>
                  <a:pt x="153" y="352"/>
                  <a:pt x="150" y="353"/>
                  <a:pt x="148" y="355"/>
                </a:cubicBezTo>
                <a:lnTo>
                  <a:pt x="4" y="483"/>
                </a:lnTo>
                <a:cubicBezTo>
                  <a:pt x="2" y="485"/>
                  <a:pt x="0" y="488"/>
                  <a:pt x="0" y="491"/>
                </a:cubicBezTo>
                <a:lnTo>
                  <a:pt x="0" y="779"/>
                </a:lnTo>
                <a:cubicBezTo>
                  <a:pt x="0" y="785"/>
                  <a:pt x="5" y="791"/>
                  <a:pt x="12" y="791"/>
                </a:cubicBezTo>
                <a:lnTo>
                  <a:pt x="778" y="791"/>
                </a:lnTo>
                <a:cubicBezTo>
                  <a:pt x="784" y="791"/>
                  <a:pt x="790" y="785"/>
                  <a:pt x="790" y="779"/>
                </a:cubicBezTo>
                <a:lnTo>
                  <a:pt x="790" y="491"/>
                </a:lnTo>
                <a:cubicBezTo>
                  <a:pt x="790" y="488"/>
                  <a:pt x="789" y="485"/>
                  <a:pt x="786" y="483"/>
                </a:cubicBezTo>
                <a:close/>
              </a:path>
            </a:pathLst>
          </a:custGeom>
          <a:solidFill>
            <a:schemeClr val="bg1"/>
          </a:solidFill>
          <a:ln>
            <a:noFill/>
          </a:ln>
        </p:spPr>
        <p:txBody>
          <a:bodyPr wrap="none" anchor="ctr"/>
          <a:lstStyle/>
          <a:p>
            <a:endParaRPr lang="en-GB" sz="1400" dirty="0">
              <a:latin typeface="+mj-lt"/>
            </a:endParaRPr>
          </a:p>
        </p:txBody>
      </p:sp>
      <p:sp>
        <p:nvSpPr>
          <p:cNvPr id="50" name="Freeform 954">
            <a:extLst>
              <a:ext uri="{FF2B5EF4-FFF2-40B4-BE49-F238E27FC236}">
                <a16:creationId xmlns:a16="http://schemas.microsoft.com/office/drawing/2014/main" xmlns="" id="{40BBA88E-D103-4023-9DAB-5B95C91E6F46}"/>
              </a:ext>
            </a:extLst>
          </p:cNvPr>
          <p:cNvSpPr>
            <a:spLocks noChangeAspect="1"/>
          </p:cNvSpPr>
          <p:nvPr/>
        </p:nvSpPr>
        <p:spPr bwMode="auto">
          <a:xfrm rot="16200000">
            <a:off x="6762103" y="4976425"/>
            <a:ext cx="408548" cy="408548"/>
          </a:xfrm>
          <a:custGeom>
            <a:avLst/>
            <a:gdLst>
              <a:gd name="T0" fmla="*/ 2453975 w 283805"/>
              <a:gd name="T1" fmla="*/ 8432546 h 283804"/>
              <a:gd name="T2" fmla="*/ 4424983 w 283805"/>
              <a:gd name="T3" fmla="*/ 6448347 h 283804"/>
              <a:gd name="T4" fmla="*/ 4790451 w 283805"/>
              <a:gd name="T5" fmla="*/ 6813900 h 283804"/>
              <a:gd name="T6" fmla="*/ 10155741 w 283805"/>
              <a:gd name="T7" fmla="*/ 4960701 h 283804"/>
              <a:gd name="T8" fmla="*/ 6212717 w 283805"/>
              <a:gd name="T9" fmla="*/ 5237155 h 283804"/>
              <a:gd name="T10" fmla="*/ 5978320 w 283805"/>
              <a:gd name="T11" fmla="*/ 3015310 h 283804"/>
              <a:gd name="T12" fmla="*/ 6356860 w 283805"/>
              <a:gd name="T13" fmla="*/ 3380870 h 283804"/>
              <a:gd name="T14" fmla="*/ 4617686 w 283805"/>
              <a:gd name="T15" fmla="*/ 2711152 h 283804"/>
              <a:gd name="T16" fmla="*/ 1598931 w 283805"/>
              <a:gd name="T17" fmla="*/ 3043324 h 283804"/>
              <a:gd name="T18" fmla="*/ 3259251 w 283805"/>
              <a:gd name="T19" fmla="*/ 1672744 h 283804"/>
              <a:gd name="T20" fmla="*/ 5885836 w 283805"/>
              <a:gd name="T21" fmla="*/ 1949182 h 283804"/>
              <a:gd name="T22" fmla="*/ 3259251 w 283805"/>
              <a:gd name="T23" fmla="*/ 1672744 h 283804"/>
              <a:gd name="T24" fmla="*/ 2582739 w 283805"/>
              <a:gd name="T25" fmla="*/ 1805027 h 283804"/>
              <a:gd name="T26" fmla="*/ 1441996 w 283805"/>
              <a:gd name="T27" fmla="*/ 1805027 h 283804"/>
              <a:gd name="T28" fmla="*/ 7492411 w 283805"/>
              <a:gd name="T29" fmla="*/ 1292257 h 283804"/>
              <a:gd name="T30" fmla="*/ 7857921 w 283805"/>
              <a:gd name="T31" fmla="*/ 926706 h 283804"/>
              <a:gd name="T32" fmla="*/ 6043633 w 283805"/>
              <a:gd name="T33" fmla="*/ 721020 h 283804"/>
              <a:gd name="T34" fmla="*/ 4441470 w 283805"/>
              <a:gd name="T35" fmla="*/ 721020 h 283804"/>
              <a:gd name="T36" fmla="*/ 3750821 w 283805"/>
              <a:gd name="T37" fmla="*/ 576793 h 283804"/>
              <a:gd name="T38" fmla="*/ 1600421 w 283805"/>
              <a:gd name="T39" fmla="*/ 853275 h 283804"/>
              <a:gd name="T40" fmla="*/ 783087 w 283805"/>
              <a:gd name="T41" fmla="*/ 0 h 283804"/>
              <a:gd name="T42" fmla="*/ 1788215 w 283805"/>
              <a:gd name="T43" fmla="*/ 7910345 h 283804"/>
              <a:gd name="T44" fmla="*/ 3798455 w 283805"/>
              <a:gd name="T45" fmla="*/ 7035783 h 283804"/>
              <a:gd name="T46" fmla="*/ 4555514 w 283805"/>
              <a:gd name="T47" fmla="*/ 6161185 h 283804"/>
              <a:gd name="T48" fmla="*/ 1461977 w 283805"/>
              <a:gd name="T49" fmla="*/ 5156126 h 283804"/>
              <a:gd name="T50" fmla="*/ 5573661 w 283805"/>
              <a:gd name="T51" fmla="*/ 3916089 h 283804"/>
              <a:gd name="T52" fmla="*/ 6304617 w 283805"/>
              <a:gd name="T53" fmla="*/ 2780361 h 283804"/>
              <a:gd name="T54" fmla="*/ 7857921 w 283805"/>
              <a:gd name="T55" fmla="*/ 613396 h 283804"/>
              <a:gd name="T56" fmla="*/ 9476480 w 283805"/>
              <a:gd name="T57" fmla="*/ 900592 h 283804"/>
              <a:gd name="T58" fmla="*/ 9476480 w 283805"/>
              <a:gd name="T59" fmla="*/ 1448980 h 283804"/>
              <a:gd name="T60" fmla="*/ 7544668 w 283805"/>
              <a:gd name="T61" fmla="*/ 1879746 h 283804"/>
              <a:gd name="T62" fmla="*/ 5978320 w 283805"/>
              <a:gd name="T63" fmla="*/ 4046520 h 283804"/>
              <a:gd name="T64" fmla="*/ 5103711 w 283805"/>
              <a:gd name="T65" fmla="*/ 6813900 h 283804"/>
              <a:gd name="T66" fmla="*/ 3080486 w 283805"/>
              <a:gd name="T67" fmla="*/ 7845063 h 283804"/>
              <a:gd name="T68" fmla="*/ 1788215 w 283805"/>
              <a:gd name="T69" fmla="*/ 8223643 h 283804"/>
              <a:gd name="T70" fmla="*/ 10155248 w 283805"/>
              <a:gd name="T71" fmla="*/ 9372340 h 283804"/>
              <a:gd name="T72" fmla="*/ 9685340 w 283805"/>
              <a:gd name="T73" fmla="*/ 9685614 h 283804"/>
              <a:gd name="T74" fmla="*/ 9372041 w 283805"/>
              <a:gd name="T75" fmla="*/ 10155567 h 283804"/>
              <a:gd name="T76" fmla="*/ 8223396 w 283805"/>
              <a:gd name="T77" fmla="*/ 10155567 h 283804"/>
              <a:gd name="T78" fmla="*/ 7910137 w 283805"/>
              <a:gd name="T79" fmla="*/ 9685614 h 283804"/>
              <a:gd name="T80" fmla="*/ 6617899 w 283805"/>
              <a:gd name="T81" fmla="*/ 10312174 h 283804"/>
              <a:gd name="T82" fmla="*/ 5312575 w 283805"/>
              <a:gd name="T83" fmla="*/ 9685614 h 283804"/>
              <a:gd name="T84" fmla="*/ 4999317 w 283805"/>
              <a:gd name="T85" fmla="*/ 10155567 h 283804"/>
              <a:gd name="T86" fmla="*/ 3850675 w 283805"/>
              <a:gd name="T87" fmla="*/ 10155567 h 283804"/>
              <a:gd name="T88" fmla="*/ 3537369 w 283805"/>
              <a:gd name="T89" fmla="*/ 9685614 h 283804"/>
              <a:gd name="T90" fmla="*/ 2245078 w 283805"/>
              <a:gd name="T91" fmla="*/ 10312174 h 283804"/>
              <a:gd name="T92" fmla="*/ 939854 w 283805"/>
              <a:gd name="T93" fmla="*/ 9685614 h 283804"/>
              <a:gd name="T94" fmla="*/ 626585 w 283805"/>
              <a:gd name="T95" fmla="*/ 10155567 h 283804"/>
              <a:gd name="T96" fmla="*/ 0 w 283805"/>
              <a:gd name="T97" fmla="*/ 9528982 h 283804"/>
              <a:gd name="T98" fmla="*/ 626585 w 283805"/>
              <a:gd name="T99" fmla="*/ 8223643 h 283804"/>
              <a:gd name="T100" fmla="*/ 156546 w 283805"/>
              <a:gd name="T101" fmla="*/ 7910345 h 283804"/>
              <a:gd name="T102" fmla="*/ 156546 w 283805"/>
              <a:gd name="T103" fmla="*/ 6774696 h 283804"/>
              <a:gd name="T104" fmla="*/ 626585 w 283805"/>
              <a:gd name="T105" fmla="*/ 6448347 h 283804"/>
              <a:gd name="T106" fmla="*/ 0 w 283805"/>
              <a:gd name="T107" fmla="*/ 5156126 h 283804"/>
              <a:gd name="T108" fmla="*/ 626585 w 283805"/>
              <a:gd name="T109" fmla="*/ 3850741 h 283804"/>
              <a:gd name="T110" fmla="*/ 156546 w 283805"/>
              <a:gd name="T111" fmla="*/ 3537476 h 283804"/>
              <a:gd name="T112" fmla="*/ 156546 w 283805"/>
              <a:gd name="T113" fmla="*/ 2388694 h 283804"/>
              <a:gd name="T114" fmla="*/ 626585 w 283805"/>
              <a:gd name="T115" fmla="*/ 2075485 h 283804"/>
              <a:gd name="T116" fmla="*/ 0 w 283805"/>
              <a:gd name="T117" fmla="*/ 783146 h 283804"/>
              <a:gd name="T118" fmla="*/ 626585 w 283805"/>
              <a:gd name="T119" fmla="*/ 156554 h 283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805" h="283804">
                <a:moveTo>
                  <a:pt x="67538" y="211955"/>
                </a:moveTo>
                <a:cubicBezTo>
                  <a:pt x="61790" y="211955"/>
                  <a:pt x="57479" y="216625"/>
                  <a:pt x="57479" y="222014"/>
                </a:cubicBezTo>
                <a:cubicBezTo>
                  <a:pt x="57479" y="227762"/>
                  <a:pt x="61790" y="232073"/>
                  <a:pt x="67538" y="232073"/>
                </a:cubicBezTo>
                <a:cubicBezTo>
                  <a:pt x="72927" y="232073"/>
                  <a:pt x="77238" y="227762"/>
                  <a:pt x="77238" y="222014"/>
                </a:cubicBezTo>
                <a:cubicBezTo>
                  <a:pt x="77238" y="216625"/>
                  <a:pt x="72927" y="211955"/>
                  <a:pt x="67538" y="211955"/>
                </a:cubicBezTo>
                <a:close/>
                <a:moveTo>
                  <a:pt x="121784" y="177467"/>
                </a:moveTo>
                <a:cubicBezTo>
                  <a:pt x="116396" y="177467"/>
                  <a:pt x="111726" y="182137"/>
                  <a:pt x="111726" y="187526"/>
                </a:cubicBezTo>
                <a:cubicBezTo>
                  <a:pt x="111726" y="193274"/>
                  <a:pt x="116396" y="197585"/>
                  <a:pt x="121784" y="197585"/>
                </a:cubicBezTo>
                <a:cubicBezTo>
                  <a:pt x="127173" y="197585"/>
                  <a:pt x="131843" y="193274"/>
                  <a:pt x="131843" y="187526"/>
                </a:cubicBezTo>
                <a:cubicBezTo>
                  <a:pt x="131843" y="182137"/>
                  <a:pt x="127173" y="177467"/>
                  <a:pt x="121784" y="177467"/>
                </a:cubicBezTo>
                <a:close/>
                <a:moveTo>
                  <a:pt x="170986" y="136525"/>
                </a:moveTo>
                <a:lnTo>
                  <a:pt x="279507" y="136525"/>
                </a:lnTo>
                <a:cubicBezTo>
                  <a:pt x="281656" y="136525"/>
                  <a:pt x="283805" y="138179"/>
                  <a:pt x="283805" y="140494"/>
                </a:cubicBezTo>
                <a:cubicBezTo>
                  <a:pt x="283805" y="142479"/>
                  <a:pt x="281656" y="144132"/>
                  <a:pt x="279507" y="144132"/>
                </a:cubicBezTo>
                <a:lnTo>
                  <a:pt x="170986" y="144132"/>
                </a:lnTo>
                <a:cubicBezTo>
                  <a:pt x="168479" y="144132"/>
                  <a:pt x="166688" y="142479"/>
                  <a:pt x="166688" y="140494"/>
                </a:cubicBezTo>
                <a:cubicBezTo>
                  <a:pt x="166688" y="138179"/>
                  <a:pt x="168479" y="136525"/>
                  <a:pt x="170986" y="136525"/>
                </a:cubicBezTo>
                <a:close/>
                <a:moveTo>
                  <a:pt x="164535" y="82986"/>
                </a:moveTo>
                <a:cubicBezTo>
                  <a:pt x="159146" y="82986"/>
                  <a:pt x="154835" y="87297"/>
                  <a:pt x="154835" y="93045"/>
                </a:cubicBezTo>
                <a:cubicBezTo>
                  <a:pt x="154835" y="98433"/>
                  <a:pt x="159146" y="103103"/>
                  <a:pt x="164535" y="103103"/>
                </a:cubicBezTo>
                <a:cubicBezTo>
                  <a:pt x="170282" y="103103"/>
                  <a:pt x="174953" y="98433"/>
                  <a:pt x="174953" y="93045"/>
                </a:cubicBezTo>
                <a:cubicBezTo>
                  <a:pt x="174953" y="87297"/>
                  <a:pt x="170282" y="82986"/>
                  <a:pt x="164535" y="82986"/>
                </a:cubicBezTo>
                <a:close/>
                <a:moveTo>
                  <a:pt x="44004" y="74613"/>
                </a:moveTo>
                <a:lnTo>
                  <a:pt x="127088" y="74613"/>
                </a:lnTo>
                <a:cubicBezTo>
                  <a:pt x="129605" y="74613"/>
                  <a:pt x="131404" y="76518"/>
                  <a:pt x="131404" y="79185"/>
                </a:cubicBezTo>
                <a:cubicBezTo>
                  <a:pt x="131404" y="81852"/>
                  <a:pt x="129605" y="83757"/>
                  <a:pt x="127088" y="83757"/>
                </a:cubicBezTo>
                <a:lnTo>
                  <a:pt x="44004" y="83757"/>
                </a:lnTo>
                <a:cubicBezTo>
                  <a:pt x="41487" y="83757"/>
                  <a:pt x="39688" y="81852"/>
                  <a:pt x="39688" y="79185"/>
                </a:cubicBezTo>
                <a:cubicBezTo>
                  <a:pt x="39688" y="76518"/>
                  <a:pt x="41487" y="74613"/>
                  <a:pt x="44004" y="74613"/>
                </a:cubicBezTo>
                <a:close/>
                <a:moveTo>
                  <a:pt x="89701" y="46038"/>
                </a:moveTo>
                <a:lnTo>
                  <a:pt x="161990" y="46038"/>
                </a:lnTo>
                <a:cubicBezTo>
                  <a:pt x="164158" y="46038"/>
                  <a:pt x="166327" y="47691"/>
                  <a:pt x="166327" y="50006"/>
                </a:cubicBezTo>
                <a:cubicBezTo>
                  <a:pt x="166327" y="51991"/>
                  <a:pt x="164158" y="53644"/>
                  <a:pt x="161990" y="53644"/>
                </a:cubicBezTo>
                <a:lnTo>
                  <a:pt x="89701" y="53644"/>
                </a:lnTo>
                <a:cubicBezTo>
                  <a:pt x="87532" y="53644"/>
                  <a:pt x="85725" y="51991"/>
                  <a:pt x="85725" y="50006"/>
                </a:cubicBezTo>
                <a:cubicBezTo>
                  <a:pt x="85725" y="47691"/>
                  <a:pt x="87532" y="46038"/>
                  <a:pt x="89701" y="46038"/>
                </a:cubicBezTo>
                <a:close/>
                <a:moveTo>
                  <a:pt x="43969" y="46038"/>
                </a:moveTo>
                <a:lnTo>
                  <a:pt x="66801" y="46038"/>
                </a:lnTo>
                <a:cubicBezTo>
                  <a:pt x="68941" y="46038"/>
                  <a:pt x="71082" y="47691"/>
                  <a:pt x="71082" y="49676"/>
                </a:cubicBezTo>
                <a:cubicBezTo>
                  <a:pt x="71082" y="51991"/>
                  <a:pt x="68941" y="53644"/>
                  <a:pt x="66801" y="53644"/>
                </a:cubicBezTo>
                <a:lnTo>
                  <a:pt x="43969" y="53644"/>
                </a:lnTo>
                <a:cubicBezTo>
                  <a:pt x="41472" y="53644"/>
                  <a:pt x="39688" y="51991"/>
                  <a:pt x="39688" y="49676"/>
                </a:cubicBezTo>
                <a:cubicBezTo>
                  <a:pt x="39688" y="47691"/>
                  <a:pt x="41472" y="46038"/>
                  <a:pt x="43969" y="46038"/>
                </a:cubicBezTo>
                <a:close/>
                <a:moveTo>
                  <a:pt x="216266" y="25506"/>
                </a:moveTo>
                <a:cubicBezTo>
                  <a:pt x="210877" y="25506"/>
                  <a:pt x="206207" y="29817"/>
                  <a:pt x="206207" y="35565"/>
                </a:cubicBezTo>
                <a:cubicBezTo>
                  <a:pt x="206207" y="41313"/>
                  <a:pt x="210877" y="45624"/>
                  <a:pt x="216266" y="45624"/>
                </a:cubicBezTo>
                <a:cubicBezTo>
                  <a:pt x="222014" y="45624"/>
                  <a:pt x="226325" y="41313"/>
                  <a:pt x="226325" y="35565"/>
                </a:cubicBezTo>
                <a:cubicBezTo>
                  <a:pt x="226325" y="29817"/>
                  <a:pt x="222014" y="25506"/>
                  <a:pt x="216266" y="25506"/>
                </a:cubicBezTo>
                <a:close/>
                <a:moveTo>
                  <a:pt x="126505" y="15875"/>
                </a:moveTo>
                <a:lnTo>
                  <a:pt x="162065" y="15875"/>
                </a:lnTo>
                <a:cubicBezTo>
                  <a:pt x="164199" y="15875"/>
                  <a:pt x="166333" y="17529"/>
                  <a:pt x="166333" y="19844"/>
                </a:cubicBezTo>
                <a:cubicBezTo>
                  <a:pt x="166333" y="21828"/>
                  <a:pt x="164199" y="23482"/>
                  <a:pt x="162065" y="23482"/>
                </a:cubicBezTo>
                <a:lnTo>
                  <a:pt x="126505" y="23482"/>
                </a:lnTo>
                <a:cubicBezTo>
                  <a:pt x="124016" y="23482"/>
                  <a:pt x="122238" y="21828"/>
                  <a:pt x="122238" y="19844"/>
                </a:cubicBezTo>
                <a:cubicBezTo>
                  <a:pt x="122238" y="17529"/>
                  <a:pt x="124016" y="15875"/>
                  <a:pt x="126505" y="15875"/>
                </a:cubicBezTo>
                <a:close/>
                <a:moveTo>
                  <a:pt x="44045" y="15875"/>
                </a:moveTo>
                <a:lnTo>
                  <a:pt x="103230" y="15875"/>
                </a:lnTo>
                <a:cubicBezTo>
                  <a:pt x="105772" y="15875"/>
                  <a:pt x="107587" y="17529"/>
                  <a:pt x="107587" y="19844"/>
                </a:cubicBezTo>
                <a:cubicBezTo>
                  <a:pt x="107587" y="21828"/>
                  <a:pt x="105772" y="23482"/>
                  <a:pt x="103230" y="23482"/>
                </a:cubicBezTo>
                <a:lnTo>
                  <a:pt x="44045" y="23482"/>
                </a:lnTo>
                <a:cubicBezTo>
                  <a:pt x="41504" y="23482"/>
                  <a:pt x="39688" y="21828"/>
                  <a:pt x="39688" y="19844"/>
                </a:cubicBezTo>
                <a:cubicBezTo>
                  <a:pt x="39688" y="17529"/>
                  <a:pt x="41504" y="15875"/>
                  <a:pt x="44045" y="15875"/>
                </a:cubicBezTo>
                <a:close/>
                <a:moveTo>
                  <a:pt x="21554" y="0"/>
                </a:moveTo>
                <a:cubicBezTo>
                  <a:pt x="24069" y="0"/>
                  <a:pt x="25865" y="1796"/>
                  <a:pt x="25865" y="4311"/>
                </a:cubicBezTo>
                <a:lnTo>
                  <a:pt x="25865" y="217703"/>
                </a:lnTo>
                <a:lnTo>
                  <a:pt x="49217" y="217703"/>
                </a:lnTo>
                <a:cubicBezTo>
                  <a:pt x="51013" y="209440"/>
                  <a:pt x="58557" y="203333"/>
                  <a:pt x="67538" y="203333"/>
                </a:cubicBezTo>
                <a:cubicBezTo>
                  <a:pt x="72568" y="203333"/>
                  <a:pt x="76879" y="205488"/>
                  <a:pt x="80112" y="208722"/>
                </a:cubicBezTo>
                <a:lnTo>
                  <a:pt x="104541" y="193633"/>
                </a:lnTo>
                <a:cubicBezTo>
                  <a:pt x="103822" y="191837"/>
                  <a:pt x="103104" y="189682"/>
                  <a:pt x="103104" y="187526"/>
                </a:cubicBezTo>
                <a:cubicBezTo>
                  <a:pt x="103104" y="177467"/>
                  <a:pt x="111726" y="169205"/>
                  <a:pt x="121784" y="169205"/>
                </a:cubicBezTo>
                <a:cubicBezTo>
                  <a:pt x="123221" y="169205"/>
                  <a:pt x="124299" y="169205"/>
                  <a:pt x="125377" y="169564"/>
                </a:cubicBezTo>
                <a:lnTo>
                  <a:pt x="136154" y="145854"/>
                </a:lnTo>
                <a:lnTo>
                  <a:pt x="44547" y="145854"/>
                </a:lnTo>
                <a:cubicBezTo>
                  <a:pt x="42032" y="145854"/>
                  <a:pt x="40236" y="144057"/>
                  <a:pt x="40236" y="141902"/>
                </a:cubicBezTo>
                <a:cubicBezTo>
                  <a:pt x="40236" y="139387"/>
                  <a:pt x="42032" y="137591"/>
                  <a:pt x="44547" y="137591"/>
                </a:cubicBezTo>
                <a:lnTo>
                  <a:pt x="139747" y="137591"/>
                </a:lnTo>
                <a:lnTo>
                  <a:pt x="153398" y="107774"/>
                </a:lnTo>
                <a:cubicBezTo>
                  <a:pt x="149087" y="104181"/>
                  <a:pt x="146213" y="98793"/>
                  <a:pt x="146213" y="93045"/>
                </a:cubicBezTo>
                <a:cubicBezTo>
                  <a:pt x="146213" y="82626"/>
                  <a:pt x="154476" y="74364"/>
                  <a:pt x="164535" y="74364"/>
                </a:cubicBezTo>
                <a:cubicBezTo>
                  <a:pt x="168127" y="74364"/>
                  <a:pt x="171001" y="75082"/>
                  <a:pt x="173516" y="76519"/>
                </a:cubicBezTo>
                <a:lnTo>
                  <a:pt x="200818" y="45983"/>
                </a:lnTo>
                <a:cubicBezTo>
                  <a:pt x="199022" y="43109"/>
                  <a:pt x="197944" y="39517"/>
                  <a:pt x="197944" y="35565"/>
                </a:cubicBezTo>
                <a:cubicBezTo>
                  <a:pt x="197944" y="25147"/>
                  <a:pt x="206207" y="16884"/>
                  <a:pt x="216266" y="16884"/>
                </a:cubicBezTo>
                <a:cubicBezTo>
                  <a:pt x="225247" y="16884"/>
                  <a:pt x="232432" y="22992"/>
                  <a:pt x="234587" y="31254"/>
                </a:cubicBezTo>
                <a:lnTo>
                  <a:pt x="260812" y="31254"/>
                </a:lnTo>
                <a:lnTo>
                  <a:pt x="260812" y="24788"/>
                </a:lnTo>
                <a:lnTo>
                  <a:pt x="279493" y="35565"/>
                </a:lnTo>
                <a:lnTo>
                  <a:pt x="260812" y="46343"/>
                </a:lnTo>
                <a:lnTo>
                  <a:pt x="260812" y="39876"/>
                </a:lnTo>
                <a:lnTo>
                  <a:pt x="234587" y="39876"/>
                </a:lnTo>
                <a:cubicBezTo>
                  <a:pt x="232432" y="48139"/>
                  <a:pt x="225247" y="54246"/>
                  <a:pt x="216266" y="54246"/>
                </a:cubicBezTo>
                <a:cubicBezTo>
                  <a:pt x="213392" y="54246"/>
                  <a:pt x="210159" y="53168"/>
                  <a:pt x="207644" y="51731"/>
                </a:cubicBezTo>
                <a:lnTo>
                  <a:pt x="179982" y="82267"/>
                </a:lnTo>
                <a:cubicBezTo>
                  <a:pt x="182138" y="85141"/>
                  <a:pt x="183575" y="88734"/>
                  <a:pt x="183575" y="93045"/>
                </a:cubicBezTo>
                <a:cubicBezTo>
                  <a:pt x="183575" y="103103"/>
                  <a:pt x="174953" y="111366"/>
                  <a:pt x="164535" y="111366"/>
                </a:cubicBezTo>
                <a:cubicBezTo>
                  <a:pt x="163457" y="111366"/>
                  <a:pt x="162379" y="111366"/>
                  <a:pt x="161301" y="111366"/>
                </a:cubicBezTo>
                <a:lnTo>
                  <a:pt x="133280" y="173156"/>
                </a:lnTo>
                <a:cubicBezTo>
                  <a:pt x="137591" y="176389"/>
                  <a:pt x="140465" y="181778"/>
                  <a:pt x="140465" y="187526"/>
                </a:cubicBezTo>
                <a:cubicBezTo>
                  <a:pt x="140465" y="197944"/>
                  <a:pt x="131843" y="206207"/>
                  <a:pt x="121784" y="206207"/>
                </a:cubicBezTo>
                <a:cubicBezTo>
                  <a:pt x="116755" y="206207"/>
                  <a:pt x="112085" y="204051"/>
                  <a:pt x="108852" y="200818"/>
                </a:cubicBezTo>
                <a:lnTo>
                  <a:pt x="84782" y="215906"/>
                </a:lnTo>
                <a:cubicBezTo>
                  <a:pt x="85501" y="218062"/>
                  <a:pt x="86219" y="219858"/>
                  <a:pt x="86219" y="222014"/>
                </a:cubicBezTo>
                <a:cubicBezTo>
                  <a:pt x="86219" y="232432"/>
                  <a:pt x="77597" y="240694"/>
                  <a:pt x="67538" y="240694"/>
                </a:cubicBezTo>
                <a:cubicBezTo>
                  <a:pt x="58557" y="240694"/>
                  <a:pt x="51013" y="234587"/>
                  <a:pt x="49217" y="226325"/>
                </a:cubicBezTo>
                <a:lnTo>
                  <a:pt x="25865" y="226325"/>
                </a:lnTo>
                <a:lnTo>
                  <a:pt x="25865" y="257938"/>
                </a:lnTo>
                <a:lnTo>
                  <a:pt x="279493" y="257938"/>
                </a:lnTo>
                <a:cubicBezTo>
                  <a:pt x="281649" y="257938"/>
                  <a:pt x="283804" y="259734"/>
                  <a:pt x="283804" y="262249"/>
                </a:cubicBezTo>
                <a:cubicBezTo>
                  <a:pt x="283804" y="264764"/>
                  <a:pt x="281649" y="266560"/>
                  <a:pt x="279493" y="266560"/>
                </a:cubicBezTo>
                <a:lnTo>
                  <a:pt x="266560" y="266560"/>
                </a:lnTo>
                <a:lnTo>
                  <a:pt x="266560" y="279493"/>
                </a:lnTo>
                <a:cubicBezTo>
                  <a:pt x="266560" y="281648"/>
                  <a:pt x="264764" y="283804"/>
                  <a:pt x="262249" y="283804"/>
                </a:cubicBezTo>
                <a:cubicBezTo>
                  <a:pt x="259735" y="283804"/>
                  <a:pt x="257938" y="281648"/>
                  <a:pt x="257938" y="279493"/>
                </a:cubicBezTo>
                <a:lnTo>
                  <a:pt x="257938" y="266560"/>
                </a:lnTo>
                <a:lnTo>
                  <a:pt x="226325" y="266560"/>
                </a:lnTo>
                <a:lnTo>
                  <a:pt x="226325" y="279493"/>
                </a:lnTo>
                <a:cubicBezTo>
                  <a:pt x="226325" y="281648"/>
                  <a:pt x="224529" y="283804"/>
                  <a:pt x="222014" y="283804"/>
                </a:cubicBezTo>
                <a:cubicBezTo>
                  <a:pt x="219858" y="283804"/>
                  <a:pt x="217703" y="281648"/>
                  <a:pt x="217703" y="279493"/>
                </a:cubicBezTo>
                <a:lnTo>
                  <a:pt x="217703" y="266560"/>
                </a:lnTo>
                <a:lnTo>
                  <a:pt x="186089" y="266560"/>
                </a:lnTo>
                <a:lnTo>
                  <a:pt x="186089" y="279493"/>
                </a:lnTo>
                <a:cubicBezTo>
                  <a:pt x="186089" y="281648"/>
                  <a:pt x="184293" y="283804"/>
                  <a:pt x="182138" y="283804"/>
                </a:cubicBezTo>
                <a:cubicBezTo>
                  <a:pt x="179623" y="283804"/>
                  <a:pt x="177827" y="281648"/>
                  <a:pt x="177827" y="279493"/>
                </a:cubicBezTo>
                <a:lnTo>
                  <a:pt x="177827" y="266560"/>
                </a:lnTo>
                <a:lnTo>
                  <a:pt x="146213" y="266560"/>
                </a:lnTo>
                <a:lnTo>
                  <a:pt x="146213" y="279493"/>
                </a:lnTo>
                <a:cubicBezTo>
                  <a:pt x="146213" y="281648"/>
                  <a:pt x="144417" y="283804"/>
                  <a:pt x="141902" y="283804"/>
                </a:cubicBezTo>
                <a:cubicBezTo>
                  <a:pt x="139747" y="283804"/>
                  <a:pt x="137591" y="281648"/>
                  <a:pt x="137591" y="279493"/>
                </a:cubicBezTo>
                <a:lnTo>
                  <a:pt x="137591" y="266560"/>
                </a:lnTo>
                <a:lnTo>
                  <a:pt x="105978" y="266560"/>
                </a:lnTo>
                <a:lnTo>
                  <a:pt x="105978" y="279493"/>
                </a:lnTo>
                <a:cubicBezTo>
                  <a:pt x="105978" y="281648"/>
                  <a:pt x="104181" y="283804"/>
                  <a:pt x="101667" y="283804"/>
                </a:cubicBezTo>
                <a:cubicBezTo>
                  <a:pt x="99152" y="283804"/>
                  <a:pt x="97356" y="281648"/>
                  <a:pt x="97356" y="279493"/>
                </a:cubicBezTo>
                <a:lnTo>
                  <a:pt x="97356" y="266560"/>
                </a:lnTo>
                <a:lnTo>
                  <a:pt x="65742" y="266560"/>
                </a:lnTo>
                <a:lnTo>
                  <a:pt x="65742" y="279493"/>
                </a:lnTo>
                <a:cubicBezTo>
                  <a:pt x="65742" y="281648"/>
                  <a:pt x="63946" y="283804"/>
                  <a:pt x="61790" y="283804"/>
                </a:cubicBezTo>
                <a:cubicBezTo>
                  <a:pt x="59276" y="283804"/>
                  <a:pt x="57479" y="281648"/>
                  <a:pt x="57479" y="279493"/>
                </a:cubicBezTo>
                <a:lnTo>
                  <a:pt x="57479" y="266560"/>
                </a:lnTo>
                <a:lnTo>
                  <a:pt x="25865" y="266560"/>
                </a:lnTo>
                <a:lnTo>
                  <a:pt x="25865" y="279493"/>
                </a:lnTo>
                <a:cubicBezTo>
                  <a:pt x="25865" y="281648"/>
                  <a:pt x="24069" y="283804"/>
                  <a:pt x="21554" y="283804"/>
                </a:cubicBezTo>
                <a:cubicBezTo>
                  <a:pt x="19040" y="283804"/>
                  <a:pt x="17244" y="281648"/>
                  <a:pt x="17244" y="279493"/>
                </a:cubicBezTo>
                <a:lnTo>
                  <a:pt x="17244" y="266560"/>
                </a:lnTo>
                <a:lnTo>
                  <a:pt x="4311" y="266560"/>
                </a:lnTo>
                <a:cubicBezTo>
                  <a:pt x="2155" y="266560"/>
                  <a:pt x="0" y="264764"/>
                  <a:pt x="0" y="262249"/>
                </a:cubicBezTo>
                <a:cubicBezTo>
                  <a:pt x="0" y="259734"/>
                  <a:pt x="2155" y="257938"/>
                  <a:pt x="4311" y="257938"/>
                </a:cubicBezTo>
                <a:lnTo>
                  <a:pt x="17244" y="257938"/>
                </a:lnTo>
                <a:lnTo>
                  <a:pt x="17244" y="226325"/>
                </a:lnTo>
                <a:lnTo>
                  <a:pt x="4311" y="226325"/>
                </a:lnTo>
                <a:cubicBezTo>
                  <a:pt x="2155" y="226325"/>
                  <a:pt x="0" y="224528"/>
                  <a:pt x="0" y="222014"/>
                </a:cubicBezTo>
                <a:cubicBezTo>
                  <a:pt x="0" y="219499"/>
                  <a:pt x="2155" y="217703"/>
                  <a:pt x="4311" y="217703"/>
                </a:cubicBezTo>
                <a:lnTo>
                  <a:pt x="17244" y="217703"/>
                </a:lnTo>
                <a:lnTo>
                  <a:pt x="17244" y="186448"/>
                </a:lnTo>
                <a:lnTo>
                  <a:pt x="4311" y="186448"/>
                </a:lnTo>
                <a:cubicBezTo>
                  <a:pt x="2155" y="186448"/>
                  <a:pt x="0" y="184293"/>
                  <a:pt x="0" y="181778"/>
                </a:cubicBezTo>
                <a:cubicBezTo>
                  <a:pt x="0" y="179623"/>
                  <a:pt x="2155" y="177467"/>
                  <a:pt x="4311" y="177467"/>
                </a:cubicBezTo>
                <a:lnTo>
                  <a:pt x="17244" y="177467"/>
                </a:lnTo>
                <a:lnTo>
                  <a:pt x="17244" y="145854"/>
                </a:lnTo>
                <a:lnTo>
                  <a:pt x="4311" y="145854"/>
                </a:lnTo>
                <a:cubicBezTo>
                  <a:pt x="2155" y="145854"/>
                  <a:pt x="0" y="144057"/>
                  <a:pt x="0" y="141902"/>
                </a:cubicBezTo>
                <a:cubicBezTo>
                  <a:pt x="0" y="139387"/>
                  <a:pt x="2155" y="137591"/>
                  <a:pt x="4311" y="137591"/>
                </a:cubicBezTo>
                <a:lnTo>
                  <a:pt x="17244" y="137591"/>
                </a:lnTo>
                <a:lnTo>
                  <a:pt x="17244" y="105977"/>
                </a:lnTo>
                <a:lnTo>
                  <a:pt x="4311" y="105977"/>
                </a:lnTo>
                <a:cubicBezTo>
                  <a:pt x="2155" y="105977"/>
                  <a:pt x="0" y="104181"/>
                  <a:pt x="0" y="101666"/>
                </a:cubicBezTo>
                <a:cubicBezTo>
                  <a:pt x="0" y="99511"/>
                  <a:pt x="2155" y="97356"/>
                  <a:pt x="4311" y="97356"/>
                </a:cubicBezTo>
                <a:lnTo>
                  <a:pt x="17244" y="97356"/>
                </a:lnTo>
                <a:lnTo>
                  <a:pt x="17244" y="65742"/>
                </a:lnTo>
                <a:lnTo>
                  <a:pt x="4311" y="65742"/>
                </a:lnTo>
                <a:cubicBezTo>
                  <a:pt x="2155" y="65742"/>
                  <a:pt x="0" y="63946"/>
                  <a:pt x="0" y="61431"/>
                </a:cubicBezTo>
                <a:cubicBezTo>
                  <a:pt x="0" y="59275"/>
                  <a:pt x="2155" y="57120"/>
                  <a:pt x="4311" y="57120"/>
                </a:cubicBezTo>
                <a:lnTo>
                  <a:pt x="17244" y="57120"/>
                </a:lnTo>
                <a:lnTo>
                  <a:pt x="17244" y="25506"/>
                </a:lnTo>
                <a:lnTo>
                  <a:pt x="4311" y="25506"/>
                </a:lnTo>
                <a:cubicBezTo>
                  <a:pt x="2155" y="25506"/>
                  <a:pt x="0" y="23710"/>
                  <a:pt x="0" y="21555"/>
                </a:cubicBezTo>
                <a:cubicBezTo>
                  <a:pt x="0" y="19040"/>
                  <a:pt x="2155" y="17244"/>
                  <a:pt x="4311" y="17244"/>
                </a:cubicBezTo>
                <a:lnTo>
                  <a:pt x="17244" y="17244"/>
                </a:lnTo>
                <a:lnTo>
                  <a:pt x="17244" y="4311"/>
                </a:lnTo>
                <a:cubicBezTo>
                  <a:pt x="17244" y="1796"/>
                  <a:pt x="19040" y="0"/>
                  <a:pt x="21554" y="0"/>
                </a:cubicBezTo>
                <a:close/>
              </a:path>
            </a:pathLst>
          </a:custGeom>
          <a:solidFill>
            <a:schemeClr val="bg1"/>
          </a:solidFill>
          <a:ln>
            <a:noFill/>
          </a:ln>
        </p:spPr>
        <p:txBody>
          <a:bodyPr anchor="ctr"/>
          <a:lstStyle/>
          <a:p>
            <a:endParaRPr lang="en-GB" sz="1400" dirty="0">
              <a:latin typeface="+mj-lt"/>
            </a:endParaRPr>
          </a:p>
        </p:txBody>
      </p:sp>
      <p:sp>
        <p:nvSpPr>
          <p:cNvPr id="51" name="TextBox 27">
            <a:extLst>
              <a:ext uri="{FF2B5EF4-FFF2-40B4-BE49-F238E27FC236}">
                <a16:creationId xmlns:a16="http://schemas.microsoft.com/office/drawing/2014/main" xmlns="" id="{9189043D-C27C-4531-94D1-21526F232914}"/>
              </a:ext>
            </a:extLst>
          </p:cNvPr>
          <p:cNvSpPr txBox="1"/>
          <p:nvPr/>
        </p:nvSpPr>
        <p:spPr>
          <a:xfrm>
            <a:off x="9304440" y="1944490"/>
            <a:ext cx="2770935" cy="338554"/>
          </a:xfrm>
          <a:prstGeom prst="rect">
            <a:avLst/>
          </a:prstGeom>
          <a:noFill/>
        </p:spPr>
        <p:txBody>
          <a:bodyPr wrap="square" rtlCol="0" anchor="b" anchorCtr="0">
            <a:spAutoFit/>
          </a:bodyPr>
          <a:lstStyle/>
          <a:p>
            <a:r>
              <a:rPr lang="en-GB" sz="1600" b="1" dirty="0">
                <a:solidFill>
                  <a:schemeClr val="accent6">
                    <a:lumMod val="75000"/>
                  </a:schemeClr>
                </a:solidFill>
                <a:latin typeface="+mj-lt"/>
                <a:ea typeface="League Spartan" charset="0"/>
                <a:cs typeface="Poppins" pitchFamily="2" charset="77"/>
              </a:rPr>
              <a:t>Información pública eficaz</a:t>
            </a:r>
          </a:p>
        </p:txBody>
      </p:sp>
      <p:sp>
        <p:nvSpPr>
          <p:cNvPr id="52" name="Subtitle 2">
            <a:extLst>
              <a:ext uri="{FF2B5EF4-FFF2-40B4-BE49-F238E27FC236}">
                <a16:creationId xmlns:a16="http://schemas.microsoft.com/office/drawing/2014/main" xmlns="" id="{B6034747-5CDA-4B9C-A35D-78DA8DD19529}"/>
              </a:ext>
            </a:extLst>
          </p:cNvPr>
          <p:cNvSpPr txBox="1">
            <a:spLocks/>
          </p:cNvSpPr>
          <p:nvPr/>
        </p:nvSpPr>
        <p:spPr>
          <a:xfrm>
            <a:off x="9414406" y="2255672"/>
            <a:ext cx="2701393"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Si su crisis es relevante para el público, infórmele de la manera más eficaz posible: declaraciones en su página web, ruedas de prensa, etc.</a:t>
            </a:r>
          </a:p>
        </p:txBody>
      </p:sp>
      <p:sp>
        <p:nvSpPr>
          <p:cNvPr id="53" name="TextBox 31">
            <a:extLst>
              <a:ext uri="{FF2B5EF4-FFF2-40B4-BE49-F238E27FC236}">
                <a16:creationId xmlns:a16="http://schemas.microsoft.com/office/drawing/2014/main" xmlns="" id="{47865BA8-4531-4250-875B-45F640E76136}"/>
              </a:ext>
            </a:extLst>
          </p:cNvPr>
          <p:cNvSpPr txBox="1"/>
          <p:nvPr/>
        </p:nvSpPr>
        <p:spPr>
          <a:xfrm>
            <a:off x="9366162" y="5101846"/>
            <a:ext cx="1680737" cy="338554"/>
          </a:xfrm>
          <a:prstGeom prst="rect">
            <a:avLst/>
          </a:prstGeom>
          <a:noFill/>
        </p:spPr>
        <p:txBody>
          <a:bodyPr wrap="square" rtlCol="0" anchor="b" anchorCtr="0">
            <a:spAutoFit/>
          </a:bodyPr>
          <a:lstStyle/>
          <a:p>
            <a:r>
              <a:rPr lang="en-GB" sz="1600" dirty="0">
                <a:solidFill>
                  <a:schemeClr val="accent4">
                    <a:lumMod val="75000"/>
                  </a:schemeClr>
                </a:solidFill>
                <a:latin typeface="+mj-lt"/>
                <a:ea typeface="League Spartan" charset="0"/>
                <a:cs typeface="Poppins" pitchFamily="2" charset="77"/>
              </a:rPr>
              <a:t>Sé justo</a:t>
            </a:r>
          </a:p>
        </p:txBody>
      </p:sp>
      <p:sp>
        <p:nvSpPr>
          <p:cNvPr id="54" name="Subtitle 2">
            <a:extLst>
              <a:ext uri="{FF2B5EF4-FFF2-40B4-BE49-F238E27FC236}">
                <a16:creationId xmlns:a16="http://schemas.microsoft.com/office/drawing/2014/main" xmlns="" id="{A5C65CC5-B22D-4BD9-B840-8B4DF3B269B8}"/>
              </a:ext>
            </a:extLst>
          </p:cNvPr>
          <p:cNvSpPr txBox="1">
            <a:spLocks/>
          </p:cNvSpPr>
          <p:nvPr/>
        </p:nvSpPr>
        <p:spPr>
          <a:xfrm>
            <a:off x="9294442" y="5344504"/>
            <a:ext cx="2423075"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Tratar a todas las partes interesadas de forma justa y no ocultar información a algunos grupos de interés</a:t>
            </a:r>
          </a:p>
        </p:txBody>
      </p:sp>
      <p:sp>
        <p:nvSpPr>
          <p:cNvPr id="55" name="TextBox 37">
            <a:extLst>
              <a:ext uri="{FF2B5EF4-FFF2-40B4-BE49-F238E27FC236}">
                <a16:creationId xmlns:a16="http://schemas.microsoft.com/office/drawing/2014/main" xmlns="" id="{4D8CF71E-CB69-4299-97F7-D4BDD824147A}"/>
              </a:ext>
            </a:extLst>
          </p:cNvPr>
          <p:cNvSpPr txBox="1"/>
          <p:nvPr/>
        </p:nvSpPr>
        <p:spPr>
          <a:xfrm>
            <a:off x="4396542" y="1823220"/>
            <a:ext cx="1682608" cy="584775"/>
          </a:xfrm>
          <a:prstGeom prst="rect">
            <a:avLst/>
          </a:prstGeom>
          <a:noFill/>
        </p:spPr>
        <p:txBody>
          <a:bodyPr wrap="square" rtlCol="0" anchor="b" anchorCtr="0">
            <a:spAutoFit/>
          </a:bodyPr>
          <a:lstStyle/>
          <a:p>
            <a:pPr algn="r"/>
            <a:r>
              <a:rPr lang="en-GB" sz="1600" b="1" dirty="0">
                <a:solidFill>
                  <a:srgbClr val="0070C0"/>
                </a:solidFill>
                <a:latin typeface="+mj-lt"/>
                <a:ea typeface="League Spartan" charset="0"/>
                <a:cs typeface="Poppins" pitchFamily="2" charset="77"/>
              </a:rPr>
              <a:t>Centralizar la comunicación</a:t>
            </a:r>
          </a:p>
        </p:txBody>
      </p:sp>
      <p:sp>
        <p:nvSpPr>
          <p:cNvPr id="56" name="Subtitle 2">
            <a:extLst>
              <a:ext uri="{FF2B5EF4-FFF2-40B4-BE49-F238E27FC236}">
                <a16:creationId xmlns:a16="http://schemas.microsoft.com/office/drawing/2014/main" xmlns="" id="{346F741A-9F1C-487F-A529-09297232A01F}"/>
              </a:ext>
            </a:extLst>
          </p:cNvPr>
          <p:cNvSpPr txBox="1">
            <a:spLocks/>
          </p:cNvSpPr>
          <p:nvPr/>
        </p:nvSpPr>
        <p:spPr>
          <a:xfrm>
            <a:off x="3836504" y="2286141"/>
            <a:ext cx="2186527"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Centralizar el flujo de información bidireccional para tener la información en un solo lugar</a:t>
            </a:r>
          </a:p>
        </p:txBody>
      </p:sp>
      <p:sp>
        <p:nvSpPr>
          <p:cNvPr id="57" name="TextBox 40">
            <a:extLst>
              <a:ext uri="{FF2B5EF4-FFF2-40B4-BE49-F238E27FC236}">
                <a16:creationId xmlns:a16="http://schemas.microsoft.com/office/drawing/2014/main" xmlns="" id="{0651F5F9-C770-4399-B9E9-F54D0D1A857E}"/>
              </a:ext>
            </a:extLst>
          </p:cNvPr>
          <p:cNvSpPr txBox="1"/>
          <p:nvPr/>
        </p:nvSpPr>
        <p:spPr>
          <a:xfrm>
            <a:off x="4294371" y="5232082"/>
            <a:ext cx="1681672" cy="338554"/>
          </a:xfrm>
          <a:prstGeom prst="rect">
            <a:avLst/>
          </a:prstGeom>
          <a:noFill/>
        </p:spPr>
        <p:txBody>
          <a:bodyPr wrap="square" rtlCol="0" anchor="b" anchorCtr="0">
            <a:spAutoFit/>
          </a:bodyPr>
          <a:lstStyle/>
          <a:p>
            <a:pPr algn="r"/>
            <a:r>
              <a:rPr lang="en-GB" sz="1600" b="1" dirty="0">
                <a:solidFill>
                  <a:schemeClr val="tx2"/>
                </a:solidFill>
                <a:latin typeface="+mj-lt"/>
                <a:ea typeface="League Spartan" charset="0"/>
                <a:cs typeface="Poppins" pitchFamily="2" charset="77"/>
              </a:rPr>
              <a:t>Actualización</a:t>
            </a:r>
          </a:p>
        </p:txBody>
      </p:sp>
      <p:sp>
        <p:nvSpPr>
          <p:cNvPr id="58" name="Subtitle 2">
            <a:extLst>
              <a:ext uri="{FF2B5EF4-FFF2-40B4-BE49-F238E27FC236}">
                <a16:creationId xmlns:a16="http://schemas.microsoft.com/office/drawing/2014/main" xmlns="" id="{F85A18F5-F650-4B72-8455-E0A7E7316AF2}"/>
              </a:ext>
            </a:extLst>
          </p:cNvPr>
          <p:cNvSpPr txBox="1">
            <a:spLocks/>
          </p:cNvSpPr>
          <p:nvPr/>
        </p:nvSpPr>
        <p:spPr>
          <a:xfrm>
            <a:off x="4353801" y="5490863"/>
            <a:ext cx="1681672" cy="77329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Mantener a todas las audiencias relevantes actualizadas a medida que evoluciona la crisis</a:t>
            </a:r>
          </a:p>
        </p:txBody>
      </p:sp>
      <p:sp>
        <p:nvSpPr>
          <p:cNvPr id="59" name="TextBox 34">
            <a:extLst>
              <a:ext uri="{FF2B5EF4-FFF2-40B4-BE49-F238E27FC236}">
                <a16:creationId xmlns:a16="http://schemas.microsoft.com/office/drawing/2014/main" xmlns="" id="{1509896E-DC40-4354-880A-3294EC31B6BC}"/>
              </a:ext>
            </a:extLst>
          </p:cNvPr>
          <p:cNvSpPr txBox="1"/>
          <p:nvPr/>
        </p:nvSpPr>
        <p:spPr>
          <a:xfrm>
            <a:off x="9811844" y="3800969"/>
            <a:ext cx="1681672" cy="338554"/>
          </a:xfrm>
          <a:prstGeom prst="rect">
            <a:avLst/>
          </a:prstGeom>
          <a:noFill/>
        </p:spPr>
        <p:txBody>
          <a:bodyPr wrap="square" rtlCol="0" anchor="b" anchorCtr="0">
            <a:spAutoFit/>
          </a:bodyPr>
          <a:lstStyle/>
          <a:p>
            <a:r>
              <a:rPr lang="en-GB" sz="1600" b="1" dirty="0">
                <a:solidFill>
                  <a:srgbClr val="00B0F0"/>
                </a:solidFill>
                <a:latin typeface="+mj-lt"/>
                <a:ea typeface="League Spartan" charset="0"/>
                <a:cs typeface="Poppins" pitchFamily="2" charset="77"/>
              </a:rPr>
              <a:t>Sé honesto</a:t>
            </a:r>
          </a:p>
        </p:txBody>
      </p:sp>
      <p:sp>
        <p:nvSpPr>
          <p:cNvPr id="60" name="Subtitle 2">
            <a:extLst>
              <a:ext uri="{FF2B5EF4-FFF2-40B4-BE49-F238E27FC236}">
                <a16:creationId xmlns:a16="http://schemas.microsoft.com/office/drawing/2014/main" xmlns="" id="{6152D974-2C7E-4942-ADE0-713CCDEB806D}"/>
              </a:ext>
            </a:extLst>
          </p:cNvPr>
          <p:cNvSpPr txBox="1">
            <a:spLocks/>
          </p:cNvSpPr>
          <p:nvPr/>
        </p:nvSpPr>
        <p:spPr>
          <a:xfrm>
            <a:off x="9779419" y="4084780"/>
            <a:ext cx="2238197" cy="77329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Responda a las partes interesadas de forma veraz, abierta, rápida e informativa.</a:t>
            </a:r>
          </a:p>
        </p:txBody>
      </p:sp>
      <p:sp>
        <p:nvSpPr>
          <p:cNvPr id="61" name="TextBox 44">
            <a:extLst>
              <a:ext uri="{FF2B5EF4-FFF2-40B4-BE49-F238E27FC236}">
                <a16:creationId xmlns:a16="http://schemas.microsoft.com/office/drawing/2014/main" xmlns="" id="{0587F818-545E-4A5D-A516-26634456234B}"/>
              </a:ext>
            </a:extLst>
          </p:cNvPr>
          <p:cNvSpPr txBox="1"/>
          <p:nvPr/>
        </p:nvSpPr>
        <p:spPr>
          <a:xfrm>
            <a:off x="4202004" y="3333528"/>
            <a:ext cx="1681672" cy="338554"/>
          </a:xfrm>
          <a:prstGeom prst="rect">
            <a:avLst/>
          </a:prstGeom>
          <a:noFill/>
        </p:spPr>
        <p:txBody>
          <a:bodyPr wrap="square" rtlCol="0" anchor="b" anchorCtr="0">
            <a:spAutoFit/>
          </a:bodyPr>
          <a:lstStyle/>
          <a:p>
            <a:pPr algn="r"/>
            <a:r>
              <a:rPr lang="en-GB" sz="1600" b="1" dirty="0">
                <a:solidFill>
                  <a:srgbClr val="F95C2C"/>
                </a:solidFill>
                <a:latin typeface="+mj-lt"/>
                <a:ea typeface="League Spartan" charset="0"/>
                <a:cs typeface="Poppins" pitchFamily="2" charset="77"/>
              </a:rPr>
              <a:t>Monitor</a:t>
            </a:r>
          </a:p>
        </p:txBody>
      </p:sp>
      <p:sp>
        <p:nvSpPr>
          <p:cNvPr id="62" name="Subtitle 2">
            <a:extLst>
              <a:ext uri="{FF2B5EF4-FFF2-40B4-BE49-F238E27FC236}">
                <a16:creationId xmlns:a16="http://schemas.microsoft.com/office/drawing/2014/main" xmlns="" id="{0B6A7626-DAE5-40C9-8734-6BD5FB6C24F5}"/>
              </a:ext>
            </a:extLst>
          </p:cNvPr>
          <p:cNvSpPr txBox="1">
            <a:spLocks/>
          </p:cNvSpPr>
          <p:nvPr/>
        </p:nvSpPr>
        <p:spPr>
          <a:xfrm>
            <a:off x="3451144" y="3668738"/>
            <a:ext cx="2428412" cy="151196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Supervise las reacciones de las partes interesadas y también la prensa, los medios de comunicación y las redes sociales; lleve un registro en una línea de tiempo. 	</a:t>
            </a:r>
          </a:p>
        </p:txBody>
      </p:sp>
    </p:spTree>
    <p:extLst>
      <p:ext uri="{BB962C8B-B14F-4D97-AF65-F5344CB8AC3E}">
        <p14:creationId xmlns:p14="http://schemas.microsoft.com/office/powerpoint/2010/main" val="1268509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58234"/>
            <a:ext cx="8852375" cy="697353"/>
          </a:xfrm>
        </p:spPr>
        <p:txBody>
          <a:bodyPr>
            <a:normAutofit/>
          </a:bodyPr>
          <a:lstStyle/>
          <a:p>
            <a:r>
              <a:rPr lang="en-GB" dirty="0"/>
              <a:t>Reglas básicas de comunicación </a:t>
            </a:r>
            <a:r>
              <a:rPr lang="en-GB" u="sng" dirty="0"/>
              <a:t>DESPUÉS de </a:t>
            </a:r>
            <a:r>
              <a:rPr lang="en-GB" dirty="0"/>
              <a:t>la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18662" y="2377920"/>
            <a:ext cx="3144441" cy="300625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Una vez superada la crisis, muchas empresas "vuelven a la normalidad" con relativa rapidez. </a:t>
            </a:r>
          </a:p>
          <a:p>
            <a:pPr algn="l">
              <a:lnSpc>
                <a:spcPct val="100000"/>
              </a:lnSpc>
              <a:spcBef>
                <a:spcPts val="600"/>
              </a:spcBef>
            </a:pPr>
            <a:r>
              <a:rPr lang="en-GB" altLang="de-DE" sz="1800" dirty="0">
                <a:solidFill>
                  <a:srgbClr val="245473"/>
                </a:solidFill>
                <a:latin typeface="+mj-lt"/>
              </a:rPr>
              <a:t>A menudo se olvidan de informar a las partes interesadas de que la crisis se ha superado con éxito. </a:t>
            </a:r>
          </a:p>
          <a:p>
            <a:pPr algn="l">
              <a:lnSpc>
                <a:spcPct val="100000"/>
              </a:lnSpc>
              <a:spcBef>
                <a:spcPts val="600"/>
              </a:spcBef>
            </a:pPr>
            <a:r>
              <a:rPr lang="en-GB" altLang="de-DE" sz="1800" dirty="0">
                <a:solidFill>
                  <a:srgbClr val="245473"/>
                </a:solidFill>
                <a:latin typeface="+mj-lt"/>
              </a:rPr>
              <a:t>Sin embargo, es precisamente aquí donde comienza la reconstrucción de la confianza. </a:t>
            </a:r>
            <a:endParaRPr lang="en-GB" sz="1800" dirty="0">
              <a:solidFill>
                <a:srgbClr val="245473"/>
              </a:solidFill>
              <a:latin typeface="+mj-lt"/>
              <a:sym typeface="Wingdings" panose="05000000000000000000" pitchFamily="2" charset="2"/>
            </a:endParaRPr>
          </a:p>
        </p:txBody>
      </p:sp>
      <p:grpSp>
        <p:nvGrpSpPr>
          <p:cNvPr id="67" name="Group 23">
            <a:extLst>
              <a:ext uri="{FF2B5EF4-FFF2-40B4-BE49-F238E27FC236}">
                <a16:creationId xmlns:a16="http://schemas.microsoft.com/office/drawing/2014/main" xmlns="" id="{CC4E7A31-8123-4DD7-B8D8-94F19569AF2D}"/>
              </a:ext>
            </a:extLst>
          </p:cNvPr>
          <p:cNvGrpSpPr/>
          <p:nvPr/>
        </p:nvGrpSpPr>
        <p:grpSpPr>
          <a:xfrm>
            <a:off x="4111347" y="3804102"/>
            <a:ext cx="1485083" cy="2241575"/>
            <a:chOff x="3055029" y="7890477"/>
            <a:chExt cx="3959190" cy="5975978"/>
          </a:xfrm>
        </p:grpSpPr>
        <p:sp>
          <p:nvSpPr>
            <p:cNvPr id="68" name="TextBox 21">
              <a:extLst>
                <a:ext uri="{FF2B5EF4-FFF2-40B4-BE49-F238E27FC236}">
                  <a16:creationId xmlns:a16="http://schemas.microsoft.com/office/drawing/2014/main" xmlns="" id="{27A8D8C3-8316-4AE1-86F5-E6883C6484B8}"/>
                </a:ext>
              </a:extLst>
            </p:cNvPr>
            <p:cNvSpPr txBox="1"/>
            <p:nvPr/>
          </p:nvSpPr>
          <p:spPr>
            <a:xfrm>
              <a:off x="3055029" y="7890477"/>
              <a:ext cx="3959190" cy="1066682"/>
            </a:xfrm>
            <a:prstGeom prst="rect">
              <a:avLst/>
            </a:prstGeom>
            <a:noFill/>
          </p:spPr>
          <p:txBody>
            <a:bodyPr wrap="square" rtlCol="0" anchor="b" anchorCtr="0">
              <a:spAutoFit/>
            </a:bodyPr>
            <a:lstStyle/>
            <a:p>
              <a:pPr algn="ctr"/>
              <a:r>
                <a:rPr lang="en-GB" sz="2000" b="1" dirty="0">
                  <a:solidFill>
                    <a:srgbClr val="0070C0"/>
                  </a:solidFill>
                  <a:latin typeface="+mj-lt"/>
                  <a:ea typeface="League Spartan" charset="0"/>
                  <a:cs typeface="Poppins" pitchFamily="2" charset="77"/>
                </a:rPr>
                <a:t>Informe</a:t>
              </a:r>
            </a:p>
          </p:txBody>
        </p:sp>
        <p:sp>
          <p:nvSpPr>
            <p:cNvPr id="69" name="Subtitle 2">
              <a:extLst>
                <a:ext uri="{FF2B5EF4-FFF2-40B4-BE49-F238E27FC236}">
                  <a16:creationId xmlns:a16="http://schemas.microsoft.com/office/drawing/2014/main" xmlns="" id="{369E12B3-41F6-4368-8E3C-690D4976143B}"/>
                </a:ext>
              </a:extLst>
            </p:cNvPr>
            <p:cNvSpPr txBox="1">
              <a:spLocks/>
            </p:cNvSpPr>
            <p:nvPr/>
          </p:nvSpPr>
          <p:spPr>
            <a:xfrm>
              <a:off x="3055029" y="9047906"/>
              <a:ext cx="3959190" cy="481854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No olvides decir a los interesados que la crisis ha terminado.</a:t>
              </a:r>
            </a:p>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Informar a todos los implicados o afectados</a:t>
              </a:r>
            </a:p>
          </p:txBody>
        </p:sp>
      </p:grpSp>
      <p:grpSp>
        <p:nvGrpSpPr>
          <p:cNvPr id="70" name="Group 24">
            <a:extLst>
              <a:ext uri="{FF2B5EF4-FFF2-40B4-BE49-F238E27FC236}">
                <a16:creationId xmlns:a16="http://schemas.microsoft.com/office/drawing/2014/main" xmlns="" id="{5AE9BD39-30A9-45B2-BEE0-638BD569C714}"/>
              </a:ext>
            </a:extLst>
          </p:cNvPr>
          <p:cNvGrpSpPr/>
          <p:nvPr/>
        </p:nvGrpSpPr>
        <p:grpSpPr>
          <a:xfrm>
            <a:off x="7568755" y="3650214"/>
            <a:ext cx="1485083" cy="1946109"/>
            <a:chOff x="3055029" y="7890477"/>
            <a:chExt cx="3959190" cy="5188273"/>
          </a:xfrm>
        </p:grpSpPr>
        <p:sp>
          <p:nvSpPr>
            <p:cNvPr id="71" name="TextBox 25">
              <a:extLst>
                <a:ext uri="{FF2B5EF4-FFF2-40B4-BE49-F238E27FC236}">
                  <a16:creationId xmlns:a16="http://schemas.microsoft.com/office/drawing/2014/main" xmlns="" id="{8CB40309-EAD5-4116-8FA5-EA2419FF1980}"/>
                </a:ext>
              </a:extLst>
            </p:cNvPr>
            <p:cNvSpPr txBox="1"/>
            <p:nvPr/>
          </p:nvSpPr>
          <p:spPr>
            <a:xfrm>
              <a:off x="3055029" y="7890477"/>
              <a:ext cx="3959190" cy="1066682"/>
            </a:xfrm>
            <a:prstGeom prst="rect">
              <a:avLst/>
            </a:prstGeom>
            <a:noFill/>
          </p:spPr>
          <p:txBody>
            <a:bodyPr wrap="square" rtlCol="0" anchor="b" anchorCtr="0">
              <a:spAutoFit/>
            </a:bodyPr>
            <a:lstStyle/>
            <a:p>
              <a:pPr algn="ctr"/>
              <a:r>
                <a:rPr lang="en-GB" sz="2000" b="1" dirty="0">
                  <a:solidFill>
                    <a:schemeClr val="tx1">
                      <a:lumMod val="50000"/>
                      <a:lumOff val="50000"/>
                    </a:schemeClr>
                  </a:solidFill>
                  <a:latin typeface="+mj-lt"/>
                  <a:ea typeface="League Spartan" charset="0"/>
                  <a:cs typeface="Poppins" pitchFamily="2" charset="77"/>
                </a:rPr>
                <a:t>Recompensa</a:t>
              </a:r>
            </a:p>
          </p:txBody>
        </p:sp>
        <p:sp>
          <p:nvSpPr>
            <p:cNvPr id="72" name="Subtitle 2">
              <a:extLst>
                <a:ext uri="{FF2B5EF4-FFF2-40B4-BE49-F238E27FC236}">
                  <a16:creationId xmlns:a16="http://schemas.microsoft.com/office/drawing/2014/main" xmlns="" id="{0279972B-9989-4112-BEAC-380D84135BFE}"/>
                </a:ext>
              </a:extLst>
            </p:cNvPr>
            <p:cNvSpPr txBox="1">
              <a:spLocks/>
            </p:cNvSpPr>
            <p:nvPr/>
          </p:nvSpPr>
          <p:spPr>
            <a:xfrm>
              <a:off x="3055029" y="9047906"/>
              <a:ext cx="3959190" cy="40308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Reconocer y recompensar a los que han contribuido a la gestión de la crisis.</a:t>
              </a:r>
            </a:p>
          </p:txBody>
        </p:sp>
      </p:grpSp>
      <p:grpSp>
        <p:nvGrpSpPr>
          <p:cNvPr id="73" name="Group 30">
            <a:extLst>
              <a:ext uri="{FF2B5EF4-FFF2-40B4-BE49-F238E27FC236}">
                <a16:creationId xmlns:a16="http://schemas.microsoft.com/office/drawing/2014/main" xmlns="" id="{BA159A47-5CC1-48B5-9BE9-3F6D47F996B9}"/>
              </a:ext>
            </a:extLst>
          </p:cNvPr>
          <p:cNvGrpSpPr/>
          <p:nvPr/>
        </p:nvGrpSpPr>
        <p:grpSpPr>
          <a:xfrm>
            <a:off x="9255258" y="4459759"/>
            <a:ext cx="1730784" cy="1886930"/>
            <a:chOff x="2727512" y="7972530"/>
            <a:chExt cx="4614222" cy="5030504"/>
          </a:xfrm>
        </p:grpSpPr>
        <p:sp>
          <p:nvSpPr>
            <p:cNvPr id="74" name="TextBox 31">
              <a:extLst>
                <a:ext uri="{FF2B5EF4-FFF2-40B4-BE49-F238E27FC236}">
                  <a16:creationId xmlns:a16="http://schemas.microsoft.com/office/drawing/2014/main" xmlns="" id="{CC3D7BD2-FAEB-44B5-901D-991B2730DBDA}"/>
                </a:ext>
              </a:extLst>
            </p:cNvPr>
            <p:cNvSpPr txBox="1"/>
            <p:nvPr/>
          </p:nvSpPr>
          <p:spPr>
            <a:xfrm>
              <a:off x="3055029" y="7972530"/>
              <a:ext cx="3959190" cy="984629"/>
            </a:xfrm>
            <a:prstGeom prst="rect">
              <a:avLst/>
            </a:prstGeom>
            <a:noFill/>
          </p:spPr>
          <p:txBody>
            <a:bodyPr wrap="square" rtlCol="0" anchor="b" anchorCtr="0">
              <a:spAutoFit/>
            </a:bodyPr>
            <a:lstStyle/>
            <a:p>
              <a:pPr algn="ctr"/>
              <a:r>
                <a:rPr lang="en-GB" b="1" dirty="0">
                  <a:solidFill>
                    <a:schemeClr val="accent4"/>
                  </a:solidFill>
                  <a:latin typeface="+mj-lt"/>
                  <a:ea typeface="League Spartan" charset="0"/>
                  <a:cs typeface="Poppins" pitchFamily="2" charset="77"/>
                </a:rPr>
                <a:t>Reconstruir la confianza</a:t>
              </a:r>
            </a:p>
          </p:txBody>
        </p:sp>
        <p:sp>
          <p:nvSpPr>
            <p:cNvPr id="75" name="Subtitle 2">
              <a:extLst>
                <a:ext uri="{FF2B5EF4-FFF2-40B4-BE49-F238E27FC236}">
                  <a16:creationId xmlns:a16="http://schemas.microsoft.com/office/drawing/2014/main" xmlns="" id="{DD17CC80-6080-46CA-92A7-450A5946C621}"/>
                </a:ext>
              </a:extLst>
            </p:cNvPr>
            <p:cNvSpPr txBox="1">
              <a:spLocks/>
            </p:cNvSpPr>
            <p:nvPr/>
          </p:nvSpPr>
          <p:spPr>
            <a:xfrm>
              <a:off x="2727512" y="8972190"/>
              <a:ext cx="4614222" cy="40308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Siga los planes de recuperación para recuperar la confianza, la reputación, la moral de los empleados y reducir el estrés.</a:t>
              </a:r>
            </a:p>
          </p:txBody>
        </p:sp>
      </p:grpSp>
      <p:grpSp>
        <p:nvGrpSpPr>
          <p:cNvPr id="76" name="Group 33">
            <a:extLst>
              <a:ext uri="{FF2B5EF4-FFF2-40B4-BE49-F238E27FC236}">
                <a16:creationId xmlns:a16="http://schemas.microsoft.com/office/drawing/2014/main" xmlns="" id="{417BABB7-3CCF-4DD7-9AEF-E59A2D790844}"/>
              </a:ext>
            </a:extLst>
          </p:cNvPr>
          <p:cNvGrpSpPr/>
          <p:nvPr/>
        </p:nvGrpSpPr>
        <p:grpSpPr>
          <a:xfrm>
            <a:off x="5730180" y="4306639"/>
            <a:ext cx="1730784" cy="2476196"/>
            <a:chOff x="2767661" y="7069954"/>
            <a:chExt cx="4614222" cy="6601470"/>
          </a:xfrm>
        </p:grpSpPr>
        <p:sp>
          <p:nvSpPr>
            <p:cNvPr id="77" name="TextBox 34">
              <a:extLst>
                <a:ext uri="{FF2B5EF4-FFF2-40B4-BE49-F238E27FC236}">
                  <a16:creationId xmlns:a16="http://schemas.microsoft.com/office/drawing/2014/main" xmlns="" id="{94862138-9079-484F-A2B2-C10047E12348}"/>
                </a:ext>
              </a:extLst>
            </p:cNvPr>
            <p:cNvSpPr txBox="1"/>
            <p:nvPr/>
          </p:nvSpPr>
          <p:spPr>
            <a:xfrm>
              <a:off x="3055029" y="7069954"/>
              <a:ext cx="3959190" cy="1887204"/>
            </a:xfrm>
            <a:prstGeom prst="rect">
              <a:avLst/>
            </a:prstGeom>
            <a:noFill/>
          </p:spPr>
          <p:txBody>
            <a:bodyPr wrap="square" rtlCol="0" anchor="b" anchorCtr="0">
              <a:spAutoFit/>
            </a:bodyPr>
            <a:lstStyle/>
            <a:p>
              <a:pPr algn="ctr"/>
              <a:r>
                <a:rPr lang="en-GB" sz="2000" b="1" dirty="0" err="1">
                  <a:solidFill>
                    <a:srgbClr val="F95C2C"/>
                  </a:solidFill>
                  <a:latin typeface="+mj-lt"/>
                  <a:ea typeface="League Spartan" charset="0"/>
                  <a:cs typeface="Poppins" pitchFamily="2" charset="77"/>
                </a:rPr>
                <a:t>Analizar </a:t>
              </a:r>
              <a:r>
                <a:rPr lang="en-GB" sz="2000" b="1" dirty="0">
                  <a:solidFill>
                    <a:srgbClr val="F95C2C"/>
                  </a:solidFill>
                  <a:latin typeface="+mj-lt"/>
                  <a:ea typeface="League Spartan" charset="0"/>
                  <a:cs typeface="Poppins" pitchFamily="2" charset="77"/>
                </a:rPr>
                <a:t>e informar</a:t>
              </a:r>
            </a:p>
          </p:txBody>
        </p:sp>
        <p:sp>
          <p:nvSpPr>
            <p:cNvPr id="78" name="Subtitle 2">
              <a:extLst>
                <a:ext uri="{FF2B5EF4-FFF2-40B4-BE49-F238E27FC236}">
                  <a16:creationId xmlns:a16="http://schemas.microsoft.com/office/drawing/2014/main" xmlns="" id="{581896A1-C2C2-4BC1-AA5C-2B09669C8CA1}"/>
                </a:ext>
              </a:extLst>
            </p:cNvPr>
            <p:cNvSpPr txBox="1">
              <a:spLocks/>
            </p:cNvSpPr>
            <p:nvPr/>
          </p:nvSpPr>
          <p:spPr>
            <a:xfrm>
              <a:off x="2767661" y="8984160"/>
              <a:ext cx="4614222" cy="46872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Escriba un breve informe sobre las causas, las responsabilidades, los éxitos, los fracasos y las recomendaciones de mejora.</a:t>
              </a:r>
            </a:p>
          </p:txBody>
        </p:sp>
      </p:grpSp>
      <p:grpSp>
        <p:nvGrpSpPr>
          <p:cNvPr id="4" name="Gruppieren 3">
            <a:extLst>
              <a:ext uri="{FF2B5EF4-FFF2-40B4-BE49-F238E27FC236}">
                <a16:creationId xmlns:a16="http://schemas.microsoft.com/office/drawing/2014/main" xmlns="" id="{E59C9934-08F6-4229-944C-C94E2C9EA948}"/>
              </a:ext>
            </a:extLst>
          </p:cNvPr>
          <p:cNvGrpSpPr/>
          <p:nvPr/>
        </p:nvGrpSpPr>
        <p:grpSpPr>
          <a:xfrm>
            <a:off x="3896139" y="2082082"/>
            <a:ext cx="7225747" cy="2220869"/>
            <a:chOff x="5021554" y="2082082"/>
            <a:chExt cx="5287334" cy="2220869"/>
          </a:xfrm>
        </p:grpSpPr>
        <p:sp>
          <p:nvSpPr>
            <p:cNvPr id="39" name="Freeform 14">
              <a:extLst>
                <a:ext uri="{FF2B5EF4-FFF2-40B4-BE49-F238E27FC236}">
                  <a16:creationId xmlns:a16="http://schemas.microsoft.com/office/drawing/2014/main" xmlns="" id="{843FD047-4897-4955-A686-348D7974F776}"/>
                </a:ext>
              </a:extLst>
            </p:cNvPr>
            <p:cNvSpPr>
              <a:spLocks noChangeArrowheads="1"/>
            </p:cNvSpPr>
            <p:nvPr/>
          </p:nvSpPr>
          <p:spPr bwMode="auto">
            <a:xfrm>
              <a:off x="5021554" y="2082082"/>
              <a:ext cx="1491738" cy="1497616"/>
            </a:xfrm>
            <a:custGeom>
              <a:avLst/>
              <a:gdLst>
                <a:gd name="connsiteX0" fmla="*/ 1461426 w 2922853"/>
                <a:gd name="connsiteY0" fmla="*/ 0 h 2934371"/>
                <a:gd name="connsiteX1" fmla="*/ 2922853 w 2922853"/>
                <a:gd name="connsiteY1" fmla="*/ 1460640 h 2934371"/>
                <a:gd name="connsiteX2" fmla="*/ 2728170 w 2922853"/>
                <a:gd name="connsiteY2" fmla="*/ 2188675 h 2934371"/>
                <a:gd name="connsiteX3" fmla="*/ 2549943 w 2922853"/>
                <a:gd name="connsiteY3" fmla="*/ 2715908 h 2934371"/>
                <a:gd name="connsiteX4" fmla="*/ 2543922 w 2922853"/>
                <a:gd name="connsiteY4" fmla="*/ 2815359 h 2934371"/>
                <a:gd name="connsiteX5" fmla="*/ 2656380 w 2922853"/>
                <a:gd name="connsiteY5" fmla="*/ 2701723 h 2934371"/>
                <a:gd name="connsiteX6" fmla="*/ 2698189 w 2922853"/>
                <a:gd name="connsiteY6" fmla="*/ 2743784 h 2934371"/>
                <a:gd name="connsiteX7" fmla="*/ 2508742 w 2922853"/>
                <a:gd name="connsiteY7" fmla="*/ 2934371 h 2934371"/>
                <a:gd name="connsiteX8" fmla="*/ 2318642 w 2922853"/>
                <a:gd name="connsiteY8" fmla="*/ 2743784 h 2934371"/>
                <a:gd name="connsiteX9" fmla="*/ 2360451 w 2922853"/>
                <a:gd name="connsiteY9" fmla="*/ 2701723 h 2934371"/>
                <a:gd name="connsiteX10" fmla="*/ 2483955 w 2922853"/>
                <a:gd name="connsiteY10" fmla="*/ 2825971 h 2934371"/>
                <a:gd name="connsiteX11" fmla="*/ 2491238 w 2922853"/>
                <a:gd name="connsiteY11" fmla="*/ 2709430 h 2934371"/>
                <a:gd name="connsiteX12" fmla="*/ 2675253 w 2922853"/>
                <a:gd name="connsiteY12" fmla="*/ 2161904 h 2934371"/>
                <a:gd name="connsiteX13" fmla="*/ 2864056 w 2922853"/>
                <a:gd name="connsiteY13" fmla="*/ 1460640 h 2934371"/>
                <a:gd name="connsiteX14" fmla="*/ 1461426 w 2922853"/>
                <a:gd name="connsiteY14" fmla="*/ 58765 h 2934371"/>
                <a:gd name="connsiteX15" fmla="*/ 59450 w 2922853"/>
                <a:gd name="connsiteY15" fmla="*/ 1460640 h 2934371"/>
                <a:gd name="connsiteX16" fmla="*/ 1461426 w 2922853"/>
                <a:gd name="connsiteY16" fmla="*/ 2861862 h 2934371"/>
                <a:gd name="connsiteX17" fmla="*/ 2162414 w 2922853"/>
                <a:gd name="connsiteY17" fmla="*/ 2673813 h 2934371"/>
                <a:gd name="connsiteX18" fmla="*/ 2192466 w 2922853"/>
                <a:gd name="connsiteY18" fmla="*/ 2724743 h 2934371"/>
                <a:gd name="connsiteX19" fmla="*/ 1461426 w 2922853"/>
                <a:gd name="connsiteY19" fmla="*/ 2919974 h 2934371"/>
                <a:gd name="connsiteX20" fmla="*/ 0 w 2922853"/>
                <a:gd name="connsiteY20" fmla="*/ 1460640 h 2934371"/>
                <a:gd name="connsiteX21" fmla="*/ 1461426 w 2922853"/>
                <a:gd name="connsiteY21" fmla="*/ 0 h 293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2853" h="2934371">
                  <a:moveTo>
                    <a:pt x="1461426" y="0"/>
                  </a:moveTo>
                  <a:cubicBezTo>
                    <a:pt x="2266942" y="0"/>
                    <a:pt x="2922853" y="654905"/>
                    <a:pt x="2922853" y="1460640"/>
                  </a:cubicBezTo>
                  <a:cubicBezTo>
                    <a:pt x="2922853" y="1708759"/>
                    <a:pt x="2864709" y="1926190"/>
                    <a:pt x="2728170" y="2188675"/>
                  </a:cubicBezTo>
                  <a:cubicBezTo>
                    <a:pt x="2627236" y="2382599"/>
                    <a:pt x="2571501" y="2545305"/>
                    <a:pt x="2549943" y="2715908"/>
                  </a:cubicBezTo>
                  <a:lnTo>
                    <a:pt x="2543922" y="2815359"/>
                  </a:lnTo>
                  <a:lnTo>
                    <a:pt x="2656380" y="2701723"/>
                  </a:lnTo>
                  <a:lnTo>
                    <a:pt x="2698189" y="2743784"/>
                  </a:lnTo>
                  <a:lnTo>
                    <a:pt x="2508742" y="2934371"/>
                  </a:lnTo>
                  <a:lnTo>
                    <a:pt x="2318642" y="2743784"/>
                  </a:lnTo>
                  <a:lnTo>
                    <a:pt x="2360451" y="2701723"/>
                  </a:lnTo>
                  <a:lnTo>
                    <a:pt x="2483955" y="2825971"/>
                  </a:lnTo>
                  <a:lnTo>
                    <a:pt x="2491238" y="2709430"/>
                  </a:lnTo>
                  <a:cubicBezTo>
                    <a:pt x="2514175" y="2531512"/>
                    <a:pt x="2572849" y="2359746"/>
                    <a:pt x="2675253" y="2161904"/>
                  </a:cubicBezTo>
                  <a:cubicBezTo>
                    <a:pt x="2809179" y="1904643"/>
                    <a:pt x="2864056" y="1701577"/>
                    <a:pt x="2864056" y="1460640"/>
                  </a:cubicBezTo>
                  <a:cubicBezTo>
                    <a:pt x="2864056" y="687552"/>
                    <a:pt x="2234930" y="58765"/>
                    <a:pt x="1461426" y="58765"/>
                  </a:cubicBezTo>
                  <a:cubicBezTo>
                    <a:pt x="687922" y="58765"/>
                    <a:pt x="59450" y="687552"/>
                    <a:pt x="59450" y="1460640"/>
                  </a:cubicBezTo>
                  <a:cubicBezTo>
                    <a:pt x="59450" y="2232422"/>
                    <a:pt x="687922" y="2861862"/>
                    <a:pt x="1461426" y="2861862"/>
                  </a:cubicBezTo>
                  <a:cubicBezTo>
                    <a:pt x="1708373" y="2861862"/>
                    <a:pt x="1950746" y="2796567"/>
                    <a:pt x="2162414" y="2673813"/>
                  </a:cubicBezTo>
                  <a:lnTo>
                    <a:pt x="2192466" y="2724743"/>
                  </a:lnTo>
                  <a:cubicBezTo>
                    <a:pt x="1970998" y="2852721"/>
                    <a:pt x="1718172" y="2919974"/>
                    <a:pt x="1461426" y="2919974"/>
                  </a:cubicBezTo>
                  <a:cubicBezTo>
                    <a:pt x="655910" y="2919974"/>
                    <a:pt x="0" y="2265069"/>
                    <a:pt x="0" y="1460640"/>
                  </a:cubicBezTo>
                  <a:cubicBezTo>
                    <a:pt x="0" y="654905"/>
                    <a:pt x="655910" y="0"/>
                    <a:pt x="1461426" y="0"/>
                  </a:cubicBezTo>
                  <a:close/>
                </a:path>
              </a:pathLst>
            </a:custGeom>
            <a:solidFill>
              <a:schemeClr val="accent1"/>
            </a:solidFill>
            <a:ln>
              <a:noFill/>
            </a:ln>
            <a:effectLst/>
          </p:spPr>
          <p:txBody>
            <a:bodyPr wrap="square" anchor="ctr">
              <a:noAutofit/>
            </a:bodyPr>
            <a:lstStyle/>
            <a:p>
              <a:endParaRPr lang="en-GB" sz="2450" dirty="0"/>
            </a:p>
          </p:txBody>
        </p:sp>
        <p:sp>
          <p:nvSpPr>
            <p:cNvPr id="63" name="Freeform 15">
              <a:extLst>
                <a:ext uri="{FF2B5EF4-FFF2-40B4-BE49-F238E27FC236}">
                  <a16:creationId xmlns:a16="http://schemas.microsoft.com/office/drawing/2014/main" xmlns="" id="{FE84CB3C-5A1D-4418-AC65-5A554D337CA9}"/>
                </a:ext>
              </a:extLst>
            </p:cNvPr>
            <p:cNvSpPr>
              <a:spLocks noChangeArrowheads="1"/>
            </p:cNvSpPr>
            <p:nvPr/>
          </p:nvSpPr>
          <p:spPr bwMode="auto">
            <a:xfrm>
              <a:off x="6313703" y="2805332"/>
              <a:ext cx="1465279" cy="1497619"/>
            </a:xfrm>
            <a:custGeom>
              <a:avLst/>
              <a:gdLst>
                <a:gd name="connsiteX0" fmla="*/ 1410694 w 2871009"/>
                <a:gd name="connsiteY0" fmla="*/ 11522 h 2934376"/>
                <a:gd name="connsiteX1" fmla="*/ 2142291 w 2871009"/>
                <a:gd name="connsiteY1" fmla="*/ 207596 h 2934376"/>
                <a:gd name="connsiteX2" fmla="*/ 2112217 w 2871009"/>
                <a:gd name="connsiteY2" fmla="*/ 258575 h 2934376"/>
                <a:gd name="connsiteX3" fmla="*/ 1410694 w 2871009"/>
                <a:gd name="connsiteY3" fmla="*/ 70344 h 2934376"/>
                <a:gd name="connsiteX4" fmla="*/ 709172 w 2871009"/>
                <a:gd name="connsiteY4" fmla="*/ 258575 h 2934376"/>
                <a:gd name="connsiteX5" fmla="*/ 679751 w 2871009"/>
                <a:gd name="connsiteY5" fmla="*/ 207596 h 2934376"/>
                <a:gd name="connsiteX6" fmla="*/ 1410694 w 2871009"/>
                <a:gd name="connsiteY6" fmla="*/ 11522 h 2934376"/>
                <a:gd name="connsiteX7" fmla="*/ 2456571 w 2871009"/>
                <a:gd name="connsiteY7" fmla="*/ 0 h 2934376"/>
                <a:gd name="connsiteX8" fmla="*/ 2646344 w 2871009"/>
                <a:gd name="connsiteY8" fmla="*/ 190587 h 2934376"/>
                <a:gd name="connsiteX9" fmla="*/ 2605117 w 2871009"/>
                <a:gd name="connsiteY9" fmla="*/ 232648 h 2934376"/>
                <a:gd name="connsiteX10" fmla="*/ 2492154 w 2871009"/>
                <a:gd name="connsiteY10" fmla="*/ 119200 h 2934376"/>
                <a:gd name="connsiteX11" fmla="*/ 2498128 w 2871009"/>
                <a:gd name="connsiteY11" fmla="*/ 217913 h 2934376"/>
                <a:gd name="connsiteX12" fmla="*/ 2676342 w 2871009"/>
                <a:gd name="connsiteY12" fmla="*/ 744610 h 2934376"/>
                <a:gd name="connsiteX13" fmla="*/ 2871009 w 2871009"/>
                <a:gd name="connsiteY13" fmla="*/ 1473443 h 2934376"/>
                <a:gd name="connsiteX14" fmla="*/ 1409701 w 2871009"/>
                <a:gd name="connsiteY14" fmla="*/ 2934376 h 2934376"/>
                <a:gd name="connsiteX15" fmla="*/ 0 w 2871009"/>
                <a:gd name="connsiteY15" fmla="*/ 1858105 h 2934376"/>
                <a:gd name="connsiteX16" fmla="*/ 56832 w 2871009"/>
                <a:gd name="connsiteY16" fmla="*/ 1842432 h 2934376"/>
                <a:gd name="connsiteX17" fmla="*/ 1409701 w 2871009"/>
                <a:gd name="connsiteY17" fmla="*/ 2875599 h 2934376"/>
                <a:gd name="connsiteX18" fmla="*/ 2811564 w 2871009"/>
                <a:gd name="connsiteY18" fmla="*/ 1473443 h 2934376"/>
                <a:gd name="connsiteX19" fmla="*/ 2624082 w 2871009"/>
                <a:gd name="connsiteY19" fmla="*/ 771386 h 2934376"/>
                <a:gd name="connsiteX20" fmla="*/ 2439439 w 2871009"/>
                <a:gd name="connsiteY20" fmla="*/ 224393 h 2934376"/>
                <a:gd name="connsiteX21" fmla="*/ 2432166 w 2871009"/>
                <a:gd name="connsiteY21" fmla="*/ 108083 h 2934376"/>
                <a:gd name="connsiteX22" fmla="*/ 2308679 w 2871009"/>
                <a:gd name="connsiteY22" fmla="*/ 232648 h 2934376"/>
                <a:gd name="connsiteX23" fmla="*/ 2266798 w 2871009"/>
                <a:gd name="connsiteY23" fmla="*/ 190587 h 293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71009" h="2934376">
                  <a:moveTo>
                    <a:pt x="1410694" y="11522"/>
                  </a:moveTo>
                  <a:cubicBezTo>
                    <a:pt x="1667636" y="11522"/>
                    <a:pt x="1920655" y="79494"/>
                    <a:pt x="2142291" y="207596"/>
                  </a:cubicBezTo>
                  <a:lnTo>
                    <a:pt x="2112217" y="258575"/>
                  </a:lnTo>
                  <a:cubicBezTo>
                    <a:pt x="1900387" y="135702"/>
                    <a:pt x="1657175" y="70344"/>
                    <a:pt x="1410694" y="70344"/>
                  </a:cubicBezTo>
                  <a:cubicBezTo>
                    <a:pt x="1164213" y="70344"/>
                    <a:pt x="921001" y="135702"/>
                    <a:pt x="709172" y="258575"/>
                  </a:cubicBezTo>
                  <a:lnTo>
                    <a:pt x="679751" y="207596"/>
                  </a:lnTo>
                  <a:cubicBezTo>
                    <a:pt x="900734" y="79494"/>
                    <a:pt x="1153753" y="11522"/>
                    <a:pt x="1410694" y="11522"/>
                  </a:cubicBezTo>
                  <a:close/>
                  <a:moveTo>
                    <a:pt x="2456571" y="0"/>
                  </a:moveTo>
                  <a:lnTo>
                    <a:pt x="2646344" y="190587"/>
                  </a:lnTo>
                  <a:lnTo>
                    <a:pt x="2605117" y="232648"/>
                  </a:lnTo>
                  <a:lnTo>
                    <a:pt x="2492154" y="119200"/>
                  </a:lnTo>
                  <a:lnTo>
                    <a:pt x="2498128" y="217913"/>
                  </a:lnTo>
                  <a:cubicBezTo>
                    <a:pt x="2519686" y="388519"/>
                    <a:pt x="2575416" y="551136"/>
                    <a:pt x="2676342" y="744610"/>
                  </a:cubicBezTo>
                  <a:cubicBezTo>
                    <a:pt x="2812870" y="1007800"/>
                    <a:pt x="2871009" y="1225274"/>
                    <a:pt x="2871009" y="1473443"/>
                  </a:cubicBezTo>
                  <a:cubicBezTo>
                    <a:pt x="2871009" y="2279340"/>
                    <a:pt x="2215152" y="2934376"/>
                    <a:pt x="1409701" y="2934376"/>
                  </a:cubicBezTo>
                  <a:cubicBezTo>
                    <a:pt x="751884" y="2934376"/>
                    <a:pt x="172456" y="2491590"/>
                    <a:pt x="0" y="1858105"/>
                  </a:cubicBezTo>
                  <a:lnTo>
                    <a:pt x="56832" y="1842432"/>
                  </a:lnTo>
                  <a:cubicBezTo>
                    <a:pt x="222103" y="2451099"/>
                    <a:pt x="778667" y="2875599"/>
                    <a:pt x="1409701" y="2875599"/>
                  </a:cubicBezTo>
                  <a:cubicBezTo>
                    <a:pt x="2183142" y="2875599"/>
                    <a:pt x="2811564" y="2246686"/>
                    <a:pt x="2811564" y="1473443"/>
                  </a:cubicBezTo>
                  <a:cubicBezTo>
                    <a:pt x="2811564" y="1232458"/>
                    <a:pt x="2757344" y="1028698"/>
                    <a:pt x="2624082" y="771386"/>
                  </a:cubicBezTo>
                  <a:cubicBezTo>
                    <a:pt x="2521196" y="573993"/>
                    <a:pt x="2462404" y="402316"/>
                    <a:pt x="2439439" y="224393"/>
                  </a:cubicBezTo>
                  <a:lnTo>
                    <a:pt x="2432166" y="108083"/>
                  </a:lnTo>
                  <a:lnTo>
                    <a:pt x="2308679" y="232648"/>
                  </a:lnTo>
                  <a:lnTo>
                    <a:pt x="2266798" y="190587"/>
                  </a:lnTo>
                  <a:close/>
                </a:path>
              </a:pathLst>
            </a:custGeom>
            <a:solidFill>
              <a:schemeClr val="accent2"/>
            </a:solidFill>
            <a:ln>
              <a:noFill/>
            </a:ln>
            <a:effectLst/>
          </p:spPr>
          <p:txBody>
            <a:bodyPr wrap="square" anchor="ctr">
              <a:noAutofit/>
            </a:bodyPr>
            <a:lstStyle/>
            <a:p>
              <a:endParaRPr lang="en-GB" sz="2450" dirty="0"/>
            </a:p>
          </p:txBody>
        </p:sp>
        <p:sp>
          <p:nvSpPr>
            <p:cNvPr id="64" name="Freeform 16">
              <a:extLst>
                <a:ext uri="{FF2B5EF4-FFF2-40B4-BE49-F238E27FC236}">
                  <a16:creationId xmlns:a16="http://schemas.microsoft.com/office/drawing/2014/main" xmlns="" id="{87FC3B22-B49F-4915-AF3D-D7E844626181}"/>
                </a:ext>
              </a:extLst>
            </p:cNvPr>
            <p:cNvSpPr>
              <a:spLocks noChangeArrowheads="1"/>
            </p:cNvSpPr>
            <p:nvPr/>
          </p:nvSpPr>
          <p:spPr bwMode="auto">
            <a:xfrm>
              <a:off x="7579393" y="2082082"/>
              <a:ext cx="1465277" cy="1497617"/>
            </a:xfrm>
            <a:custGeom>
              <a:avLst/>
              <a:gdLst>
                <a:gd name="connsiteX0" fmla="*/ 709127 w 2871007"/>
                <a:gd name="connsiteY0" fmla="*/ 2672922 h 2934372"/>
                <a:gd name="connsiteX1" fmla="*/ 1409581 w 2871007"/>
                <a:gd name="connsiteY1" fmla="*/ 2861651 h 2934372"/>
                <a:gd name="connsiteX2" fmla="*/ 2109381 w 2871007"/>
                <a:gd name="connsiteY2" fmla="*/ 2672922 h 2934372"/>
                <a:gd name="connsiteX3" fmla="*/ 2139410 w 2871007"/>
                <a:gd name="connsiteY3" fmla="*/ 2724036 h 2934372"/>
                <a:gd name="connsiteX4" fmla="*/ 1409581 w 2871007"/>
                <a:gd name="connsiteY4" fmla="*/ 2919973 h 2934372"/>
                <a:gd name="connsiteX5" fmla="*/ 679751 w 2871007"/>
                <a:gd name="connsiteY5" fmla="*/ 2724036 h 2934372"/>
                <a:gd name="connsiteX6" fmla="*/ 1410021 w 2871007"/>
                <a:gd name="connsiteY6" fmla="*/ 0 h 2934372"/>
                <a:gd name="connsiteX7" fmla="*/ 2871007 w 2871007"/>
                <a:gd name="connsiteY7" fmla="*/ 1460933 h 2934372"/>
                <a:gd name="connsiteX8" fmla="*/ 2675643 w 2871007"/>
                <a:gd name="connsiteY8" fmla="*/ 2189113 h 2934372"/>
                <a:gd name="connsiteX9" fmla="*/ 2497482 w 2871007"/>
                <a:gd name="connsiteY9" fmla="*/ 2716453 h 2934372"/>
                <a:gd name="connsiteX10" fmla="*/ 2491408 w 2871007"/>
                <a:gd name="connsiteY10" fmla="*/ 2815921 h 2934372"/>
                <a:gd name="connsiteX11" fmla="*/ 2605116 w 2871007"/>
                <a:gd name="connsiteY11" fmla="*/ 2701724 h 2934372"/>
                <a:gd name="connsiteX12" fmla="*/ 2646343 w 2871007"/>
                <a:gd name="connsiteY12" fmla="*/ 2743785 h 2934372"/>
                <a:gd name="connsiteX13" fmla="*/ 2456570 w 2871007"/>
                <a:gd name="connsiteY13" fmla="*/ 2934372 h 2934372"/>
                <a:gd name="connsiteX14" fmla="*/ 2266797 w 2871007"/>
                <a:gd name="connsiteY14" fmla="*/ 2743785 h 2934372"/>
                <a:gd name="connsiteX15" fmla="*/ 2308678 w 2871007"/>
                <a:gd name="connsiteY15" fmla="*/ 2701724 h 2934372"/>
                <a:gd name="connsiteX16" fmla="*/ 2432071 w 2871007"/>
                <a:gd name="connsiteY16" fmla="*/ 2826195 h 2934372"/>
                <a:gd name="connsiteX17" fmla="*/ 2439339 w 2871007"/>
                <a:gd name="connsiteY17" fmla="*/ 2709973 h 2934372"/>
                <a:gd name="connsiteX18" fmla="*/ 2624025 w 2871007"/>
                <a:gd name="connsiteY18" fmla="*/ 2162337 h 2934372"/>
                <a:gd name="connsiteX19" fmla="*/ 2812202 w 2871007"/>
                <a:gd name="connsiteY19" fmla="*/ 1460933 h 2934372"/>
                <a:gd name="connsiteX20" fmla="*/ 1410021 w 2871007"/>
                <a:gd name="connsiteY20" fmla="*/ 58777 h 2934372"/>
                <a:gd name="connsiteX21" fmla="*/ 56845 w 2871007"/>
                <a:gd name="connsiteY21" fmla="*/ 1091944 h 2934372"/>
                <a:gd name="connsiteX22" fmla="*/ 0 w 2871007"/>
                <a:gd name="connsiteY22" fmla="*/ 1076270 h 2934372"/>
                <a:gd name="connsiteX23" fmla="*/ 1410021 w 2871007"/>
                <a:gd name="connsiteY23" fmla="*/ 0 h 293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71007" h="2934372">
                  <a:moveTo>
                    <a:pt x="709127" y="2672922"/>
                  </a:moveTo>
                  <a:cubicBezTo>
                    <a:pt x="920634" y="2796120"/>
                    <a:pt x="1163475" y="2861651"/>
                    <a:pt x="1409581" y="2861651"/>
                  </a:cubicBezTo>
                  <a:cubicBezTo>
                    <a:pt x="1655033" y="2861651"/>
                    <a:pt x="1897222" y="2796120"/>
                    <a:pt x="2109381" y="2672922"/>
                  </a:cubicBezTo>
                  <a:lnTo>
                    <a:pt x="2139410" y="2724036"/>
                  </a:lnTo>
                  <a:cubicBezTo>
                    <a:pt x="1918111" y="2852476"/>
                    <a:pt x="1665478" y="2919973"/>
                    <a:pt x="1409581" y="2919973"/>
                  </a:cubicBezTo>
                  <a:cubicBezTo>
                    <a:pt x="1153030" y="2919973"/>
                    <a:pt x="900397" y="2852476"/>
                    <a:pt x="679751" y="2724036"/>
                  </a:cubicBezTo>
                  <a:close/>
                  <a:moveTo>
                    <a:pt x="1410021" y="0"/>
                  </a:moveTo>
                  <a:cubicBezTo>
                    <a:pt x="2215655" y="0"/>
                    <a:pt x="2871007" y="655036"/>
                    <a:pt x="2871007" y="1460933"/>
                  </a:cubicBezTo>
                  <a:cubicBezTo>
                    <a:pt x="2871007" y="1709102"/>
                    <a:pt x="2812202" y="1926576"/>
                    <a:pt x="2675643" y="2189113"/>
                  </a:cubicBezTo>
                  <a:cubicBezTo>
                    <a:pt x="2575184" y="2383077"/>
                    <a:pt x="2519197" y="2545816"/>
                    <a:pt x="2497482" y="2716453"/>
                  </a:cubicBezTo>
                  <a:lnTo>
                    <a:pt x="2491408" y="2815921"/>
                  </a:lnTo>
                  <a:lnTo>
                    <a:pt x="2605116" y="2701724"/>
                  </a:lnTo>
                  <a:lnTo>
                    <a:pt x="2646343" y="2743785"/>
                  </a:lnTo>
                  <a:lnTo>
                    <a:pt x="2456570" y="2934372"/>
                  </a:lnTo>
                  <a:lnTo>
                    <a:pt x="2266797" y="2743785"/>
                  </a:lnTo>
                  <a:lnTo>
                    <a:pt x="2308678" y="2701724"/>
                  </a:lnTo>
                  <a:lnTo>
                    <a:pt x="2432071" y="2826195"/>
                  </a:lnTo>
                  <a:lnTo>
                    <a:pt x="2439339" y="2709973"/>
                  </a:lnTo>
                  <a:cubicBezTo>
                    <a:pt x="2462310" y="2532019"/>
                    <a:pt x="2521116" y="2360219"/>
                    <a:pt x="2624025" y="2162337"/>
                  </a:cubicBezTo>
                  <a:cubicBezTo>
                    <a:pt x="2757317" y="1905025"/>
                    <a:pt x="2812202" y="1701918"/>
                    <a:pt x="2812202" y="1460933"/>
                  </a:cubicBezTo>
                  <a:cubicBezTo>
                    <a:pt x="2812202" y="687690"/>
                    <a:pt x="2182985" y="58777"/>
                    <a:pt x="1410021" y="58777"/>
                  </a:cubicBezTo>
                  <a:cubicBezTo>
                    <a:pt x="778844" y="58777"/>
                    <a:pt x="222154" y="483277"/>
                    <a:pt x="56845" y="1091944"/>
                  </a:cubicBezTo>
                  <a:lnTo>
                    <a:pt x="0" y="1076270"/>
                  </a:lnTo>
                  <a:cubicBezTo>
                    <a:pt x="172496" y="442133"/>
                    <a:pt x="752055" y="0"/>
                    <a:pt x="1410021" y="0"/>
                  </a:cubicBezTo>
                  <a:close/>
                </a:path>
              </a:pathLst>
            </a:custGeom>
            <a:solidFill>
              <a:schemeClr val="accent3"/>
            </a:solidFill>
            <a:ln>
              <a:noFill/>
            </a:ln>
            <a:effectLst/>
          </p:spPr>
          <p:txBody>
            <a:bodyPr wrap="square" anchor="ctr">
              <a:noAutofit/>
            </a:bodyPr>
            <a:lstStyle/>
            <a:p>
              <a:endParaRPr lang="en-GB" sz="2450" dirty="0"/>
            </a:p>
          </p:txBody>
        </p:sp>
        <p:sp>
          <p:nvSpPr>
            <p:cNvPr id="65" name="Freeform 17">
              <a:extLst>
                <a:ext uri="{FF2B5EF4-FFF2-40B4-BE49-F238E27FC236}">
                  <a16:creationId xmlns:a16="http://schemas.microsoft.com/office/drawing/2014/main" xmlns="" id="{498B312E-7633-42A1-8173-F87037C7EF8A}"/>
                </a:ext>
              </a:extLst>
            </p:cNvPr>
            <p:cNvSpPr>
              <a:spLocks noChangeArrowheads="1"/>
            </p:cNvSpPr>
            <p:nvPr/>
          </p:nvSpPr>
          <p:spPr bwMode="auto">
            <a:xfrm>
              <a:off x="8843610" y="2805332"/>
              <a:ext cx="1465278" cy="1497619"/>
            </a:xfrm>
            <a:custGeom>
              <a:avLst/>
              <a:gdLst>
                <a:gd name="connsiteX0" fmla="*/ 1410694 w 2871008"/>
                <a:gd name="connsiteY0" fmla="*/ 11522 h 2934376"/>
                <a:gd name="connsiteX1" fmla="*/ 2142291 w 2871008"/>
                <a:gd name="connsiteY1" fmla="*/ 207596 h 2934376"/>
                <a:gd name="connsiteX2" fmla="*/ 2112870 w 2871008"/>
                <a:gd name="connsiteY2" fmla="*/ 258575 h 2934376"/>
                <a:gd name="connsiteX3" fmla="*/ 1410694 w 2871008"/>
                <a:gd name="connsiteY3" fmla="*/ 70344 h 2934376"/>
                <a:gd name="connsiteX4" fmla="*/ 709172 w 2871008"/>
                <a:gd name="connsiteY4" fmla="*/ 258575 h 2934376"/>
                <a:gd name="connsiteX5" fmla="*/ 679751 w 2871008"/>
                <a:gd name="connsiteY5" fmla="*/ 207596 h 2934376"/>
                <a:gd name="connsiteX6" fmla="*/ 1410694 w 2871008"/>
                <a:gd name="connsiteY6" fmla="*/ 11522 h 2934376"/>
                <a:gd name="connsiteX7" fmla="*/ 2459778 w 2871008"/>
                <a:gd name="connsiteY7" fmla="*/ 0 h 2934376"/>
                <a:gd name="connsiteX8" fmla="*/ 2649225 w 2871008"/>
                <a:gd name="connsiteY8" fmla="*/ 190587 h 2934376"/>
                <a:gd name="connsiteX9" fmla="*/ 2607416 w 2871008"/>
                <a:gd name="connsiteY9" fmla="*/ 232648 h 2934376"/>
                <a:gd name="connsiteX10" fmla="*/ 2491958 w 2871008"/>
                <a:gd name="connsiteY10" fmla="*/ 115981 h 2934376"/>
                <a:gd name="connsiteX11" fmla="*/ 2498128 w 2871008"/>
                <a:gd name="connsiteY11" fmla="*/ 217913 h 2934376"/>
                <a:gd name="connsiteX12" fmla="*/ 2676341 w 2871008"/>
                <a:gd name="connsiteY12" fmla="*/ 744610 h 2934376"/>
                <a:gd name="connsiteX13" fmla="*/ 2871008 w 2871008"/>
                <a:gd name="connsiteY13" fmla="*/ 1473443 h 2934376"/>
                <a:gd name="connsiteX14" fmla="*/ 1409701 w 2871008"/>
                <a:gd name="connsiteY14" fmla="*/ 2934376 h 2934376"/>
                <a:gd name="connsiteX15" fmla="*/ 0 w 2871008"/>
                <a:gd name="connsiteY15" fmla="*/ 1858105 h 2934376"/>
                <a:gd name="connsiteX16" fmla="*/ 56832 w 2871008"/>
                <a:gd name="connsiteY16" fmla="*/ 1842432 h 2934376"/>
                <a:gd name="connsiteX17" fmla="*/ 1409701 w 2871008"/>
                <a:gd name="connsiteY17" fmla="*/ 2875599 h 2934376"/>
                <a:gd name="connsiteX18" fmla="*/ 2812216 w 2871008"/>
                <a:gd name="connsiteY18" fmla="*/ 1473443 h 2934376"/>
                <a:gd name="connsiteX19" fmla="*/ 2624081 w 2871008"/>
                <a:gd name="connsiteY19" fmla="*/ 771386 h 2934376"/>
                <a:gd name="connsiteX20" fmla="*/ 2439438 w 2871008"/>
                <a:gd name="connsiteY20" fmla="*/ 224393 h 2934376"/>
                <a:gd name="connsiteX21" fmla="*/ 2432351 w 2871008"/>
                <a:gd name="connsiteY21" fmla="*/ 111057 h 2934376"/>
                <a:gd name="connsiteX22" fmla="*/ 2311487 w 2871008"/>
                <a:gd name="connsiteY22" fmla="*/ 232648 h 2934376"/>
                <a:gd name="connsiteX23" fmla="*/ 2269678 w 2871008"/>
                <a:gd name="connsiteY23" fmla="*/ 190587 h 293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71008" h="2934376">
                  <a:moveTo>
                    <a:pt x="1410694" y="11522"/>
                  </a:moveTo>
                  <a:cubicBezTo>
                    <a:pt x="1668290" y="11522"/>
                    <a:pt x="1920655" y="79494"/>
                    <a:pt x="2142291" y="207596"/>
                  </a:cubicBezTo>
                  <a:lnTo>
                    <a:pt x="2112870" y="258575"/>
                  </a:lnTo>
                  <a:cubicBezTo>
                    <a:pt x="1900387" y="135702"/>
                    <a:pt x="1657829" y="70344"/>
                    <a:pt x="1410694" y="70344"/>
                  </a:cubicBezTo>
                  <a:cubicBezTo>
                    <a:pt x="1164213" y="70344"/>
                    <a:pt x="921655" y="135702"/>
                    <a:pt x="709172" y="258575"/>
                  </a:cubicBezTo>
                  <a:lnTo>
                    <a:pt x="679751" y="207596"/>
                  </a:lnTo>
                  <a:cubicBezTo>
                    <a:pt x="900734" y="79494"/>
                    <a:pt x="1153753" y="11522"/>
                    <a:pt x="1410694" y="11522"/>
                  </a:cubicBezTo>
                  <a:close/>
                  <a:moveTo>
                    <a:pt x="2459778" y="0"/>
                  </a:moveTo>
                  <a:lnTo>
                    <a:pt x="2649225" y="190587"/>
                  </a:lnTo>
                  <a:lnTo>
                    <a:pt x="2607416" y="232648"/>
                  </a:lnTo>
                  <a:lnTo>
                    <a:pt x="2491958" y="115981"/>
                  </a:lnTo>
                  <a:lnTo>
                    <a:pt x="2498128" y="217913"/>
                  </a:lnTo>
                  <a:cubicBezTo>
                    <a:pt x="2519685" y="388519"/>
                    <a:pt x="2575415" y="551136"/>
                    <a:pt x="2676341" y="744610"/>
                  </a:cubicBezTo>
                  <a:cubicBezTo>
                    <a:pt x="2812869" y="1007800"/>
                    <a:pt x="2871008" y="1225274"/>
                    <a:pt x="2871008" y="1473443"/>
                  </a:cubicBezTo>
                  <a:cubicBezTo>
                    <a:pt x="2871008" y="2279340"/>
                    <a:pt x="2215151" y="2934376"/>
                    <a:pt x="1409701" y="2934376"/>
                  </a:cubicBezTo>
                  <a:cubicBezTo>
                    <a:pt x="752537" y="2934376"/>
                    <a:pt x="172456" y="2491590"/>
                    <a:pt x="0" y="1858105"/>
                  </a:cubicBezTo>
                  <a:lnTo>
                    <a:pt x="56832" y="1842432"/>
                  </a:lnTo>
                  <a:cubicBezTo>
                    <a:pt x="222103" y="2451099"/>
                    <a:pt x="778667" y="2875599"/>
                    <a:pt x="1409701" y="2875599"/>
                  </a:cubicBezTo>
                  <a:cubicBezTo>
                    <a:pt x="2183142" y="2875599"/>
                    <a:pt x="2812216" y="2246686"/>
                    <a:pt x="2812216" y="1473443"/>
                  </a:cubicBezTo>
                  <a:cubicBezTo>
                    <a:pt x="2812216" y="1232458"/>
                    <a:pt x="2757343" y="1028698"/>
                    <a:pt x="2624081" y="771386"/>
                  </a:cubicBezTo>
                  <a:cubicBezTo>
                    <a:pt x="2521195" y="573993"/>
                    <a:pt x="2462403" y="402316"/>
                    <a:pt x="2439438" y="224393"/>
                  </a:cubicBezTo>
                  <a:lnTo>
                    <a:pt x="2432351" y="111057"/>
                  </a:lnTo>
                  <a:lnTo>
                    <a:pt x="2311487" y="232648"/>
                  </a:lnTo>
                  <a:lnTo>
                    <a:pt x="2269678" y="190587"/>
                  </a:lnTo>
                  <a:close/>
                </a:path>
              </a:pathLst>
            </a:custGeom>
            <a:solidFill>
              <a:schemeClr val="accent4"/>
            </a:solidFill>
            <a:ln>
              <a:noFill/>
            </a:ln>
            <a:effectLst/>
          </p:spPr>
          <p:txBody>
            <a:bodyPr wrap="square" anchor="ctr">
              <a:noAutofit/>
            </a:bodyPr>
            <a:lstStyle/>
            <a:p>
              <a:endParaRPr lang="en-GB" sz="2450" dirty="0"/>
            </a:p>
          </p:txBody>
        </p:sp>
        <p:sp>
          <p:nvSpPr>
            <p:cNvPr id="79" name="Freeform 947">
              <a:extLst>
                <a:ext uri="{FF2B5EF4-FFF2-40B4-BE49-F238E27FC236}">
                  <a16:creationId xmlns:a16="http://schemas.microsoft.com/office/drawing/2014/main" xmlns="" id="{9FADE582-C437-4302-B41A-86F3C170944E}"/>
                </a:ext>
              </a:extLst>
            </p:cNvPr>
            <p:cNvSpPr>
              <a:spLocks noChangeAspect="1"/>
            </p:cNvSpPr>
            <p:nvPr/>
          </p:nvSpPr>
          <p:spPr bwMode="auto">
            <a:xfrm>
              <a:off x="6777073" y="3272211"/>
              <a:ext cx="538538" cy="563861"/>
            </a:xfrm>
            <a:custGeom>
              <a:avLst/>
              <a:gdLst>
                <a:gd name="T0" fmla="*/ 6924557 w 279041"/>
                <a:gd name="T1" fmla="*/ 7718064 h 291739"/>
                <a:gd name="T2" fmla="*/ 6924557 w 279041"/>
                <a:gd name="T3" fmla="*/ 8049819 h 291739"/>
                <a:gd name="T4" fmla="*/ 5720105 w 279041"/>
                <a:gd name="T5" fmla="*/ 7883939 h 291739"/>
                <a:gd name="T6" fmla="*/ 1243449 w 279041"/>
                <a:gd name="T7" fmla="*/ 7718064 h 291739"/>
                <a:gd name="T8" fmla="*/ 5249432 w 279041"/>
                <a:gd name="T9" fmla="*/ 7883939 h 291739"/>
                <a:gd name="T10" fmla="*/ 1243449 w 279041"/>
                <a:gd name="T11" fmla="*/ 8049819 h 291739"/>
                <a:gd name="T12" fmla="*/ 1243449 w 279041"/>
                <a:gd name="T13" fmla="*/ 7718064 h 291739"/>
                <a:gd name="T14" fmla="*/ 7555303 w 279041"/>
                <a:gd name="T15" fmla="*/ 6623650 h 291739"/>
                <a:gd name="T16" fmla="*/ 7555303 w 279041"/>
                <a:gd name="T17" fmla="*/ 6955989 h 291739"/>
                <a:gd name="T18" fmla="*/ 5720105 w 279041"/>
                <a:gd name="T19" fmla="*/ 6783143 h 291739"/>
                <a:gd name="T20" fmla="*/ 3359503 w 279041"/>
                <a:gd name="T21" fmla="*/ 6623650 h 291739"/>
                <a:gd name="T22" fmla="*/ 4791854 w 279041"/>
                <a:gd name="T23" fmla="*/ 6783143 h 291739"/>
                <a:gd name="T24" fmla="*/ 3359503 w 279041"/>
                <a:gd name="T25" fmla="*/ 6955989 h 291739"/>
                <a:gd name="T26" fmla="*/ 3359503 w 279041"/>
                <a:gd name="T27" fmla="*/ 6623650 h 291739"/>
                <a:gd name="T28" fmla="*/ 7152412 w 279041"/>
                <a:gd name="T29" fmla="*/ 5586925 h 291739"/>
                <a:gd name="T30" fmla="*/ 7152412 w 279041"/>
                <a:gd name="T31" fmla="*/ 5919219 h 291739"/>
                <a:gd name="T32" fmla="*/ 5720105 w 279041"/>
                <a:gd name="T33" fmla="*/ 5759720 h 291739"/>
                <a:gd name="T34" fmla="*/ 3357227 w 279041"/>
                <a:gd name="T35" fmla="*/ 5586925 h 291739"/>
                <a:gd name="T36" fmla="*/ 5192465 w 279041"/>
                <a:gd name="T37" fmla="*/ 5759720 h 291739"/>
                <a:gd name="T38" fmla="*/ 3357227 w 279041"/>
                <a:gd name="T39" fmla="*/ 5919219 h 291739"/>
                <a:gd name="T40" fmla="*/ 3357227 w 279041"/>
                <a:gd name="T41" fmla="*/ 5586925 h 291739"/>
                <a:gd name="T42" fmla="*/ 1411858 w 279041"/>
                <a:gd name="T43" fmla="*/ 6628548 h 291739"/>
                <a:gd name="T44" fmla="*/ 2464815 w 279041"/>
                <a:gd name="T45" fmla="*/ 4807095 h 291739"/>
                <a:gd name="T46" fmla="*/ 5874095 w 279041"/>
                <a:gd name="T47" fmla="*/ 4492586 h 291739"/>
                <a:gd name="T48" fmla="*/ 7709297 w 279041"/>
                <a:gd name="T49" fmla="*/ 4658470 h 291739"/>
                <a:gd name="T50" fmla="*/ 5874095 w 279041"/>
                <a:gd name="T51" fmla="*/ 4824368 h 291739"/>
                <a:gd name="T52" fmla="*/ 5874095 w 279041"/>
                <a:gd name="T53" fmla="*/ 4492586 h 291739"/>
                <a:gd name="T54" fmla="*/ 5025627 w 279041"/>
                <a:gd name="T55" fmla="*/ 4492586 h 291739"/>
                <a:gd name="T56" fmla="*/ 5025627 w 279041"/>
                <a:gd name="T57" fmla="*/ 4824368 h 291739"/>
                <a:gd name="T58" fmla="*/ 3203275 w 279041"/>
                <a:gd name="T59" fmla="*/ 4658470 h 291739"/>
                <a:gd name="T60" fmla="*/ 1242839 w 279041"/>
                <a:gd name="T61" fmla="*/ 4492586 h 291739"/>
                <a:gd name="T62" fmla="*/ 2789864 w 279041"/>
                <a:gd name="T63" fmla="*/ 4649861 h 291739"/>
                <a:gd name="T64" fmla="*/ 2620896 w 279041"/>
                <a:gd name="T65" fmla="*/ 6956160 h 291739"/>
                <a:gd name="T66" fmla="*/ 1086847 w 279041"/>
                <a:gd name="T67" fmla="*/ 6785822 h 291739"/>
                <a:gd name="T68" fmla="*/ 1242839 w 279041"/>
                <a:gd name="T69" fmla="*/ 4492586 h 291739"/>
                <a:gd name="T70" fmla="*/ 7555303 w 279041"/>
                <a:gd name="T71" fmla="*/ 3455814 h 291739"/>
                <a:gd name="T72" fmla="*/ 7555303 w 279041"/>
                <a:gd name="T73" fmla="*/ 3788156 h 291739"/>
                <a:gd name="T74" fmla="*/ 5720105 w 279041"/>
                <a:gd name="T75" fmla="*/ 3615337 h 291739"/>
                <a:gd name="T76" fmla="*/ 1243449 w 279041"/>
                <a:gd name="T77" fmla="*/ 3455814 h 291739"/>
                <a:gd name="T78" fmla="*/ 5249432 w 279041"/>
                <a:gd name="T79" fmla="*/ 3615337 h 291739"/>
                <a:gd name="T80" fmla="*/ 1243449 w 279041"/>
                <a:gd name="T81" fmla="*/ 3788156 h 291739"/>
                <a:gd name="T82" fmla="*/ 1243449 w 279041"/>
                <a:gd name="T83" fmla="*/ 3455814 h 291739"/>
                <a:gd name="T84" fmla="*/ 8773342 w 279041"/>
                <a:gd name="T85" fmla="*/ 9132496 h 291739"/>
                <a:gd name="T86" fmla="*/ 1591639 w 279041"/>
                <a:gd name="T87" fmla="*/ 9289512 h 291739"/>
                <a:gd name="T88" fmla="*/ 9730894 w 279041"/>
                <a:gd name="T89" fmla="*/ 10257742 h 291739"/>
                <a:gd name="T90" fmla="*/ 8773342 w 279041"/>
                <a:gd name="T91" fmla="*/ 1596262 h 291739"/>
                <a:gd name="T92" fmla="*/ 1411114 w 279041"/>
                <a:gd name="T93" fmla="*/ 2381895 h 291739"/>
                <a:gd name="T94" fmla="*/ 7442063 w 279041"/>
                <a:gd name="T95" fmla="*/ 1419503 h 291739"/>
                <a:gd name="T96" fmla="*/ 1242491 w 279041"/>
                <a:gd name="T97" fmla="*/ 1094318 h 291739"/>
                <a:gd name="T98" fmla="*/ 7766328 w 279041"/>
                <a:gd name="T99" fmla="*/ 1263348 h 291739"/>
                <a:gd name="T100" fmla="*/ 7610682 w 279041"/>
                <a:gd name="T101" fmla="*/ 2694003 h 291739"/>
                <a:gd name="T102" fmla="*/ 1086847 w 279041"/>
                <a:gd name="T103" fmla="*/ 2538021 h 291739"/>
                <a:gd name="T104" fmla="*/ 1242491 w 279041"/>
                <a:gd name="T105" fmla="*/ 1094318 h 291739"/>
                <a:gd name="T106" fmla="*/ 323584 w 279041"/>
                <a:gd name="T107" fmla="*/ 8975518 h 291739"/>
                <a:gd name="T108" fmla="*/ 8462801 w 279041"/>
                <a:gd name="T109" fmla="*/ 314072 h 291739"/>
                <a:gd name="T110" fmla="*/ 155349 w 279041"/>
                <a:gd name="T111" fmla="*/ 0 h 291739"/>
                <a:gd name="T112" fmla="*/ 8773342 w 279041"/>
                <a:gd name="T113" fmla="*/ 156923 h 291739"/>
                <a:gd name="T114" fmla="*/ 9886147 w 279041"/>
                <a:gd name="T115" fmla="*/ 1282222 h 291739"/>
                <a:gd name="T116" fmla="*/ 10054382 w 279041"/>
                <a:gd name="T117" fmla="*/ 10414711 h 291739"/>
                <a:gd name="T118" fmla="*/ 1423415 w 279041"/>
                <a:gd name="T119" fmla="*/ 10584782 h 291739"/>
                <a:gd name="T120" fmla="*/ 1268105 w 279041"/>
                <a:gd name="T121" fmla="*/ 9289512 h 291739"/>
                <a:gd name="T122" fmla="*/ 0 w 279041"/>
                <a:gd name="T123" fmla="*/ 9132496 h 291739"/>
                <a:gd name="T124" fmla="*/ 155349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chemeClr val="accent2"/>
            </a:solidFill>
            <a:ln>
              <a:noFill/>
            </a:ln>
          </p:spPr>
          <p:txBody>
            <a:bodyPr anchor="ctr"/>
            <a:lstStyle/>
            <a:p>
              <a:endParaRPr lang="en-GB" sz="567" dirty="0"/>
            </a:p>
          </p:txBody>
        </p:sp>
        <p:sp>
          <p:nvSpPr>
            <p:cNvPr id="80" name="Freeform 948">
              <a:extLst>
                <a:ext uri="{FF2B5EF4-FFF2-40B4-BE49-F238E27FC236}">
                  <a16:creationId xmlns:a16="http://schemas.microsoft.com/office/drawing/2014/main" xmlns="" id="{07219463-4447-4715-AB44-E41DA10573BE}"/>
                </a:ext>
              </a:extLst>
            </p:cNvPr>
            <p:cNvSpPr>
              <a:spLocks noChangeAspect="1"/>
            </p:cNvSpPr>
            <p:nvPr/>
          </p:nvSpPr>
          <p:spPr bwMode="auto">
            <a:xfrm>
              <a:off x="8070909" y="2574840"/>
              <a:ext cx="560485" cy="563861"/>
            </a:xfrm>
            <a:custGeom>
              <a:avLst/>
              <a:gdLst>
                <a:gd name="T0" fmla="*/ 8151805 w 290404"/>
                <a:gd name="T1" fmla="*/ 7218078 h 291739"/>
                <a:gd name="T2" fmla="*/ 7084153 w 290404"/>
                <a:gd name="T3" fmla="*/ 8292327 h 291739"/>
                <a:gd name="T4" fmla="*/ 8936349 w 290404"/>
                <a:gd name="T5" fmla="*/ 10204902 h 291739"/>
                <a:gd name="T6" fmla="*/ 9309399 w 290404"/>
                <a:gd name="T7" fmla="*/ 10204902 h 291739"/>
                <a:gd name="T8" fmla="*/ 10003937 w 290404"/>
                <a:gd name="T9" fmla="*/ 9484383 h 291739"/>
                <a:gd name="T10" fmla="*/ 10081155 w 290404"/>
                <a:gd name="T11" fmla="*/ 9300992 h 291739"/>
                <a:gd name="T12" fmla="*/ 10003937 w 290404"/>
                <a:gd name="T13" fmla="*/ 9104518 h 291739"/>
                <a:gd name="T14" fmla="*/ 7019845 w 290404"/>
                <a:gd name="T15" fmla="*/ 6615496 h 291739"/>
                <a:gd name="T16" fmla="*/ 6775312 w 290404"/>
                <a:gd name="T17" fmla="*/ 6903693 h 291739"/>
                <a:gd name="T18" fmla="*/ 6492384 w 290404"/>
                <a:gd name="T19" fmla="*/ 7152622 h 291739"/>
                <a:gd name="T20" fmla="*/ 7122705 w 290404"/>
                <a:gd name="T21" fmla="*/ 7794483 h 291739"/>
                <a:gd name="T22" fmla="*/ 7662982 w 290404"/>
                <a:gd name="T23" fmla="*/ 7257399 h 291739"/>
                <a:gd name="T24" fmla="*/ 3979449 w 290404"/>
                <a:gd name="T25" fmla="*/ 2076070 h 291739"/>
                <a:gd name="T26" fmla="*/ 4147351 w 290404"/>
                <a:gd name="T27" fmla="*/ 2245224 h 291739"/>
                <a:gd name="T28" fmla="*/ 3979449 w 290404"/>
                <a:gd name="T29" fmla="*/ 2401306 h 291739"/>
                <a:gd name="T30" fmla="*/ 2366088 w 290404"/>
                <a:gd name="T31" fmla="*/ 4027648 h 291739"/>
                <a:gd name="T32" fmla="*/ 2211071 w 290404"/>
                <a:gd name="T33" fmla="*/ 4196758 h 291739"/>
                <a:gd name="T34" fmla="*/ 2056147 w 290404"/>
                <a:gd name="T35" fmla="*/ 4027648 h 291739"/>
                <a:gd name="T36" fmla="*/ 3979449 w 290404"/>
                <a:gd name="T37" fmla="*/ 2076070 h 291739"/>
                <a:gd name="T38" fmla="*/ 4004759 w 290404"/>
                <a:gd name="T39" fmla="*/ 1479141 h 291739"/>
                <a:gd name="T40" fmla="*/ 2201523 w 290404"/>
                <a:gd name="T41" fmla="*/ 2234891 h 291739"/>
                <a:gd name="T42" fmla="*/ 2201523 w 290404"/>
                <a:gd name="T43" fmla="*/ 5883342 h 291739"/>
                <a:gd name="T44" fmla="*/ 4004759 w 290404"/>
                <a:gd name="T45" fmla="*/ 6652126 h 291739"/>
                <a:gd name="T46" fmla="*/ 5820704 w 290404"/>
                <a:gd name="T47" fmla="*/ 5883342 h 291739"/>
                <a:gd name="T48" fmla="*/ 6567767 w 290404"/>
                <a:gd name="T49" fmla="*/ 4059072 h 291739"/>
                <a:gd name="T50" fmla="*/ 5820704 w 290404"/>
                <a:gd name="T51" fmla="*/ 2234891 h 291739"/>
                <a:gd name="T52" fmla="*/ 4004759 w 290404"/>
                <a:gd name="T53" fmla="*/ 1479141 h 291739"/>
                <a:gd name="T54" fmla="*/ 4004759 w 290404"/>
                <a:gd name="T55" fmla="*/ 1153330 h 291739"/>
                <a:gd name="T56" fmla="*/ 6039759 w 290404"/>
                <a:gd name="T57" fmla="*/ 2013406 h 291739"/>
                <a:gd name="T58" fmla="*/ 6876893 w 290404"/>
                <a:gd name="T59" fmla="*/ 4059072 h 291739"/>
                <a:gd name="T60" fmla="*/ 6039759 w 290404"/>
                <a:gd name="T61" fmla="*/ 6117871 h 291739"/>
                <a:gd name="T62" fmla="*/ 4004759 w 290404"/>
                <a:gd name="T63" fmla="*/ 6964847 h 291739"/>
                <a:gd name="T64" fmla="*/ 1982619 w 290404"/>
                <a:gd name="T65" fmla="*/ 6117871 h 291739"/>
                <a:gd name="T66" fmla="*/ 1982619 w 290404"/>
                <a:gd name="T67" fmla="*/ 2013406 h 291739"/>
                <a:gd name="T68" fmla="*/ 4004759 w 290404"/>
                <a:gd name="T69" fmla="*/ 1153330 h 291739"/>
                <a:gd name="T70" fmla="*/ 3958483 w 290404"/>
                <a:gd name="T71" fmla="*/ 314465 h 291739"/>
                <a:gd name="T72" fmla="*/ 1385919 w 290404"/>
                <a:gd name="T73" fmla="*/ 1401722 h 291739"/>
                <a:gd name="T74" fmla="*/ 1385919 w 290404"/>
                <a:gd name="T75" fmla="*/ 6667903 h 291739"/>
                <a:gd name="T76" fmla="*/ 6556733 w 290404"/>
                <a:gd name="T77" fmla="*/ 6667903 h 291739"/>
                <a:gd name="T78" fmla="*/ 7624292 w 290404"/>
                <a:gd name="T79" fmla="*/ 4034780 h 291739"/>
                <a:gd name="T80" fmla="*/ 6556733 w 290404"/>
                <a:gd name="T81" fmla="*/ 1401722 h 291739"/>
                <a:gd name="T82" fmla="*/ 3958483 w 290404"/>
                <a:gd name="T83" fmla="*/ 314465 h 291739"/>
                <a:gd name="T84" fmla="*/ 3958483 w 290404"/>
                <a:gd name="T85" fmla="*/ 0 h 291739"/>
                <a:gd name="T86" fmla="*/ 6775312 w 290404"/>
                <a:gd name="T87" fmla="*/ 1178907 h 291739"/>
                <a:gd name="T88" fmla="*/ 7932932 w 290404"/>
                <a:gd name="T89" fmla="*/ 4034780 h 291739"/>
                <a:gd name="T90" fmla="*/ 7212774 w 290404"/>
                <a:gd name="T91" fmla="*/ 6353480 h 291739"/>
                <a:gd name="T92" fmla="*/ 7881634 w 290404"/>
                <a:gd name="T93" fmla="*/ 7034753 h 291739"/>
                <a:gd name="T94" fmla="*/ 8035914 w 290404"/>
                <a:gd name="T95" fmla="*/ 6877518 h 291739"/>
                <a:gd name="T96" fmla="*/ 8267507 w 290404"/>
                <a:gd name="T97" fmla="*/ 6877518 h 291739"/>
                <a:gd name="T98" fmla="*/ 10235368 w 290404"/>
                <a:gd name="T99" fmla="*/ 8881835 h 291739"/>
                <a:gd name="T100" fmla="*/ 10402628 w 290404"/>
                <a:gd name="T101" fmla="*/ 9300992 h 291739"/>
                <a:gd name="T102" fmla="*/ 10235368 w 290404"/>
                <a:gd name="T103" fmla="*/ 9707100 h 291739"/>
                <a:gd name="T104" fmla="*/ 9528022 w 290404"/>
                <a:gd name="T105" fmla="*/ 10427601 h 291739"/>
                <a:gd name="T106" fmla="*/ 9129290 w 290404"/>
                <a:gd name="T107" fmla="*/ 10597890 h 291739"/>
                <a:gd name="T108" fmla="*/ 8730621 w 290404"/>
                <a:gd name="T109" fmla="*/ 10427601 h 291739"/>
                <a:gd name="T110" fmla="*/ 6749653 w 290404"/>
                <a:gd name="T111" fmla="*/ 8410198 h 291739"/>
                <a:gd name="T112" fmla="*/ 6711103 w 290404"/>
                <a:gd name="T113" fmla="*/ 8292327 h 291739"/>
                <a:gd name="T114" fmla="*/ 6749653 w 290404"/>
                <a:gd name="T115" fmla="*/ 8187537 h 291739"/>
                <a:gd name="T116" fmla="*/ 6916946 w 290404"/>
                <a:gd name="T117" fmla="*/ 8030326 h 291739"/>
                <a:gd name="T118" fmla="*/ 6235175 w 290404"/>
                <a:gd name="T119" fmla="*/ 7349096 h 291739"/>
                <a:gd name="T120" fmla="*/ 3958483 w 290404"/>
                <a:gd name="T121" fmla="*/ 8082695 h 291739"/>
                <a:gd name="T122" fmla="*/ 1167218 w 290404"/>
                <a:gd name="T123" fmla="*/ 6903693 h 291739"/>
                <a:gd name="T124" fmla="*/ 1167218 w 290404"/>
                <a:gd name="T125" fmla="*/ 1178907 h 291739"/>
                <a:gd name="T126" fmla="*/ 3958483 w 290404"/>
                <a:gd name="T127" fmla="*/ 0 h 291739"/>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0" t="0" r="r" b="b"/>
              <a:pathLst>
                <a:path w="290404" h="291739">
                  <a:moveTo>
                    <a:pt x="227566" y="198700"/>
                  </a:moveTo>
                  <a:lnTo>
                    <a:pt x="197762" y="228271"/>
                  </a:lnTo>
                  <a:lnTo>
                    <a:pt x="249469" y="280921"/>
                  </a:lnTo>
                  <a:cubicBezTo>
                    <a:pt x="252701" y="283445"/>
                    <a:pt x="257010" y="283445"/>
                    <a:pt x="259882" y="280921"/>
                  </a:cubicBezTo>
                  <a:lnTo>
                    <a:pt x="279273" y="261087"/>
                  </a:lnTo>
                  <a:cubicBezTo>
                    <a:pt x="281068" y="259645"/>
                    <a:pt x="281427" y="257841"/>
                    <a:pt x="281427" y="256038"/>
                  </a:cubicBezTo>
                  <a:cubicBezTo>
                    <a:pt x="281427" y="254235"/>
                    <a:pt x="281068" y="252072"/>
                    <a:pt x="279273" y="250629"/>
                  </a:cubicBezTo>
                  <a:lnTo>
                    <a:pt x="227566" y="198700"/>
                  </a:lnTo>
                  <a:close/>
                  <a:moveTo>
                    <a:pt x="195967" y="182112"/>
                  </a:moveTo>
                  <a:cubicBezTo>
                    <a:pt x="194171" y="184997"/>
                    <a:pt x="191658" y="187160"/>
                    <a:pt x="189144" y="190045"/>
                  </a:cubicBezTo>
                  <a:cubicBezTo>
                    <a:pt x="186631" y="192570"/>
                    <a:pt x="184117" y="194733"/>
                    <a:pt x="181245" y="196897"/>
                  </a:cubicBezTo>
                  <a:lnTo>
                    <a:pt x="198839" y="214567"/>
                  </a:lnTo>
                  <a:lnTo>
                    <a:pt x="213921" y="199782"/>
                  </a:lnTo>
                  <a:lnTo>
                    <a:pt x="195967" y="182112"/>
                  </a:lnTo>
                  <a:close/>
                  <a:moveTo>
                    <a:pt x="111093" y="57150"/>
                  </a:moveTo>
                  <a:cubicBezTo>
                    <a:pt x="113976" y="57150"/>
                    <a:pt x="115778" y="59299"/>
                    <a:pt x="115778" y="61806"/>
                  </a:cubicBezTo>
                  <a:cubicBezTo>
                    <a:pt x="115778" y="63955"/>
                    <a:pt x="113976" y="66104"/>
                    <a:pt x="111093" y="66104"/>
                  </a:cubicBezTo>
                  <a:cubicBezTo>
                    <a:pt x="86229" y="66104"/>
                    <a:pt x="66050" y="86160"/>
                    <a:pt x="66050" y="110873"/>
                  </a:cubicBezTo>
                  <a:cubicBezTo>
                    <a:pt x="66050" y="113380"/>
                    <a:pt x="63887" y="115529"/>
                    <a:pt x="61725" y="115529"/>
                  </a:cubicBezTo>
                  <a:cubicBezTo>
                    <a:pt x="59203" y="115529"/>
                    <a:pt x="57401" y="113380"/>
                    <a:pt x="57401" y="110873"/>
                  </a:cubicBezTo>
                  <a:cubicBezTo>
                    <a:pt x="57401" y="81504"/>
                    <a:pt x="81545" y="57150"/>
                    <a:pt x="111093" y="57150"/>
                  </a:cubicBezTo>
                  <a:close/>
                  <a:moveTo>
                    <a:pt x="111796" y="40717"/>
                  </a:moveTo>
                  <a:cubicBezTo>
                    <a:pt x="93099" y="40717"/>
                    <a:pt x="75121" y="48250"/>
                    <a:pt x="61458" y="61522"/>
                  </a:cubicBezTo>
                  <a:cubicBezTo>
                    <a:pt x="33771" y="89141"/>
                    <a:pt x="33771" y="134696"/>
                    <a:pt x="61458" y="161957"/>
                  </a:cubicBezTo>
                  <a:cubicBezTo>
                    <a:pt x="75121" y="175587"/>
                    <a:pt x="93099" y="183120"/>
                    <a:pt x="111796" y="183120"/>
                  </a:cubicBezTo>
                  <a:cubicBezTo>
                    <a:pt x="130853" y="183120"/>
                    <a:pt x="148831" y="175587"/>
                    <a:pt x="162494" y="161957"/>
                  </a:cubicBezTo>
                  <a:cubicBezTo>
                    <a:pt x="176158" y="149044"/>
                    <a:pt x="183349" y="131109"/>
                    <a:pt x="183349" y="111739"/>
                  </a:cubicBezTo>
                  <a:cubicBezTo>
                    <a:pt x="183349" y="92728"/>
                    <a:pt x="176158" y="74794"/>
                    <a:pt x="162494" y="61522"/>
                  </a:cubicBezTo>
                  <a:cubicBezTo>
                    <a:pt x="148831" y="48250"/>
                    <a:pt x="130853" y="40717"/>
                    <a:pt x="111796" y="40717"/>
                  </a:cubicBezTo>
                  <a:close/>
                  <a:moveTo>
                    <a:pt x="111796" y="31750"/>
                  </a:moveTo>
                  <a:cubicBezTo>
                    <a:pt x="133370" y="31750"/>
                    <a:pt x="153505" y="40359"/>
                    <a:pt x="168607" y="55424"/>
                  </a:cubicBezTo>
                  <a:cubicBezTo>
                    <a:pt x="183709" y="70489"/>
                    <a:pt x="191979" y="90576"/>
                    <a:pt x="191979" y="111739"/>
                  </a:cubicBezTo>
                  <a:cubicBezTo>
                    <a:pt x="191979" y="133261"/>
                    <a:pt x="183709" y="153348"/>
                    <a:pt x="168607" y="168413"/>
                  </a:cubicBezTo>
                  <a:cubicBezTo>
                    <a:pt x="153505" y="183478"/>
                    <a:pt x="133370" y="191728"/>
                    <a:pt x="111796" y="191728"/>
                  </a:cubicBezTo>
                  <a:cubicBezTo>
                    <a:pt x="90582" y="191728"/>
                    <a:pt x="70447" y="183478"/>
                    <a:pt x="55345" y="168413"/>
                  </a:cubicBezTo>
                  <a:cubicBezTo>
                    <a:pt x="24063" y="137207"/>
                    <a:pt x="24063" y="86631"/>
                    <a:pt x="55345" y="55424"/>
                  </a:cubicBezTo>
                  <a:cubicBezTo>
                    <a:pt x="70447" y="40359"/>
                    <a:pt x="90582" y="31750"/>
                    <a:pt x="111796" y="31750"/>
                  </a:cubicBezTo>
                  <a:close/>
                  <a:moveTo>
                    <a:pt x="110506" y="8655"/>
                  </a:moveTo>
                  <a:cubicBezTo>
                    <a:pt x="83575" y="8655"/>
                    <a:pt x="57722" y="19473"/>
                    <a:pt x="38691" y="38586"/>
                  </a:cubicBezTo>
                  <a:cubicBezTo>
                    <a:pt x="-1167" y="78615"/>
                    <a:pt x="-1167" y="143526"/>
                    <a:pt x="38691" y="183554"/>
                  </a:cubicBezTo>
                  <a:cubicBezTo>
                    <a:pt x="78548" y="223583"/>
                    <a:pt x="143182" y="223583"/>
                    <a:pt x="183040" y="183554"/>
                  </a:cubicBezTo>
                  <a:cubicBezTo>
                    <a:pt x="202071" y="164442"/>
                    <a:pt x="212843" y="138477"/>
                    <a:pt x="212843" y="111070"/>
                  </a:cubicBezTo>
                  <a:cubicBezTo>
                    <a:pt x="212843" y="83663"/>
                    <a:pt x="202071" y="58059"/>
                    <a:pt x="183040" y="38586"/>
                  </a:cubicBezTo>
                  <a:cubicBezTo>
                    <a:pt x="163650" y="19473"/>
                    <a:pt x="138155" y="8655"/>
                    <a:pt x="110506" y="8655"/>
                  </a:cubicBezTo>
                  <a:close/>
                  <a:moveTo>
                    <a:pt x="110506" y="0"/>
                  </a:moveTo>
                  <a:cubicBezTo>
                    <a:pt x="140310" y="0"/>
                    <a:pt x="168318" y="11540"/>
                    <a:pt x="189144" y="32455"/>
                  </a:cubicBezTo>
                  <a:cubicBezTo>
                    <a:pt x="209971" y="53371"/>
                    <a:pt x="221461" y="81500"/>
                    <a:pt x="221461" y="111070"/>
                  </a:cubicBezTo>
                  <a:cubicBezTo>
                    <a:pt x="221461" y="134510"/>
                    <a:pt x="214280" y="156508"/>
                    <a:pt x="201353" y="174899"/>
                  </a:cubicBezTo>
                  <a:lnTo>
                    <a:pt x="220025" y="193652"/>
                  </a:lnTo>
                  <a:lnTo>
                    <a:pt x="224334" y="189324"/>
                  </a:lnTo>
                  <a:cubicBezTo>
                    <a:pt x="226129" y="187521"/>
                    <a:pt x="228643" y="187521"/>
                    <a:pt x="230797" y="189324"/>
                  </a:cubicBezTo>
                  <a:lnTo>
                    <a:pt x="285736" y="244499"/>
                  </a:lnTo>
                  <a:cubicBezTo>
                    <a:pt x="288609" y="247744"/>
                    <a:pt x="290404" y="251711"/>
                    <a:pt x="290404" y="256038"/>
                  </a:cubicBezTo>
                  <a:cubicBezTo>
                    <a:pt x="290404" y="260005"/>
                    <a:pt x="288609" y="264333"/>
                    <a:pt x="285736" y="267217"/>
                  </a:cubicBezTo>
                  <a:lnTo>
                    <a:pt x="265987" y="287051"/>
                  </a:lnTo>
                  <a:cubicBezTo>
                    <a:pt x="263114" y="289936"/>
                    <a:pt x="258805" y="291739"/>
                    <a:pt x="254855" y="291739"/>
                  </a:cubicBezTo>
                  <a:cubicBezTo>
                    <a:pt x="250546" y="291739"/>
                    <a:pt x="246597" y="289936"/>
                    <a:pt x="243724" y="287051"/>
                  </a:cubicBezTo>
                  <a:lnTo>
                    <a:pt x="188426" y="231516"/>
                  </a:lnTo>
                  <a:cubicBezTo>
                    <a:pt x="187708" y="230795"/>
                    <a:pt x="187349" y="229713"/>
                    <a:pt x="187349" y="228271"/>
                  </a:cubicBezTo>
                  <a:cubicBezTo>
                    <a:pt x="187349" y="227189"/>
                    <a:pt x="187708" y="226107"/>
                    <a:pt x="188426" y="225386"/>
                  </a:cubicBezTo>
                  <a:lnTo>
                    <a:pt x="193094" y="221058"/>
                  </a:lnTo>
                  <a:lnTo>
                    <a:pt x="174063" y="202306"/>
                  </a:lnTo>
                  <a:cubicBezTo>
                    <a:pt x="155032" y="215649"/>
                    <a:pt x="133128" y="222501"/>
                    <a:pt x="110506" y="222501"/>
                  </a:cubicBezTo>
                  <a:cubicBezTo>
                    <a:pt x="82498" y="222501"/>
                    <a:pt x="53772" y="211682"/>
                    <a:pt x="32586" y="190045"/>
                  </a:cubicBezTo>
                  <a:cubicBezTo>
                    <a:pt x="-10862" y="146411"/>
                    <a:pt x="-10862" y="76090"/>
                    <a:pt x="32586" y="32455"/>
                  </a:cubicBezTo>
                  <a:cubicBezTo>
                    <a:pt x="53413" y="11540"/>
                    <a:pt x="81062" y="0"/>
                    <a:pt x="110506" y="0"/>
                  </a:cubicBezTo>
                  <a:close/>
                </a:path>
              </a:pathLst>
            </a:custGeom>
            <a:solidFill>
              <a:schemeClr val="accent1"/>
            </a:solidFill>
            <a:ln>
              <a:solidFill>
                <a:srgbClr val="ABABAB"/>
              </a:solidFill>
            </a:ln>
          </p:spPr>
          <p:txBody>
            <a:bodyPr anchor="ctr"/>
            <a:lstStyle/>
            <a:p>
              <a:endParaRPr lang="en-GB" sz="567" dirty="0"/>
            </a:p>
          </p:txBody>
        </p:sp>
        <p:sp>
          <p:nvSpPr>
            <p:cNvPr id="81" name="Freeform 959">
              <a:extLst>
                <a:ext uri="{FF2B5EF4-FFF2-40B4-BE49-F238E27FC236}">
                  <a16:creationId xmlns:a16="http://schemas.microsoft.com/office/drawing/2014/main" xmlns="" id="{63EC08C9-F7D0-4E8C-956C-C0606F505D43}"/>
                </a:ext>
              </a:extLst>
            </p:cNvPr>
            <p:cNvSpPr>
              <a:spLocks noChangeAspect="1"/>
            </p:cNvSpPr>
            <p:nvPr/>
          </p:nvSpPr>
          <p:spPr bwMode="auto">
            <a:xfrm>
              <a:off x="9317953" y="3272211"/>
              <a:ext cx="516592" cy="563861"/>
            </a:xfrm>
            <a:custGeom>
              <a:avLst/>
              <a:gdLst>
                <a:gd name="T0" fmla="*/ 3079160 w 267928"/>
                <a:gd name="T1" fmla="*/ 8927212 h 291740"/>
                <a:gd name="T2" fmla="*/ 3079160 w 267928"/>
                <a:gd name="T3" fmla="*/ 9259469 h 291740"/>
                <a:gd name="T4" fmla="*/ 1025030 w 267928"/>
                <a:gd name="T5" fmla="*/ 9099996 h 291740"/>
                <a:gd name="T6" fmla="*/ 4948778 w 267928"/>
                <a:gd name="T7" fmla="*/ 7660136 h 291740"/>
                <a:gd name="T8" fmla="*/ 6422455 w 267928"/>
                <a:gd name="T9" fmla="*/ 7819592 h 291740"/>
                <a:gd name="T10" fmla="*/ 4948778 w 267928"/>
                <a:gd name="T11" fmla="*/ 7992427 h 291740"/>
                <a:gd name="T12" fmla="*/ 4948778 w 267928"/>
                <a:gd name="T13" fmla="*/ 7660136 h 291740"/>
                <a:gd name="T14" fmla="*/ 3874188 w 267928"/>
                <a:gd name="T15" fmla="*/ 7660136 h 291740"/>
                <a:gd name="T16" fmla="*/ 3874188 w 267928"/>
                <a:gd name="T17" fmla="*/ 7992427 h 291740"/>
                <a:gd name="T18" fmla="*/ 1025030 w 267928"/>
                <a:gd name="T19" fmla="*/ 7819592 h 291740"/>
                <a:gd name="T20" fmla="*/ 3458337 w 267928"/>
                <a:gd name="T21" fmla="*/ 6393037 h 291740"/>
                <a:gd name="T22" fmla="*/ 6422163 w 267928"/>
                <a:gd name="T23" fmla="*/ 6552484 h 291740"/>
                <a:gd name="T24" fmla="*/ 3458337 w 267928"/>
                <a:gd name="T25" fmla="*/ 6725321 h 291740"/>
                <a:gd name="T26" fmla="*/ 3458337 w 267928"/>
                <a:gd name="T27" fmla="*/ 6393037 h 291740"/>
                <a:gd name="T28" fmla="*/ 2383271 w 267928"/>
                <a:gd name="T29" fmla="*/ 6393037 h 291740"/>
                <a:gd name="T30" fmla="*/ 2383271 w 267928"/>
                <a:gd name="T31" fmla="*/ 6725321 h 291740"/>
                <a:gd name="T32" fmla="*/ 1025030 w 267928"/>
                <a:gd name="T33" fmla="*/ 6552484 h 291740"/>
                <a:gd name="T34" fmla="*/ 5277855 w 267928"/>
                <a:gd name="T35" fmla="*/ 5125918 h 291740"/>
                <a:gd name="T36" fmla="*/ 6422455 w 267928"/>
                <a:gd name="T37" fmla="*/ 5285415 h 291740"/>
                <a:gd name="T38" fmla="*/ 5277855 w 267928"/>
                <a:gd name="T39" fmla="*/ 5458253 h 291740"/>
                <a:gd name="T40" fmla="*/ 5277855 w 267928"/>
                <a:gd name="T41" fmla="*/ 5125918 h 291740"/>
                <a:gd name="T42" fmla="*/ 4228745 w 267928"/>
                <a:gd name="T43" fmla="*/ 5125918 h 291740"/>
                <a:gd name="T44" fmla="*/ 4228745 w 267928"/>
                <a:gd name="T45" fmla="*/ 5458253 h 291740"/>
                <a:gd name="T46" fmla="*/ 1025030 w 267928"/>
                <a:gd name="T47" fmla="*/ 5285415 h 291740"/>
                <a:gd name="T48" fmla="*/ 1179784 w 267928"/>
                <a:gd name="T49" fmla="*/ 3801259 h 291740"/>
                <a:gd name="T50" fmla="*/ 4713806 w 267928"/>
                <a:gd name="T51" fmla="*/ 3967137 h 291740"/>
                <a:gd name="T52" fmla="*/ 1179784 w 267928"/>
                <a:gd name="T53" fmla="*/ 4133014 h 291740"/>
                <a:gd name="T54" fmla="*/ 1179784 w 267928"/>
                <a:gd name="T55" fmla="*/ 3801259 h 291740"/>
                <a:gd name="T56" fmla="*/ 5808116 w 267928"/>
                <a:gd name="T57" fmla="*/ 3846450 h 291740"/>
                <a:gd name="T58" fmla="*/ 5808116 w 267928"/>
                <a:gd name="T59" fmla="*/ 2682064 h 291740"/>
                <a:gd name="T60" fmla="*/ 310524 w 267928"/>
                <a:gd name="T61" fmla="*/ 10257306 h 291740"/>
                <a:gd name="T62" fmla="*/ 7179341 w 267928"/>
                <a:gd name="T63" fmla="*/ 4160474 h 291740"/>
                <a:gd name="T64" fmla="*/ 5497680 w 267928"/>
                <a:gd name="T65" fmla="*/ 4003506 h 291740"/>
                <a:gd name="T66" fmla="*/ 310524 w 267928"/>
                <a:gd name="T67" fmla="*/ 2459669 h 291740"/>
                <a:gd name="T68" fmla="*/ 1371162 w 267928"/>
                <a:gd name="T69" fmla="*/ 2145597 h 291740"/>
                <a:gd name="T70" fmla="*/ 5756378 w 267928"/>
                <a:gd name="T71" fmla="*/ 2184902 h 291740"/>
                <a:gd name="T72" fmla="*/ 7502719 w 267928"/>
                <a:gd name="T73" fmla="*/ 4003506 h 291740"/>
                <a:gd name="T74" fmla="*/ 8240068 w 267928"/>
                <a:gd name="T75" fmla="*/ 9197561 h 291740"/>
                <a:gd name="T76" fmla="*/ 1371162 w 267928"/>
                <a:gd name="T77" fmla="*/ 1386742 h 291740"/>
                <a:gd name="T78" fmla="*/ 2419035 w 267928"/>
                <a:gd name="T79" fmla="*/ 1072903 h 291740"/>
                <a:gd name="T80" fmla="*/ 8550552 w 267928"/>
                <a:gd name="T81" fmla="*/ 1229833 h 291740"/>
                <a:gd name="T82" fmla="*/ 9300774 w 267928"/>
                <a:gd name="T83" fmla="*/ 8124698 h 291740"/>
                <a:gd name="T84" fmla="*/ 2419035 w 267928"/>
                <a:gd name="T85" fmla="*/ 314069 h 291740"/>
                <a:gd name="T86" fmla="*/ 9456045 w 267928"/>
                <a:gd name="T87" fmla="*/ 0 h 291740"/>
                <a:gd name="T88" fmla="*/ 9611222 w 267928"/>
                <a:gd name="T89" fmla="*/ 8281704 h 291740"/>
                <a:gd name="T90" fmla="*/ 8550552 w 267928"/>
                <a:gd name="T91" fmla="*/ 8438702 h 291740"/>
                <a:gd name="T92" fmla="*/ 8395278 w 267928"/>
                <a:gd name="T93" fmla="*/ 9511583 h 291740"/>
                <a:gd name="T94" fmla="*/ 7502719 w 267928"/>
                <a:gd name="T95" fmla="*/ 10414274 h 291740"/>
                <a:gd name="T96" fmla="*/ 155254 w 267928"/>
                <a:gd name="T97" fmla="*/ 10584379 h 291740"/>
                <a:gd name="T98" fmla="*/ 0 w 267928"/>
                <a:gd name="T99" fmla="*/ 2302693 h 291740"/>
                <a:gd name="T100" fmla="*/ 1047739 w 267928"/>
                <a:gd name="T101" fmla="*/ 2145597 h 291740"/>
                <a:gd name="T102" fmla="*/ 1202986 w 267928"/>
                <a:gd name="T103" fmla="*/ 1072903 h 291740"/>
                <a:gd name="T104" fmla="*/ 2108482 w 267928"/>
                <a:gd name="T105" fmla="*/ 156923 h 291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7928" h="291740">
                  <a:moveTo>
                    <a:pt x="32870" y="246062"/>
                  </a:moveTo>
                  <a:lnTo>
                    <a:pt x="85836" y="246062"/>
                  </a:lnTo>
                  <a:cubicBezTo>
                    <a:pt x="87983" y="246062"/>
                    <a:pt x="90130" y="247894"/>
                    <a:pt x="90130" y="250825"/>
                  </a:cubicBezTo>
                  <a:cubicBezTo>
                    <a:pt x="90130" y="253023"/>
                    <a:pt x="87983" y="255221"/>
                    <a:pt x="85836" y="255221"/>
                  </a:cubicBezTo>
                  <a:lnTo>
                    <a:pt x="32870" y="255221"/>
                  </a:lnTo>
                  <a:cubicBezTo>
                    <a:pt x="30722" y="255221"/>
                    <a:pt x="28575" y="253023"/>
                    <a:pt x="28575" y="250825"/>
                  </a:cubicBezTo>
                  <a:cubicBezTo>
                    <a:pt x="28575" y="247894"/>
                    <a:pt x="30722" y="246062"/>
                    <a:pt x="32870" y="246062"/>
                  </a:cubicBezTo>
                  <a:close/>
                  <a:moveTo>
                    <a:pt x="137954" y="211137"/>
                  </a:moveTo>
                  <a:lnTo>
                    <a:pt x="174784" y="211137"/>
                  </a:lnTo>
                  <a:cubicBezTo>
                    <a:pt x="176909" y="211137"/>
                    <a:pt x="179034" y="213335"/>
                    <a:pt x="179034" y="215533"/>
                  </a:cubicBezTo>
                  <a:cubicBezTo>
                    <a:pt x="179034" y="218464"/>
                    <a:pt x="176909" y="220296"/>
                    <a:pt x="174784" y="220296"/>
                  </a:cubicBezTo>
                  <a:lnTo>
                    <a:pt x="137954" y="220296"/>
                  </a:lnTo>
                  <a:cubicBezTo>
                    <a:pt x="135475" y="220296"/>
                    <a:pt x="133350" y="218464"/>
                    <a:pt x="133350" y="215533"/>
                  </a:cubicBezTo>
                  <a:cubicBezTo>
                    <a:pt x="133350" y="213335"/>
                    <a:pt x="135475" y="211137"/>
                    <a:pt x="137954" y="211137"/>
                  </a:cubicBezTo>
                  <a:close/>
                  <a:moveTo>
                    <a:pt x="32927" y="211137"/>
                  </a:moveTo>
                  <a:lnTo>
                    <a:pt x="107998" y="211137"/>
                  </a:lnTo>
                  <a:cubicBezTo>
                    <a:pt x="110537" y="211137"/>
                    <a:pt x="112350" y="213335"/>
                    <a:pt x="112350" y="215533"/>
                  </a:cubicBezTo>
                  <a:cubicBezTo>
                    <a:pt x="112350" y="218464"/>
                    <a:pt x="110537" y="220296"/>
                    <a:pt x="107998" y="220296"/>
                  </a:cubicBezTo>
                  <a:lnTo>
                    <a:pt x="32927" y="220296"/>
                  </a:lnTo>
                  <a:cubicBezTo>
                    <a:pt x="30751" y="220296"/>
                    <a:pt x="28575" y="218464"/>
                    <a:pt x="28575" y="215533"/>
                  </a:cubicBezTo>
                  <a:cubicBezTo>
                    <a:pt x="28575" y="213335"/>
                    <a:pt x="30751" y="211137"/>
                    <a:pt x="32927" y="211137"/>
                  </a:cubicBezTo>
                  <a:close/>
                  <a:moveTo>
                    <a:pt x="96405" y="176212"/>
                  </a:moveTo>
                  <a:lnTo>
                    <a:pt x="174698" y="176212"/>
                  </a:lnTo>
                  <a:cubicBezTo>
                    <a:pt x="176863" y="176212"/>
                    <a:pt x="179027" y="178410"/>
                    <a:pt x="179027" y="180608"/>
                  </a:cubicBezTo>
                  <a:cubicBezTo>
                    <a:pt x="179027" y="183173"/>
                    <a:pt x="176863" y="185371"/>
                    <a:pt x="174698" y="185371"/>
                  </a:cubicBezTo>
                  <a:lnTo>
                    <a:pt x="96405" y="185371"/>
                  </a:lnTo>
                  <a:cubicBezTo>
                    <a:pt x="94240" y="185371"/>
                    <a:pt x="92075" y="183173"/>
                    <a:pt x="92075" y="180608"/>
                  </a:cubicBezTo>
                  <a:cubicBezTo>
                    <a:pt x="92075" y="178410"/>
                    <a:pt x="94240" y="176212"/>
                    <a:pt x="96405" y="176212"/>
                  </a:cubicBezTo>
                  <a:close/>
                  <a:moveTo>
                    <a:pt x="32861" y="176212"/>
                  </a:moveTo>
                  <a:lnTo>
                    <a:pt x="66437" y="176212"/>
                  </a:lnTo>
                  <a:cubicBezTo>
                    <a:pt x="69295" y="176212"/>
                    <a:pt x="71081" y="178410"/>
                    <a:pt x="71081" y="180608"/>
                  </a:cubicBezTo>
                  <a:cubicBezTo>
                    <a:pt x="71081" y="183173"/>
                    <a:pt x="69295" y="185371"/>
                    <a:pt x="66437" y="185371"/>
                  </a:cubicBezTo>
                  <a:lnTo>
                    <a:pt x="32861" y="185371"/>
                  </a:lnTo>
                  <a:cubicBezTo>
                    <a:pt x="30718" y="185371"/>
                    <a:pt x="28575" y="183173"/>
                    <a:pt x="28575" y="180608"/>
                  </a:cubicBezTo>
                  <a:cubicBezTo>
                    <a:pt x="28575" y="178410"/>
                    <a:pt x="30718" y="176212"/>
                    <a:pt x="32861" y="176212"/>
                  </a:cubicBezTo>
                  <a:close/>
                  <a:moveTo>
                    <a:pt x="147129" y="141287"/>
                  </a:moveTo>
                  <a:lnTo>
                    <a:pt x="174780" y="141287"/>
                  </a:lnTo>
                  <a:cubicBezTo>
                    <a:pt x="176907" y="141287"/>
                    <a:pt x="179034" y="143485"/>
                    <a:pt x="179034" y="145683"/>
                  </a:cubicBezTo>
                  <a:cubicBezTo>
                    <a:pt x="179034" y="148248"/>
                    <a:pt x="176907" y="150446"/>
                    <a:pt x="174780" y="150446"/>
                  </a:cubicBezTo>
                  <a:lnTo>
                    <a:pt x="147129" y="150446"/>
                  </a:lnTo>
                  <a:cubicBezTo>
                    <a:pt x="144648" y="150446"/>
                    <a:pt x="142875" y="148248"/>
                    <a:pt x="142875" y="145683"/>
                  </a:cubicBezTo>
                  <a:cubicBezTo>
                    <a:pt x="142875" y="143485"/>
                    <a:pt x="144648" y="141287"/>
                    <a:pt x="147129" y="141287"/>
                  </a:cubicBezTo>
                  <a:close/>
                  <a:moveTo>
                    <a:pt x="32932" y="141287"/>
                  </a:moveTo>
                  <a:lnTo>
                    <a:pt x="117882" y="141287"/>
                  </a:lnTo>
                  <a:cubicBezTo>
                    <a:pt x="120060" y="141287"/>
                    <a:pt x="121875" y="143485"/>
                    <a:pt x="121875" y="145683"/>
                  </a:cubicBezTo>
                  <a:cubicBezTo>
                    <a:pt x="121875" y="148248"/>
                    <a:pt x="120060" y="150446"/>
                    <a:pt x="117882" y="150446"/>
                  </a:cubicBezTo>
                  <a:lnTo>
                    <a:pt x="32932" y="150446"/>
                  </a:lnTo>
                  <a:cubicBezTo>
                    <a:pt x="30753" y="150446"/>
                    <a:pt x="28575" y="148248"/>
                    <a:pt x="28575" y="145683"/>
                  </a:cubicBezTo>
                  <a:cubicBezTo>
                    <a:pt x="28575" y="143485"/>
                    <a:pt x="30753" y="141287"/>
                    <a:pt x="32932" y="141287"/>
                  </a:cubicBezTo>
                  <a:close/>
                  <a:moveTo>
                    <a:pt x="32890" y="104775"/>
                  </a:moveTo>
                  <a:lnTo>
                    <a:pt x="127089" y="104775"/>
                  </a:lnTo>
                  <a:cubicBezTo>
                    <a:pt x="129606" y="104775"/>
                    <a:pt x="131404" y="107061"/>
                    <a:pt x="131404" y="109347"/>
                  </a:cubicBezTo>
                  <a:cubicBezTo>
                    <a:pt x="131404" y="112014"/>
                    <a:pt x="129606" y="113919"/>
                    <a:pt x="127089" y="113919"/>
                  </a:cubicBezTo>
                  <a:lnTo>
                    <a:pt x="32890" y="113919"/>
                  </a:lnTo>
                  <a:cubicBezTo>
                    <a:pt x="30732" y="113919"/>
                    <a:pt x="28575" y="112014"/>
                    <a:pt x="28575" y="109347"/>
                  </a:cubicBezTo>
                  <a:cubicBezTo>
                    <a:pt x="28575" y="107061"/>
                    <a:pt x="30732" y="104775"/>
                    <a:pt x="32890" y="104775"/>
                  </a:cubicBezTo>
                  <a:close/>
                  <a:moveTo>
                    <a:pt x="161910" y="73926"/>
                  </a:moveTo>
                  <a:lnTo>
                    <a:pt x="161910" y="106021"/>
                  </a:lnTo>
                  <a:lnTo>
                    <a:pt x="194004" y="106021"/>
                  </a:lnTo>
                  <a:lnTo>
                    <a:pt x="161910" y="73926"/>
                  </a:lnTo>
                  <a:close/>
                  <a:moveTo>
                    <a:pt x="8654" y="67796"/>
                  </a:moveTo>
                  <a:lnTo>
                    <a:pt x="8654" y="282724"/>
                  </a:lnTo>
                  <a:lnTo>
                    <a:pt x="200134" y="282724"/>
                  </a:lnTo>
                  <a:lnTo>
                    <a:pt x="200134" y="114676"/>
                  </a:lnTo>
                  <a:lnTo>
                    <a:pt x="157583" y="114676"/>
                  </a:lnTo>
                  <a:cubicBezTo>
                    <a:pt x="155059" y="114676"/>
                    <a:pt x="153256" y="112873"/>
                    <a:pt x="153256" y="110349"/>
                  </a:cubicBezTo>
                  <a:lnTo>
                    <a:pt x="153256" y="67796"/>
                  </a:lnTo>
                  <a:lnTo>
                    <a:pt x="8654" y="67796"/>
                  </a:lnTo>
                  <a:close/>
                  <a:moveTo>
                    <a:pt x="38224" y="38225"/>
                  </a:moveTo>
                  <a:lnTo>
                    <a:pt x="38224" y="59141"/>
                  </a:lnTo>
                  <a:lnTo>
                    <a:pt x="157583" y="59141"/>
                  </a:lnTo>
                  <a:cubicBezTo>
                    <a:pt x="158665" y="59141"/>
                    <a:pt x="159747" y="59502"/>
                    <a:pt x="160468" y="60223"/>
                  </a:cubicBezTo>
                  <a:lnTo>
                    <a:pt x="207707" y="107103"/>
                  </a:lnTo>
                  <a:cubicBezTo>
                    <a:pt x="208789" y="108185"/>
                    <a:pt x="209149" y="109267"/>
                    <a:pt x="209149" y="110349"/>
                  </a:cubicBezTo>
                  <a:lnTo>
                    <a:pt x="209149" y="253514"/>
                  </a:lnTo>
                  <a:lnTo>
                    <a:pt x="229704" y="253514"/>
                  </a:lnTo>
                  <a:lnTo>
                    <a:pt x="229704" y="38225"/>
                  </a:lnTo>
                  <a:lnTo>
                    <a:pt x="38224" y="38225"/>
                  </a:lnTo>
                  <a:close/>
                  <a:moveTo>
                    <a:pt x="67433" y="8655"/>
                  </a:moveTo>
                  <a:lnTo>
                    <a:pt x="67433" y="29571"/>
                  </a:lnTo>
                  <a:lnTo>
                    <a:pt x="234031" y="29571"/>
                  </a:lnTo>
                  <a:cubicBezTo>
                    <a:pt x="236555" y="29571"/>
                    <a:pt x="238358" y="31374"/>
                    <a:pt x="238358" y="33898"/>
                  </a:cubicBezTo>
                  <a:lnTo>
                    <a:pt x="238358" y="223943"/>
                  </a:lnTo>
                  <a:lnTo>
                    <a:pt x="259273" y="223943"/>
                  </a:lnTo>
                  <a:lnTo>
                    <a:pt x="259273" y="8655"/>
                  </a:lnTo>
                  <a:lnTo>
                    <a:pt x="67433" y="8655"/>
                  </a:lnTo>
                  <a:close/>
                  <a:moveTo>
                    <a:pt x="63106" y="0"/>
                  </a:moveTo>
                  <a:lnTo>
                    <a:pt x="263600" y="0"/>
                  </a:lnTo>
                  <a:cubicBezTo>
                    <a:pt x="266125" y="0"/>
                    <a:pt x="267928" y="1803"/>
                    <a:pt x="267928" y="4327"/>
                  </a:cubicBezTo>
                  <a:lnTo>
                    <a:pt x="267928" y="228271"/>
                  </a:lnTo>
                  <a:cubicBezTo>
                    <a:pt x="267928" y="230795"/>
                    <a:pt x="266125" y="232598"/>
                    <a:pt x="263600" y="232598"/>
                  </a:cubicBezTo>
                  <a:lnTo>
                    <a:pt x="238358" y="232598"/>
                  </a:lnTo>
                  <a:lnTo>
                    <a:pt x="238358" y="257841"/>
                  </a:lnTo>
                  <a:cubicBezTo>
                    <a:pt x="238358" y="260005"/>
                    <a:pt x="236555" y="262169"/>
                    <a:pt x="234031" y="262169"/>
                  </a:cubicBezTo>
                  <a:lnTo>
                    <a:pt x="209149" y="262169"/>
                  </a:lnTo>
                  <a:lnTo>
                    <a:pt x="209149" y="287051"/>
                  </a:lnTo>
                  <a:cubicBezTo>
                    <a:pt x="209149" y="289576"/>
                    <a:pt x="206986" y="291740"/>
                    <a:pt x="204822" y="291740"/>
                  </a:cubicBezTo>
                  <a:lnTo>
                    <a:pt x="4327" y="291740"/>
                  </a:lnTo>
                  <a:cubicBezTo>
                    <a:pt x="1803" y="291740"/>
                    <a:pt x="0" y="289576"/>
                    <a:pt x="0" y="287051"/>
                  </a:cubicBezTo>
                  <a:lnTo>
                    <a:pt x="0" y="63469"/>
                  </a:lnTo>
                  <a:cubicBezTo>
                    <a:pt x="0" y="60944"/>
                    <a:pt x="1803" y="59141"/>
                    <a:pt x="4327" y="59141"/>
                  </a:cubicBezTo>
                  <a:lnTo>
                    <a:pt x="29209" y="59141"/>
                  </a:lnTo>
                  <a:lnTo>
                    <a:pt x="29209" y="33898"/>
                  </a:lnTo>
                  <a:cubicBezTo>
                    <a:pt x="29209" y="31374"/>
                    <a:pt x="31373" y="29571"/>
                    <a:pt x="33536" y="29571"/>
                  </a:cubicBezTo>
                  <a:lnTo>
                    <a:pt x="58778" y="29571"/>
                  </a:lnTo>
                  <a:lnTo>
                    <a:pt x="58778" y="4327"/>
                  </a:lnTo>
                  <a:cubicBezTo>
                    <a:pt x="58778" y="1803"/>
                    <a:pt x="60942" y="0"/>
                    <a:pt x="63106" y="0"/>
                  </a:cubicBezTo>
                  <a:close/>
                </a:path>
              </a:pathLst>
            </a:custGeom>
            <a:solidFill>
              <a:schemeClr val="accent4"/>
            </a:solidFill>
            <a:ln>
              <a:noFill/>
            </a:ln>
          </p:spPr>
          <p:txBody>
            <a:bodyPr anchor="ctr"/>
            <a:lstStyle/>
            <a:p>
              <a:endParaRPr lang="en-GB" sz="567" dirty="0"/>
            </a:p>
          </p:txBody>
        </p:sp>
        <p:sp>
          <p:nvSpPr>
            <p:cNvPr id="82" name="Freeform 957">
              <a:extLst>
                <a:ext uri="{FF2B5EF4-FFF2-40B4-BE49-F238E27FC236}">
                  <a16:creationId xmlns:a16="http://schemas.microsoft.com/office/drawing/2014/main" xmlns="" id="{8B412C99-D2E7-4252-876F-182DF9626A1B}"/>
                </a:ext>
              </a:extLst>
            </p:cNvPr>
            <p:cNvSpPr>
              <a:spLocks noChangeAspect="1"/>
            </p:cNvSpPr>
            <p:nvPr/>
          </p:nvSpPr>
          <p:spPr bwMode="auto">
            <a:xfrm>
              <a:off x="5486336" y="2548959"/>
              <a:ext cx="562173" cy="563861"/>
            </a:xfrm>
            <a:custGeom>
              <a:avLst/>
              <a:gdLst>
                <a:gd name="T0" fmla="*/ 4330545 w 291740"/>
                <a:gd name="T1" fmla="*/ 9877882 h 291740"/>
                <a:gd name="T2" fmla="*/ 6134942 w 291740"/>
                <a:gd name="T3" fmla="*/ 9877882 h 291740"/>
                <a:gd name="T4" fmla="*/ 4704280 w 291740"/>
                <a:gd name="T5" fmla="*/ 9302219 h 291740"/>
                <a:gd name="T6" fmla="*/ 5320240 w 291740"/>
                <a:gd name="T7" fmla="*/ 6436778 h 291740"/>
                <a:gd name="T8" fmla="*/ 9475196 w 291740"/>
                <a:gd name="T9" fmla="*/ 4895570 h 291740"/>
                <a:gd name="T10" fmla="*/ 9475196 w 291740"/>
                <a:gd name="T11" fmla="*/ 6495094 h 291740"/>
                <a:gd name="T12" fmla="*/ 9475196 w 291740"/>
                <a:gd name="T13" fmla="*/ 4895570 h 291740"/>
                <a:gd name="T14" fmla="*/ 1178394 w 291740"/>
                <a:gd name="T15" fmla="*/ 6337783 h 291740"/>
                <a:gd name="T16" fmla="*/ 851020 w 291740"/>
                <a:gd name="T17" fmla="*/ 5052884 h 291740"/>
                <a:gd name="T18" fmla="*/ 8828669 w 291740"/>
                <a:gd name="T19" fmla="*/ 4435223 h 291740"/>
                <a:gd name="T20" fmla="*/ 9215331 w 291740"/>
                <a:gd name="T21" fmla="*/ 7261222 h 291740"/>
                <a:gd name="T22" fmla="*/ 9215331 w 291740"/>
                <a:gd name="T23" fmla="*/ 4160474 h 291740"/>
                <a:gd name="T24" fmla="*/ 322171 w 291740"/>
                <a:gd name="T25" fmla="*/ 5076318 h 291740"/>
                <a:gd name="T26" fmla="*/ 1430630 w 291740"/>
                <a:gd name="T27" fmla="*/ 7261222 h 291740"/>
                <a:gd name="T28" fmla="*/ 1430630 w 291740"/>
                <a:gd name="T29" fmla="*/ 4160474 h 291740"/>
                <a:gd name="T30" fmla="*/ 6194548 w 291740"/>
                <a:gd name="T31" fmla="*/ 3996485 h 291740"/>
                <a:gd name="T32" fmla="*/ 5484380 w 291740"/>
                <a:gd name="T33" fmla="*/ 5475601 h 291740"/>
                <a:gd name="T34" fmla="*/ 5161510 w 291740"/>
                <a:gd name="T35" fmla="*/ 5345913 h 291740"/>
                <a:gd name="T36" fmla="*/ 5458517 w 291740"/>
                <a:gd name="T37" fmla="*/ 3646150 h 291740"/>
                <a:gd name="T38" fmla="*/ 4580464 w 291740"/>
                <a:gd name="T39" fmla="*/ 4372777 h 291740"/>
                <a:gd name="T40" fmla="*/ 5535988 w 291740"/>
                <a:gd name="T41" fmla="*/ 3334782 h 291740"/>
                <a:gd name="T42" fmla="*/ 4162488 w 291740"/>
                <a:gd name="T43" fmla="*/ 6781633 h 291740"/>
                <a:gd name="T44" fmla="*/ 6148334 w 291740"/>
                <a:gd name="T45" fmla="*/ 6820739 h 291740"/>
                <a:gd name="T46" fmla="*/ 7166969 w 291740"/>
                <a:gd name="T47" fmla="*/ 2617100 h 291740"/>
                <a:gd name="T48" fmla="*/ 7321722 w 291740"/>
                <a:gd name="T49" fmla="*/ 2303805 h 291740"/>
                <a:gd name="T50" fmla="*/ 7321722 w 291740"/>
                <a:gd name="T51" fmla="*/ 7107997 h 291740"/>
                <a:gd name="T52" fmla="*/ 5219847 w 291740"/>
                <a:gd name="T53" fmla="*/ 8165383 h 291740"/>
                <a:gd name="T54" fmla="*/ 3105064 w 291740"/>
                <a:gd name="T55" fmla="*/ 7107997 h 291740"/>
                <a:gd name="T56" fmla="*/ 3105064 w 291740"/>
                <a:gd name="T57" fmla="*/ 2303805 h 291740"/>
                <a:gd name="T58" fmla="*/ 9627699 w 291740"/>
                <a:gd name="T59" fmla="*/ 3153089 h 291740"/>
                <a:gd name="T60" fmla="*/ 10426829 w 291740"/>
                <a:gd name="T61" fmla="*/ 6358493 h 291740"/>
                <a:gd name="T62" fmla="*/ 4704280 w 291740"/>
                <a:gd name="T63" fmla="*/ 10584379 h 291740"/>
                <a:gd name="T64" fmla="*/ 4704280 w 291740"/>
                <a:gd name="T65" fmla="*/ 8975144 h 291740"/>
                <a:gd name="T66" fmla="*/ 6457158 w 291740"/>
                <a:gd name="T67" fmla="*/ 9877882 h 291740"/>
                <a:gd name="T68" fmla="*/ 9305519 w 291740"/>
                <a:gd name="T69" fmla="*/ 7588302 h 291740"/>
                <a:gd name="T70" fmla="*/ 8519340 w 291740"/>
                <a:gd name="T71" fmla="*/ 6999542 h 291740"/>
                <a:gd name="T72" fmla="*/ 9215331 w 291740"/>
                <a:gd name="T73" fmla="*/ 3846450 h 291740"/>
                <a:gd name="T74" fmla="*/ 6495837 w 291740"/>
                <a:gd name="T75" fmla="*/ 314069 h 291740"/>
                <a:gd name="T76" fmla="*/ 1108362 w 291740"/>
                <a:gd name="T77" fmla="*/ 3859558 h 291740"/>
                <a:gd name="T78" fmla="*/ 1997660 w 291740"/>
                <a:gd name="T79" fmla="*/ 4435223 h 291740"/>
                <a:gd name="T80" fmla="*/ 1211520 w 291740"/>
                <a:gd name="T81" fmla="*/ 7588302 h 291740"/>
                <a:gd name="T82" fmla="*/ 799153 w 291740"/>
                <a:gd name="T83" fmla="*/ 3924955 h 291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1740" h="291740">
                  <a:moveTo>
                    <a:pt x="131625" y="256399"/>
                  </a:moveTo>
                  <a:cubicBezTo>
                    <a:pt x="125855" y="256399"/>
                    <a:pt x="121167" y="261087"/>
                    <a:pt x="121167" y="266496"/>
                  </a:cubicBezTo>
                  <a:lnTo>
                    <a:pt x="121167" y="272266"/>
                  </a:lnTo>
                  <a:cubicBezTo>
                    <a:pt x="121167" y="278036"/>
                    <a:pt x="125855" y="282724"/>
                    <a:pt x="131625" y="282724"/>
                  </a:cubicBezTo>
                  <a:lnTo>
                    <a:pt x="161557" y="282724"/>
                  </a:lnTo>
                  <a:cubicBezTo>
                    <a:pt x="167327" y="282724"/>
                    <a:pt x="171654" y="278036"/>
                    <a:pt x="171654" y="272266"/>
                  </a:cubicBezTo>
                  <a:lnTo>
                    <a:pt x="171654" y="266496"/>
                  </a:lnTo>
                  <a:cubicBezTo>
                    <a:pt x="171654" y="261087"/>
                    <a:pt x="167327" y="256399"/>
                    <a:pt x="161557" y="256399"/>
                  </a:cubicBezTo>
                  <a:lnTo>
                    <a:pt x="131625" y="256399"/>
                  </a:lnTo>
                  <a:close/>
                  <a:moveTo>
                    <a:pt x="148858" y="168275"/>
                  </a:moveTo>
                  <a:cubicBezTo>
                    <a:pt x="151423" y="168275"/>
                    <a:pt x="153621" y="170180"/>
                    <a:pt x="153621" y="172847"/>
                  </a:cubicBezTo>
                  <a:cubicBezTo>
                    <a:pt x="153621" y="175514"/>
                    <a:pt x="151423" y="177419"/>
                    <a:pt x="148858" y="177419"/>
                  </a:cubicBezTo>
                  <a:cubicBezTo>
                    <a:pt x="146660" y="177419"/>
                    <a:pt x="144462" y="175514"/>
                    <a:pt x="144462" y="172847"/>
                  </a:cubicBezTo>
                  <a:cubicBezTo>
                    <a:pt x="144462" y="170180"/>
                    <a:pt x="146660" y="168275"/>
                    <a:pt x="148858" y="168275"/>
                  </a:cubicBezTo>
                  <a:close/>
                  <a:moveTo>
                    <a:pt x="265113" y="134937"/>
                  </a:moveTo>
                  <a:cubicBezTo>
                    <a:pt x="267311" y="134937"/>
                    <a:pt x="269509" y="136744"/>
                    <a:pt x="269509" y="139274"/>
                  </a:cubicBezTo>
                  <a:lnTo>
                    <a:pt x="269509" y="174689"/>
                  </a:lnTo>
                  <a:cubicBezTo>
                    <a:pt x="269509" y="177219"/>
                    <a:pt x="267311" y="179026"/>
                    <a:pt x="265113" y="179026"/>
                  </a:cubicBezTo>
                  <a:cubicBezTo>
                    <a:pt x="262548" y="179026"/>
                    <a:pt x="260350" y="177219"/>
                    <a:pt x="260350" y="174689"/>
                  </a:cubicBezTo>
                  <a:lnTo>
                    <a:pt x="260350" y="139274"/>
                  </a:lnTo>
                  <a:cubicBezTo>
                    <a:pt x="260350" y="136744"/>
                    <a:pt x="262548" y="134937"/>
                    <a:pt x="265113" y="134937"/>
                  </a:cubicBezTo>
                  <a:close/>
                  <a:moveTo>
                    <a:pt x="28574" y="134937"/>
                  </a:moveTo>
                  <a:cubicBezTo>
                    <a:pt x="31139" y="134937"/>
                    <a:pt x="32970" y="136744"/>
                    <a:pt x="32970" y="139274"/>
                  </a:cubicBezTo>
                  <a:lnTo>
                    <a:pt x="32970" y="174689"/>
                  </a:lnTo>
                  <a:cubicBezTo>
                    <a:pt x="32970" y="177219"/>
                    <a:pt x="31139" y="179026"/>
                    <a:pt x="28574" y="179026"/>
                  </a:cubicBezTo>
                  <a:cubicBezTo>
                    <a:pt x="26010" y="179026"/>
                    <a:pt x="23812" y="177219"/>
                    <a:pt x="23812" y="174689"/>
                  </a:cubicBezTo>
                  <a:lnTo>
                    <a:pt x="23812" y="139274"/>
                  </a:lnTo>
                  <a:cubicBezTo>
                    <a:pt x="23812" y="136744"/>
                    <a:pt x="26010" y="134937"/>
                    <a:pt x="28574" y="134937"/>
                  </a:cubicBezTo>
                  <a:close/>
                  <a:moveTo>
                    <a:pt x="254596" y="114676"/>
                  </a:moveTo>
                  <a:cubicBezTo>
                    <a:pt x="250269" y="114676"/>
                    <a:pt x="247023" y="118282"/>
                    <a:pt x="247023" y="122249"/>
                  </a:cubicBezTo>
                  <a:lnTo>
                    <a:pt x="247023" y="192930"/>
                  </a:lnTo>
                  <a:cubicBezTo>
                    <a:pt x="247023" y="196897"/>
                    <a:pt x="250269" y="200143"/>
                    <a:pt x="254596" y="200143"/>
                  </a:cubicBezTo>
                  <a:lnTo>
                    <a:pt x="257842" y="200143"/>
                  </a:lnTo>
                  <a:cubicBezTo>
                    <a:pt x="271545" y="200143"/>
                    <a:pt x="282724" y="188964"/>
                    <a:pt x="282724" y="175260"/>
                  </a:cubicBezTo>
                  <a:lnTo>
                    <a:pt x="282724" y="139919"/>
                  </a:lnTo>
                  <a:cubicBezTo>
                    <a:pt x="282724" y="126216"/>
                    <a:pt x="271545" y="114676"/>
                    <a:pt x="257842" y="114676"/>
                  </a:cubicBezTo>
                  <a:lnTo>
                    <a:pt x="254596" y="114676"/>
                  </a:lnTo>
                  <a:close/>
                  <a:moveTo>
                    <a:pt x="33898" y="114676"/>
                  </a:moveTo>
                  <a:cubicBezTo>
                    <a:pt x="20194" y="114676"/>
                    <a:pt x="9015" y="126216"/>
                    <a:pt x="9015" y="139919"/>
                  </a:cubicBezTo>
                  <a:lnTo>
                    <a:pt x="9015" y="175260"/>
                  </a:lnTo>
                  <a:cubicBezTo>
                    <a:pt x="9015" y="188964"/>
                    <a:pt x="20194" y="200143"/>
                    <a:pt x="33898" y="200143"/>
                  </a:cubicBezTo>
                  <a:lnTo>
                    <a:pt x="40028" y="200143"/>
                  </a:lnTo>
                  <a:cubicBezTo>
                    <a:pt x="43995" y="200143"/>
                    <a:pt x="47241" y="196897"/>
                    <a:pt x="47241" y="192930"/>
                  </a:cubicBezTo>
                  <a:lnTo>
                    <a:pt x="47241" y="122249"/>
                  </a:lnTo>
                  <a:cubicBezTo>
                    <a:pt x="47241" y="118282"/>
                    <a:pt x="43995" y="114676"/>
                    <a:pt x="40028" y="114676"/>
                  </a:cubicBezTo>
                  <a:lnTo>
                    <a:pt x="33898" y="114676"/>
                  </a:lnTo>
                  <a:close/>
                  <a:moveTo>
                    <a:pt x="154896" y="91917"/>
                  </a:moveTo>
                  <a:cubicBezTo>
                    <a:pt x="163928" y="94063"/>
                    <a:pt x="171515" y="101216"/>
                    <a:pt x="173322" y="110156"/>
                  </a:cubicBezTo>
                  <a:cubicBezTo>
                    <a:pt x="175851" y="122316"/>
                    <a:pt x="169709" y="134475"/>
                    <a:pt x="158509" y="139124"/>
                  </a:cubicBezTo>
                  <a:cubicBezTo>
                    <a:pt x="155257" y="140197"/>
                    <a:pt x="153451" y="143773"/>
                    <a:pt x="153451" y="147350"/>
                  </a:cubicBezTo>
                  <a:lnTo>
                    <a:pt x="153451" y="150926"/>
                  </a:lnTo>
                  <a:cubicBezTo>
                    <a:pt x="153451" y="153429"/>
                    <a:pt x="151283" y="155217"/>
                    <a:pt x="148754" y="155217"/>
                  </a:cubicBezTo>
                  <a:cubicBezTo>
                    <a:pt x="146586" y="155217"/>
                    <a:pt x="144418" y="153429"/>
                    <a:pt x="144418" y="150926"/>
                  </a:cubicBezTo>
                  <a:lnTo>
                    <a:pt x="144418" y="147350"/>
                  </a:lnTo>
                  <a:cubicBezTo>
                    <a:pt x="144418" y="140197"/>
                    <a:pt x="148754" y="133760"/>
                    <a:pt x="155257" y="130899"/>
                  </a:cubicBezTo>
                  <a:cubicBezTo>
                    <a:pt x="162483" y="128038"/>
                    <a:pt x="166457" y="120170"/>
                    <a:pt x="164651" y="112302"/>
                  </a:cubicBezTo>
                  <a:cubicBezTo>
                    <a:pt x="163206" y="106580"/>
                    <a:pt x="158509" y="101931"/>
                    <a:pt x="152728" y="100500"/>
                  </a:cubicBezTo>
                  <a:cubicBezTo>
                    <a:pt x="147670" y="99428"/>
                    <a:pt x="142612" y="100500"/>
                    <a:pt x="138999" y="103361"/>
                  </a:cubicBezTo>
                  <a:cubicBezTo>
                    <a:pt x="135025" y="106580"/>
                    <a:pt x="132857" y="111229"/>
                    <a:pt x="132857" y="116236"/>
                  </a:cubicBezTo>
                  <a:cubicBezTo>
                    <a:pt x="132857" y="118739"/>
                    <a:pt x="130689" y="120528"/>
                    <a:pt x="128160" y="120528"/>
                  </a:cubicBezTo>
                  <a:cubicBezTo>
                    <a:pt x="125631" y="120528"/>
                    <a:pt x="123825" y="118739"/>
                    <a:pt x="123825" y="116236"/>
                  </a:cubicBezTo>
                  <a:cubicBezTo>
                    <a:pt x="123825" y="108726"/>
                    <a:pt x="127076" y="101573"/>
                    <a:pt x="133218" y="96924"/>
                  </a:cubicBezTo>
                  <a:cubicBezTo>
                    <a:pt x="139360" y="91917"/>
                    <a:pt x="147309" y="90487"/>
                    <a:pt x="154896" y="91917"/>
                  </a:cubicBezTo>
                  <a:close/>
                  <a:moveTo>
                    <a:pt x="91209" y="72136"/>
                  </a:moveTo>
                  <a:lnTo>
                    <a:pt x="91209" y="186923"/>
                  </a:lnTo>
                  <a:lnTo>
                    <a:pt x="116465" y="186923"/>
                  </a:lnTo>
                  <a:cubicBezTo>
                    <a:pt x="117547" y="186923"/>
                    <a:pt x="118629" y="187283"/>
                    <a:pt x="119351" y="188002"/>
                  </a:cubicBezTo>
                  <a:lnTo>
                    <a:pt x="146050" y="214270"/>
                  </a:lnTo>
                  <a:lnTo>
                    <a:pt x="172028" y="188002"/>
                  </a:lnTo>
                  <a:cubicBezTo>
                    <a:pt x="173110" y="187283"/>
                    <a:pt x="174192" y="186923"/>
                    <a:pt x="175275" y="186923"/>
                  </a:cubicBezTo>
                  <a:lnTo>
                    <a:pt x="200530" y="186923"/>
                  </a:lnTo>
                  <a:lnTo>
                    <a:pt x="200530" y="72136"/>
                  </a:lnTo>
                  <a:lnTo>
                    <a:pt x="91209" y="72136"/>
                  </a:lnTo>
                  <a:close/>
                  <a:moveTo>
                    <a:pt x="86879" y="63500"/>
                  </a:moveTo>
                  <a:lnTo>
                    <a:pt x="204860" y="63500"/>
                  </a:lnTo>
                  <a:cubicBezTo>
                    <a:pt x="207025" y="63500"/>
                    <a:pt x="209189" y="65299"/>
                    <a:pt x="209189" y="67818"/>
                  </a:cubicBezTo>
                  <a:lnTo>
                    <a:pt x="209189" y="191241"/>
                  </a:lnTo>
                  <a:cubicBezTo>
                    <a:pt x="209189" y="193760"/>
                    <a:pt x="207025" y="195919"/>
                    <a:pt x="204860" y="195919"/>
                  </a:cubicBezTo>
                  <a:lnTo>
                    <a:pt x="177079" y="195919"/>
                  </a:lnTo>
                  <a:lnTo>
                    <a:pt x="148937" y="223986"/>
                  </a:lnTo>
                  <a:cubicBezTo>
                    <a:pt x="148215" y="224705"/>
                    <a:pt x="146772" y="225065"/>
                    <a:pt x="146050" y="225065"/>
                  </a:cubicBezTo>
                  <a:cubicBezTo>
                    <a:pt x="144607" y="225065"/>
                    <a:pt x="143524" y="224705"/>
                    <a:pt x="142803" y="223986"/>
                  </a:cubicBezTo>
                  <a:lnTo>
                    <a:pt x="114661" y="195919"/>
                  </a:lnTo>
                  <a:lnTo>
                    <a:pt x="86879" y="195919"/>
                  </a:lnTo>
                  <a:cubicBezTo>
                    <a:pt x="84354" y="195919"/>
                    <a:pt x="82550" y="193760"/>
                    <a:pt x="82550" y="191241"/>
                  </a:cubicBezTo>
                  <a:lnTo>
                    <a:pt x="82550" y="67818"/>
                  </a:lnTo>
                  <a:cubicBezTo>
                    <a:pt x="82550" y="65299"/>
                    <a:pt x="84354" y="63500"/>
                    <a:pt x="86879" y="63500"/>
                  </a:cubicBezTo>
                  <a:close/>
                  <a:moveTo>
                    <a:pt x="110349" y="0"/>
                  </a:moveTo>
                  <a:lnTo>
                    <a:pt x="181751" y="0"/>
                  </a:lnTo>
                  <a:cubicBezTo>
                    <a:pt x="230074" y="0"/>
                    <a:pt x="269381" y="38947"/>
                    <a:pt x="269381" y="86909"/>
                  </a:cubicBezTo>
                  <a:lnTo>
                    <a:pt x="269381" y="108185"/>
                  </a:lnTo>
                  <a:cubicBezTo>
                    <a:pt x="282364" y="112873"/>
                    <a:pt x="291740" y="125134"/>
                    <a:pt x="291740" y="139919"/>
                  </a:cubicBezTo>
                  <a:lnTo>
                    <a:pt x="291740" y="175260"/>
                  </a:lnTo>
                  <a:cubicBezTo>
                    <a:pt x="291740" y="190045"/>
                    <a:pt x="282364" y="202306"/>
                    <a:pt x="269381" y="206994"/>
                  </a:cubicBezTo>
                  <a:cubicBezTo>
                    <a:pt x="267939" y="253875"/>
                    <a:pt x="229353" y="291740"/>
                    <a:pt x="181751" y="291740"/>
                  </a:cubicBezTo>
                  <a:lnTo>
                    <a:pt x="131625" y="291740"/>
                  </a:lnTo>
                  <a:cubicBezTo>
                    <a:pt x="120807" y="291740"/>
                    <a:pt x="112512" y="283085"/>
                    <a:pt x="112512" y="272266"/>
                  </a:cubicBezTo>
                  <a:lnTo>
                    <a:pt x="112512" y="266496"/>
                  </a:lnTo>
                  <a:cubicBezTo>
                    <a:pt x="112512" y="256038"/>
                    <a:pt x="120807" y="247384"/>
                    <a:pt x="131625" y="247384"/>
                  </a:cubicBezTo>
                  <a:lnTo>
                    <a:pt x="161557" y="247384"/>
                  </a:lnTo>
                  <a:cubicBezTo>
                    <a:pt x="172015" y="247384"/>
                    <a:pt x="180670" y="256038"/>
                    <a:pt x="180670" y="266496"/>
                  </a:cubicBezTo>
                  <a:lnTo>
                    <a:pt x="180670" y="272266"/>
                  </a:lnTo>
                  <a:cubicBezTo>
                    <a:pt x="180670" y="276233"/>
                    <a:pt x="179588" y="279839"/>
                    <a:pt x="177785" y="282724"/>
                  </a:cubicBezTo>
                  <a:lnTo>
                    <a:pt x="181751" y="282724"/>
                  </a:lnTo>
                  <a:cubicBezTo>
                    <a:pt x="223583" y="282724"/>
                    <a:pt x="258202" y="249908"/>
                    <a:pt x="260366" y="209158"/>
                  </a:cubicBezTo>
                  <a:cubicBezTo>
                    <a:pt x="259645" y="209158"/>
                    <a:pt x="258563" y="209158"/>
                    <a:pt x="257842" y="209158"/>
                  </a:cubicBezTo>
                  <a:lnTo>
                    <a:pt x="254596" y="209158"/>
                  </a:lnTo>
                  <a:cubicBezTo>
                    <a:pt x="245581" y="209158"/>
                    <a:pt x="238368" y="201946"/>
                    <a:pt x="238368" y="192930"/>
                  </a:cubicBezTo>
                  <a:lnTo>
                    <a:pt x="238368" y="122249"/>
                  </a:lnTo>
                  <a:cubicBezTo>
                    <a:pt x="238368" y="113234"/>
                    <a:pt x="245581" y="106021"/>
                    <a:pt x="254596" y="106021"/>
                  </a:cubicBezTo>
                  <a:lnTo>
                    <a:pt x="257842" y="106021"/>
                  </a:lnTo>
                  <a:cubicBezTo>
                    <a:pt x="258923" y="106021"/>
                    <a:pt x="259645" y="106382"/>
                    <a:pt x="260366" y="106382"/>
                  </a:cubicBezTo>
                  <a:lnTo>
                    <a:pt x="260366" y="86909"/>
                  </a:lnTo>
                  <a:cubicBezTo>
                    <a:pt x="260366" y="43995"/>
                    <a:pt x="225386" y="8655"/>
                    <a:pt x="181751" y="8655"/>
                  </a:cubicBezTo>
                  <a:lnTo>
                    <a:pt x="110349" y="8655"/>
                  </a:lnTo>
                  <a:cubicBezTo>
                    <a:pt x="66714" y="8655"/>
                    <a:pt x="31013" y="43995"/>
                    <a:pt x="31013" y="86909"/>
                  </a:cubicBezTo>
                  <a:lnTo>
                    <a:pt x="31013" y="106382"/>
                  </a:lnTo>
                  <a:cubicBezTo>
                    <a:pt x="32455" y="106382"/>
                    <a:pt x="33177" y="106021"/>
                    <a:pt x="33898" y="106021"/>
                  </a:cubicBezTo>
                  <a:lnTo>
                    <a:pt x="40028" y="106021"/>
                  </a:lnTo>
                  <a:cubicBezTo>
                    <a:pt x="48683" y="106021"/>
                    <a:pt x="55895" y="113234"/>
                    <a:pt x="55895" y="122249"/>
                  </a:cubicBezTo>
                  <a:lnTo>
                    <a:pt x="55895" y="192930"/>
                  </a:lnTo>
                  <a:cubicBezTo>
                    <a:pt x="55895" y="201946"/>
                    <a:pt x="48683" y="209158"/>
                    <a:pt x="40028" y="209158"/>
                  </a:cubicBezTo>
                  <a:lnTo>
                    <a:pt x="33898" y="209158"/>
                  </a:lnTo>
                  <a:cubicBezTo>
                    <a:pt x="15146" y="209158"/>
                    <a:pt x="0" y="194012"/>
                    <a:pt x="0" y="175260"/>
                  </a:cubicBezTo>
                  <a:lnTo>
                    <a:pt x="0" y="139919"/>
                  </a:lnTo>
                  <a:cubicBezTo>
                    <a:pt x="0" y="125134"/>
                    <a:pt x="9376" y="112873"/>
                    <a:pt x="22358" y="108185"/>
                  </a:cubicBezTo>
                  <a:lnTo>
                    <a:pt x="22358" y="86909"/>
                  </a:lnTo>
                  <a:cubicBezTo>
                    <a:pt x="22358" y="38947"/>
                    <a:pt x="62026" y="0"/>
                    <a:pt x="110349" y="0"/>
                  </a:cubicBezTo>
                  <a:close/>
                </a:path>
              </a:pathLst>
            </a:custGeom>
            <a:solidFill>
              <a:srgbClr val="4472C4"/>
            </a:solidFill>
            <a:ln>
              <a:noFill/>
            </a:ln>
          </p:spPr>
          <p:txBody>
            <a:bodyPr anchor="ctr"/>
            <a:lstStyle/>
            <a:p>
              <a:endParaRPr lang="en-GB" sz="567" dirty="0"/>
            </a:p>
          </p:txBody>
        </p:sp>
      </p:grpSp>
    </p:spTree>
    <p:extLst>
      <p:ext uri="{BB962C8B-B14F-4D97-AF65-F5344CB8AC3E}">
        <p14:creationId xmlns:p14="http://schemas.microsoft.com/office/powerpoint/2010/main" val="1306482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450869" y="2637864"/>
            <a:ext cx="9821959" cy="1582271"/>
          </a:xfrm>
        </p:spPr>
        <p:txBody>
          <a:bodyPr/>
          <a:lstStyle/>
          <a:p>
            <a:r>
              <a:rPr lang="en-GB" dirty="0"/>
              <a:t>Motivar a los empleados en la crisis</a:t>
            </a:r>
          </a:p>
          <a:p>
            <a:r>
              <a:rPr lang="en-GB" sz="2000" dirty="0"/>
              <a:t>La motivación es un estado mental, lleno de energía y entusiasmo, que impulsa a una persona a trabajar de una manera determinada para lograr los objetivos deseados. La motivación es una fuerza que empuja a una persona a trabajar con un alto nivel de compromiso y concentración aunque las cosas estén en su contra. La motivación se traduce en un determinado tipo de comportamiento humano. </a:t>
            </a:r>
          </a:p>
        </p:txBody>
      </p:sp>
    </p:spTree>
    <p:extLst>
      <p:ext uri="{BB962C8B-B14F-4D97-AF65-F5344CB8AC3E}">
        <p14:creationId xmlns:p14="http://schemas.microsoft.com/office/powerpoint/2010/main" val="1127766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A3440D2-F7CE-C04F-9A86-41D41B1FE9F6}"/>
              </a:ext>
            </a:extLst>
          </p:cNvPr>
          <p:cNvSpPr/>
          <p:nvPr/>
        </p:nvSpPr>
        <p:spPr>
          <a:xfrm>
            <a:off x="8383979" y="6080166"/>
            <a:ext cx="3587373" cy="687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78291" y="503084"/>
            <a:ext cx="8852375" cy="697353"/>
          </a:xfrm>
        </p:spPr>
        <p:txBody>
          <a:bodyPr>
            <a:normAutofit/>
          </a:bodyPr>
          <a:lstStyle/>
          <a:p>
            <a:r>
              <a:rPr lang="en-GB" dirty="0"/>
              <a:t>¿Cuáles son los tres elementos de la motivación?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8996" y="1787191"/>
            <a:ext cx="3866168" cy="56044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900" dirty="0">
                <a:solidFill>
                  <a:srgbClr val="245473"/>
                </a:solidFill>
                <a:latin typeface="+mj-lt"/>
              </a:rPr>
              <a:t>Es fácil ver que algunos individuos están más motivados que otros. Sin embargo, las razones de esa motivación son más difíciles de determinar. A la hora de definir la motivación es importante observar la interacción entre el individuo y la situación. Hay tres elementos clave que nos ayudan a definir la motivación. El primero es la intensidad o el empeño que pone la persona en realizar la tarea. El segundo elemento es la dirección y es el esfuerzo que se canaliza hacia los objetivos de la organización. El último elemento es la persistencia o el tiempo que la persona puede mantener el esfuerzo.</a:t>
            </a:r>
          </a:p>
          <a:p>
            <a:pPr algn="l">
              <a:lnSpc>
                <a:spcPts val="1500"/>
              </a:lnSpc>
              <a:spcBef>
                <a:spcPts val="600"/>
              </a:spcBef>
            </a:pPr>
            <a:endParaRPr lang="en-GB" altLang="de-DE" sz="1900" dirty="0">
              <a:latin typeface="+mj-lt"/>
            </a:endParaRPr>
          </a:p>
          <a:p>
            <a:pPr algn="l">
              <a:lnSpc>
                <a:spcPts val="1500"/>
              </a:lnSpc>
              <a:spcBef>
                <a:spcPts val="600"/>
              </a:spcBef>
            </a:pPr>
            <a:endParaRPr lang="en-GB" sz="1800" dirty="0">
              <a:latin typeface="+mj-lt"/>
              <a:sym typeface="Wingdings" panose="05000000000000000000" pitchFamily="2" charset="2"/>
            </a:endParaRPr>
          </a:p>
        </p:txBody>
      </p:sp>
      <p:sp>
        <p:nvSpPr>
          <p:cNvPr id="39" name="Freeform 10">
            <a:extLst>
              <a:ext uri="{FF2B5EF4-FFF2-40B4-BE49-F238E27FC236}">
                <a16:creationId xmlns:a16="http://schemas.microsoft.com/office/drawing/2014/main" xmlns="" id="{097E79A7-B1E8-4FC9-8195-5855C6E95A6C}"/>
              </a:ext>
            </a:extLst>
          </p:cNvPr>
          <p:cNvSpPr>
            <a:spLocks noChangeArrowheads="1"/>
          </p:cNvSpPr>
          <p:nvPr/>
        </p:nvSpPr>
        <p:spPr bwMode="auto">
          <a:xfrm>
            <a:off x="6884154" y="3266266"/>
            <a:ext cx="2043027" cy="2043027"/>
          </a:xfrm>
          <a:custGeom>
            <a:avLst/>
            <a:gdLst>
              <a:gd name="T0" fmla="*/ 0 w 8337"/>
              <a:gd name="T1" fmla="*/ 4168 h 8337"/>
              <a:gd name="T2" fmla="*/ 4169 w 8337"/>
              <a:gd name="T3" fmla="*/ 0 h 8337"/>
              <a:gd name="T4" fmla="*/ 4169 w 8337"/>
              <a:gd name="T5" fmla="*/ 0 h 8337"/>
              <a:gd name="T6" fmla="*/ 4169 w 8337"/>
              <a:gd name="T7" fmla="*/ 0 h 8337"/>
              <a:gd name="T8" fmla="*/ 8336 w 8337"/>
              <a:gd name="T9" fmla="*/ 4168 h 8337"/>
              <a:gd name="T10" fmla="*/ 8336 w 8337"/>
              <a:gd name="T11" fmla="*/ 4168 h 8337"/>
              <a:gd name="T12" fmla="*/ 8336 w 8337"/>
              <a:gd name="T13" fmla="*/ 4168 h 8337"/>
              <a:gd name="T14" fmla="*/ 4169 w 8337"/>
              <a:gd name="T15" fmla="*/ 8336 h 8337"/>
              <a:gd name="T16" fmla="*/ 4169 w 8337"/>
              <a:gd name="T17" fmla="*/ 8336 h 8337"/>
              <a:gd name="T18" fmla="*/ 4169 w 8337"/>
              <a:gd name="T19" fmla="*/ 8336 h 8337"/>
              <a:gd name="T20" fmla="*/ 0 w 8337"/>
              <a:gd name="T21" fmla="*/ 4168 h 8337"/>
              <a:gd name="T22" fmla="*/ 0 w 8337"/>
              <a:gd name="T23" fmla="*/ 4168 h 8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7" h="8337">
                <a:moveTo>
                  <a:pt x="0" y="4168"/>
                </a:moveTo>
                <a:cubicBezTo>
                  <a:pt x="0" y="1866"/>
                  <a:pt x="1866" y="0"/>
                  <a:pt x="4169" y="0"/>
                </a:cubicBezTo>
                <a:lnTo>
                  <a:pt x="4169" y="0"/>
                </a:lnTo>
                <a:lnTo>
                  <a:pt x="4169" y="0"/>
                </a:lnTo>
                <a:cubicBezTo>
                  <a:pt x="6470" y="0"/>
                  <a:pt x="8336" y="1866"/>
                  <a:pt x="8336" y="4168"/>
                </a:cubicBezTo>
                <a:lnTo>
                  <a:pt x="8336" y="4168"/>
                </a:lnTo>
                <a:lnTo>
                  <a:pt x="8336" y="4168"/>
                </a:lnTo>
                <a:cubicBezTo>
                  <a:pt x="8336" y="6470"/>
                  <a:pt x="6470" y="8336"/>
                  <a:pt x="4169" y="8336"/>
                </a:cubicBezTo>
                <a:lnTo>
                  <a:pt x="4169" y="8336"/>
                </a:lnTo>
                <a:lnTo>
                  <a:pt x="4169" y="8336"/>
                </a:lnTo>
                <a:cubicBezTo>
                  <a:pt x="1866" y="8336"/>
                  <a:pt x="0" y="6470"/>
                  <a:pt x="0" y="4168"/>
                </a:cubicBezTo>
                <a:lnTo>
                  <a:pt x="0" y="4168"/>
                </a:lnTo>
              </a:path>
            </a:pathLst>
          </a:custGeom>
          <a:solidFill>
            <a:schemeClr val="bg1"/>
          </a:solidFill>
          <a:ln>
            <a:noFill/>
          </a:ln>
          <a:effectLst/>
        </p:spPr>
        <p:txBody>
          <a:bodyPr wrap="none" anchor="ctr"/>
          <a:lstStyle/>
          <a:p>
            <a:endParaRPr lang="en-GB" sz="2450" dirty="0">
              <a:latin typeface="+mj-lt"/>
            </a:endParaRPr>
          </a:p>
        </p:txBody>
      </p:sp>
      <p:sp>
        <p:nvSpPr>
          <p:cNvPr id="40" name="Freeform 15">
            <a:extLst>
              <a:ext uri="{FF2B5EF4-FFF2-40B4-BE49-F238E27FC236}">
                <a16:creationId xmlns:a16="http://schemas.microsoft.com/office/drawing/2014/main" xmlns="" id="{ACEA648A-015C-4539-B88A-32A9DFDEA574}"/>
              </a:ext>
            </a:extLst>
          </p:cNvPr>
          <p:cNvSpPr>
            <a:spLocks noChangeArrowheads="1"/>
          </p:cNvSpPr>
          <p:nvPr/>
        </p:nvSpPr>
        <p:spPr bwMode="auto">
          <a:xfrm>
            <a:off x="6552473" y="2921619"/>
            <a:ext cx="2733154" cy="2733154"/>
          </a:xfrm>
          <a:custGeom>
            <a:avLst/>
            <a:gdLst>
              <a:gd name="connsiteX0" fmla="*/ 3607904 w 7286512"/>
              <a:gd name="connsiteY0" fmla="*/ 3145290 h 7286512"/>
              <a:gd name="connsiteX1" fmla="*/ 4103777 w 7286512"/>
              <a:gd name="connsiteY1" fmla="*/ 3641489 h 7286512"/>
              <a:gd name="connsiteX2" fmla="*/ 3607904 w 7286512"/>
              <a:gd name="connsiteY2" fmla="*/ 4138340 h 7286512"/>
              <a:gd name="connsiteX3" fmla="*/ 3110726 w 7286512"/>
              <a:gd name="connsiteY3" fmla="*/ 3641489 h 7286512"/>
              <a:gd name="connsiteX4" fmla="*/ 3607904 w 7286512"/>
              <a:gd name="connsiteY4" fmla="*/ 3145290 h 7286512"/>
              <a:gd name="connsiteX5" fmla="*/ 3606791 w 7286512"/>
              <a:gd name="connsiteY5" fmla="*/ 2574990 h 7286512"/>
              <a:gd name="connsiteX6" fmla="*/ 2537545 w 7286512"/>
              <a:gd name="connsiteY6" fmla="*/ 3643256 h 7286512"/>
              <a:gd name="connsiteX7" fmla="*/ 3606791 w 7286512"/>
              <a:gd name="connsiteY7" fmla="*/ 4711521 h 7286512"/>
              <a:gd name="connsiteX8" fmla="*/ 4674076 w 7286512"/>
              <a:gd name="connsiteY8" fmla="*/ 3643256 h 7286512"/>
              <a:gd name="connsiteX9" fmla="*/ 3606791 w 7286512"/>
              <a:gd name="connsiteY9" fmla="*/ 2574990 h 7286512"/>
              <a:gd name="connsiteX10" fmla="*/ 3609016 w 7286512"/>
              <a:gd name="connsiteY10" fmla="*/ 1771384 h 7286512"/>
              <a:gd name="connsiteX11" fmla="*/ 5480560 w 7286512"/>
              <a:gd name="connsiteY11" fmla="*/ 3643254 h 7286512"/>
              <a:gd name="connsiteX12" fmla="*/ 3609016 w 7286512"/>
              <a:gd name="connsiteY12" fmla="*/ 5515124 h 7286512"/>
              <a:gd name="connsiteX13" fmla="*/ 1736820 w 7286512"/>
              <a:gd name="connsiteY13" fmla="*/ 3643254 h 7286512"/>
              <a:gd name="connsiteX14" fmla="*/ 3609016 w 7286512"/>
              <a:gd name="connsiteY14" fmla="*/ 1771384 h 7286512"/>
              <a:gd name="connsiteX15" fmla="*/ 3607904 w 7286512"/>
              <a:gd name="connsiteY15" fmla="*/ 918815 h 7286512"/>
              <a:gd name="connsiteX16" fmla="*/ 884251 w 7286512"/>
              <a:gd name="connsiteY16" fmla="*/ 3641815 h 7286512"/>
              <a:gd name="connsiteX17" fmla="*/ 3607904 w 7286512"/>
              <a:gd name="connsiteY17" fmla="*/ 6364814 h 7286512"/>
              <a:gd name="connsiteX18" fmla="*/ 6330250 w 7286512"/>
              <a:gd name="connsiteY18" fmla="*/ 3641815 h 7286512"/>
              <a:gd name="connsiteX19" fmla="*/ 3607904 w 7286512"/>
              <a:gd name="connsiteY19" fmla="*/ 918815 h 7286512"/>
              <a:gd name="connsiteX20" fmla="*/ 3643256 w 7286512"/>
              <a:gd name="connsiteY20" fmla="*/ 0 h 7286512"/>
              <a:gd name="connsiteX21" fmla="*/ 7286512 w 7286512"/>
              <a:gd name="connsiteY21" fmla="*/ 3642929 h 7286512"/>
              <a:gd name="connsiteX22" fmla="*/ 3643256 w 7286512"/>
              <a:gd name="connsiteY22" fmla="*/ 7286512 h 7286512"/>
              <a:gd name="connsiteX23" fmla="*/ 0 w 7286512"/>
              <a:gd name="connsiteY23" fmla="*/ 3642929 h 7286512"/>
              <a:gd name="connsiteX24" fmla="*/ 3643256 w 7286512"/>
              <a:gd name="connsiteY24" fmla="*/ 0 h 72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86512" h="7286512">
                <a:moveTo>
                  <a:pt x="3607904" y="3145290"/>
                </a:moveTo>
                <a:cubicBezTo>
                  <a:pt x="3881286" y="3145290"/>
                  <a:pt x="4103777" y="3367274"/>
                  <a:pt x="4103777" y="3641489"/>
                </a:cubicBezTo>
                <a:cubicBezTo>
                  <a:pt x="4103777" y="3915704"/>
                  <a:pt x="3881286" y="4138340"/>
                  <a:pt x="3607904" y="4138340"/>
                </a:cubicBezTo>
                <a:cubicBezTo>
                  <a:pt x="3333216" y="4138340"/>
                  <a:pt x="3110726" y="3915704"/>
                  <a:pt x="3110726" y="3641489"/>
                </a:cubicBezTo>
                <a:cubicBezTo>
                  <a:pt x="3110726" y="3367274"/>
                  <a:pt x="3333216" y="3145290"/>
                  <a:pt x="3607904" y="3145290"/>
                </a:cubicBezTo>
                <a:close/>
                <a:moveTo>
                  <a:pt x="3606791" y="2574990"/>
                </a:moveTo>
                <a:cubicBezTo>
                  <a:pt x="3016614" y="2574990"/>
                  <a:pt x="2537545" y="3053259"/>
                  <a:pt x="2537545" y="3643256"/>
                </a:cubicBezTo>
                <a:cubicBezTo>
                  <a:pt x="2537545" y="4232598"/>
                  <a:pt x="3016614" y="4711521"/>
                  <a:pt x="3606791" y="4711521"/>
                </a:cubicBezTo>
                <a:cubicBezTo>
                  <a:pt x="4196314" y="4711521"/>
                  <a:pt x="4674076" y="4232598"/>
                  <a:pt x="4674076" y="3643256"/>
                </a:cubicBezTo>
                <a:cubicBezTo>
                  <a:pt x="4674076" y="3053259"/>
                  <a:pt x="4196314" y="2574990"/>
                  <a:pt x="3606791" y="2574990"/>
                </a:cubicBezTo>
                <a:close/>
                <a:moveTo>
                  <a:pt x="3609016" y="1771384"/>
                </a:moveTo>
                <a:cubicBezTo>
                  <a:pt x="4641795" y="1771384"/>
                  <a:pt x="5480560" y="2609642"/>
                  <a:pt x="5480560" y="3643254"/>
                </a:cubicBezTo>
                <a:cubicBezTo>
                  <a:pt x="5480560" y="4676866"/>
                  <a:pt x="4641795" y="5515124"/>
                  <a:pt x="3609016" y="5515124"/>
                </a:cubicBezTo>
                <a:cubicBezTo>
                  <a:pt x="2574932" y="5515124"/>
                  <a:pt x="1736820" y="4676866"/>
                  <a:pt x="1736820" y="3643254"/>
                </a:cubicBezTo>
                <a:cubicBezTo>
                  <a:pt x="1736820" y="2609642"/>
                  <a:pt x="2574932" y="1771384"/>
                  <a:pt x="3609016" y="1771384"/>
                </a:cubicBezTo>
                <a:close/>
                <a:moveTo>
                  <a:pt x="3607904" y="918815"/>
                </a:moveTo>
                <a:cubicBezTo>
                  <a:pt x="2103329" y="918815"/>
                  <a:pt x="884251" y="2137893"/>
                  <a:pt x="884251" y="3641815"/>
                </a:cubicBezTo>
                <a:cubicBezTo>
                  <a:pt x="884251" y="5145736"/>
                  <a:pt x="2103329" y="6364814"/>
                  <a:pt x="3607904" y="6364814"/>
                </a:cubicBezTo>
                <a:cubicBezTo>
                  <a:pt x="5111172" y="6364814"/>
                  <a:pt x="6330250" y="5145736"/>
                  <a:pt x="6330250" y="3641815"/>
                </a:cubicBezTo>
                <a:cubicBezTo>
                  <a:pt x="6330250" y="2137893"/>
                  <a:pt x="5111172" y="918815"/>
                  <a:pt x="3607904" y="918815"/>
                </a:cubicBezTo>
                <a:close/>
                <a:moveTo>
                  <a:pt x="3643256" y="0"/>
                </a:moveTo>
                <a:cubicBezTo>
                  <a:pt x="5655310" y="0"/>
                  <a:pt x="7286512" y="1631055"/>
                  <a:pt x="7286512" y="3642929"/>
                </a:cubicBezTo>
                <a:cubicBezTo>
                  <a:pt x="7286512" y="5654804"/>
                  <a:pt x="5655310" y="7286512"/>
                  <a:pt x="3643256" y="7286512"/>
                </a:cubicBezTo>
                <a:cubicBezTo>
                  <a:pt x="1631201" y="7286512"/>
                  <a:pt x="0" y="5654804"/>
                  <a:pt x="0" y="3642929"/>
                </a:cubicBezTo>
                <a:cubicBezTo>
                  <a:pt x="0" y="1631055"/>
                  <a:pt x="1631201" y="0"/>
                  <a:pt x="3643256" y="0"/>
                </a:cubicBezTo>
                <a:close/>
              </a:path>
            </a:pathLst>
          </a:custGeom>
          <a:solidFill>
            <a:schemeClr val="accent5"/>
          </a:solidFill>
          <a:ln>
            <a:noFill/>
          </a:ln>
          <a:effectLst/>
        </p:spPr>
        <p:txBody>
          <a:bodyPr wrap="square" anchor="ctr">
            <a:noAutofit/>
          </a:bodyPr>
          <a:lstStyle/>
          <a:p>
            <a:endParaRPr lang="en-GB" sz="2450" dirty="0">
              <a:latin typeface="+mj-lt"/>
            </a:endParaRPr>
          </a:p>
        </p:txBody>
      </p:sp>
      <p:sp>
        <p:nvSpPr>
          <p:cNvPr id="41" name="L-Shape 26">
            <a:extLst>
              <a:ext uri="{FF2B5EF4-FFF2-40B4-BE49-F238E27FC236}">
                <a16:creationId xmlns:a16="http://schemas.microsoft.com/office/drawing/2014/main" xmlns="" id="{C6E13B92-4527-4832-8D4A-C2DF5318768B}"/>
              </a:ext>
            </a:extLst>
          </p:cNvPr>
          <p:cNvSpPr/>
          <p:nvPr/>
        </p:nvSpPr>
        <p:spPr>
          <a:xfrm>
            <a:off x="8160327" y="4949153"/>
            <a:ext cx="1591194" cy="360139"/>
          </a:xfrm>
          <a:prstGeom prst="corner">
            <a:avLst>
              <a:gd name="adj1" fmla="val 12214"/>
              <a:gd name="adj2" fmla="val 1037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3" name="L-Shape 27">
            <a:extLst>
              <a:ext uri="{FF2B5EF4-FFF2-40B4-BE49-F238E27FC236}">
                <a16:creationId xmlns:a16="http://schemas.microsoft.com/office/drawing/2014/main" xmlns="" id="{4DA6217A-FBFB-4F4B-BFAB-A637128065BD}"/>
              </a:ext>
            </a:extLst>
          </p:cNvPr>
          <p:cNvSpPr/>
          <p:nvPr/>
        </p:nvSpPr>
        <p:spPr>
          <a:xfrm flipV="1">
            <a:off x="8169236" y="3288865"/>
            <a:ext cx="1591194" cy="360867"/>
          </a:xfrm>
          <a:prstGeom prst="corner">
            <a:avLst>
              <a:gd name="adj1" fmla="val 12214"/>
              <a:gd name="adj2" fmla="val 1037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4" name="Oval 21">
            <a:extLst>
              <a:ext uri="{FF2B5EF4-FFF2-40B4-BE49-F238E27FC236}">
                <a16:creationId xmlns:a16="http://schemas.microsoft.com/office/drawing/2014/main" xmlns="" id="{54022F4D-1278-452F-85D7-A2C33F04B7E3}"/>
              </a:ext>
            </a:extLst>
          </p:cNvPr>
          <p:cNvSpPr>
            <a:spLocks noChangeAspect="1"/>
          </p:cNvSpPr>
          <p:nvPr/>
        </p:nvSpPr>
        <p:spPr>
          <a:xfrm>
            <a:off x="9474745" y="1885436"/>
            <a:ext cx="2496607" cy="24966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5" name="L-Shape 28">
            <a:extLst>
              <a:ext uri="{FF2B5EF4-FFF2-40B4-BE49-F238E27FC236}">
                <a16:creationId xmlns:a16="http://schemas.microsoft.com/office/drawing/2014/main" xmlns="" id="{B7B0086E-80E4-48C1-A8FA-C682D4EB337C}"/>
              </a:ext>
            </a:extLst>
          </p:cNvPr>
          <p:cNvSpPr/>
          <p:nvPr/>
        </p:nvSpPr>
        <p:spPr>
          <a:xfrm rot="10800000" flipV="1">
            <a:off x="6075276" y="4949153"/>
            <a:ext cx="1591194" cy="360139"/>
          </a:xfrm>
          <a:prstGeom prst="corner">
            <a:avLst>
              <a:gd name="adj1" fmla="val 12214"/>
              <a:gd name="adj2" fmla="val 1037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7" name="Oval 20">
            <a:extLst>
              <a:ext uri="{FF2B5EF4-FFF2-40B4-BE49-F238E27FC236}">
                <a16:creationId xmlns:a16="http://schemas.microsoft.com/office/drawing/2014/main" xmlns="" id="{1EC12F91-A2C1-4095-9850-21C8DDF14152}"/>
              </a:ext>
            </a:extLst>
          </p:cNvPr>
          <p:cNvSpPr>
            <a:spLocks noChangeAspect="1"/>
          </p:cNvSpPr>
          <p:nvPr/>
        </p:nvSpPr>
        <p:spPr>
          <a:xfrm>
            <a:off x="4161547" y="4287779"/>
            <a:ext cx="2310014" cy="23100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8" name="Oval 22">
            <a:extLst>
              <a:ext uri="{FF2B5EF4-FFF2-40B4-BE49-F238E27FC236}">
                <a16:creationId xmlns:a16="http://schemas.microsoft.com/office/drawing/2014/main" xmlns="" id="{B1CD37C6-6C76-4095-B57E-A4FC7C34E8C8}"/>
              </a:ext>
            </a:extLst>
          </p:cNvPr>
          <p:cNvSpPr>
            <a:spLocks noChangeAspect="1"/>
          </p:cNvSpPr>
          <p:nvPr/>
        </p:nvSpPr>
        <p:spPr>
          <a:xfrm>
            <a:off x="9474746" y="4366402"/>
            <a:ext cx="2401473" cy="24014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0" name="TextBox 29">
            <a:extLst>
              <a:ext uri="{FF2B5EF4-FFF2-40B4-BE49-F238E27FC236}">
                <a16:creationId xmlns:a16="http://schemas.microsoft.com/office/drawing/2014/main" xmlns="" id="{5EF2D896-EFFC-482F-8E88-F5144F3CD5EF}"/>
              </a:ext>
            </a:extLst>
          </p:cNvPr>
          <p:cNvSpPr txBox="1"/>
          <p:nvPr/>
        </p:nvSpPr>
        <p:spPr>
          <a:xfrm>
            <a:off x="4722135" y="1999666"/>
            <a:ext cx="106933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Motivación</a:t>
            </a:r>
          </a:p>
        </p:txBody>
      </p:sp>
      <p:sp>
        <p:nvSpPr>
          <p:cNvPr id="52" name="TextBox 32">
            <a:extLst>
              <a:ext uri="{FF2B5EF4-FFF2-40B4-BE49-F238E27FC236}">
                <a16:creationId xmlns:a16="http://schemas.microsoft.com/office/drawing/2014/main" xmlns="" id="{D76D21BF-7EB9-4D55-AF96-91FA9A778418}"/>
              </a:ext>
            </a:extLst>
          </p:cNvPr>
          <p:cNvSpPr txBox="1"/>
          <p:nvPr/>
        </p:nvSpPr>
        <p:spPr>
          <a:xfrm>
            <a:off x="4609123" y="4458587"/>
            <a:ext cx="1295356"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3. Persistencia</a:t>
            </a:r>
          </a:p>
        </p:txBody>
      </p:sp>
      <p:sp>
        <p:nvSpPr>
          <p:cNvPr id="53" name="Subtitle 2">
            <a:extLst>
              <a:ext uri="{FF2B5EF4-FFF2-40B4-BE49-F238E27FC236}">
                <a16:creationId xmlns:a16="http://schemas.microsoft.com/office/drawing/2014/main" xmlns="" id="{4FAF772C-48E6-4910-A6B9-296D1F51BB76}"/>
              </a:ext>
            </a:extLst>
          </p:cNvPr>
          <p:cNvSpPr txBox="1">
            <a:spLocks/>
          </p:cNvSpPr>
          <p:nvPr/>
        </p:nvSpPr>
        <p:spPr>
          <a:xfrm>
            <a:off x="4583867" y="4976235"/>
            <a:ext cx="1470485"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cuánto tiempo se mantiene el esfuerzo </a:t>
            </a:r>
          </a:p>
        </p:txBody>
      </p:sp>
      <p:sp>
        <p:nvSpPr>
          <p:cNvPr id="54" name="TextBox 34">
            <a:extLst>
              <a:ext uri="{FF2B5EF4-FFF2-40B4-BE49-F238E27FC236}">
                <a16:creationId xmlns:a16="http://schemas.microsoft.com/office/drawing/2014/main" xmlns="" id="{CE259E15-7E12-4DFE-A16C-F1CD61CD11C6}"/>
              </a:ext>
            </a:extLst>
          </p:cNvPr>
          <p:cNvSpPr txBox="1"/>
          <p:nvPr/>
        </p:nvSpPr>
        <p:spPr>
          <a:xfrm>
            <a:off x="10166008" y="2100002"/>
            <a:ext cx="1078373"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2. Intensidad</a:t>
            </a:r>
          </a:p>
        </p:txBody>
      </p:sp>
      <p:sp>
        <p:nvSpPr>
          <p:cNvPr id="55" name="Subtitle 2">
            <a:extLst>
              <a:ext uri="{FF2B5EF4-FFF2-40B4-BE49-F238E27FC236}">
                <a16:creationId xmlns:a16="http://schemas.microsoft.com/office/drawing/2014/main" xmlns="" id="{05A4E0FA-AFA0-4DEA-B892-3531E4FBD70F}"/>
              </a:ext>
            </a:extLst>
          </p:cNvPr>
          <p:cNvSpPr txBox="1">
            <a:spLocks/>
          </p:cNvSpPr>
          <p:nvPr/>
        </p:nvSpPr>
        <p:spPr>
          <a:xfrm>
            <a:off x="10060175" y="2533553"/>
            <a:ext cx="1470485"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la cantidad de esfuerzo realizado para alcanzar el objetivo</a:t>
            </a:r>
          </a:p>
        </p:txBody>
      </p:sp>
      <p:sp>
        <p:nvSpPr>
          <p:cNvPr id="56" name="TextBox 36">
            <a:extLst>
              <a:ext uri="{FF2B5EF4-FFF2-40B4-BE49-F238E27FC236}">
                <a16:creationId xmlns:a16="http://schemas.microsoft.com/office/drawing/2014/main" xmlns="" id="{035AE512-306A-478D-8251-7B3D95EBE596}"/>
              </a:ext>
            </a:extLst>
          </p:cNvPr>
          <p:cNvSpPr txBox="1"/>
          <p:nvPr/>
        </p:nvSpPr>
        <p:spPr>
          <a:xfrm>
            <a:off x="10015136" y="4458587"/>
            <a:ext cx="1119409"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2. Dirección</a:t>
            </a:r>
          </a:p>
        </p:txBody>
      </p:sp>
      <p:sp>
        <p:nvSpPr>
          <p:cNvPr id="57" name="Subtitle 2">
            <a:extLst>
              <a:ext uri="{FF2B5EF4-FFF2-40B4-BE49-F238E27FC236}">
                <a16:creationId xmlns:a16="http://schemas.microsoft.com/office/drawing/2014/main" xmlns="" id="{3F903CD2-5483-4BBA-843C-A3A63A19E16A}"/>
              </a:ext>
            </a:extLst>
          </p:cNvPr>
          <p:cNvSpPr txBox="1">
            <a:spLocks/>
          </p:cNvSpPr>
          <p:nvPr/>
        </p:nvSpPr>
        <p:spPr>
          <a:xfrm>
            <a:off x="9839596" y="4964635"/>
            <a:ext cx="1691064"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los esfuerzos se canalizan hacia los objetivos de la organización</a:t>
            </a:r>
          </a:p>
        </p:txBody>
      </p:sp>
      <p:sp>
        <p:nvSpPr>
          <p:cNvPr id="58" name="Freeform 19">
            <a:extLst>
              <a:ext uri="{FF2B5EF4-FFF2-40B4-BE49-F238E27FC236}">
                <a16:creationId xmlns:a16="http://schemas.microsoft.com/office/drawing/2014/main" xmlns="" id="{589BC957-23B7-4A30-9891-1AE8AFE61A3F}"/>
              </a:ext>
            </a:extLst>
          </p:cNvPr>
          <p:cNvSpPr>
            <a:spLocks noChangeArrowheads="1"/>
          </p:cNvSpPr>
          <p:nvPr/>
        </p:nvSpPr>
        <p:spPr bwMode="auto">
          <a:xfrm>
            <a:off x="8818061" y="3209911"/>
            <a:ext cx="933461" cy="622307"/>
          </a:xfrm>
          <a:custGeom>
            <a:avLst/>
            <a:gdLst>
              <a:gd name="T0" fmla="*/ 3810 w 3811"/>
              <a:gd name="T1" fmla="*/ 350 h 2540"/>
              <a:gd name="T2" fmla="*/ 3703 w 3811"/>
              <a:gd name="T3" fmla="*/ 766 h 2540"/>
              <a:gd name="T4" fmla="*/ 3198 w 3811"/>
              <a:gd name="T5" fmla="*/ 1007 h 2540"/>
              <a:gd name="T6" fmla="*/ 3198 w 3811"/>
              <a:gd name="T7" fmla="*/ 1008 h 2540"/>
              <a:gd name="T8" fmla="*/ 3168 w 3811"/>
              <a:gd name="T9" fmla="*/ 1022 h 2540"/>
              <a:gd name="T10" fmla="*/ 3168 w 3811"/>
              <a:gd name="T11" fmla="*/ 1023 h 2540"/>
              <a:gd name="T12" fmla="*/ 2329 w 3811"/>
              <a:gd name="T13" fmla="*/ 1424 h 2540"/>
              <a:gd name="T14" fmla="*/ 2308 w 3811"/>
              <a:gd name="T15" fmla="*/ 1434 h 2540"/>
              <a:gd name="T16" fmla="*/ 2308 w 3811"/>
              <a:gd name="T17" fmla="*/ 1435 h 2540"/>
              <a:gd name="T18" fmla="*/ 1529 w 3811"/>
              <a:gd name="T19" fmla="*/ 1807 h 2540"/>
              <a:gd name="T20" fmla="*/ 1511 w 3811"/>
              <a:gd name="T21" fmla="*/ 1816 h 2540"/>
              <a:gd name="T22" fmla="*/ 692 w 3811"/>
              <a:gd name="T23" fmla="*/ 2208 h 2540"/>
              <a:gd name="T24" fmla="*/ 680 w 3811"/>
              <a:gd name="T25" fmla="*/ 2214 h 2540"/>
              <a:gd name="T26" fmla="*/ 0 w 3811"/>
              <a:gd name="T27" fmla="*/ 2539 h 2540"/>
              <a:gd name="T28" fmla="*/ 1290 w 3811"/>
              <a:gd name="T29" fmla="*/ 1155 h 2540"/>
              <a:gd name="T30" fmla="*/ 1290 w 3811"/>
              <a:gd name="T31" fmla="*/ 1154 h 2540"/>
              <a:gd name="T32" fmla="*/ 1525 w 3811"/>
              <a:gd name="T33" fmla="*/ 973 h 2540"/>
              <a:gd name="T34" fmla="*/ 1534 w 3811"/>
              <a:gd name="T35" fmla="*/ 967 h 2540"/>
              <a:gd name="T36" fmla="*/ 1534 w 3811"/>
              <a:gd name="T37" fmla="*/ 966 h 2540"/>
              <a:gd name="T38" fmla="*/ 2287 w 3811"/>
              <a:gd name="T39" fmla="*/ 469 h 2540"/>
              <a:gd name="T40" fmla="*/ 2530 w 3811"/>
              <a:gd name="T41" fmla="*/ 332 h 2540"/>
              <a:gd name="T42" fmla="*/ 2963 w 3811"/>
              <a:gd name="T43" fmla="*/ 115 h 2540"/>
              <a:gd name="T44" fmla="*/ 3093 w 3811"/>
              <a:gd name="T45" fmla="*/ 70 h 2540"/>
              <a:gd name="T46" fmla="*/ 3281 w 3811"/>
              <a:gd name="T47" fmla="*/ 21 h 2540"/>
              <a:gd name="T48" fmla="*/ 3472 w 3811"/>
              <a:gd name="T49" fmla="*/ 0 h 2540"/>
              <a:gd name="T50" fmla="*/ 3714 w 3811"/>
              <a:gd name="T51" fmla="*/ 73 h 2540"/>
              <a:gd name="T52" fmla="*/ 3777 w 3811"/>
              <a:gd name="T53" fmla="*/ 155 h 2540"/>
              <a:gd name="T54" fmla="*/ 3810 w 3811"/>
              <a:gd name="T55" fmla="*/ 306 h 2540"/>
              <a:gd name="T56" fmla="*/ 3810 w 3811"/>
              <a:gd name="T57" fmla="*/ 35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1" h="2540">
                <a:moveTo>
                  <a:pt x="3810" y="350"/>
                </a:moveTo>
                <a:cubicBezTo>
                  <a:pt x="3803" y="552"/>
                  <a:pt x="3703" y="766"/>
                  <a:pt x="3703" y="766"/>
                </a:cubicBezTo>
                <a:lnTo>
                  <a:pt x="3198" y="1007"/>
                </a:lnTo>
                <a:lnTo>
                  <a:pt x="3198" y="1008"/>
                </a:lnTo>
                <a:lnTo>
                  <a:pt x="3168" y="1022"/>
                </a:lnTo>
                <a:lnTo>
                  <a:pt x="3168" y="1023"/>
                </a:lnTo>
                <a:lnTo>
                  <a:pt x="2329" y="1424"/>
                </a:lnTo>
                <a:lnTo>
                  <a:pt x="2308" y="1434"/>
                </a:lnTo>
                <a:lnTo>
                  <a:pt x="2308" y="1435"/>
                </a:lnTo>
                <a:lnTo>
                  <a:pt x="1529" y="1807"/>
                </a:lnTo>
                <a:lnTo>
                  <a:pt x="1511" y="1816"/>
                </a:lnTo>
                <a:lnTo>
                  <a:pt x="692" y="2208"/>
                </a:lnTo>
                <a:lnTo>
                  <a:pt x="680" y="2214"/>
                </a:lnTo>
                <a:lnTo>
                  <a:pt x="0" y="2539"/>
                </a:lnTo>
                <a:cubicBezTo>
                  <a:pt x="364" y="1984"/>
                  <a:pt x="833" y="1521"/>
                  <a:pt x="1290" y="1155"/>
                </a:cubicBezTo>
                <a:lnTo>
                  <a:pt x="1290" y="1154"/>
                </a:lnTo>
                <a:cubicBezTo>
                  <a:pt x="1369" y="1091"/>
                  <a:pt x="1448" y="1030"/>
                  <a:pt x="1525" y="973"/>
                </a:cubicBezTo>
                <a:lnTo>
                  <a:pt x="1534" y="967"/>
                </a:lnTo>
                <a:lnTo>
                  <a:pt x="1534" y="966"/>
                </a:lnTo>
                <a:cubicBezTo>
                  <a:pt x="1806" y="765"/>
                  <a:pt x="2066" y="599"/>
                  <a:pt x="2287" y="469"/>
                </a:cubicBezTo>
                <a:cubicBezTo>
                  <a:pt x="2374" y="418"/>
                  <a:pt x="2456" y="372"/>
                  <a:pt x="2530" y="332"/>
                </a:cubicBezTo>
                <a:cubicBezTo>
                  <a:pt x="2794" y="187"/>
                  <a:pt x="2963" y="115"/>
                  <a:pt x="2963" y="115"/>
                </a:cubicBezTo>
                <a:cubicBezTo>
                  <a:pt x="3009" y="98"/>
                  <a:pt x="3052" y="83"/>
                  <a:pt x="3093" y="70"/>
                </a:cubicBezTo>
                <a:cubicBezTo>
                  <a:pt x="3162" y="48"/>
                  <a:pt x="3224" y="32"/>
                  <a:pt x="3281" y="21"/>
                </a:cubicBezTo>
                <a:cubicBezTo>
                  <a:pt x="3353" y="6"/>
                  <a:pt x="3417" y="0"/>
                  <a:pt x="3472" y="0"/>
                </a:cubicBezTo>
                <a:cubicBezTo>
                  <a:pt x="3584" y="0"/>
                  <a:pt x="3662" y="28"/>
                  <a:pt x="3714" y="73"/>
                </a:cubicBezTo>
                <a:cubicBezTo>
                  <a:pt x="3742" y="96"/>
                  <a:pt x="3762" y="124"/>
                  <a:pt x="3777" y="155"/>
                </a:cubicBezTo>
                <a:cubicBezTo>
                  <a:pt x="3798" y="200"/>
                  <a:pt x="3808" y="252"/>
                  <a:pt x="3810" y="306"/>
                </a:cubicBezTo>
                <a:lnTo>
                  <a:pt x="3810" y="350"/>
                </a:lnTo>
              </a:path>
            </a:pathLst>
          </a:custGeom>
          <a:solidFill>
            <a:schemeClr val="accent2">
              <a:lumMod val="50000"/>
            </a:schemeClr>
          </a:solidFill>
          <a:ln>
            <a:noFill/>
          </a:ln>
          <a:effectLst/>
        </p:spPr>
        <p:txBody>
          <a:bodyPr wrap="none" anchor="ctr"/>
          <a:lstStyle/>
          <a:p>
            <a:endParaRPr lang="en-GB" sz="2450" dirty="0">
              <a:latin typeface="+mj-lt"/>
            </a:endParaRPr>
          </a:p>
        </p:txBody>
      </p:sp>
      <p:sp>
        <p:nvSpPr>
          <p:cNvPr id="59" name="Freeform 17">
            <a:extLst>
              <a:ext uri="{FF2B5EF4-FFF2-40B4-BE49-F238E27FC236}">
                <a16:creationId xmlns:a16="http://schemas.microsoft.com/office/drawing/2014/main" xmlns="" id="{3B17E16B-C989-4659-BEBE-48C6DE378D5B}"/>
              </a:ext>
            </a:extLst>
          </p:cNvPr>
          <p:cNvSpPr>
            <a:spLocks noChangeArrowheads="1"/>
          </p:cNvSpPr>
          <p:nvPr/>
        </p:nvSpPr>
        <p:spPr bwMode="auto">
          <a:xfrm rot="18519923" flipV="1">
            <a:off x="8894065" y="3333871"/>
            <a:ext cx="899968" cy="346419"/>
          </a:xfrm>
          <a:custGeom>
            <a:avLst/>
            <a:gdLst>
              <a:gd name="T0" fmla="*/ 2590 w 3672"/>
              <a:gd name="T1" fmla="*/ 38 h 1407"/>
              <a:gd name="T2" fmla="*/ 2363 w 3672"/>
              <a:gd name="T3" fmla="*/ 0 h 1407"/>
              <a:gd name="T4" fmla="*/ 2621 w 3672"/>
              <a:gd name="T5" fmla="*/ 24 h 1407"/>
              <a:gd name="T6" fmla="*/ 2621 w 3672"/>
              <a:gd name="T7" fmla="*/ 24 h 1407"/>
              <a:gd name="T8" fmla="*/ 3647 w 3672"/>
              <a:gd name="T9" fmla="*/ 117 h 1407"/>
              <a:gd name="T10" fmla="*/ 3647 w 3672"/>
              <a:gd name="T11" fmla="*/ 117 h 1407"/>
              <a:gd name="T12" fmla="*/ 3671 w 3672"/>
              <a:gd name="T13" fmla="*/ 218 h 1407"/>
              <a:gd name="T14" fmla="*/ 3671 w 3672"/>
              <a:gd name="T15" fmla="*/ 218 h 1407"/>
              <a:gd name="T16" fmla="*/ 2591 w 3672"/>
              <a:gd name="T17" fmla="*/ 38 h 1407"/>
              <a:gd name="T18" fmla="*/ 2590 w 3672"/>
              <a:gd name="T19" fmla="*/ 38 h 1407"/>
              <a:gd name="T20" fmla="*/ 1726 w 3672"/>
              <a:gd name="T21" fmla="*/ 441 h 1407"/>
              <a:gd name="T22" fmla="*/ 1567 w 3672"/>
              <a:gd name="T23" fmla="*/ 415 h 1407"/>
              <a:gd name="T24" fmla="*/ 1748 w 3672"/>
              <a:gd name="T25" fmla="*/ 431 h 1407"/>
              <a:gd name="T26" fmla="*/ 1748 w 3672"/>
              <a:gd name="T27" fmla="*/ 431 h 1407"/>
              <a:gd name="T28" fmla="*/ 3437 w 3672"/>
              <a:gd name="T29" fmla="*/ 586 h 1407"/>
              <a:gd name="T30" fmla="*/ 3437 w 3672"/>
              <a:gd name="T31" fmla="*/ 586 h 1407"/>
              <a:gd name="T32" fmla="*/ 3280 w 3672"/>
              <a:gd name="T33" fmla="*/ 699 h 1407"/>
              <a:gd name="T34" fmla="*/ 3280 w 3672"/>
              <a:gd name="T35" fmla="*/ 699 h 1407"/>
              <a:gd name="T36" fmla="*/ 1726 w 3672"/>
              <a:gd name="T37" fmla="*/ 441 h 1407"/>
              <a:gd name="T38" fmla="*/ 1726 w 3672"/>
              <a:gd name="T39" fmla="*/ 441 h 1407"/>
              <a:gd name="T40" fmla="*/ 926 w 3672"/>
              <a:gd name="T41" fmla="*/ 815 h 1407"/>
              <a:gd name="T42" fmla="*/ 794 w 3672"/>
              <a:gd name="T43" fmla="*/ 793 h 1407"/>
              <a:gd name="T44" fmla="*/ 944 w 3672"/>
              <a:gd name="T45" fmla="*/ 807 h 1407"/>
              <a:gd name="T46" fmla="*/ 2720 w 3672"/>
              <a:gd name="T47" fmla="*/ 969 h 1407"/>
              <a:gd name="T48" fmla="*/ 2720 w 3672"/>
              <a:gd name="T49" fmla="*/ 969 h 1407"/>
              <a:gd name="T50" fmla="*/ 2460 w 3672"/>
              <a:gd name="T51" fmla="*/ 1070 h 1407"/>
              <a:gd name="T52" fmla="*/ 2460 w 3672"/>
              <a:gd name="T53" fmla="*/ 1070 h 1407"/>
              <a:gd name="T54" fmla="*/ 926 w 3672"/>
              <a:gd name="T55" fmla="*/ 815 h 1407"/>
              <a:gd name="T56" fmla="*/ 91 w 3672"/>
              <a:gd name="T57" fmla="*/ 1206 h 1407"/>
              <a:gd name="T58" fmla="*/ 0 w 3672"/>
              <a:gd name="T59" fmla="*/ 1190 h 1407"/>
              <a:gd name="T60" fmla="*/ 103 w 3672"/>
              <a:gd name="T61" fmla="*/ 1200 h 1407"/>
              <a:gd name="T62" fmla="*/ 1597 w 3672"/>
              <a:gd name="T63" fmla="*/ 1337 h 1407"/>
              <a:gd name="T64" fmla="*/ 1297 w 3672"/>
              <a:gd name="T65" fmla="*/ 1406 h 1407"/>
              <a:gd name="T66" fmla="*/ 91 w 3672"/>
              <a:gd name="T67" fmla="*/ 1206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72" h="1407">
                <a:moveTo>
                  <a:pt x="2590" y="38"/>
                </a:moveTo>
                <a:lnTo>
                  <a:pt x="2363" y="0"/>
                </a:lnTo>
                <a:lnTo>
                  <a:pt x="2621" y="24"/>
                </a:lnTo>
                <a:lnTo>
                  <a:pt x="2621" y="24"/>
                </a:lnTo>
                <a:lnTo>
                  <a:pt x="3647" y="117"/>
                </a:lnTo>
                <a:lnTo>
                  <a:pt x="3647" y="117"/>
                </a:lnTo>
                <a:cubicBezTo>
                  <a:pt x="3662" y="148"/>
                  <a:pt x="3670" y="182"/>
                  <a:pt x="3671" y="218"/>
                </a:cubicBezTo>
                <a:lnTo>
                  <a:pt x="3671" y="218"/>
                </a:lnTo>
                <a:lnTo>
                  <a:pt x="2591" y="38"/>
                </a:lnTo>
                <a:lnTo>
                  <a:pt x="2590" y="38"/>
                </a:lnTo>
                <a:close/>
                <a:moveTo>
                  <a:pt x="1726" y="441"/>
                </a:moveTo>
                <a:lnTo>
                  <a:pt x="1567" y="415"/>
                </a:lnTo>
                <a:lnTo>
                  <a:pt x="1748" y="431"/>
                </a:lnTo>
                <a:lnTo>
                  <a:pt x="1748" y="431"/>
                </a:lnTo>
                <a:lnTo>
                  <a:pt x="3437" y="586"/>
                </a:lnTo>
                <a:lnTo>
                  <a:pt x="3437" y="586"/>
                </a:lnTo>
                <a:cubicBezTo>
                  <a:pt x="3392" y="622"/>
                  <a:pt x="3340" y="661"/>
                  <a:pt x="3280" y="699"/>
                </a:cubicBezTo>
                <a:lnTo>
                  <a:pt x="3280" y="699"/>
                </a:lnTo>
                <a:lnTo>
                  <a:pt x="1726" y="441"/>
                </a:lnTo>
                <a:lnTo>
                  <a:pt x="1726" y="441"/>
                </a:lnTo>
                <a:close/>
                <a:moveTo>
                  <a:pt x="926" y="815"/>
                </a:moveTo>
                <a:lnTo>
                  <a:pt x="794" y="793"/>
                </a:lnTo>
                <a:lnTo>
                  <a:pt x="944" y="807"/>
                </a:lnTo>
                <a:lnTo>
                  <a:pt x="2720" y="969"/>
                </a:lnTo>
                <a:lnTo>
                  <a:pt x="2720" y="969"/>
                </a:lnTo>
                <a:cubicBezTo>
                  <a:pt x="2641" y="1001"/>
                  <a:pt x="2554" y="1035"/>
                  <a:pt x="2460" y="1070"/>
                </a:cubicBezTo>
                <a:lnTo>
                  <a:pt x="2460" y="1070"/>
                </a:lnTo>
                <a:lnTo>
                  <a:pt x="926" y="815"/>
                </a:lnTo>
                <a:close/>
                <a:moveTo>
                  <a:pt x="91" y="1206"/>
                </a:moveTo>
                <a:lnTo>
                  <a:pt x="0" y="1190"/>
                </a:lnTo>
                <a:lnTo>
                  <a:pt x="103" y="1200"/>
                </a:lnTo>
                <a:lnTo>
                  <a:pt x="1597" y="1337"/>
                </a:lnTo>
                <a:lnTo>
                  <a:pt x="1297" y="1406"/>
                </a:lnTo>
                <a:lnTo>
                  <a:pt x="91" y="1206"/>
                </a:lnTo>
                <a:close/>
              </a:path>
            </a:pathLst>
          </a:custGeom>
          <a:solidFill>
            <a:schemeClr val="accent2">
              <a:lumMod val="60000"/>
              <a:lumOff val="40000"/>
            </a:schemeClr>
          </a:solidFill>
          <a:ln>
            <a:noFill/>
          </a:ln>
          <a:effectLst/>
        </p:spPr>
        <p:txBody>
          <a:bodyPr wrap="none" anchor="ctr"/>
          <a:lstStyle/>
          <a:p>
            <a:endParaRPr lang="en-GB" sz="2450" dirty="0">
              <a:latin typeface="+mj-lt"/>
            </a:endParaRPr>
          </a:p>
        </p:txBody>
      </p:sp>
      <p:sp>
        <p:nvSpPr>
          <p:cNvPr id="68" name="Freeform 16">
            <a:extLst>
              <a:ext uri="{FF2B5EF4-FFF2-40B4-BE49-F238E27FC236}">
                <a16:creationId xmlns:a16="http://schemas.microsoft.com/office/drawing/2014/main" xmlns="" id="{E73C25F8-FD5D-4973-9B5B-FB30DB8F71DD}"/>
              </a:ext>
            </a:extLst>
          </p:cNvPr>
          <p:cNvSpPr>
            <a:spLocks noChangeArrowheads="1"/>
          </p:cNvSpPr>
          <p:nvPr/>
        </p:nvSpPr>
        <p:spPr bwMode="auto">
          <a:xfrm>
            <a:off x="8868061" y="3505486"/>
            <a:ext cx="1044742" cy="433239"/>
          </a:xfrm>
          <a:custGeom>
            <a:avLst/>
            <a:gdLst>
              <a:gd name="T0" fmla="*/ 4263 w 4264"/>
              <a:gd name="T1" fmla="*/ 444 h 1767"/>
              <a:gd name="T2" fmla="*/ 4029 w 4264"/>
              <a:gd name="T3" fmla="*/ 799 h 1767"/>
              <a:gd name="T4" fmla="*/ 3872 w 4264"/>
              <a:gd name="T5" fmla="*/ 912 h 1767"/>
              <a:gd name="T6" fmla="*/ 3754 w 4264"/>
              <a:gd name="T7" fmla="*/ 985 h 1767"/>
              <a:gd name="T8" fmla="*/ 3312 w 4264"/>
              <a:gd name="T9" fmla="*/ 1182 h 1767"/>
              <a:gd name="T10" fmla="*/ 3052 w 4264"/>
              <a:gd name="T11" fmla="*/ 1283 h 1767"/>
              <a:gd name="T12" fmla="*/ 2189 w 4264"/>
              <a:gd name="T13" fmla="*/ 1550 h 1767"/>
              <a:gd name="T14" fmla="*/ 2179 w 4264"/>
              <a:gd name="T15" fmla="*/ 1552 h 1767"/>
              <a:gd name="T16" fmla="*/ 1889 w 4264"/>
              <a:gd name="T17" fmla="*/ 1619 h 1767"/>
              <a:gd name="T18" fmla="*/ 618 w 4264"/>
              <a:gd name="T19" fmla="*/ 1766 h 1767"/>
              <a:gd name="T20" fmla="*/ 475 w 4264"/>
              <a:gd name="T21" fmla="*/ 1766 h 1767"/>
              <a:gd name="T22" fmla="*/ 0 w 4264"/>
              <a:gd name="T23" fmla="*/ 1738 h 1767"/>
              <a:gd name="T24" fmla="*/ 683 w 4264"/>
              <a:gd name="T25" fmla="*/ 1419 h 1767"/>
              <a:gd name="T26" fmla="*/ 695 w 4264"/>
              <a:gd name="T27" fmla="*/ 1413 h 1767"/>
              <a:gd name="T28" fmla="*/ 1518 w 4264"/>
              <a:gd name="T29" fmla="*/ 1028 h 1767"/>
              <a:gd name="T30" fmla="*/ 1536 w 4264"/>
              <a:gd name="T31" fmla="*/ 1020 h 1767"/>
              <a:gd name="T32" fmla="*/ 2318 w 4264"/>
              <a:gd name="T33" fmla="*/ 654 h 1767"/>
              <a:gd name="T34" fmla="*/ 2340 w 4264"/>
              <a:gd name="T35" fmla="*/ 644 h 1767"/>
              <a:gd name="T36" fmla="*/ 3182 w 4264"/>
              <a:gd name="T37" fmla="*/ 251 h 1767"/>
              <a:gd name="T38" fmla="*/ 3183 w 4264"/>
              <a:gd name="T39" fmla="*/ 251 h 1767"/>
              <a:gd name="T40" fmla="*/ 3213 w 4264"/>
              <a:gd name="T41" fmla="*/ 237 h 1767"/>
              <a:gd name="T42" fmla="*/ 3720 w 4264"/>
              <a:gd name="T43" fmla="*/ 0 h 1767"/>
              <a:gd name="T44" fmla="*/ 4239 w 4264"/>
              <a:gd name="T45" fmla="*/ 330 h 1767"/>
              <a:gd name="T46" fmla="*/ 4263 w 4264"/>
              <a:gd name="T47" fmla="*/ 431 h 1767"/>
              <a:gd name="T48" fmla="*/ 4263 w 4264"/>
              <a:gd name="T49" fmla="*/ 444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4" h="1767">
                <a:moveTo>
                  <a:pt x="4263" y="444"/>
                </a:moveTo>
                <a:cubicBezTo>
                  <a:pt x="4260" y="543"/>
                  <a:pt x="4196" y="662"/>
                  <a:pt x="4029" y="799"/>
                </a:cubicBezTo>
                <a:cubicBezTo>
                  <a:pt x="3984" y="835"/>
                  <a:pt x="3932" y="874"/>
                  <a:pt x="3872" y="912"/>
                </a:cubicBezTo>
                <a:cubicBezTo>
                  <a:pt x="3835" y="936"/>
                  <a:pt x="3796" y="960"/>
                  <a:pt x="3754" y="985"/>
                </a:cubicBezTo>
                <a:cubicBezTo>
                  <a:pt x="3754" y="985"/>
                  <a:pt x="3591" y="1069"/>
                  <a:pt x="3312" y="1182"/>
                </a:cubicBezTo>
                <a:cubicBezTo>
                  <a:pt x="3233" y="1214"/>
                  <a:pt x="3146" y="1248"/>
                  <a:pt x="3052" y="1283"/>
                </a:cubicBezTo>
                <a:cubicBezTo>
                  <a:pt x="2810" y="1372"/>
                  <a:pt x="2517" y="1467"/>
                  <a:pt x="2189" y="1550"/>
                </a:cubicBezTo>
                <a:lnTo>
                  <a:pt x="2179" y="1552"/>
                </a:lnTo>
                <a:cubicBezTo>
                  <a:pt x="2085" y="1575"/>
                  <a:pt x="1988" y="1598"/>
                  <a:pt x="1889" y="1619"/>
                </a:cubicBezTo>
                <a:cubicBezTo>
                  <a:pt x="1496" y="1701"/>
                  <a:pt x="1064" y="1760"/>
                  <a:pt x="618" y="1766"/>
                </a:cubicBezTo>
                <a:lnTo>
                  <a:pt x="475" y="1766"/>
                </a:lnTo>
                <a:cubicBezTo>
                  <a:pt x="318" y="1764"/>
                  <a:pt x="159" y="1755"/>
                  <a:pt x="0" y="1738"/>
                </a:cubicBezTo>
                <a:lnTo>
                  <a:pt x="683" y="1419"/>
                </a:lnTo>
                <a:lnTo>
                  <a:pt x="695" y="1413"/>
                </a:lnTo>
                <a:lnTo>
                  <a:pt x="1518" y="1028"/>
                </a:lnTo>
                <a:lnTo>
                  <a:pt x="1536" y="1020"/>
                </a:lnTo>
                <a:lnTo>
                  <a:pt x="2318" y="654"/>
                </a:lnTo>
                <a:lnTo>
                  <a:pt x="2340" y="644"/>
                </a:lnTo>
                <a:lnTo>
                  <a:pt x="3182" y="251"/>
                </a:lnTo>
                <a:lnTo>
                  <a:pt x="3183" y="251"/>
                </a:lnTo>
                <a:lnTo>
                  <a:pt x="3213" y="237"/>
                </a:lnTo>
                <a:lnTo>
                  <a:pt x="3720" y="0"/>
                </a:lnTo>
                <a:cubicBezTo>
                  <a:pt x="3720" y="0"/>
                  <a:pt x="4133" y="106"/>
                  <a:pt x="4239" y="330"/>
                </a:cubicBezTo>
                <a:cubicBezTo>
                  <a:pt x="4254" y="361"/>
                  <a:pt x="4262" y="395"/>
                  <a:pt x="4263" y="431"/>
                </a:cubicBezTo>
                <a:lnTo>
                  <a:pt x="4263" y="444"/>
                </a:lnTo>
              </a:path>
            </a:pathLst>
          </a:custGeom>
          <a:solidFill>
            <a:schemeClr val="accent2">
              <a:lumMod val="50000"/>
            </a:schemeClr>
          </a:solidFill>
          <a:ln>
            <a:noFill/>
          </a:ln>
          <a:effectLst/>
        </p:spPr>
        <p:txBody>
          <a:bodyPr wrap="none" anchor="ctr"/>
          <a:lstStyle/>
          <a:p>
            <a:endParaRPr lang="en-GB" sz="2450" dirty="0">
              <a:latin typeface="+mj-lt"/>
            </a:endParaRPr>
          </a:p>
        </p:txBody>
      </p:sp>
      <p:sp>
        <p:nvSpPr>
          <p:cNvPr id="69" name="Freeform 17">
            <a:extLst>
              <a:ext uri="{FF2B5EF4-FFF2-40B4-BE49-F238E27FC236}">
                <a16:creationId xmlns:a16="http://schemas.microsoft.com/office/drawing/2014/main" xmlns="" id="{EBE6FB75-E9BF-41C7-BFB9-B3E7C0658EEC}"/>
              </a:ext>
            </a:extLst>
          </p:cNvPr>
          <p:cNvSpPr>
            <a:spLocks noChangeArrowheads="1"/>
          </p:cNvSpPr>
          <p:nvPr/>
        </p:nvSpPr>
        <p:spPr bwMode="auto">
          <a:xfrm>
            <a:off x="9013914" y="3558425"/>
            <a:ext cx="899968" cy="344646"/>
          </a:xfrm>
          <a:custGeom>
            <a:avLst/>
            <a:gdLst>
              <a:gd name="T0" fmla="*/ 2590 w 3672"/>
              <a:gd name="T1" fmla="*/ 38 h 1407"/>
              <a:gd name="T2" fmla="*/ 2363 w 3672"/>
              <a:gd name="T3" fmla="*/ 0 h 1407"/>
              <a:gd name="T4" fmla="*/ 2621 w 3672"/>
              <a:gd name="T5" fmla="*/ 24 h 1407"/>
              <a:gd name="T6" fmla="*/ 2621 w 3672"/>
              <a:gd name="T7" fmla="*/ 24 h 1407"/>
              <a:gd name="T8" fmla="*/ 3647 w 3672"/>
              <a:gd name="T9" fmla="*/ 117 h 1407"/>
              <a:gd name="T10" fmla="*/ 3647 w 3672"/>
              <a:gd name="T11" fmla="*/ 117 h 1407"/>
              <a:gd name="T12" fmla="*/ 3671 w 3672"/>
              <a:gd name="T13" fmla="*/ 218 h 1407"/>
              <a:gd name="T14" fmla="*/ 3671 w 3672"/>
              <a:gd name="T15" fmla="*/ 218 h 1407"/>
              <a:gd name="T16" fmla="*/ 2591 w 3672"/>
              <a:gd name="T17" fmla="*/ 38 h 1407"/>
              <a:gd name="T18" fmla="*/ 2590 w 3672"/>
              <a:gd name="T19" fmla="*/ 38 h 1407"/>
              <a:gd name="T20" fmla="*/ 1726 w 3672"/>
              <a:gd name="T21" fmla="*/ 441 h 1407"/>
              <a:gd name="T22" fmla="*/ 1567 w 3672"/>
              <a:gd name="T23" fmla="*/ 415 h 1407"/>
              <a:gd name="T24" fmla="*/ 1748 w 3672"/>
              <a:gd name="T25" fmla="*/ 431 h 1407"/>
              <a:gd name="T26" fmla="*/ 1748 w 3672"/>
              <a:gd name="T27" fmla="*/ 431 h 1407"/>
              <a:gd name="T28" fmla="*/ 3437 w 3672"/>
              <a:gd name="T29" fmla="*/ 586 h 1407"/>
              <a:gd name="T30" fmla="*/ 3437 w 3672"/>
              <a:gd name="T31" fmla="*/ 586 h 1407"/>
              <a:gd name="T32" fmla="*/ 3280 w 3672"/>
              <a:gd name="T33" fmla="*/ 699 h 1407"/>
              <a:gd name="T34" fmla="*/ 3280 w 3672"/>
              <a:gd name="T35" fmla="*/ 699 h 1407"/>
              <a:gd name="T36" fmla="*/ 1726 w 3672"/>
              <a:gd name="T37" fmla="*/ 441 h 1407"/>
              <a:gd name="T38" fmla="*/ 1726 w 3672"/>
              <a:gd name="T39" fmla="*/ 441 h 1407"/>
              <a:gd name="T40" fmla="*/ 926 w 3672"/>
              <a:gd name="T41" fmla="*/ 815 h 1407"/>
              <a:gd name="T42" fmla="*/ 794 w 3672"/>
              <a:gd name="T43" fmla="*/ 793 h 1407"/>
              <a:gd name="T44" fmla="*/ 944 w 3672"/>
              <a:gd name="T45" fmla="*/ 807 h 1407"/>
              <a:gd name="T46" fmla="*/ 2720 w 3672"/>
              <a:gd name="T47" fmla="*/ 969 h 1407"/>
              <a:gd name="T48" fmla="*/ 2720 w 3672"/>
              <a:gd name="T49" fmla="*/ 969 h 1407"/>
              <a:gd name="T50" fmla="*/ 2460 w 3672"/>
              <a:gd name="T51" fmla="*/ 1070 h 1407"/>
              <a:gd name="T52" fmla="*/ 2460 w 3672"/>
              <a:gd name="T53" fmla="*/ 1070 h 1407"/>
              <a:gd name="T54" fmla="*/ 926 w 3672"/>
              <a:gd name="T55" fmla="*/ 815 h 1407"/>
              <a:gd name="T56" fmla="*/ 91 w 3672"/>
              <a:gd name="T57" fmla="*/ 1206 h 1407"/>
              <a:gd name="T58" fmla="*/ 0 w 3672"/>
              <a:gd name="T59" fmla="*/ 1190 h 1407"/>
              <a:gd name="T60" fmla="*/ 103 w 3672"/>
              <a:gd name="T61" fmla="*/ 1200 h 1407"/>
              <a:gd name="T62" fmla="*/ 1597 w 3672"/>
              <a:gd name="T63" fmla="*/ 1337 h 1407"/>
              <a:gd name="T64" fmla="*/ 1297 w 3672"/>
              <a:gd name="T65" fmla="*/ 1406 h 1407"/>
              <a:gd name="T66" fmla="*/ 91 w 3672"/>
              <a:gd name="T67" fmla="*/ 1206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72" h="1407">
                <a:moveTo>
                  <a:pt x="2590" y="38"/>
                </a:moveTo>
                <a:lnTo>
                  <a:pt x="2363" y="0"/>
                </a:lnTo>
                <a:lnTo>
                  <a:pt x="2621" y="24"/>
                </a:lnTo>
                <a:lnTo>
                  <a:pt x="2621" y="24"/>
                </a:lnTo>
                <a:lnTo>
                  <a:pt x="3647" y="117"/>
                </a:lnTo>
                <a:lnTo>
                  <a:pt x="3647" y="117"/>
                </a:lnTo>
                <a:cubicBezTo>
                  <a:pt x="3662" y="148"/>
                  <a:pt x="3670" y="182"/>
                  <a:pt x="3671" y="218"/>
                </a:cubicBezTo>
                <a:lnTo>
                  <a:pt x="3671" y="218"/>
                </a:lnTo>
                <a:lnTo>
                  <a:pt x="2591" y="38"/>
                </a:lnTo>
                <a:lnTo>
                  <a:pt x="2590" y="38"/>
                </a:lnTo>
                <a:close/>
                <a:moveTo>
                  <a:pt x="1726" y="441"/>
                </a:moveTo>
                <a:lnTo>
                  <a:pt x="1567" y="415"/>
                </a:lnTo>
                <a:lnTo>
                  <a:pt x="1748" y="431"/>
                </a:lnTo>
                <a:lnTo>
                  <a:pt x="1748" y="431"/>
                </a:lnTo>
                <a:lnTo>
                  <a:pt x="3437" y="586"/>
                </a:lnTo>
                <a:lnTo>
                  <a:pt x="3437" y="586"/>
                </a:lnTo>
                <a:cubicBezTo>
                  <a:pt x="3392" y="622"/>
                  <a:pt x="3340" y="661"/>
                  <a:pt x="3280" y="699"/>
                </a:cubicBezTo>
                <a:lnTo>
                  <a:pt x="3280" y="699"/>
                </a:lnTo>
                <a:lnTo>
                  <a:pt x="1726" y="441"/>
                </a:lnTo>
                <a:lnTo>
                  <a:pt x="1726" y="441"/>
                </a:lnTo>
                <a:close/>
                <a:moveTo>
                  <a:pt x="926" y="815"/>
                </a:moveTo>
                <a:lnTo>
                  <a:pt x="794" y="793"/>
                </a:lnTo>
                <a:lnTo>
                  <a:pt x="944" y="807"/>
                </a:lnTo>
                <a:lnTo>
                  <a:pt x="2720" y="969"/>
                </a:lnTo>
                <a:lnTo>
                  <a:pt x="2720" y="969"/>
                </a:lnTo>
                <a:cubicBezTo>
                  <a:pt x="2641" y="1001"/>
                  <a:pt x="2554" y="1035"/>
                  <a:pt x="2460" y="1070"/>
                </a:cubicBezTo>
                <a:lnTo>
                  <a:pt x="2460" y="1070"/>
                </a:lnTo>
                <a:lnTo>
                  <a:pt x="926" y="815"/>
                </a:lnTo>
                <a:close/>
                <a:moveTo>
                  <a:pt x="91" y="1206"/>
                </a:moveTo>
                <a:lnTo>
                  <a:pt x="0" y="1190"/>
                </a:lnTo>
                <a:lnTo>
                  <a:pt x="103" y="1200"/>
                </a:lnTo>
                <a:lnTo>
                  <a:pt x="1597" y="1337"/>
                </a:lnTo>
                <a:lnTo>
                  <a:pt x="1297" y="1406"/>
                </a:lnTo>
                <a:lnTo>
                  <a:pt x="91" y="1206"/>
                </a:lnTo>
                <a:close/>
              </a:path>
            </a:pathLst>
          </a:custGeom>
          <a:solidFill>
            <a:schemeClr val="accent2">
              <a:lumMod val="60000"/>
              <a:lumOff val="40000"/>
            </a:schemeClr>
          </a:solidFill>
          <a:ln>
            <a:noFill/>
          </a:ln>
          <a:effectLst/>
        </p:spPr>
        <p:txBody>
          <a:bodyPr wrap="none" anchor="ctr"/>
          <a:lstStyle/>
          <a:p>
            <a:endParaRPr lang="en-GB" sz="2450" dirty="0">
              <a:latin typeface="+mj-lt"/>
            </a:endParaRPr>
          </a:p>
        </p:txBody>
      </p:sp>
      <p:sp>
        <p:nvSpPr>
          <p:cNvPr id="70" name="Rounded Rectangle 6">
            <a:extLst>
              <a:ext uri="{FF2B5EF4-FFF2-40B4-BE49-F238E27FC236}">
                <a16:creationId xmlns:a16="http://schemas.microsoft.com/office/drawing/2014/main" xmlns="" id="{AD5C0944-17D1-4ABE-8A6F-72E83D70E301}"/>
              </a:ext>
            </a:extLst>
          </p:cNvPr>
          <p:cNvSpPr/>
          <p:nvPr/>
        </p:nvSpPr>
        <p:spPr>
          <a:xfrm rot="20130930">
            <a:off x="7755832" y="3808237"/>
            <a:ext cx="2144392" cy="135531"/>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9" name="TextBox 28">
            <a:extLst>
              <a:ext uri="{FF2B5EF4-FFF2-40B4-BE49-F238E27FC236}">
                <a16:creationId xmlns:a16="http://schemas.microsoft.com/office/drawing/2014/main" xmlns="" id="{F0E375B2-DF2D-4885-AD92-F331C28C3374}"/>
              </a:ext>
            </a:extLst>
          </p:cNvPr>
          <p:cNvSpPr txBox="1"/>
          <p:nvPr/>
        </p:nvSpPr>
        <p:spPr>
          <a:xfrm>
            <a:off x="4024009" y="1829141"/>
            <a:ext cx="5261618" cy="1015663"/>
          </a:xfrm>
          <a:prstGeom prst="rect">
            <a:avLst/>
          </a:prstGeom>
          <a:solidFill>
            <a:srgbClr val="E64D92"/>
          </a:solidFill>
        </p:spPr>
        <p:txBody>
          <a:bodyPr wrap="square">
            <a:spAutoFit/>
          </a:body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La motivación es el proceso que explica la intensidad, la dirección y la persistencia del esfuerzo de un individuo hacia la consecución de un objetivo organizativo</a:t>
            </a:r>
          </a:p>
        </p:txBody>
      </p:sp>
    </p:spTree>
    <p:extLst>
      <p:ext uri="{BB962C8B-B14F-4D97-AF65-F5344CB8AC3E}">
        <p14:creationId xmlns:p14="http://schemas.microsoft.com/office/powerpoint/2010/main" val="4063869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6610" y="583758"/>
            <a:ext cx="8852375" cy="697353"/>
          </a:xfrm>
        </p:spPr>
        <p:txBody>
          <a:bodyPr>
            <a:normAutofit/>
          </a:bodyPr>
          <a:lstStyle/>
          <a:p>
            <a:r>
              <a:rPr lang="en-GB"/>
              <a:t>Motivación </a:t>
            </a:r>
            <a:r>
              <a:rPr lang="en-GB" dirty="0"/>
              <a:t>Intrínseca vs. </a:t>
            </a:r>
            <a:r>
              <a:rPr lang="en-GB"/>
              <a:t>Extrínseca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93282" y="2142491"/>
            <a:ext cx="2590250" cy="28326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endParaRPr lang="en-GB" altLang="de-DE" sz="2200" dirty="0">
              <a:latin typeface="+mj-lt"/>
            </a:endParaRPr>
          </a:p>
          <a:p>
            <a:pPr algn="l">
              <a:lnSpc>
                <a:spcPct val="100000"/>
              </a:lnSpc>
              <a:spcBef>
                <a:spcPts val="600"/>
              </a:spcBef>
            </a:pPr>
            <a:endParaRPr lang="en-GB" altLang="de-DE" sz="2200" dirty="0">
              <a:latin typeface="+mj-lt"/>
            </a:endParaRPr>
          </a:p>
          <a:p>
            <a:pPr algn="l">
              <a:lnSpc>
                <a:spcPct val="100000"/>
              </a:lnSpc>
              <a:spcBef>
                <a:spcPts val="600"/>
              </a:spcBef>
            </a:pPr>
            <a:r>
              <a:rPr lang="en-GB" altLang="de-DE" sz="2200" dirty="0">
                <a:solidFill>
                  <a:srgbClr val="245473"/>
                </a:solidFill>
                <a:latin typeface="+mj-lt"/>
              </a:rPr>
              <a:t>Distinción fundamental. ¿Cuál queremos en las organizaciones?</a:t>
            </a:r>
          </a:p>
          <a:p>
            <a:pPr algn="l">
              <a:lnSpc>
                <a:spcPts val="1500"/>
              </a:lnSpc>
              <a:spcBef>
                <a:spcPts val="600"/>
              </a:spcBef>
            </a:pPr>
            <a:endParaRPr lang="en-GB" sz="2200" dirty="0">
              <a:latin typeface="+mj-lt"/>
              <a:sym typeface="Wingdings" panose="05000000000000000000" pitchFamily="2" charset="2"/>
            </a:endParaRPr>
          </a:p>
          <a:p>
            <a:pPr algn="l">
              <a:lnSpc>
                <a:spcPts val="1500"/>
              </a:lnSpc>
              <a:spcBef>
                <a:spcPts val="600"/>
              </a:spcBef>
            </a:pPr>
            <a:endParaRPr lang="en-GB" sz="2200" dirty="0">
              <a:latin typeface="+mj-lt"/>
              <a:sym typeface="Wingdings" panose="05000000000000000000" pitchFamily="2" charset="2"/>
            </a:endParaRPr>
          </a:p>
        </p:txBody>
      </p:sp>
      <p:sp>
        <p:nvSpPr>
          <p:cNvPr id="39" name="Freeform 2">
            <a:extLst>
              <a:ext uri="{FF2B5EF4-FFF2-40B4-BE49-F238E27FC236}">
                <a16:creationId xmlns:a16="http://schemas.microsoft.com/office/drawing/2014/main" xmlns="" id="{832F6FE3-805D-42AC-842C-9141D49E2CCD}"/>
              </a:ext>
            </a:extLst>
          </p:cNvPr>
          <p:cNvSpPr>
            <a:spLocks/>
          </p:cNvSpPr>
          <p:nvPr/>
        </p:nvSpPr>
        <p:spPr bwMode="auto">
          <a:xfrm>
            <a:off x="2733553" y="2365771"/>
            <a:ext cx="3442097" cy="2126457"/>
          </a:xfrm>
          <a:custGeom>
            <a:avLst/>
            <a:gdLst>
              <a:gd name="T0" fmla="*/ 4117 w 4961"/>
              <a:gd name="T1" fmla="*/ 2584 h 3065"/>
              <a:gd name="T2" fmla="*/ 2794 w 4961"/>
              <a:gd name="T3" fmla="*/ 2938 h 3065"/>
              <a:gd name="T4" fmla="*/ 594 w 4961"/>
              <a:gd name="T5" fmla="*/ 995 h 3065"/>
              <a:gd name="T6" fmla="*/ 419 w 4961"/>
              <a:gd name="T7" fmla="*/ 1529 h 3065"/>
              <a:gd name="T8" fmla="*/ 0 w 4961"/>
              <a:gd name="T9" fmla="*/ 1115 h 3065"/>
              <a:gd name="T10" fmla="*/ 273 w 4961"/>
              <a:gd name="T11" fmla="*/ 281 h 3065"/>
              <a:gd name="T12" fmla="*/ 1104 w 4961"/>
              <a:gd name="T13" fmla="*/ 0 h 3065"/>
              <a:gd name="T14" fmla="*/ 1523 w 4961"/>
              <a:gd name="T15" fmla="*/ 415 h 3065"/>
              <a:gd name="T16" fmla="*/ 988 w 4961"/>
              <a:gd name="T17" fmla="*/ 596 h 3065"/>
              <a:gd name="T18" fmla="*/ 2654 w 4961"/>
              <a:gd name="T19" fmla="*/ 2210 h 3065"/>
              <a:gd name="T20" fmla="*/ 3148 w 4961"/>
              <a:gd name="T21" fmla="*/ 2377 h 3065"/>
              <a:gd name="T22" fmla="*/ 3910 w 4961"/>
              <a:gd name="T23" fmla="*/ 1615 h 3065"/>
              <a:gd name="T24" fmla="*/ 3148 w 4961"/>
              <a:gd name="T25" fmla="*/ 853 h 3065"/>
              <a:gd name="T26" fmla="*/ 2386 w 4961"/>
              <a:gd name="T27" fmla="*/ 1602 h 3065"/>
              <a:gd name="T28" fmla="*/ 1861 w 4961"/>
              <a:gd name="T29" fmla="*/ 1142 h 3065"/>
              <a:gd name="T30" fmla="*/ 3148 w 4961"/>
              <a:gd name="T31" fmla="*/ 245 h 3065"/>
              <a:gd name="T32" fmla="*/ 4117 w 4961"/>
              <a:gd name="T33" fmla="*/ 2584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1" h="3065">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0" name="Freeform 3">
            <a:extLst>
              <a:ext uri="{FF2B5EF4-FFF2-40B4-BE49-F238E27FC236}">
                <a16:creationId xmlns:a16="http://schemas.microsoft.com/office/drawing/2014/main" xmlns="" id="{A6F8AB3A-7CB0-4EA5-8B55-1233D80FF5B5}"/>
              </a:ext>
            </a:extLst>
          </p:cNvPr>
          <p:cNvSpPr>
            <a:spLocks/>
          </p:cNvSpPr>
          <p:nvPr/>
        </p:nvSpPr>
        <p:spPr bwMode="auto">
          <a:xfrm>
            <a:off x="2549006" y="3450431"/>
            <a:ext cx="3442097" cy="2126457"/>
          </a:xfrm>
          <a:custGeom>
            <a:avLst/>
            <a:gdLst>
              <a:gd name="T0" fmla="*/ 845 w 4962"/>
              <a:gd name="T1" fmla="*/ 481 h 3065"/>
              <a:gd name="T2" fmla="*/ 2168 w 4962"/>
              <a:gd name="T3" fmla="*/ 126 h 3065"/>
              <a:gd name="T4" fmla="*/ 4368 w 4962"/>
              <a:gd name="T5" fmla="*/ 2070 h 3065"/>
              <a:gd name="T6" fmla="*/ 4542 w 4962"/>
              <a:gd name="T7" fmla="*/ 1535 h 3065"/>
              <a:gd name="T8" fmla="*/ 4962 w 4962"/>
              <a:gd name="T9" fmla="*/ 1950 h 3065"/>
              <a:gd name="T10" fmla="*/ 4689 w 4962"/>
              <a:gd name="T11" fmla="*/ 2783 h 3065"/>
              <a:gd name="T12" fmla="*/ 3858 w 4962"/>
              <a:gd name="T13" fmla="*/ 3065 h 3065"/>
              <a:gd name="T14" fmla="*/ 3439 w 4962"/>
              <a:gd name="T15" fmla="*/ 2650 h 3065"/>
              <a:gd name="T16" fmla="*/ 3974 w 4962"/>
              <a:gd name="T17" fmla="*/ 2469 h 3065"/>
              <a:gd name="T18" fmla="*/ 2307 w 4962"/>
              <a:gd name="T19" fmla="*/ 855 h 3065"/>
              <a:gd name="T20" fmla="*/ 1814 w 4962"/>
              <a:gd name="T21" fmla="*/ 688 h 3065"/>
              <a:gd name="T22" fmla="*/ 1052 w 4962"/>
              <a:gd name="T23" fmla="*/ 1450 h 3065"/>
              <a:gd name="T24" fmla="*/ 1814 w 4962"/>
              <a:gd name="T25" fmla="*/ 2212 h 3065"/>
              <a:gd name="T26" fmla="*/ 2576 w 4962"/>
              <a:gd name="T27" fmla="*/ 1462 h 3065"/>
              <a:gd name="T28" fmla="*/ 3100 w 4962"/>
              <a:gd name="T29" fmla="*/ 1922 h 3065"/>
              <a:gd name="T30" fmla="*/ 1814 w 4962"/>
              <a:gd name="T31" fmla="*/ 2820 h 3065"/>
              <a:gd name="T32" fmla="*/ 845 w 4962"/>
              <a:gd name="T33" fmla="*/ 481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2" h="3065">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2" name="Subtitle 2">
            <a:extLst>
              <a:ext uri="{FF2B5EF4-FFF2-40B4-BE49-F238E27FC236}">
                <a16:creationId xmlns:a16="http://schemas.microsoft.com/office/drawing/2014/main" xmlns="" id="{93B49907-D904-4080-8CAC-72D0454404FD}"/>
              </a:ext>
            </a:extLst>
          </p:cNvPr>
          <p:cNvSpPr txBox="1">
            <a:spLocks/>
          </p:cNvSpPr>
          <p:nvPr/>
        </p:nvSpPr>
        <p:spPr>
          <a:xfrm>
            <a:off x="6346867" y="2292127"/>
            <a:ext cx="5333503" cy="168281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spc="113" dirty="0">
                <a:solidFill>
                  <a:srgbClr val="ED7D31"/>
                </a:solidFill>
                <a:latin typeface="+mj-lt"/>
                <a:ea typeface="League Spartan" charset="0"/>
                <a:cs typeface="Poppins" pitchFamily="2" charset="77"/>
              </a:rPr>
              <a:t>Motivación intrínseca</a:t>
            </a:r>
          </a:p>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La motivación intrínseca se observa en el comportamiento que se realiza por sí mismo o por la sensación de logro y realización que se deriva de la realización del propio trabajo (por ejemplo, tocar música).</a:t>
            </a:r>
          </a:p>
        </p:txBody>
      </p:sp>
      <p:sp>
        <p:nvSpPr>
          <p:cNvPr id="47" name="Subtitle 2">
            <a:extLst>
              <a:ext uri="{FF2B5EF4-FFF2-40B4-BE49-F238E27FC236}">
                <a16:creationId xmlns:a16="http://schemas.microsoft.com/office/drawing/2014/main" xmlns="" id="{FA64FE41-C584-4B48-8560-7AC8D7DC32F4}"/>
              </a:ext>
            </a:extLst>
          </p:cNvPr>
          <p:cNvSpPr txBox="1">
            <a:spLocks/>
          </p:cNvSpPr>
          <p:nvPr/>
        </p:nvSpPr>
        <p:spPr>
          <a:xfrm>
            <a:off x="6360196" y="4078056"/>
            <a:ext cx="5537889" cy="168281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spc="113" dirty="0">
                <a:solidFill>
                  <a:srgbClr val="4472C4"/>
                </a:solidFill>
                <a:latin typeface="+mj-lt"/>
                <a:ea typeface="League Spartan" charset="0"/>
                <a:cs typeface="Poppins" pitchFamily="2" charset="77"/>
              </a:rPr>
              <a:t>Motivación extrínseca</a:t>
            </a:r>
          </a:p>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La motivación extrínseca proviene de las consecuencias del comportamiento -recompensas materiales/sociales o evitar el castigo- y no del comportamiento en sí mismo (por ejemplo, recoger la basura)</a:t>
            </a:r>
          </a:p>
        </p:txBody>
      </p:sp>
    </p:spTree>
    <p:extLst>
      <p:ext uri="{BB962C8B-B14F-4D97-AF65-F5344CB8AC3E}">
        <p14:creationId xmlns:p14="http://schemas.microsoft.com/office/powerpoint/2010/main" val="977399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64FF1BF-D18D-4168-9D64-5039F2A9F73E}"/>
              </a:ext>
            </a:extLst>
          </p:cNvPr>
          <p:cNvSpPr>
            <a:spLocks noGrp="1"/>
          </p:cNvSpPr>
          <p:nvPr>
            <p:ph type="body" sz="quarter" idx="13"/>
          </p:nvPr>
        </p:nvSpPr>
        <p:spPr>
          <a:xfrm>
            <a:off x="1657706" y="688246"/>
            <a:ext cx="8852375" cy="697353"/>
          </a:xfrm>
        </p:spPr>
        <p:txBody>
          <a:bodyPr/>
          <a:lstStyle/>
          <a:p>
            <a:r>
              <a:rPr lang="en-IE" dirty="0"/>
              <a:t>Teorías de la motivación</a:t>
            </a:r>
          </a:p>
        </p:txBody>
      </p:sp>
      <p:sp>
        <p:nvSpPr>
          <p:cNvPr id="3" name="Text Placeholder 2">
            <a:extLst>
              <a:ext uri="{FF2B5EF4-FFF2-40B4-BE49-F238E27FC236}">
                <a16:creationId xmlns:a16="http://schemas.microsoft.com/office/drawing/2014/main" xmlns="" id="{99DDE345-D66F-44C5-9CC6-2D4C177F64D8}"/>
              </a:ext>
            </a:extLst>
          </p:cNvPr>
          <p:cNvSpPr>
            <a:spLocks noGrp="1"/>
          </p:cNvSpPr>
          <p:nvPr>
            <p:ph type="body" sz="quarter" idx="14"/>
          </p:nvPr>
        </p:nvSpPr>
        <p:spPr>
          <a:xfrm>
            <a:off x="381001" y="2017413"/>
            <a:ext cx="5954485" cy="3975101"/>
          </a:xfrm>
        </p:spPr>
        <p:txBody>
          <a:bodyPr/>
          <a:lstStyle/>
          <a:p>
            <a:pPr algn="l"/>
            <a:r>
              <a:rPr lang="en-GB" b="0" i="0" dirty="0">
                <a:effectLst/>
                <a:latin typeface="+mj-lt"/>
              </a:rPr>
              <a:t>La motivación es un enorme campo de estudio. Durante siglos, los psicólogos han estudiado el comportamiento humano y han formalizado sus conclusiones en forma de diversas teorías de la motivación. </a:t>
            </a:r>
          </a:p>
          <a:p>
            <a:pPr algn="l"/>
            <a:r>
              <a:rPr lang="en-GB" dirty="0">
                <a:latin typeface="+mj-lt"/>
              </a:rPr>
              <a:t>Aunque </a:t>
            </a:r>
            <a:r>
              <a:rPr lang="en-GB" b="0" i="0" dirty="0">
                <a:effectLst/>
                <a:latin typeface="+mj-lt"/>
              </a:rPr>
              <a:t>hay muchas teorías sobre la motivación, creemos que hay </a:t>
            </a:r>
            <a:r>
              <a:rPr lang="en-GB" b="1" i="0" dirty="0">
                <a:effectLst/>
                <a:latin typeface="+mj-lt"/>
              </a:rPr>
              <a:t>9 teorías </a:t>
            </a:r>
            <a:r>
              <a:rPr lang="en-GB" b="0" i="0" dirty="0">
                <a:effectLst/>
                <a:latin typeface="+mj-lt"/>
              </a:rPr>
              <a:t>que se aplican al liderazgo en una crisis empresarial. </a:t>
            </a:r>
          </a:p>
          <a:p>
            <a:pPr algn="l"/>
            <a:r>
              <a:rPr lang="en-GB" dirty="0">
                <a:latin typeface="+mj-lt"/>
              </a:rPr>
              <a:t>Al navegar por las teorías de las siguientes diapositivas, considere qué aprendizaje extrae de cada una de ellas y cómo puede aplicarlo en sus propias circunstancias. </a:t>
            </a:r>
            <a:endParaRPr lang="en-IE" dirty="0">
              <a:latin typeface="+mj-lt"/>
            </a:endParaRPr>
          </a:p>
        </p:txBody>
      </p:sp>
      <p:pic>
        <p:nvPicPr>
          <p:cNvPr id="4" name="Online Media 3" title="Motivation Theories Explained in 10 Minutes">
            <a:hlinkClick r:id="" action="ppaction://media"/>
            <a:extLst>
              <a:ext uri="{FF2B5EF4-FFF2-40B4-BE49-F238E27FC236}">
                <a16:creationId xmlns:a16="http://schemas.microsoft.com/office/drawing/2014/main" xmlns="" id="{5B127E5D-689D-49AB-9C8E-D4A6D0D25FAA}"/>
              </a:ext>
            </a:extLst>
          </p:cNvPr>
          <p:cNvPicPr>
            <a:picLocks noRot="1" noChangeAspect="1"/>
          </p:cNvPicPr>
          <p:nvPr>
            <a:videoFile r:link="rId1"/>
          </p:nvPr>
        </p:nvPicPr>
        <p:blipFill>
          <a:blip r:embed="rId3"/>
          <a:stretch>
            <a:fillRect/>
          </a:stretch>
        </p:blipFill>
        <p:spPr>
          <a:xfrm>
            <a:off x="6777079" y="1963891"/>
            <a:ext cx="4834349" cy="2731407"/>
          </a:xfrm>
          <a:prstGeom prst="rect">
            <a:avLst/>
          </a:prstGeom>
        </p:spPr>
      </p:pic>
      <p:sp>
        <p:nvSpPr>
          <p:cNvPr id="5" name="TextBox 4">
            <a:extLst>
              <a:ext uri="{FF2B5EF4-FFF2-40B4-BE49-F238E27FC236}">
                <a16:creationId xmlns:a16="http://schemas.microsoft.com/office/drawing/2014/main" xmlns="" id="{E3A1CA1F-E406-4421-BBE9-9DF1848B30D3}"/>
              </a:ext>
            </a:extLst>
          </p:cNvPr>
          <p:cNvSpPr txBox="1"/>
          <p:nvPr/>
        </p:nvSpPr>
        <p:spPr>
          <a:xfrm>
            <a:off x="6890656" y="4846315"/>
            <a:ext cx="4720771" cy="1323439"/>
          </a:xfrm>
          <a:prstGeom prst="rect">
            <a:avLst/>
          </a:prstGeom>
          <a:noFill/>
        </p:spPr>
        <p:txBody>
          <a:bodyPr wrap="square" rtlCol="0">
            <a:spAutoFit/>
          </a:bodyPr>
          <a:lstStyle/>
          <a:p>
            <a:pPr algn="l"/>
            <a:r>
              <a:rPr lang="en-GB" sz="2000" b="0" i="0" dirty="0">
                <a:solidFill>
                  <a:srgbClr val="245473"/>
                </a:solidFill>
                <a:effectLst/>
                <a:latin typeface="+mj-lt"/>
              </a:rPr>
              <a:t>Breve introducción:-</a:t>
            </a:r>
          </a:p>
          <a:p>
            <a:pPr algn="l"/>
            <a:r>
              <a:rPr lang="en-GB" sz="2000" b="0" i="0" dirty="0">
                <a:solidFill>
                  <a:srgbClr val="245473"/>
                </a:solidFill>
                <a:effectLst/>
                <a:latin typeface="+mj-lt"/>
              </a:rPr>
              <a:t>Las teorías de la motivación explicadas en 10 minutos</a:t>
            </a:r>
          </a:p>
          <a:p>
            <a:pPr algn="l"/>
            <a:r>
              <a:rPr lang="en-IE" sz="2000" dirty="0">
                <a:latin typeface="+mj-lt"/>
                <a:hlinkClick r:id="rId4"/>
              </a:rPr>
              <a:t>Gestión de programas de expertos </a:t>
            </a:r>
            <a:r>
              <a:rPr lang="en-GB" sz="2000" dirty="0">
                <a:solidFill>
                  <a:srgbClr val="245473"/>
                </a:solidFill>
                <a:latin typeface="+mj-lt"/>
              </a:rPr>
              <a:t>en créditos</a:t>
            </a:r>
            <a:endParaRPr lang="en-GB" sz="2000" b="0" i="0" dirty="0">
              <a:solidFill>
                <a:srgbClr val="245473"/>
              </a:solidFill>
              <a:effectLst/>
              <a:latin typeface="+mj-lt"/>
            </a:endParaRPr>
          </a:p>
        </p:txBody>
      </p:sp>
    </p:spTree>
    <p:extLst>
      <p:ext uri="{BB962C8B-B14F-4D97-AF65-F5344CB8AC3E}">
        <p14:creationId xmlns:p14="http://schemas.microsoft.com/office/powerpoint/2010/main" val="38827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1016" y="534539"/>
            <a:ext cx="8852375" cy="697353"/>
          </a:xfrm>
        </p:spPr>
        <p:txBody>
          <a:bodyPr>
            <a:normAutofit fontScale="92500"/>
          </a:bodyPr>
          <a:lstStyle/>
          <a:p>
            <a:r>
              <a:rPr lang="en-GB" dirty="0"/>
              <a:t>Teoría de la motivación: La jerarquía de necesidades de Maslow</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142491"/>
            <a:ext cx="2590250"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La investigación no respalda el modelo de Maslow como tal, pero pone de manifiesto que existen diferentes necesidades que las personas tratan de satisfacer.</a:t>
            </a:r>
          </a:p>
        </p:txBody>
      </p:sp>
      <p:grpSp>
        <p:nvGrpSpPr>
          <p:cNvPr id="4" name="Gruppieren 3">
            <a:extLst>
              <a:ext uri="{FF2B5EF4-FFF2-40B4-BE49-F238E27FC236}">
                <a16:creationId xmlns:a16="http://schemas.microsoft.com/office/drawing/2014/main" xmlns="" id="{C81775D4-57D3-4CCD-9428-3BC7840AB9B1}"/>
              </a:ext>
            </a:extLst>
          </p:cNvPr>
          <p:cNvGrpSpPr/>
          <p:nvPr/>
        </p:nvGrpSpPr>
        <p:grpSpPr>
          <a:xfrm>
            <a:off x="3630006" y="2141051"/>
            <a:ext cx="8206898" cy="3929474"/>
            <a:chOff x="3854699" y="2677394"/>
            <a:chExt cx="8206898" cy="2908696"/>
          </a:xfrm>
        </p:grpSpPr>
        <p:sp>
          <p:nvSpPr>
            <p:cNvPr id="11" name="Rectangle 1">
              <a:extLst>
                <a:ext uri="{FF2B5EF4-FFF2-40B4-BE49-F238E27FC236}">
                  <a16:creationId xmlns:a16="http://schemas.microsoft.com/office/drawing/2014/main" xmlns="" id="{1B19FC89-20E7-4D11-A6AE-34A65EA65832}"/>
                </a:ext>
              </a:extLst>
            </p:cNvPr>
            <p:cNvSpPr>
              <a:spLocks noChangeArrowheads="1"/>
            </p:cNvSpPr>
            <p:nvPr/>
          </p:nvSpPr>
          <p:spPr bwMode="auto">
            <a:xfrm>
              <a:off x="5513240" y="3267944"/>
              <a:ext cx="6353175" cy="541734"/>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2" name="Rectangle 2">
              <a:extLst>
                <a:ext uri="{FF2B5EF4-FFF2-40B4-BE49-F238E27FC236}">
                  <a16:creationId xmlns:a16="http://schemas.microsoft.com/office/drawing/2014/main" xmlns="" id="{10759549-C54C-48E5-B19A-B2FFEC4BC432}"/>
                </a:ext>
              </a:extLst>
            </p:cNvPr>
            <p:cNvSpPr>
              <a:spLocks noChangeArrowheads="1"/>
            </p:cNvSpPr>
            <p:nvPr/>
          </p:nvSpPr>
          <p:spPr bwMode="auto">
            <a:xfrm>
              <a:off x="5513240" y="2677394"/>
              <a:ext cx="6353175" cy="541734"/>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3" name="Rectangle 3">
              <a:extLst>
                <a:ext uri="{FF2B5EF4-FFF2-40B4-BE49-F238E27FC236}">
                  <a16:creationId xmlns:a16="http://schemas.microsoft.com/office/drawing/2014/main" xmlns="" id="{58ECD49E-A34F-4558-B23F-10B45FE37A03}"/>
                </a:ext>
              </a:extLst>
            </p:cNvPr>
            <p:cNvSpPr>
              <a:spLocks noChangeArrowheads="1"/>
            </p:cNvSpPr>
            <p:nvPr/>
          </p:nvSpPr>
          <p:spPr bwMode="auto">
            <a:xfrm>
              <a:off x="5513240" y="3858495"/>
              <a:ext cx="6353175" cy="542925"/>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4" name="Rectangle 4">
              <a:extLst>
                <a:ext uri="{FF2B5EF4-FFF2-40B4-BE49-F238E27FC236}">
                  <a16:creationId xmlns:a16="http://schemas.microsoft.com/office/drawing/2014/main" xmlns="" id="{2CF6D7F8-E0A3-4A84-9483-54D44B1F9FBF}"/>
                </a:ext>
              </a:extLst>
            </p:cNvPr>
            <p:cNvSpPr>
              <a:spLocks noChangeArrowheads="1"/>
            </p:cNvSpPr>
            <p:nvPr/>
          </p:nvSpPr>
          <p:spPr bwMode="auto">
            <a:xfrm>
              <a:off x="5513240" y="4459232"/>
              <a:ext cx="6353175" cy="541734"/>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5" name="Rectangle 5">
              <a:extLst>
                <a:ext uri="{FF2B5EF4-FFF2-40B4-BE49-F238E27FC236}">
                  <a16:creationId xmlns:a16="http://schemas.microsoft.com/office/drawing/2014/main" xmlns="" id="{A2FF7B8A-DAAB-4881-A9F0-D8011DAEEFEF}"/>
                </a:ext>
              </a:extLst>
            </p:cNvPr>
            <p:cNvSpPr>
              <a:spLocks noChangeArrowheads="1"/>
            </p:cNvSpPr>
            <p:nvPr/>
          </p:nvSpPr>
          <p:spPr bwMode="auto">
            <a:xfrm>
              <a:off x="5513240" y="5044356"/>
              <a:ext cx="6353175" cy="541734"/>
            </a:xfrm>
            <a:prstGeom prst="rect">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9" name="Freeform 10">
              <a:extLst>
                <a:ext uri="{FF2B5EF4-FFF2-40B4-BE49-F238E27FC236}">
                  <a16:creationId xmlns:a16="http://schemas.microsoft.com/office/drawing/2014/main" xmlns="" id="{BD6CEA5B-085B-45AF-B0D5-F0019C4B7654}"/>
                </a:ext>
              </a:extLst>
            </p:cNvPr>
            <p:cNvSpPr>
              <a:spLocks/>
            </p:cNvSpPr>
            <p:nvPr/>
          </p:nvSpPr>
          <p:spPr bwMode="auto">
            <a:xfrm>
              <a:off x="3854699" y="5044356"/>
              <a:ext cx="3320654" cy="541734"/>
            </a:xfrm>
            <a:custGeom>
              <a:avLst/>
              <a:gdLst>
                <a:gd name="T0" fmla="*/ 2789 w 2789"/>
                <a:gd name="T1" fmla="*/ 455 h 455"/>
                <a:gd name="T2" fmla="*/ 0 w 2789"/>
                <a:gd name="T3" fmla="*/ 455 h 455"/>
                <a:gd name="T4" fmla="*/ 260 w 2789"/>
                <a:gd name="T5" fmla="*/ 0 h 455"/>
                <a:gd name="T6" fmla="*/ 2529 w 2789"/>
                <a:gd name="T7" fmla="*/ 0 h 455"/>
                <a:gd name="T8" fmla="*/ 2789 w 2789"/>
                <a:gd name="T9" fmla="*/ 455 h 455"/>
              </a:gdLst>
              <a:ahLst/>
              <a:cxnLst>
                <a:cxn ang="0">
                  <a:pos x="T0" y="T1"/>
                </a:cxn>
                <a:cxn ang="0">
                  <a:pos x="T2" y="T3"/>
                </a:cxn>
                <a:cxn ang="0">
                  <a:pos x="T4" y="T5"/>
                </a:cxn>
                <a:cxn ang="0">
                  <a:pos x="T6" y="T7"/>
                </a:cxn>
                <a:cxn ang="0">
                  <a:pos x="T8" y="T9"/>
                </a:cxn>
              </a:cxnLst>
              <a:rect l="0" t="0" r="r" b="b"/>
              <a:pathLst>
                <a:path w="2789" h="455">
                  <a:moveTo>
                    <a:pt x="2789" y="455"/>
                  </a:moveTo>
                  <a:lnTo>
                    <a:pt x="0" y="455"/>
                  </a:lnTo>
                  <a:lnTo>
                    <a:pt x="260" y="0"/>
                  </a:lnTo>
                  <a:lnTo>
                    <a:pt x="2529" y="0"/>
                  </a:lnTo>
                  <a:lnTo>
                    <a:pt x="2789" y="455"/>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0" name="Freeform 11">
              <a:extLst>
                <a:ext uri="{FF2B5EF4-FFF2-40B4-BE49-F238E27FC236}">
                  <a16:creationId xmlns:a16="http://schemas.microsoft.com/office/drawing/2014/main" xmlns="" id="{E765E102-0FAA-41E8-94D2-E25163BF4BEC}"/>
                </a:ext>
              </a:extLst>
            </p:cNvPr>
            <p:cNvSpPr>
              <a:spLocks/>
            </p:cNvSpPr>
            <p:nvPr/>
          </p:nvSpPr>
          <p:spPr bwMode="auto">
            <a:xfrm>
              <a:off x="4190455" y="4453806"/>
              <a:ext cx="2646760" cy="541734"/>
            </a:xfrm>
            <a:custGeom>
              <a:avLst/>
              <a:gdLst>
                <a:gd name="T0" fmla="*/ 2223 w 2223"/>
                <a:gd name="T1" fmla="*/ 455 h 455"/>
                <a:gd name="T2" fmla="*/ 0 w 2223"/>
                <a:gd name="T3" fmla="*/ 455 h 455"/>
                <a:gd name="T4" fmla="*/ 260 w 2223"/>
                <a:gd name="T5" fmla="*/ 0 h 455"/>
                <a:gd name="T6" fmla="*/ 1963 w 2223"/>
                <a:gd name="T7" fmla="*/ 0 h 455"/>
                <a:gd name="T8" fmla="*/ 2223 w 2223"/>
                <a:gd name="T9" fmla="*/ 455 h 455"/>
              </a:gdLst>
              <a:ahLst/>
              <a:cxnLst>
                <a:cxn ang="0">
                  <a:pos x="T0" y="T1"/>
                </a:cxn>
                <a:cxn ang="0">
                  <a:pos x="T2" y="T3"/>
                </a:cxn>
                <a:cxn ang="0">
                  <a:pos x="T4" y="T5"/>
                </a:cxn>
                <a:cxn ang="0">
                  <a:pos x="T6" y="T7"/>
                </a:cxn>
                <a:cxn ang="0">
                  <a:pos x="T8" y="T9"/>
                </a:cxn>
              </a:cxnLst>
              <a:rect l="0" t="0" r="r" b="b"/>
              <a:pathLst>
                <a:path w="2223" h="455">
                  <a:moveTo>
                    <a:pt x="2223" y="455"/>
                  </a:moveTo>
                  <a:lnTo>
                    <a:pt x="0" y="455"/>
                  </a:lnTo>
                  <a:lnTo>
                    <a:pt x="260" y="0"/>
                  </a:lnTo>
                  <a:lnTo>
                    <a:pt x="1963" y="0"/>
                  </a:lnTo>
                  <a:lnTo>
                    <a:pt x="2223" y="455"/>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1" name="Freeform 12">
              <a:extLst>
                <a:ext uri="{FF2B5EF4-FFF2-40B4-BE49-F238E27FC236}">
                  <a16:creationId xmlns:a16="http://schemas.microsoft.com/office/drawing/2014/main" xmlns="" id="{7C5246BF-3A7F-486B-8E01-AA1AF4E8B087}"/>
                </a:ext>
              </a:extLst>
            </p:cNvPr>
            <p:cNvSpPr>
              <a:spLocks/>
            </p:cNvSpPr>
            <p:nvPr/>
          </p:nvSpPr>
          <p:spPr bwMode="auto">
            <a:xfrm>
              <a:off x="4528593" y="3858495"/>
              <a:ext cx="1969294" cy="542925"/>
            </a:xfrm>
            <a:custGeom>
              <a:avLst/>
              <a:gdLst>
                <a:gd name="T0" fmla="*/ 1654 w 1654"/>
                <a:gd name="T1" fmla="*/ 456 h 456"/>
                <a:gd name="T2" fmla="*/ 0 w 1654"/>
                <a:gd name="T3" fmla="*/ 456 h 456"/>
                <a:gd name="T4" fmla="*/ 260 w 1654"/>
                <a:gd name="T5" fmla="*/ 0 h 456"/>
                <a:gd name="T6" fmla="*/ 1394 w 1654"/>
                <a:gd name="T7" fmla="*/ 0 h 456"/>
                <a:gd name="T8" fmla="*/ 1654 w 1654"/>
                <a:gd name="T9" fmla="*/ 456 h 456"/>
              </a:gdLst>
              <a:ahLst/>
              <a:cxnLst>
                <a:cxn ang="0">
                  <a:pos x="T0" y="T1"/>
                </a:cxn>
                <a:cxn ang="0">
                  <a:pos x="T2" y="T3"/>
                </a:cxn>
                <a:cxn ang="0">
                  <a:pos x="T4" y="T5"/>
                </a:cxn>
                <a:cxn ang="0">
                  <a:pos x="T6" y="T7"/>
                </a:cxn>
                <a:cxn ang="0">
                  <a:pos x="T8" y="T9"/>
                </a:cxn>
              </a:cxnLst>
              <a:rect l="0" t="0" r="r" b="b"/>
              <a:pathLst>
                <a:path w="1654" h="456">
                  <a:moveTo>
                    <a:pt x="1654" y="456"/>
                  </a:moveTo>
                  <a:lnTo>
                    <a:pt x="0" y="456"/>
                  </a:lnTo>
                  <a:lnTo>
                    <a:pt x="260" y="0"/>
                  </a:lnTo>
                  <a:lnTo>
                    <a:pt x="1394" y="0"/>
                  </a:lnTo>
                  <a:lnTo>
                    <a:pt x="1654" y="456"/>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2" name="Freeform 13">
              <a:extLst>
                <a:ext uri="{FF2B5EF4-FFF2-40B4-BE49-F238E27FC236}">
                  <a16:creationId xmlns:a16="http://schemas.microsoft.com/office/drawing/2014/main" xmlns="" id="{F8F5417F-8F38-40F6-AB1F-AE11D18BC67C}"/>
                </a:ext>
              </a:extLst>
            </p:cNvPr>
            <p:cNvSpPr>
              <a:spLocks/>
            </p:cNvSpPr>
            <p:nvPr/>
          </p:nvSpPr>
          <p:spPr bwMode="auto">
            <a:xfrm>
              <a:off x="4867921" y="3267944"/>
              <a:ext cx="1294210" cy="541734"/>
            </a:xfrm>
            <a:custGeom>
              <a:avLst/>
              <a:gdLst>
                <a:gd name="T0" fmla="*/ 1087 w 1087"/>
                <a:gd name="T1" fmla="*/ 455 h 455"/>
                <a:gd name="T2" fmla="*/ 0 w 1087"/>
                <a:gd name="T3" fmla="*/ 455 h 455"/>
                <a:gd name="T4" fmla="*/ 260 w 1087"/>
                <a:gd name="T5" fmla="*/ 0 h 455"/>
                <a:gd name="T6" fmla="*/ 827 w 1087"/>
                <a:gd name="T7" fmla="*/ 0 h 455"/>
                <a:gd name="T8" fmla="*/ 1087 w 1087"/>
                <a:gd name="T9" fmla="*/ 455 h 455"/>
              </a:gdLst>
              <a:ahLst/>
              <a:cxnLst>
                <a:cxn ang="0">
                  <a:pos x="T0" y="T1"/>
                </a:cxn>
                <a:cxn ang="0">
                  <a:pos x="T2" y="T3"/>
                </a:cxn>
                <a:cxn ang="0">
                  <a:pos x="T4" y="T5"/>
                </a:cxn>
                <a:cxn ang="0">
                  <a:pos x="T6" y="T7"/>
                </a:cxn>
                <a:cxn ang="0">
                  <a:pos x="T8" y="T9"/>
                </a:cxn>
              </a:cxnLst>
              <a:rect l="0" t="0" r="r" b="b"/>
              <a:pathLst>
                <a:path w="1087" h="455">
                  <a:moveTo>
                    <a:pt x="1087" y="455"/>
                  </a:moveTo>
                  <a:lnTo>
                    <a:pt x="0" y="455"/>
                  </a:lnTo>
                  <a:lnTo>
                    <a:pt x="260" y="0"/>
                  </a:lnTo>
                  <a:lnTo>
                    <a:pt x="827" y="0"/>
                  </a:lnTo>
                  <a:lnTo>
                    <a:pt x="1087" y="455"/>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3" name="Freeform 14">
              <a:extLst>
                <a:ext uri="{FF2B5EF4-FFF2-40B4-BE49-F238E27FC236}">
                  <a16:creationId xmlns:a16="http://schemas.microsoft.com/office/drawing/2014/main" xmlns="" id="{4CED1007-B700-433E-8919-0738D7873E1D}"/>
                </a:ext>
              </a:extLst>
            </p:cNvPr>
            <p:cNvSpPr>
              <a:spLocks/>
            </p:cNvSpPr>
            <p:nvPr/>
          </p:nvSpPr>
          <p:spPr bwMode="auto">
            <a:xfrm>
              <a:off x="5203678" y="2677394"/>
              <a:ext cx="619125" cy="541734"/>
            </a:xfrm>
            <a:custGeom>
              <a:avLst/>
              <a:gdLst>
                <a:gd name="T0" fmla="*/ 520 w 520"/>
                <a:gd name="T1" fmla="*/ 455 h 455"/>
                <a:gd name="T2" fmla="*/ 0 w 520"/>
                <a:gd name="T3" fmla="*/ 455 h 455"/>
                <a:gd name="T4" fmla="*/ 260 w 520"/>
                <a:gd name="T5" fmla="*/ 0 h 455"/>
                <a:gd name="T6" fmla="*/ 520 w 520"/>
                <a:gd name="T7" fmla="*/ 455 h 455"/>
              </a:gdLst>
              <a:ahLst/>
              <a:cxnLst>
                <a:cxn ang="0">
                  <a:pos x="T0" y="T1"/>
                </a:cxn>
                <a:cxn ang="0">
                  <a:pos x="T2" y="T3"/>
                </a:cxn>
                <a:cxn ang="0">
                  <a:pos x="T4" y="T5"/>
                </a:cxn>
                <a:cxn ang="0">
                  <a:pos x="T6" y="T7"/>
                </a:cxn>
              </a:cxnLst>
              <a:rect l="0" t="0" r="r" b="b"/>
              <a:pathLst>
                <a:path w="520" h="455">
                  <a:moveTo>
                    <a:pt x="520" y="455"/>
                  </a:moveTo>
                  <a:lnTo>
                    <a:pt x="0" y="455"/>
                  </a:lnTo>
                  <a:lnTo>
                    <a:pt x="260" y="0"/>
                  </a:lnTo>
                  <a:lnTo>
                    <a:pt x="520" y="455"/>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4" name="Freeform 19">
              <a:extLst>
                <a:ext uri="{FF2B5EF4-FFF2-40B4-BE49-F238E27FC236}">
                  <a16:creationId xmlns:a16="http://schemas.microsoft.com/office/drawing/2014/main" xmlns="" id="{5412519E-9339-4CC8-898A-227163131CBA}"/>
                </a:ext>
              </a:extLst>
            </p:cNvPr>
            <p:cNvSpPr>
              <a:spLocks/>
            </p:cNvSpPr>
            <p:nvPr/>
          </p:nvSpPr>
          <p:spPr bwMode="auto">
            <a:xfrm>
              <a:off x="5203677" y="2677394"/>
              <a:ext cx="309562" cy="541734"/>
            </a:xfrm>
            <a:custGeom>
              <a:avLst/>
              <a:gdLst>
                <a:gd name="T0" fmla="*/ 260 w 260"/>
                <a:gd name="T1" fmla="*/ 0 h 455"/>
                <a:gd name="T2" fmla="*/ 260 w 260"/>
                <a:gd name="T3" fmla="*/ 455 h 455"/>
                <a:gd name="T4" fmla="*/ 0 w 260"/>
                <a:gd name="T5" fmla="*/ 455 h 455"/>
                <a:gd name="T6" fmla="*/ 260 w 260"/>
                <a:gd name="T7" fmla="*/ 0 h 455"/>
              </a:gdLst>
              <a:ahLst/>
              <a:cxnLst>
                <a:cxn ang="0">
                  <a:pos x="T0" y="T1"/>
                </a:cxn>
                <a:cxn ang="0">
                  <a:pos x="T2" y="T3"/>
                </a:cxn>
                <a:cxn ang="0">
                  <a:pos x="T4" y="T5"/>
                </a:cxn>
                <a:cxn ang="0">
                  <a:pos x="T6" y="T7"/>
                </a:cxn>
              </a:cxnLst>
              <a:rect l="0" t="0" r="r" b="b"/>
              <a:pathLst>
                <a:path w="260" h="455">
                  <a:moveTo>
                    <a:pt x="260" y="0"/>
                  </a:moveTo>
                  <a:lnTo>
                    <a:pt x="260" y="455"/>
                  </a:lnTo>
                  <a:lnTo>
                    <a:pt x="0" y="455"/>
                  </a:lnTo>
                  <a:lnTo>
                    <a:pt x="26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5" name="Freeform 20">
              <a:extLst>
                <a:ext uri="{FF2B5EF4-FFF2-40B4-BE49-F238E27FC236}">
                  <a16:creationId xmlns:a16="http://schemas.microsoft.com/office/drawing/2014/main" xmlns="" id="{2493267D-8441-49B1-86B3-6A0319F2B1C2}"/>
                </a:ext>
              </a:extLst>
            </p:cNvPr>
            <p:cNvSpPr>
              <a:spLocks/>
            </p:cNvSpPr>
            <p:nvPr/>
          </p:nvSpPr>
          <p:spPr bwMode="auto">
            <a:xfrm>
              <a:off x="4867922" y="3267944"/>
              <a:ext cx="645319" cy="541734"/>
            </a:xfrm>
            <a:custGeom>
              <a:avLst/>
              <a:gdLst>
                <a:gd name="T0" fmla="*/ 260 w 542"/>
                <a:gd name="T1" fmla="*/ 0 h 455"/>
                <a:gd name="T2" fmla="*/ 542 w 542"/>
                <a:gd name="T3" fmla="*/ 0 h 455"/>
                <a:gd name="T4" fmla="*/ 542 w 542"/>
                <a:gd name="T5" fmla="*/ 455 h 455"/>
                <a:gd name="T6" fmla="*/ 0 w 542"/>
                <a:gd name="T7" fmla="*/ 455 h 455"/>
                <a:gd name="T8" fmla="*/ 260 w 542"/>
                <a:gd name="T9" fmla="*/ 0 h 455"/>
              </a:gdLst>
              <a:ahLst/>
              <a:cxnLst>
                <a:cxn ang="0">
                  <a:pos x="T0" y="T1"/>
                </a:cxn>
                <a:cxn ang="0">
                  <a:pos x="T2" y="T3"/>
                </a:cxn>
                <a:cxn ang="0">
                  <a:pos x="T4" y="T5"/>
                </a:cxn>
                <a:cxn ang="0">
                  <a:pos x="T6" y="T7"/>
                </a:cxn>
                <a:cxn ang="0">
                  <a:pos x="T8" y="T9"/>
                </a:cxn>
              </a:cxnLst>
              <a:rect l="0" t="0" r="r" b="b"/>
              <a:pathLst>
                <a:path w="542" h="455">
                  <a:moveTo>
                    <a:pt x="260" y="0"/>
                  </a:moveTo>
                  <a:lnTo>
                    <a:pt x="542" y="0"/>
                  </a:lnTo>
                  <a:lnTo>
                    <a:pt x="542" y="455"/>
                  </a:lnTo>
                  <a:lnTo>
                    <a:pt x="0" y="455"/>
                  </a:lnTo>
                  <a:lnTo>
                    <a:pt x="26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6" name="Freeform 21">
              <a:extLst>
                <a:ext uri="{FF2B5EF4-FFF2-40B4-BE49-F238E27FC236}">
                  <a16:creationId xmlns:a16="http://schemas.microsoft.com/office/drawing/2014/main" xmlns="" id="{20F5BC56-9E03-46E3-97C0-73132F597E88}"/>
                </a:ext>
              </a:extLst>
            </p:cNvPr>
            <p:cNvSpPr>
              <a:spLocks/>
            </p:cNvSpPr>
            <p:nvPr/>
          </p:nvSpPr>
          <p:spPr bwMode="auto">
            <a:xfrm>
              <a:off x="4528594" y="3858495"/>
              <a:ext cx="984647" cy="542925"/>
            </a:xfrm>
            <a:custGeom>
              <a:avLst/>
              <a:gdLst>
                <a:gd name="T0" fmla="*/ 260 w 827"/>
                <a:gd name="T1" fmla="*/ 0 h 456"/>
                <a:gd name="T2" fmla="*/ 827 w 827"/>
                <a:gd name="T3" fmla="*/ 0 h 456"/>
                <a:gd name="T4" fmla="*/ 827 w 827"/>
                <a:gd name="T5" fmla="*/ 456 h 456"/>
                <a:gd name="T6" fmla="*/ 0 w 827"/>
                <a:gd name="T7" fmla="*/ 456 h 456"/>
                <a:gd name="T8" fmla="*/ 260 w 827"/>
                <a:gd name="T9" fmla="*/ 0 h 456"/>
              </a:gdLst>
              <a:ahLst/>
              <a:cxnLst>
                <a:cxn ang="0">
                  <a:pos x="T0" y="T1"/>
                </a:cxn>
                <a:cxn ang="0">
                  <a:pos x="T2" y="T3"/>
                </a:cxn>
                <a:cxn ang="0">
                  <a:pos x="T4" y="T5"/>
                </a:cxn>
                <a:cxn ang="0">
                  <a:pos x="T6" y="T7"/>
                </a:cxn>
                <a:cxn ang="0">
                  <a:pos x="T8" y="T9"/>
                </a:cxn>
              </a:cxnLst>
              <a:rect l="0" t="0" r="r" b="b"/>
              <a:pathLst>
                <a:path w="827" h="456">
                  <a:moveTo>
                    <a:pt x="260" y="0"/>
                  </a:moveTo>
                  <a:lnTo>
                    <a:pt x="827" y="0"/>
                  </a:lnTo>
                  <a:lnTo>
                    <a:pt x="827" y="456"/>
                  </a:lnTo>
                  <a:lnTo>
                    <a:pt x="0" y="456"/>
                  </a:lnTo>
                  <a:lnTo>
                    <a:pt x="26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7" name="Freeform 22">
              <a:extLst>
                <a:ext uri="{FF2B5EF4-FFF2-40B4-BE49-F238E27FC236}">
                  <a16:creationId xmlns:a16="http://schemas.microsoft.com/office/drawing/2014/main" xmlns="" id="{4629C1B7-43E2-4FA4-8D36-821A3665DB86}"/>
                </a:ext>
              </a:extLst>
            </p:cNvPr>
            <p:cNvSpPr>
              <a:spLocks/>
            </p:cNvSpPr>
            <p:nvPr/>
          </p:nvSpPr>
          <p:spPr bwMode="auto">
            <a:xfrm>
              <a:off x="4190457" y="4453806"/>
              <a:ext cx="1322785" cy="541734"/>
            </a:xfrm>
            <a:custGeom>
              <a:avLst/>
              <a:gdLst>
                <a:gd name="T0" fmla="*/ 260 w 1111"/>
                <a:gd name="T1" fmla="*/ 0 h 455"/>
                <a:gd name="T2" fmla="*/ 1111 w 1111"/>
                <a:gd name="T3" fmla="*/ 0 h 455"/>
                <a:gd name="T4" fmla="*/ 1111 w 1111"/>
                <a:gd name="T5" fmla="*/ 455 h 455"/>
                <a:gd name="T6" fmla="*/ 0 w 1111"/>
                <a:gd name="T7" fmla="*/ 455 h 455"/>
                <a:gd name="T8" fmla="*/ 260 w 1111"/>
                <a:gd name="T9" fmla="*/ 0 h 455"/>
              </a:gdLst>
              <a:ahLst/>
              <a:cxnLst>
                <a:cxn ang="0">
                  <a:pos x="T0" y="T1"/>
                </a:cxn>
                <a:cxn ang="0">
                  <a:pos x="T2" y="T3"/>
                </a:cxn>
                <a:cxn ang="0">
                  <a:pos x="T4" y="T5"/>
                </a:cxn>
                <a:cxn ang="0">
                  <a:pos x="T6" y="T7"/>
                </a:cxn>
                <a:cxn ang="0">
                  <a:pos x="T8" y="T9"/>
                </a:cxn>
              </a:cxnLst>
              <a:rect l="0" t="0" r="r" b="b"/>
              <a:pathLst>
                <a:path w="1111" h="455">
                  <a:moveTo>
                    <a:pt x="260" y="0"/>
                  </a:moveTo>
                  <a:lnTo>
                    <a:pt x="1111" y="0"/>
                  </a:lnTo>
                  <a:lnTo>
                    <a:pt x="1111" y="455"/>
                  </a:lnTo>
                  <a:lnTo>
                    <a:pt x="0" y="455"/>
                  </a:lnTo>
                  <a:lnTo>
                    <a:pt x="26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8" name="Freeform 23">
              <a:extLst>
                <a:ext uri="{FF2B5EF4-FFF2-40B4-BE49-F238E27FC236}">
                  <a16:creationId xmlns:a16="http://schemas.microsoft.com/office/drawing/2014/main" xmlns="" id="{6085ABBC-D6CD-4A44-8068-392B9BF47102}"/>
                </a:ext>
              </a:extLst>
            </p:cNvPr>
            <p:cNvSpPr>
              <a:spLocks/>
            </p:cNvSpPr>
            <p:nvPr/>
          </p:nvSpPr>
          <p:spPr bwMode="auto">
            <a:xfrm>
              <a:off x="3854700" y="5044356"/>
              <a:ext cx="1658541" cy="541734"/>
            </a:xfrm>
            <a:custGeom>
              <a:avLst/>
              <a:gdLst>
                <a:gd name="T0" fmla="*/ 260 w 1393"/>
                <a:gd name="T1" fmla="*/ 0 h 455"/>
                <a:gd name="T2" fmla="*/ 1393 w 1393"/>
                <a:gd name="T3" fmla="*/ 0 h 455"/>
                <a:gd name="T4" fmla="*/ 1393 w 1393"/>
                <a:gd name="T5" fmla="*/ 455 h 455"/>
                <a:gd name="T6" fmla="*/ 0 w 1393"/>
                <a:gd name="T7" fmla="*/ 455 h 455"/>
                <a:gd name="T8" fmla="*/ 260 w 1393"/>
                <a:gd name="T9" fmla="*/ 0 h 455"/>
              </a:gdLst>
              <a:ahLst/>
              <a:cxnLst>
                <a:cxn ang="0">
                  <a:pos x="T0" y="T1"/>
                </a:cxn>
                <a:cxn ang="0">
                  <a:pos x="T2" y="T3"/>
                </a:cxn>
                <a:cxn ang="0">
                  <a:pos x="T4" y="T5"/>
                </a:cxn>
                <a:cxn ang="0">
                  <a:pos x="T6" y="T7"/>
                </a:cxn>
                <a:cxn ang="0">
                  <a:pos x="T8" y="T9"/>
                </a:cxn>
              </a:cxnLst>
              <a:rect l="0" t="0" r="r" b="b"/>
              <a:pathLst>
                <a:path w="1393" h="455">
                  <a:moveTo>
                    <a:pt x="260" y="0"/>
                  </a:moveTo>
                  <a:lnTo>
                    <a:pt x="1393" y="0"/>
                  </a:lnTo>
                  <a:lnTo>
                    <a:pt x="1393" y="455"/>
                  </a:lnTo>
                  <a:lnTo>
                    <a:pt x="0" y="455"/>
                  </a:lnTo>
                  <a:lnTo>
                    <a:pt x="26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7" name="Subtitle 2">
              <a:extLst>
                <a:ext uri="{FF2B5EF4-FFF2-40B4-BE49-F238E27FC236}">
                  <a16:creationId xmlns:a16="http://schemas.microsoft.com/office/drawing/2014/main" xmlns="" id="{FAB5F9AD-DF3A-4D21-BCB0-2FD4470DCF9E}"/>
                </a:ext>
              </a:extLst>
            </p:cNvPr>
            <p:cNvSpPr txBox="1">
              <a:spLocks/>
            </p:cNvSpPr>
            <p:nvPr/>
          </p:nvSpPr>
          <p:spPr>
            <a:xfrm>
              <a:off x="7245958" y="5112459"/>
              <a:ext cx="4232054" cy="4483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dirty="0">
                  <a:solidFill>
                    <a:schemeClr val="bg1"/>
                  </a:solidFill>
                  <a:latin typeface="+mj-lt"/>
                  <a:ea typeface="Open Sans Light" panose="020B0306030504020204" pitchFamily="34" charset="0"/>
                  <a:cs typeface="Open Sans Light" panose="020B0306030504020204" pitchFamily="34" charset="0"/>
                </a:rPr>
                <a:t>Necesidades fisiológicas: </a:t>
              </a:r>
              <a:r>
                <a:rPr lang="en-GB" sz="2000" dirty="0">
                  <a:solidFill>
                    <a:schemeClr val="bg1"/>
                  </a:solidFill>
                  <a:latin typeface="+mj-lt"/>
                  <a:ea typeface="Open Sans Light" panose="020B0306030504020204" pitchFamily="34" charset="0"/>
                  <a:cs typeface="Open Sans Light" panose="020B0306030504020204" pitchFamily="34" charset="0"/>
                </a:rPr>
                <a:t>comida, bebida, refugio.</a:t>
              </a:r>
            </a:p>
            <a:p>
              <a:pPr algn="l">
                <a:lnSpc>
                  <a:spcPts val="1313"/>
                </a:lnSpc>
              </a:pPr>
              <a:r>
                <a:rPr lang="en-GB" sz="1400" b="1" dirty="0">
                  <a:solidFill>
                    <a:schemeClr val="bg1"/>
                  </a:solidFill>
                  <a:latin typeface="+mj-lt"/>
                  <a:ea typeface="Open Sans Light" panose="020B0306030504020204" pitchFamily="34" charset="0"/>
                  <a:cs typeface="Open Sans Light" panose="020B0306030504020204" pitchFamily="34" charset="0"/>
                </a:rPr>
                <a:t> </a:t>
              </a:r>
            </a:p>
          </p:txBody>
        </p:sp>
        <p:sp>
          <p:nvSpPr>
            <p:cNvPr id="38" name="Subtitle 2">
              <a:extLst>
                <a:ext uri="{FF2B5EF4-FFF2-40B4-BE49-F238E27FC236}">
                  <a16:creationId xmlns:a16="http://schemas.microsoft.com/office/drawing/2014/main" xmlns="" id="{670F6D5B-7344-40CC-87CD-5CE75D533DAC}"/>
                </a:ext>
              </a:extLst>
            </p:cNvPr>
            <p:cNvSpPr txBox="1">
              <a:spLocks/>
            </p:cNvSpPr>
            <p:nvPr/>
          </p:nvSpPr>
          <p:spPr>
            <a:xfrm>
              <a:off x="6899061" y="4520999"/>
              <a:ext cx="4894700" cy="7353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dirty="0">
                  <a:solidFill>
                    <a:schemeClr val="bg1"/>
                  </a:solidFill>
                  <a:latin typeface="+mj-lt"/>
                  <a:ea typeface="Open Sans Light" panose="020B0306030504020204" pitchFamily="34" charset="0"/>
                  <a:cs typeface="Open Sans Light" panose="020B0306030504020204" pitchFamily="34" charset="0"/>
                </a:rPr>
                <a:t>Necesidades de seguridad: </a:t>
              </a:r>
              <a:r>
                <a:rPr lang="en-GB" sz="2000" dirty="0">
                  <a:solidFill>
                    <a:schemeClr val="bg1"/>
                  </a:solidFill>
                  <a:latin typeface="+mj-lt"/>
                  <a:ea typeface="Open Sans Light" panose="020B0306030504020204" pitchFamily="34" charset="0"/>
                  <a:cs typeface="Open Sans Light" panose="020B0306030504020204" pitchFamily="34" charset="0"/>
                </a:rPr>
                <a:t>seguridad y protección contra daños físicos y emocionales.</a:t>
              </a:r>
            </a:p>
            <a:p>
              <a:pPr algn="l">
                <a:lnSpc>
                  <a:spcPct val="100000"/>
                </a:lnSpc>
              </a:pPr>
              <a:r>
                <a:rPr lang="en-GB" sz="1600" dirty="0">
                  <a:solidFill>
                    <a:schemeClr val="bg1"/>
                  </a:solidFill>
                  <a:latin typeface="+mj-lt"/>
                  <a:ea typeface="Open Sans Light" panose="020B0306030504020204" pitchFamily="34" charset="0"/>
                  <a:cs typeface="Open Sans Light" panose="020B0306030504020204" pitchFamily="34" charset="0"/>
                </a:rPr>
                <a:t> </a:t>
              </a:r>
            </a:p>
          </p:txBody>
        </p:sp>
        <p:sp>
          <p:nvSpPr>
            <p:cNvPr id="43" name="Subtitle 2">
              <a:extLst>
                <a:ext uri="{FF2B5EF4-FFF2-40B4-BE49-F238E27FC236}">
                  <a16:creationId xmlns:a16="http://schemas.microsoft.com/office/drawing/2014/main" xmlns="" id="{29A12E6E-5CE3-4871-A30A-E07560DF72E8}"/>
                </a:ext>
              </a:extLst>
            </p:cNvPr>
            <p:cNvSpPr txBox="1">
              <a:spLocks/>
            </p:cNvSpPr>
            <p:nvPr/>
          </p:nvSpPr>
          <p:spPr>
            <a:xfrm>
              <a:off x="6465123" y="3845871"/>
              <a:ext cx="5370857" cy="67615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dirty="0">
                  <a:solidFill>
                    <a:schemeClr val="bg1"/>
                  </a:solidFill>
                  <a:latin typeface="+mj-lt"/>
                  <a:ea typeface="Open Sans Light" panose="020B0306030504020204" pitchFamily="34" charset="0"/>
                  <a:cs typeface="Open Sans Light" panose="020B0306030504020204" pitchFamily="34" charset="0"/>
                </a:rPr>
                <a:t>Necesidades sociales: </a:t>
              </a:r>
              <a:r>
                <a:rPr lang="en-GB" sz="2000" dirty="0">
                  <a:solidFill>
                    <a:schemeClr val="bg1"/>
                  </a:solidFill>
                  <a:latin typeface="+mj-lt"/>
                  <a:ea typeface="Open Sans Light" panose="020B0306030504020204" pitchFamily="34" charset="0"/>
                  <a:cs typeface="Open Sans Light" panose="020B0306030504020204" pitchFamily="34" charset="0"/>
                </a:rPr>
                <a:t>afecto, pertenencia, aceptación y amistad.</a:t>
              </a:r>
            </a:p>
            <a:p>
              <a:pPr algn="l">
                <a:lnSpc>
                  <a:spcPts val="1313"/>
                </a:lnSpc>
              </a:pPr>
              <a:r>
                <a:rPr lang="en-GB" sz="1400" b="1" dirty="0">
                  <a:solidFill>
                    <a:schemeClr val="bg1"/>
                  </a:solidFill>
                  <a:latin typeface="+mj-lt"/>
                  <a:ea typeface="Open Sans Light" panose="020B0306030504020204" pitchFamily="34" charset="0"/>
                  <a:cs typeface="Open Sans Light" panose="020B0306030504020204" pitchFamily="34" charset="0"/>
                </a:rPr>
                <a:t> </a:t>
              </a:r>
            </a:p>
          </p:txBody>
        </p:sp>
        <p:sp>
          <p:nvSpPr>
            <p:cNvPr id="44" name="Subtitle 2">
              <a:extLst>
                <a:ext uri="{FF2B5EF4-FFF2-40B4-BE49-F238E27FC236}">
                  <a16:creationId xmlns:a16="http://schemas.microsoft.com/office/drawing/2014/main" xmlns="" id="{1DD32290-360D-4AF9-88EC-3E671BB1F96B}"/>
                </a:ext>
              </a:extLst>
            </p:cNvPr>
            <p:cNvSpPr txBox="1">
              <a:spLocks/>
            </p:cNvSpPr>
            <p:nvPr/>
          </p:nvSpPr>
          <p:spPr>
            <a:xfrm>
              <a:off x="6013232" y="3292761"/>
              <a:ext cx="6048365" cy="58502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b="1" dirty="0">
                  <a:solidFill>
                    <a:schemeClr val="bg1"/>
                  </a:solidFill>
                  <a:latin typeface="+mj-lt"/>
                  <a:ea typeface="Open Sans Light" panose="020B0306030504020204" pitchFamily="34" charset="0"/>
                  <a:cs typeface="Open Sans Light" panose="020B0306030504020204" pitchFamily="34" charset="0"/>
                </a:rPr>
                <a:t>Necesidades de estima: factores de </a:t>
              </a:r>
              <a:r>
                <a:rPr lang="en-GB" sz="1600" dirty="0">
                  <a:solidFill>
                    <a:schemeClr val="bg1"/>
                  </a:solidFill>
                  <a:latin typeface="+mj-lt"/>
                  <a:ea typeface="Open Sans Light" panose="020B0306030504020204" pitchFamily="34" charset="0"/>
                  <a:cs typeface="Open Sans Light" panose="020B0306030504020204" pitchFamily="34" charset="0"/>
                </a:rPr>
                <a:t>estima internos, como el respeto por uno mismo y los logros, así como factores de estima externos, como el estatus o el reconocimiento.</a:t>
              </a:r>
            </a:p>
            <a:p>
              <a:pPr algn="l">
                <a:lnSpc>
                  <a:spcPts val="1313"/>
                </a:lnSpc>
              </a:pPr>
              <a:endParaRPr lang="en-GB" sz="1400" b="1" dirty="0">
                <a:solidFill>
                  <a:schemeClr val="bg1"/>
                </a:solidFill>
                <a:latin typeface="+mj-lt"/>
                <a:ea typeface="Open Sans Light" panose="020B0306030504020204" pitchFamily="34" charset="0"/>
                <a:cs typeface="Open Sans Light" panose="020B0306030504020204" pitchFamily="34" charset="0"/>
              </a:endParaRPr>
            </a:p>
          </p:txBody>
        </p:sp>
        <p:sp>
          <p:nvSpPr>
            <p:cNvPr id="45" name="Subtitle 2">
              <a:extLst>
                <a:ext uri="{FF2B5EF4-FFF2-40B4-BE49-F238E27FC236}">
                  <a16:creationId xmlns:a16="http://schemas.microsoft.com/office/drawing/2014/main" xmlns="" id="{FC6838C3-DE61-4CB9-99D7-6EC80B477913}"/>
                </a:ext>
              </a:extLst>
            </p:cNvPr>
            <p:cNvSpPr txBox="1">
              <a:spLocks/>
            </p:cNvSpPr>
            <p:nvPr/>
          </p:nvSpPr>
          <p:spPr>
            <a:xfrm>
              <a:off x="5822803" y="2694386"/>
              <a:ext cx="5951003" cy="6305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b="1" dirty="0">
                  <a:solidFill>
                    <a:schemeClr val="bg1"/>
                  </a:solidFill>
                  <a:latin typeface="+mj-lt"/>
                  <a:ea typeface="Open Sans Light" panose="020B0306030504020204" pitchFamily="34" charset="0"/>
                  <a:cs typeface="Open Sans Light" panose="020B0306030504020204" pitchFamily="34" charset="0"/>
                </a:rPr>
                <a:t>Necesidades de autorrealización: </a:t>
              </a:r>
              <a:r>
                <a:rPr lang="en-GB" sz="1800" dirty="0">
                  <a:solidFill>
                    <a:schemeClr val="bg1"/>
                  </a:solidFill>
                  <a:latin typeface="+mj-lt"/>
                  <a:ea typeface="Open Sans Light" panose="020B0306030504020204" pitchFamily="34" charset="0"/>
                  <a:cs typeface="Open Sans Light" panose="020B0306030504020204" pitchFamily="34" charset="0"/>
                </a:rPr>
                <a:t>crecimiento, alcanzar el propio potencial; el impulso de convertirse en lo que uno es capaz de ser.</a:t>
              </a:r>
            </a:p>
            <a:p>
              <a:pPr algn="l">
                <a:lnSpc>
                  <a:spcPts val="1313"/>
                </a:lnSpc>
              </a:pPr>
              <a:endParaRPr lang="en-GB" sz="1400" b="1" dirty="0">
                <a:solidFill>
                  <a:schemeClr val="bg1"/>
                </a:solidFill>
                <a:latin typeface="+mj-lt"/>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136389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8821" y="553570"/>
            <a:ext cx="8852375" cy="697353"/>
          </a:xfrm>
        </p:spPr>
        <p:txBody>
          <a:bodyPr>
            <a:normAutofit fontScale="92500"/>
          </a:bodyPr>
          <a:lstStyle/>
          <a:p>
            <a:r>
              <a:rPr lang="en-GB" dirty="0"/>
              <a:t>Teoría de la motivación: La teoría de las necesidades de </a:t>
            </a:r>
            <a:r>
              <a:rPr lang="en-GB" dirty="0" err="1"/>
              <a:t>McCleelland</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65321" y="1840537"/>
            <a:ext cx="4291164" cy="43963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latin typeface="+mj-lt"/>
              </a:rPr>
              <a:t>La motivación puede ir y venir dentro de un equipo, y dentro de cada individuo dentro de ese equipo. Las mejores empresas suelen ser aquellas que son capaces de mantener a sus empleados debidamente motivados con la mayor frecuencia posible.</a:t>
            </a:r>
          </a:p>
          <a:p>
            <a:pPr marL="285750" indent="-285750" algn="l">
              <a:lnSpc>
                <a:spcPct val="100000"/>
              </a:lnSpc>
              <a:spcBef>
                <a:spcPts val="600"/>
              </a:spcBef>
              <a:buFont typeface="Wingdings" panose="05000000000000000000" pitchFamily="2" charset="2"/>
              <a:buChar char="à"/>
            </a:pPr>
            <a:r>
              <a:rPr lang="en-GB" altLang="de-DE" sz="1800" dirty="0">
                <a:latin typeface="+mj-lt"/>
                <a:sym typeface="Wingdings" panose="05000000000000000000" pitchFamily="2" charset="2"/>
              </a:rPr>
              <a:t>Según la Teoría de la Motivación Humana de McClelland, una de las mejores cosas que puede hacer es comprender a cada uno de sus empleados a nivel personal.</a:t>
            </a:r>
          </a:p>
          <a:p>
            <a:pPr marL="285750" indent="-285750" algn="l">
              <a:lnSpc>
                <a:spcPct val="100000"/>
              </a:lnSpc>
              <a:spcBef>
                <a:spcPts val="600"/>
              </a:spcBef>
              <a:buFont typeface="Wingdings" panose="05000000000000000000" pitchFamily="2" charset="2"/>
              <a:buChar char="à"/>
            </a:pPr>
            <a:r>
              <a:rPr lang="en-GB" altLang="de-DE" sz="1800" dirty="0">
                <a:latin typeface="+mj-lt"/>
                <a:sym typeface="Wingdings" panose="05000000000000000000" pitchFamily="2" charset="2"/>
              </a:rPr>
              <a:t>El núcleo de la Teoría de la Motivación Humana promovida por McClelland es la idea de que hay tres motivadores principales que entran en juego en el entorno laboral.</a:t>
            </a:r>
          </a:p>
          <a:p>
            <a:pPr marL="285750" indent="-285750" algn="l">
              <a:lnSpc>
                <a:spcPts val="1500"/>
              </a:lnSpc>
              <a:spcBef>
                <a:spcPts val="600"/>
              </a:spcBef>
              <a:buFont typeface="Wingdings" panose="05000000000000000000" pitchFamily="2" charset="2"/>
              <a:buChar char="à"/>
            </a:pPr>
            <a:endParaRPr lang="en-GB" altLang="de-DE" sz="1800" dirty="0">
              <a:latin typeface="+mj-lt"/>
            </a:endParaRPr>
          </a:p>
        </p:txBody>
      </p:sp>
      <p:grpSp>
        <p:nvGrpSpPr>
          <p:cNvPr id="7" name="Gruppieren 6">
            <a:extLst>
              <a:ext uri="{FF2B5EF4-FFF2-40B4-BE49-F238E27FC236}">
                <a16:creationId xmlns:a16="http://schemas.microsoft.com/office/drawing/2014/main" xmlns="" id="{D1756B1B-2166-4C63-B025-F3A51EFD716A}"/>
              </a:ext>
            </a:extLst>
          </p:cNvPr>
          <p:cNvGrpSpPr/>
          <p:nvPr/>
        </p:nvGrpSpPr>
        <p:grpSpPr>
          <a:xfrm>
            <a:off x="5694286" y="4524648"/>
            <a:ext cx="6070597" cy="2002553"/>
            <a:chOff x="4867368" y="2214419"/>
            <a:chExt cx="6070597" cy="4016559"/>
          </a:xfrm>
        </p:grpSpPr>
        <p:grpSp>
          <p:nvGrpSpPr>
            <p:cNvPr id="5" name="Gruppieren 4">
              <a:extLst>
                <a:ext uri="{FF2B5EF4-FFF2-40B4-BE49-F238E27FC236}">
                  <a16:creationId xmlns:a16="http://schemas.microsoft.com/office/drawing/2014/main" xmlns="" id="{7530AD46-A057-4729-80D9-00B93ADEEBB3}"/>
                </a:ext>
              </a:extLst>
            </p:cNvPr>
            <p:cNvGrpSpPr/>
            <p:nvPr/>
          </p:nvGrpSpPr>
          <p:grpSpPr>
            <a:xfrm>
              <a:off x="4867368" y="2214419"/>
              <a:ext cx="6070597" cy="4016559"/>
              <a:chOff x="5488579" y="2410494"/>
              <a:chExt cx="2908846" cy="2850402"/>
            </a:xfrm>
          </p:grpSpPr>
          <p:grpSp>
            <p:nvGrpSpPr>
              <p:cNvPr id="29" name="Gruppieren 28">
                <a:extLst>
                  <a:ext uri="{FF2B5EF4-FFF2-40B4-BE49-F238E27FC236}">
                    <a16:creationId xmlns:a16="http://schemas.microsoft.com/office/drawing/2014/main" xmlns="" id="{97960FE4-F5F8-4908-BAB0-DA8ECC49C774}"/>
                  </a:ext>
                </a:extLst>
              </p:cNvPr>
              <p:cNvGrpSpPr/>
              <p:nvPr/>
            </p:nvGrpSpPr>
            <p:grpSpPr>
              <a:xfrm>
                <a:off x="7064483" y="2410494"/>
                <a:ext cx="1273808" cy="2037012"/>
                <a:chOff x="3344359" y="3386953"/>
                <a:chExt cx="1273808" cy="2037012"/>
              </a:xfrm>
            </p:grpSpPr>
            <p:sp>
              <p:nvSpPr>
                <p:cNvPr id="30" name="Freeform 14">
                  <a:extLst>
                    <a:ext uri="{FF2B5EF4-FFF2-40B4-BE49-F238E27FC236}">
                      <a16:creationId xmlns:a16="http://schemas.microsoft.com/office/drawing/2014/main" xmlns="" id="{E378E233-895B-4196-A837-870F150B1825}"/>
                    </a:ext>
                  </a:extLst>
                </p:cNvPr>
                <p:cNvSpPr>
                  <a:spLocks/>
                </p:cNvSpPr>
                <p:nvPr/>
              </p:nvSpPr>
              <p:spPr bwMode="auto">
                <a:xfrm>
                  <a:off x="3344359" y="3386953"/>
                  <a:ext cx="1273808" cy="2037011"/>
                </a:xfrm>
                <a:custGeom>
                  <a:avLst/>
                  <a:gdLst>
                    <a:gd name="T0" fmla="*/ 859 w 1943"/>
                    <a:gd name="T1" fmla="*/ 0 h 3519"/>
                    <a:gd name="T2" fmla="*/ 0 w 1943"/>
                    <a:gd name="T3" fmla="*/ 3019 h 3519"/>
                    <a:gd name="T4" fmla="*/ 867 w 1943"/>
                    <a:gd name="T5" fmla="*/ 3519 h 3519"/>
                    <a:gd name="T6" fmla="*/ 1401 w 1943"/>
                    <a:gd name="T7" fmla="*/ 3211 h 3519"/>
                    <a:gd name="T8" fmla="*/ 1943 w 1943"/>
                    <a:gd name="T9" fmla="*/ 2902 h 3519"/>
                    <a:gd name="T10" fmla="*/ 859 w 1943"/>
                    <a:gd name="T11" fmla="*/ 0 h 3519"/>
                  </a:gdLst>
                  <a:ahLst/>
                  <a:cxnLst>
                    <a:cxn ang="0">
                      <a:pos x="T0" y="T1"/>
                    </a:cxn>
                    <a:cxn ang="0">
                      <a:pos x="T2" y="T3"/>
                    </a:cxn>
                    <a:cxn ang="0">
                      <a:pos x="T4" y="T5"/>
                    </a:cxn>
                    <a:cxn ang="0">
                      <a:pos x="T6" y="T7"/>
                    </a:cxn>
                    <a:cxn ang="0">
                      <a:pos x="T8" y="T9"/>
                    </a:cxn>
                    <a:cxn ang="0">
                      <a:pos x="T10" y="T11"/>
                    </a:cxn>
                  </a:cxnLst>
                  <a:rect l="0" t="0" r="r" b="b"/>
                  <a:pathLst>
                    <a:path w="1943" h="3519">
                      <a:moveTo>
                        <a:pt x="859" y="0"/>
                      </a:moveTo>
                      <a:lnTo>
                        <a:pt x="0" y="3019"/>
                      </a:lnTo>
                      <a:lnTo>
                        <a:pt x="867" y="3519"/>
                      </a:lnTo>
                      <a:lnTo>
                        <a:pt x="1401" y="3211"/>
                      </a:lnTo>
                      <a:lnTo>
                        <a:pt x="1943" y="2902"/>
                      </a:lnTo>
                      <a:lnTo>
                        <a:pt x="859" y="0"/>
                      </a:lnTo>
                      <a:close/>
                    </a:path>
                  </a:pathLst>
                </a:custGeom>
                <a:solidFill>
                  <a:schemeClr val="accent6">
                    <a:lumMod val="60000"/>
                    <a:lumOff val="40000"/>
                  </a:schemeClr>
                </a:solidFill>
                <a:ln>
                  <a:noFill/>
                </a:ln>
              </p:spPr>
              <p:txBody>
                <a:bodyPr vert="horz" wrap="square" lIns="34299" tIns="17149" rIns="34299" bIns="17149" numCol="1" anchor="t" anchorCtr="0" compatLnSpc="1">
                  <a:prstTxWarp prst="textNoShape">
                    <a:avLst/>
                  </a:prstTxWarp>
                </a:bodyPr>
                <a:lstStyle/>
                <a:p>
                  <a:endParaRPr lang="en-GB" sz="567" dirty="0"/>
                </a:p>
              </p:txBody>
            </p:sp>
            <p:sp>
              <p:nvSpPr>
                <p:cNvPr id="31" name="Freeform 18">
                  <a:extLst>
                    <a:ext uri="{FF2B5EF4-FFF2-40B4-BE49-F238E27FC236}">
                      <a16:creationId xmlns:a16="http://schemas.microsoft.com/office/drawing/2014/main" xmlns="" id="{13CCBD86-B195-4F13-B96C-D8C4FCA85F3D}"/>
                    </a:ext>
                  </a:extLst>
                </p:cNvPr>
                <p:cNvSpPr>
                  <a:spLocks/>
                </p:cNvSpPr>
                <p:nvPr/>
              </p:nvSpPr>
              <p:spPr bwMode="auto">
                <a:xfrm>
                  <a:off x="3420408" y="3391584"/>
                  <a:ext cx="492347" cy="2032381"/>
                </a:xfrm>
                <a:custGeom>
                  <a:avLst/>
                  <a:gdLst>
                    <a:gd name="T0" fmla="*/ 743 w 751"/>
                    <a:gd name="T1" fmla="*/ 0 h 3511"/>
                    <a:gd name="T2" fmla="*/ 0 w 751"/>
                    <a:gd name="T3" fmla="*/ 2619 h 3511"/>
                    <a:gd name="T4" fmla="*/ 384 w 751"/>
                    <a:gd name="T5" fmla="*/ 3303 h 3511"/>
                    <a:gd name="T6" fmla="*/ 751 w 751"/>
                    <a:gd name="T7" fmla="*/ 3511 h 3511"/>
                    <a:gd name="T8" fmla="*/ 751 w 751"/>
                    <a:gd name="T9" fmla="*/ 3511 h 3511"/>
                    <a:gd name="T10" fmla="*/ 751 w 751"/>
                    <a:gd name="T11" fmla="*/ 0 h 3511"/>
                    <a:gd name="T12" fmla="*/ 743 w 751"/>
                    <a:gd name="T13" fmla="*/ 0 h 3511"/>
                  </a:gdLst>
                  <a:ahLst/>
                  <a:cxnLst>
                    <a:cxn ang="0">
                      <a:pos x="T0" y="T1"/>
                    </a:cxn>
                    <a:cxn ang="0">
                      <a:pos x="T2" y="T3"/>
                    </a:cxn>
                    <a:cxn ang="0">
                      <a:pos x="T4" y="T5"/>
                    </a:cxn>
                    <a:cxn ang="0">
                      <a:pos x="T6" y="T7"/>
                    </a:cxn>
                    <a:cxn ang="0">
                      <a:pos x="T8" y="T9"/>
                    </a:cxn>
                    <a:cxn ang="0">
                      <a:pos x="T10" y="T11"/>
                    </a:cxn>
                    <a:cxn ang="0">
                      <a:pos x="T12" y="T13"/>
                    </a:cxn>
                  </a:cxnLst>
                  <a:rect l="0" t="0" r="r" b="b"/>
                  <a:pathLst>
                    <a:path w="751" h="3511">
                      <a:moveTo>
                        <a:pt x="743" y="0"/>
                      </a:moveTo>
                      <a:lnTo>
                        <a:pt x="0" y="2619"/>
                      </a:lnTo>
                      <a:lnTo>
                        <a:pt x="384" y="3303"/>
                      </a:lnTo>
                      <a:lnTo>
                        <a:pt x="751" y="3511"/>
                      </a:lnTo>
                      <a:lnTo>
                        <a:pt x="751" y="3511"/>
                      </a:lnTo>
                      <a:lnTo>
                        <a:pt x="751" y="0"/>
                      </a:lnTo>
                      <a:lnTo>
                        <a:pt x="743" y="0"/>
                      </a:lnTo>
                      <a:close/>
                    </a:path>
                  </a:pathLst>
                </a:custGeom>
                <a:solidFill>
                  <a:schemeClr val="accent6">
                    <a:lumMod val="75000"/>
                  </a:schemeClr>
                </a:solidFill>
                <a:ln>
                  <a:noFill/>
                </a:ln>
              </p:spPr>
              <p:txBody>
                <a:bodyPr vert="horz" wrap="square" lIns="34299" tIns="17149" rIns="34299" bIns="17149" numCol="1" anchor="t" anchorCtr="0" compatLnSpc="1">
                  <a:prstTxWarp prst="textNoShape">
                    <a:avLst/>
                  </a:prstTxWarp>
                </a:bodyPr>
                <a:lstStyle/>
                <a:p>
                  <a:endParaRPr lang="en-GB" sz="567" dirty="0"/>
                </a:p>
              </p:txBody>
            </p:sp>
          </p:grpSp>
          <p:grpSp>
            <p:nvGrpSpPr>
              <p:cNvPr id="32" name="Gruppieren 31">
                <a:extLst>
                  <a:ext uri="{FF2B5EF4-FFF2-40B4-BE49-F238E27FC236}">
                    <a16:creationId xmlns:a16="http://schemas.microsoft.com/office/drawing/2014/main" xmlns="" id="{47941E52-6F50-46CC-9E97-39A49F44E1F9}"/>
                  </a:ext>
                </a:extLst>
              </p:cNvPr>
              <p:cNvGrpSpPr/>
              <p:nvPr/>
            </p:nvGrpSpPr>
            <p:grpSpPr>
              <a:xfrm>
                <a:off x="6276531" y="2825828"/>
                <a:ext cx="1273808" cy="2037012"/>
                <a:chOff x="3344359" y="3386953"/>
                <a:chExt cx="1273808" cy="2037012"/>
              </a:xfrm>
            </p:grpSpPr>
            <p:sp>
              <p:nvSpPr>
                <p:cNvPr id="33" name="Freeform 14">
                  <a:extLst>
                    <a:ext uri="{FF2B5EF4-FFF2-40B4-BE49-F238E27FC236}">
                      <a16:creationId xmlns:a16="http://schemas.microsoft.com/office/drawing/2014/main" xmlns="" id="{A19EFFE0-0F87-4FCC-ABB0-1106397F0E56}"/>
                    </a:ext>
                  </a:extLst>
                </p:cNvPr>
                <p:cNvSpPr>
                  <a:spLocks/>
                </p:cNvSpPr>
                <p:nvPr/>
              </p:nvSpPr>
              <p:spPr bwMode="auto">
                <a:xfrm>
                  <a:off x="3344359" y="3386953"/>
                  <a:ext cx="1273808" cy="2037011"/>
                </a:xfrm>
                <a:custGeom>
                  <a:avLst/>
                  <a:gdLst>
                    <a:gd name="T0" fmla="*/ 859 w 1943"/>
                    <a:gd name="T1" fmla="*/ 0 h 3519"/>
                    <a:gd name="T2" fmla="*/ 0 w 1943"/>
                    <a:gd name="T3" fmla="*/ 3019 h 3519"/>
                    <a:gd name="T4" fmla="*/ 867 w 1943"/>
                    <a:gd name="T5" fmla="*/ 3519 h 3519"/>
                    <a:gd name="T6" fmla="*/ 1401 w 1943"/>
                    <a:gd name="T7" fmla="*/ 3211 h 3519"/>
                    <a:gd name="T8" fmla="*/ 1943 w 1943"/>
                    <a:gd name="T9" fmla="*/ 2902 h 3519"/>
                    <a:gd name="T10" fmla="*/ 859 w 1943"/>
                    <a:gd name="T11" fmla="*/ 0 h 3519"/>
                  </a:gdLst>
                  <a:ahLst/>
                  <a:cxnLst>
                    <a:cxn ang="0">
                      <a:pos x="T0" y="T1"/>
                    </a:cxn>
                    <a:cxn ang="0">
                      <a:pos x="T2" y="T3"/>
                    </a:cxn>
                    <a:cxn ang="0">
                      <a:pos x="T4" y="T5"/>
                    </a:cxn>
                    <a:cxn ang="0">
                      <a:pos x="T6" y="T7"/>
                    </a:cxn>
                    <a:cxn ang="0">
                      <a:pos x="T8" y="T9"/>
                    </a:cxn>
                    <a:cxn ang="0">
                      <a:pos x="T10" y="T11"/>
                    </a:cxn>
                  </a:cxnLst>
                  <a:rect l="0" t="0" r="r" b="b"/>
                  <a:pathLst>
                    <a:path w="1943" h="3519">
                      <a:moveTo>
                        <a:pt x="859" y="0"/>
                      </a:moveTo>
                      <a:lnTo>
                        <a:pt x="0" y="3019"/>
                      </a:lnTo>
                      <a:lnTo>
                        <a:pt x="867" y="3519"/>
                      </a:lnTo>
                      <a:lnTo>
                        <a:pt x="1401" y="3211"/>
                      </a:lnTo>
                      <a:lnTo>
                        <a:pt x="1943" y="2902"/>
                      </a:lnTo>
                      <a:lnTo>
                        <a:pt x="859" y="0"/>
                      </a:lnTo>
                      <a:close/>
                    </a:path>
                  </a:pathLst>
                </a:custGeom>
                <a:solidFill>
                  <a:schemeClr val="accent1">
                    <a:lumMod val="60000"/>
                    <a:lumOff val="40000"/>
                  </a:schemeClr>
                </a:solidFill>
                <a:ln>
                  <a:noFill/>
                </a:ln>
              </p:spPr>
              <p:txBody>
                <a:bodyPr vert="horz" wrap="square" lIns="34299" tIns="17149" rIns="34299" bIns="17149" numCol="1" anchor="t" anchorCtr="0" compatLnSpc="1">
                  <a:prstTxWarp prst="textNoShape">
                    <a:avLst/>
                  </a:prstTxWarp>
                </a:bodyPr>
                <a:lstStyle/>
                <a:p>
                  <a:endParaRPr lang="en-GB" sz="567" dirty="0"/>
                </a:p>
              </p:txBody>
            </p:sp>
            <p:sp>
              <p:nvSpPr>
                <p:cNvPr id="34" name="Freeform 18">
                  <a:extLst>
                    <a:ext uri="{FF2B5EF4-FFF2-40B4-BE49-F238E27FC236}">
                      <a16:creationId xmlns:a16="http://schemas.microsoft.com/office/drawing/2014/main" xmlns="" id="{7D7A9F63-2CB8-4E15-9AF9-15AC5C34683D}"/>
                    </a:ext>
                  </a:extLst>
                </p:cNvPr>
                <p:cNvSpPr>
                  <a:spLocks/>
                </p:cNvSpPr>
                <p:nvPr/>
              </p:nvSpPr>
              <p:spPr bwMode="auto">
                <a:xfrm>
                  <a:off x="3420408" y="3391584"/>
                  <a:ext cx="492347" cy="2032381"/>
                </a:xfrm>
                <a:custGeom>
                  <a:avLst/>
                  <a:gdLst>
                    <a:gd name="T0" fmla="*/ 743 w 751"/>
                    <a:gd name="T1" fmla="*/ 0 h 3511"/>
                    <a:gd name="T2" fmla="*/ 0 w 751"/>
                    <a:gd name="T3" fmla="*/ 2619 h 3511"/>
                    <a:gd name="T4" fmla="*/ 384 w 751"/>
                    <a:gd name="T5" fmla="*/ 3303 h 3511"/>
                    <a:gd name="T6" fmla="*/ 751 w 751"/>
                    <a:gd name="T7" fmla="*/ 3511 h 3511"/>
                    <a:gd name="T8" fmla="*/ 751 w 751"/>
                    <a:gd name="T9" fmla="*/ 3511 h 3511"/>
                    <a:gd name="T10" fmla="*/ 751 w 751"/>
                    <a:gd name="T11" fmla="*/ 0 h 3511"/>
                    <a:gd name="T12" fmla="*/ 743 w 751"/>
                    <a:gd name="T13" fmla="*/ 0 h 3511"/>
                  </a:gdLst>
                  <a:ahLst/>
                  <a:cxnLst>
                    <a:cxn ang="0">
                      <a:pos x="T0" y="T1"/>
                    </a:cxn>
                    <a:cxn ang="0">
                      <a:pos x="T2" y="T3"/>
                    </a:cxn>
                    <a:cxn ang="0">
                      <a:pos x="T4" y="T5"/>
                    </a:cxn>
                    <a:cxn ang="0">
                      <a:pos x="T6" y="T7"/>
                    </a:cxn>
                    <a:cxn ang="0">
                      <a:pos x="T8" y="T9"/>
                    </a:cxn>
                    <a:cxn ang="0">
                      <a:pos x="T10" y="T11"/>
                    </a:cxn>
                    <a:cxn ang="0">
                      <a:pos x="T12" y="T13"/>
                    </a:cxn>
                  </a:cxnLst>
                  <a:rect l="0" t="0" r="r" b="b"/>
                  <a:pathLst>
                    <a:path w="751" h="3511">
                      <a:moveTo>
                        <a:pt x="743" y="0"/>
                      </a:moveTo>
                      <a:lnTo>
                        <a:pt x="0" y="2619"/>
                      </a:lnTo>
                      <a:lnTo>
                        <a:pt x="384" y="3303"/>
                      </a:lnTo>
                      <a:lnTo>
                        <a:pt x="751" y="3511"/>
                      </a:lnTo>
                      <a:lnTo>
                        <a:pt x="751" y="3511"/>
                      </a:lnTo>
                      <a:lnTo>
                        <a:pt x="751" y="0"/>
                      </a:lnTo>
                      <a:lnTo>
                        <a:pt x="743" y="0"/>
                      </a:lnTo>
                      <a:close/>
                    </a:path>
                  </a:pathLst>
                </a:custGeom>
                <a:solidFill>
                  <a:schemeClr val="accent1">
                    <a:lumMod val="75000"/>
                  </a:schemeClr>
                </a:solidFill>
                <a:ln>
                  <a:noFill/>
                </a:ln>
              </p:spPr>
              <p:txBody>
                <a:bodyPr vert="horz" wrap="square" lIns="34299" tIns="17149" rIns="34299" bIns="17149" numCol="1" anchor="t" anchorCtr="0" compatLnSpc="1">
                  <a:prstTxWarp prst="textNoShape">
                    <a:avLst/>
                  </a:prstTxWarp>
                </a:bodyPr>
                <a:lstStyle/>
                <a:p>
                  <a:endParaRPr lang="en-GB" sz="567" dirty="0"/>
                </a:p>
              </p:txBody>
            </p:sp>
          </p:grpSp>
          <p:sp>
            <p:nvSpPr>
              <p:cNvPr id="35" name="Freeform 7">
                <a:extLst>
                  <a:ext uri="{FF2B5EF4-FFF2-40B4-BE49-F238E27FC236}">
                    <a16:creationId xmlns:a16="http://schemas.microsoft.com/office/drawing/2014/main" xmlns="" id="{49218A93-F068-4703-9D8B-01FFBEE698E2}"/>
                  </a:ext>
                </a:extLst>
              </p:cNvPr>
              <p:cNvSpPr>
                <a:spLocks/>
              </p:cNvSpPr>
              <p:nvPr/>
            </p:nvSpPr>
            <p:spPr bwMode="auto">
              <a:xfrm>
                <a:off x="7128862" y="2591188"/>
                <a:ext cx="1268563" cy="1834410"/>
              </a:xfrm>
              <a:custGeom>
                <a:avLst/>
                <a:gdLst>
                  <a:gd name="T0" fmla="*/ 859 w 1935"/>
                  <a:gd name="T1" fmla="*/ 0 h 3169"/>
                  <a:gd name="T2" fmla="*/ 0 w 1935"/>
                  <a:gd name="T3" fmla="*/ 2661 h 3169"/>
                  <a:gd name="T4" fmla="*/ 867 w 1935"/>
                  <a:gd name="T5" fmla="*/ 3169 h 3169"/>
                  <a:gd name="T6" fmla="*/ 1401 w 1935"/>
                  <a:gd name="T7" fmla="*/ 2852 h 3169"/>
                  <a:gd name="T8" fmla="*/ 1935 w 1935"/>
                  <a:gd name="T9" fmla="*/ 2544 h 3169"/>
                  <a:gd name="T10" fmla="*/ 859 w 1935"/>
                  <a:gd name="T11" fmla="*/ 0 h 3169"/>
                </a:gdLst>
                <a:ahLst/>
                <a:cxnLst>
                  <a:cxn ang="0">
                    <a:pos x="T0" y="T1"/>
                  </a:cxn>
                  <a:cxn ang="0">
                    <a:pos x="T2" y="T3"/>
                  </a:cxn>
                  <a:cxn ang="0">
                    <a:pos x="T4" y="T5"/>
                  </a:cxn>
                  <a:cxn ang="0">
                    <a:pos x="T6" y="T7"/>
                  </a:cxn>
                  <a:cxn ang="0">
                    <a:pos x="T8" y="T9"/>
                  </a:cxn>
                  <a:cxn ang="0">
                    <a:pos x="T10" y="T11"/>
                  </a:cxn>
                </a:cxnLst>
                <a:rect l="0" t="0" r="r" b="b"/>
                <a:pathLst>
                  <a:path w="1935" h="3169">
                    <a:moveTo>
                      <a:pt x="859" y="0"/>
                    </a:moveTo>
                    <a:lnTo>
                      <a:pt x="0" y="2661"/>
                    </a:lnTo>
                    <a:lnTo>
                      <a:pt x="867" y="3169"/>
                    </a:lnTo>
                    <a:lnTo>
                      <a:pt x="1401" y="2852"/>
                    </a:lnTo>
                    <a:lnTo>
                      <a:pt x="1935" y="2544"/>
                    </a:lnTo>
                    <a:lnTo>
                      <a:pt x="8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GB" sz="567" dirty="0"/>
              </a:p>
            </p:txBody>
          </p:sp>
          <p:sp>
            <p:nvSpPr>
              <p:cNvPr id="36" name="Freeform 9">
                <a:extLst>
                  <a:ext uri="{FF2B5EF4-FFF2-40B4-BE49-F238E27FC236}">
                    <a16:creationId xmlns:a16="http://schemas.microsoft.com/office/drawing/2014/main" xmlns="" id="{6D5C7325-6E56-42B3-B6AE-F2922666CF98}"/>
                  </a:ext>
                </a:extLst>
              </p:cNvPr>
              <p:cNvSpPr>
                <a:spLocks/>
              </p:cNvSpPr>
              <p:nvPr/>
            </p:nvSpPr>
            <p:spPr bwMode="auto">
              <a:xfrm>
                <a:off x="7150496" y="2591188"/>
                <a:ext cx="546761" cy="1834410"/>
              </a:xfrm>
              <a:custGeom>
                <a:avLst/>
                <a:gdLst>
                  <a:gd name="T0" fmla="*/ 826 w 834"/>
                  <a:gd name="T1" fmla="*/ 0 h 3169"/>
                  <a:gd name="T2" fmla="*/ 0 w 834"/>
                  <a:gd name="T3" fmla="*/ 2569 h 3169"/>
                  <a:gd name="T4" fmla="*/ 225 w 834"/>
                  <a:gd name="T5" fmla="*/ 2811 h 3169"/>
                  <a:gd name="T6" fmla="*/ 834 w 834"/>
                  <a:gd name="T7" fmla="*/ 3169 h 3169"/>
                  <a:gd name="T8" fmla="*/ 826 w 834"/>
                  <a:gd name="T9" fmla="*/ 0 h 3169"/>
                </a:gdLst>
                <a:ahLst/>
                <a:cxnLst>
                  <a:cxn ang="0">
                    <a:pos x="T0" y="T1"/>
                  </a:cxn>
                  <a:cxn ang="0">
                    <a:pos x="T2" y="T3"/>
                  </a:cxn>
                  <a:cxn ang="0">
                    <a:pos x="T4" y="T5"/>
                  </a:cxn>
                  <a:cxn ang="0">
                    <a:pos x="T6" y="T7"/>
                  </a:cxn>
                  <a:cxn ang="0">
                    <a:pos x="T8" y="T9"/>
                  </a:cxn>
                </a:cxnLst>
                <a:rect l="0" t="0" r="r" b="b"/>
                <a:pathLst>
                  <a:path w="834" h="3169">
                    <a:moveTo>
                      <a:pt x="826" y="0"/>
                    </a:moveTo>
                    <a:lnTo>
                      <a:pt x="0" y="2569"/>
                    </a:lnTo>
                    <a:lnTo>
                      <a:pt x="225" y="2811"/>
                    </a:lnTo>
                    <a:lnTo>
                      <a:pt x="834" y="3169"/>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GB" sz="567" dirty="0"/>
              </a:p>
            </p:txBody>
          </p:sp>
          <p:sp>
            <p:nvSpPr>
              <p:cNvPr id="39" name="Freeform 11">
                <a:extLst>
                  <a:ext uri="{FF2B5EF4-FFF2-40B4-BE49-F238E27FC236}">
                    <a16:creationId xmlns:a16="http://schemas.microsoft.com/office/drawing/2014/main" xmlns="" id="{98134CF5-DA6C-4F55-A50B-12B1E6E1CA7D}"/>
                  </a:ext>
                </a:extLst>
              </p:cNvPr>
              <p:cNvSpPr>
                <a:spLocks/>
              </p:cNvSpPr>
              <p:nvPr/>
            </p:nvSpPr>
            <p:spPr bwMode="auto">
              <a:xfrm>
                <a:off x="6308720" y="3827056"/>
                <a:ext cx="1268563" cy="1014164"/>
              </a:xfrm>
              <a:custGeom>
                <a:avLst/>
                <a:gdLst>
                  <a:gd name="T0" fmla="*/ 867 w 1935"/>
                  <a:gd name="T1" fmla="*/ 0 h 1752"/>
                  <a:gd name="T2" fmla="*/ 0 w 1935"/>
                  <a:gd name="T3" fmla="*/ 1251 h 1752"/>
                  <a:gd name="T4" fmla="*/ 867 w 1935"/>
                  <a:gd name="T5" fmla="*/ 1752 h 1752"/>
                  <a:gd name="T6" fmla="*/ 1401 w 1935"/>
                  <a:gd name="T7" fmla="*/ 1443 h 1752"/>
                  <a:gd name="T8" fmla="*/ 1935 w 1935"/>
                  <a:gd name="T9" fmla="*/ 1134 h 1752"/>
                  <a:gd name="T10" fmla="*/ 867 w 1935"/>
                  <a:gd name="T11" fmla="*/ 0 h 1752"/>
                </a:gdLst>
                <a:ahLst/>
                <a:cxnLst>
                  <a:cxn ang="0">
                    <a:pos x="T0" y="T1"/>
                  </a:cxn>
                  <a:cxn ang="0">
                    <a:pos x="T2" y="T3"/>
                  </a:cxn>
                  <a:cxn ang="0">
                    <a:pos x="T4" y="T5"/>
                  </a:cxn>
                  <a:cxn ang="0">
                    <a:pos x="T6" y="T7"/>
                  </a:cxn>
                  <a:cxn ang="0">
                    <a:pos x="T8" y="T9"/>
                  </a:cxn>
                  <a:cxn ang="0">
                    <a:pos x="T10" y="T11"/>
                  </a:cxn>
                </a:cxnLst>
                <a:rect l="0" t="0" r="r" b="b"/>
                <a:pathLst>
                  <a:path w="1935" h="1752">
                    <a:moveTo>
                      <a:pt x="867" y="0"/>
                    </a:moveTo>
                    <a:lnTo>
                      <a:pt x="0" y="1251"/>
                    </a:lnTo>
                    <a:lnTo>
                      <a:pt x="867" y="1752"/>
                    </a:lnTo>
                    <a:lnTo>
                      <a:pt x="1401" y="1443"/>
                    </a:lnTo>
                    <a:lnTo>
                      <a:pt x="1935" y="1134"/>
                    </a:lnTo>
                    <a:lnTo>
                      <a:pt x="8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GB" sz="567" dirty="0"/>
              </a:p>
            </p:txBody>
          </p:sp>
          <p:sp>
            <p:nvSpPr>
              <p:cNvPr id="40" name="Freeform 13">
                <a:extLst>
                  <a:ext uri="{FF2B5EF4-FFF2-40B4-BE49-F238E27FC236}">
                    <a16:creationId xmlns:a16="http://schemas.microsoft.com/office/drawing/2014/main" xmlns="" id="{8EDFC8C3-9CB5-457F-BC38-072559F92488}"/>
                  </a:ext>
                </a:extLst>
              </p:cNvPr>
              <p:cNvSpPr>
                <a:spLocks/>
              </p:cNvSpPr>
              <p:nvPr/>
            </p:nvSpPr>
            <p:spPr bwMode="auto">
              <a:xfrm>
                <a:off x="6505396" y="3827056"/>
                <a:ext cx="371718" cy="1014164"/>
              </a:xfrm>
              <a:custGeom>
                <a:avLst/>
                <a:gdLst>
                  <a:gd name="T0" fmla="*/ 567 w 567"/>
                  <a:gd name="T1" fmla="*/ 0 h 1752"/>
                  <a:gd name="T2" fmla="*/ 0 w 567"/>
                  <a:gd name="T3" fmla="*/ 818 h 1752"/>
                  <a:gd name="T4" fmla="*/ 292 w 567"/>
                  <a:gd name="T5" fmla="*/ 1593 h 1752"/>
                  <a:gd name="T6" fmla="*/ 567 w 567"/>
                  <a:gd name="T7" fmla="*/ 1752 h 1752"/>
                  <a:gd name="T8" fmla="*/ 567 w 567"/>
                  <a:gd name="T9" fmla="*/ 0 h 1752"/>
                </a:gdLst>
                <a:ahLst/>
                <a:cxnLst>
                  <a:cxn ang="0">
                    <a:pos x="T0" y="T1"/>
                  </a:cxn>
                  <a:cxn ang="0">
                    <a:pos x="T2" y="T3"/>
                  </a:cxn>
                  <a:cxn ang="0">
                    <a:pos x="T4" y="T5"/>
                  </a:cxn>
                  <a:cxn ang="0">
                    <a:pos x="T6" y="T7"/>
                  </a:cxn>
                  <a:cxn ang="0">
                    <a:pos x="T8" y="T9"/>
                  </a:cxn>
                </a:cxnLst>
                <a:rect l="0" t="0" r="r" b="b"/>
                <a:pathLst>
                  <a:path w="567" h="1752">
                    <a:moveTo>
                      <a:pt x="567" y="0"/>
                    </a:moveTo>
                    <a:lnTo>
                      <a:pt x="0" y="818"/>
                    </a:lnTo>
                    <a:lnTo>
                      <a:pt x="292" y="1593"/>
                    </a:lnTo>
                    <a:lnTo>
                      <a:pt x="567" y="1752"/>
                    </a:lnTo>
                    <a:lnTo>
                      <a:pt x="5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GB" sz="567" dirty="0"/>
              </a:p>
            </p:txBody>
          </p:sp>
          <p:sp>
            <p:nvSpPr>
              <p:cNvPr id="41" name="Freeform 15">
                <a:extLst>
                  <a:ext uri="{FF2B5EF4-FFF2-40B4-BE49-F238E27FC236}">
                    <a16:creationId xmlns:a16="http://schemas.microsoft.com/office/drawing/2014/main" xmlns="" id="{79733F69-E763-4305-B53A-BE4933F36795}"/>
                  </a:ext>
                </a:extLst>
              </p:cNvPr>
              <p:cNvSpPr>
                <a:spLocks/>
              </p:cNvSpPr>
              <p:nvPr/>
            </p:nvSpPr>
            <p:spPr bwMode="auto">
              <a:xfrm>
                <a:off x="5488579" y="3223884"/>
                <a:ext cx="1273808" cy="2037011"/>
              </a:xfrm>
              <a:custGeom>
                <a:avLst/>
                <a:gdLst>
                  <a:gd name="T0" fmla="*/ 859 w 1943"/>
                  <a:gd name="T1" fmla="*/ 0 h 3519"/>
                  <a:gd name="T2" fmla="*/ 0 w 1943"/>
                  <a:gd name="T3" fmla="*/ 3019 h 3519"/>
                  <a:gd name="T4" fmla="*/ 867 w 1943"/>
                  <a:gd name="T5" fmla="*/ 3519 h 3519"/>
                  <a:gd name="T6" fmla="*/ 1401 w 1943"/>
                  <a:gd name="T7" fmla="*/ 3211 h 3519"/>
                  <a:gd name="T8" fmla="*/ 1943 w 1943"/>
                  <a:gd name="T9" fmla="*/ 2902 h 3519"/>
                  <a:gd name="T10" fmla="*/ 859 w 1943"/>
                  <a:gd name="T11" fmla="*/ 0 h 3519"/>
                </a:gdLst>
                <a:ahLst/>
                <a:cxnLst>
                  <a:cxn ang="0">
                    <a:pos x="T0" y="T1"/>
                  </a:cxn>
                  <a:cxn ang="0">
                    <a:pos x="T2" y="T3"/>
                  </a:cxn>
                  <a:cxn ang="0">
                    <a:pos x="T4" y="T5"/>
                  </a:cxn>
                  <a:cxn ang="0">
                    <a:pos x="T6" y="T7"/>
                  </a:cxn>
                  <a:cxn ang="0">
                    <a:pos x="T8" y="T9"/>
                  </a:cxn>
                  <a:cxn ang="0">
                    <a:pos x="T10" y="T11"/>
                  </a:cxn>
                </a:cxnLst>
                <a:rect l="0" t="0" r="r" b="b"/>
                <a:pathLst>
                  <a:path w="1943" h="3519">
                    <a:moveTo>
                      <a:pt x="859" y="0"/>
                    </a:moveTo>
                    <a:lnTo>
                      <a:pt x="0" y="3019"/>
                    </a:lnTo>
                    <a:lnTo>
                      <a:pt x="867" y="3519"/>
                    </a:lnTo>
                    <a:lnTo>
                      <a:pt x="1401" y="3211"/>
                    </a:lnTo>
                    <a:lnTo>
                      <a:pt x="1943" y="2902"/>
                    </a:lnTo>
                    <a:lnTo>
                      <a:pt x="8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GB" sz="567" dirty="0"/>
              </a:p>
            </p:txBody>
          </p:sp>
          <p:sp>
            <p:nvSpPr>
              <p:cNvPr id="42" name="Freeform 16">
                <a:extLst>
                  <a:ext uri="{FF2B5EF4-FFF2-40B4-BE49-F238E27FC236}">
                    <a16:creationId xmlns:a16="http://schemas.microsoft.com/office/drawing/2014/main" xmlns="" id="{2D4FE325-F2D8-4C72-88F5-F9C7E3668DBD}"/>
                  </a:ext>
                </a:extLst>
              </p:cNvPr>
              <p:cNvSpPr>
                <a:spLocks noEditPoints="1"/>
              </p:cNvSpPr>
              <p:nvPr/>
            </p:nvSpPr>
            <p:spPr bwMode="auto">
              <a:xfrm>
                <a:off x="6051729" y="3223884"/>
                <a:ext cx="5245" cy="2037011"/>
              </a:xfrm>
              <a:custGeom>
                <a:avLst/>
                <a:gdLst>
                  <a:gd name="T0" fmla="*/ 8 w 8"/>
                  <a:gd name="T1" fmla="*/ 3519 h 3519"/>
                  <a:gd name="T2" fmla="*/ 8 w 8"/>
                  <a:gd name="T3" fmla="*/ 3519 h 3519"/>
                  <a:gd name="T4" fmla="*/ 8 w 8"/>
                  <a:gd name="T5" fmla="*/ 3519 h 3519"/>
                  <a:gd name="T6" fmla="*/ 8 w 8"/>
                  <a:gd name="T7" fmla="*/ 3519 h 3519"/>
                  <a:gd name="T8" fmla="*/ 8 w 8"/>
                  <a:gd name="T9" fmla="*/ 0 h 3519"/>
                  <a:gd name="T10" fmla="*/ 0 w 8"/>
                  <a:gd name="T11" fmla="*/ 8 h 3519"/>
                  <a:gd name="T12" fmla="*/ 8 w 8"/>
                  <a:gd name="T13" fmla="*/ 8 h 3519"/>
                  <a:gd name="T14" fmla="*/ 8 w 8"/>
                  <a:gd name="T15" fmla="*/ 0 h 3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519">
                    <a:moveTo>
                      <a:pt x="8" y="3519"/>
                    </a:moveTo>
                    <a:lnTo>
                      <a:pt x="8" y="3519"/>
                    </a:lnTo>
                    <a:lnTo>
                      <a:pt x="8" y="3519"/>
                    </a:lnTo>
                    <a:lnTo>
                      <a:pt x="8" y="3519"/>
                    </a:lnTo>
                    <a:close/>
                    <a:moveTo>
                      <a:pt x="8" y="0"/>
                    </a:moveTo>
                    <a:lnTo>
                      <a:pt x="0" y="8"/>
                    </a:lnTo>
                    <a:lnTo>
                      <a:pt x="8" y="8"/>
                    </a:lnTo>
                    <a:lnTo>
                      <a:pt x="8" y="0"/>
                    </a:lnTo>
                    <a:close/>
                  </a:path>
                </a:pathLst>
              </a:custGeom>
              <a:solidFill>
                <a:srgbClr val="B6B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GB" sz="567" dirty="0"/>
              </a:p>
            </p:txBody>
          </p:sp>
          <p:sp>
            <p:nvSpPr>
              <p:cNvPr id="46" name="Freeform 17">
                <a:extLst>
                  <a:ext uri="{FF2B5EF4-FFF2-40B4-BE49-F238E27FC236}">
                    <a16:creationId xmlns:a16="http://schemas.microsoft.com/office/drawing/2014/main" xmlns="" id="{F7119F2B-F8E3-41CC-9B14-B3BA9843798C}"/>
                  </a:ext>
                </a:extLst>
              </p:cNvPr>
              <p:cNvSpPr>
                <a:spLocks noEditPoints="1"/>
              </p:cNvSpPr>
              <p:nvPr/>
            </p:nvSpPr>
            <p:spPr bwMode="auto">
              <a:xfrm>
                <a:off x="6051729" y="3223884"/>
                <a:ext cx="5245" cy="2037011"/>
              </a:xfrm>
              <a:custGeom>
                <a:avLst/>
                <a:gdLst>
                  <a:gd name="T0" fmla="*/ 8 w 8"/>
                  <a:gd name="T1" fmla="*/ 3519 h 3519"/>
                  <a:gd name="T2" fmla="*/ 8 w 8"/>
                  <a:gd name="T3" fmla="*/ 3519 h 3519"/>
                  <a:gd name="T4" fmla="*/ 8 w 8"/>
                  <a:gd name="T5" fmla="*/ 3519 h 3519"/>
                  <a:gd name="T6" fmla="*/ 8 w 8"/>
                  <a:gd name="T7" fmla="*/ 3519 h 3519"/>
                  <a:gd name="T8" fmla="*/ 8 w 8"/>
                  <a:gd name="T9" fmla="*/ 0 h 3519"/>
                  <a:gd name="T10" fmla="*/ 0 w 8"/>
                  <a:gd name="T11" fmla="*/ 8 h 3519"/>
                  <a:gd name="T12" fmla="*/ 8 w 8"/>
                  <a:gd name="T13" fmla="*/ 8 h 3519"/>
                  <a:gd name="T14" fmla="*/ 8 w 8"/>
                  <a:gd name="T15" fmla="*/ 0 h 3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519">
                    <a:moveTo>
                      <a:pt x="8" y="3519"/>
                    </a:moveTo>
                    <a:lnTo>
                      <a:pt x="8" y="3519"/>
                    </a:lnTo>
                    <a:lnTo>
                      <a:pt x="8" y="3519"/>
                    </a:lnTo>
                    <a:lnTo>
                      <a:pt x="8" y="3519"/>
                    </a:lnTo>
                    <a:moveTo>
                      <a:pt x="8" y="0"/>
                    </a:moveTo>
                    <a:lnTo>
                      <a:pt x="0" y="8"/>
                    </a:lnTo>
                    <a:lnTo>
                      <a:pt x="8"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GB" sz="567" dirty="0"/>
              </a:p>
            </p:txBody>
          </p:sp>
          <p:grpSp>
            <p:nvGrpSpPr>
              <p:cNvPr id="47" name="Gruppieren 46">
                <a:extLst>
                  <a:ext uri="{FF2B5EF4-FFF2-40B4-BE49-F238E27FC236}">
                    <a16:creationId xmlns:a16="http://schemas.microsoft.com/office/drawing/2014/main" xmlns="" id="{DFCD8C33-39ED-446B-AB99-813A7A67C581}"/>
                  </a:ext>
                </a:extLst>
              </p:cNvPr>
              <p:cNvGrpSpPr/>
              <p:nvPr/>
            </p:nvGrpSpPr>
            <p:grpSpPr>
              <a:xfrm>
                <a:off x="5488579" y="3223884"/>
                <a:ext cx="1273808" cy="2037012"/>
                <a:chOff x="3344359" y="3386953"/>
                <a:chExt cx="1273808" cy="2037012"/>
              </a:xfrm>
            </p:grpSpPr>
            <p:sp>
              <p:nvSpPr>
                <p:cNvPr id="48" name="Freeform 14">
                  <a:extLst>
                    <a:ext uri="{FF2B5EF4-FFF2-40B4-BE49-F238E27FC236}">
                      <a16:creationId xmlns:a16="http://schemas.microsoft.com/office/drawing/2014/main" xmlns="" id="{1D95DAE5-476F-480F-8F73-F1C8F88E4AD5}"/>
                    </a:ext>
                  </a:extLst>
                </p:cNvPr>
                <p:cNvSpPr>
                  <a:spLocks/>
                </p:cNvSpPr>
                <p:nvPr/>
              </p:nvSpPr>
              <p:spPr bwMode="auto">
                <a:xfrm>
                  <a:off x="3344359" y="3386953"/>
                  <a:ext cx="1273808" cy="2037011"/>
                </a:xfrm>
                <a:custGeom>
                  <a:avLst/>
                  <a:gdLst>
                    <a:gd name="T0" fmla="*/ 859 w 1943"/>
                    <a:gd name="T1" fmla="*/ 0 h 3519"/>
                    <a:gd name="T2" fmla="*/ 0 w 1943"/>
                    <a:gd name="T3" fmla="*/ 3019 h 3519"/>
                    <a:gd name="T4" fmla="*/ 867 w 1943"/>
                    <a:gd name="T5" fmla="*/ 3519 h 3519"/>
                    <a:gd name="T6" fmla="*/ 1401 w 1943"/>
                    <a:gd name="T7" fmla="*/ 3211 h 3519"/>
                    <a:gd name="T8" fmla="*/ 1943 w 1943"/>
                    <a:gd name="T9" fmla="*/ 2902 h 3519"/>
                    <a:gd name="T10" fmla="*/ 859 w 1943"/>
                    <a:gd name="T11" fmla="*/ 0 h 3519"/>
                  </a:gdLst>
                  <a:ahLst/>
                  <a:cxnLst>
                    <a:cxn ang="0">
                      <a:pos x="T0" y="T1"/>
                    </a:cxn>
                    <a:cxn ang="0">
                      <a:pos x="T2" y="T3"/>
                    </a:cxn>
                    <a:cxn ang="0">
                      <a:pos x="T4" y="T5"/>
                    </a:cxn>
                    <a:cxn ang="0">
                      <a:pos x="T6" y="T7"/>
                    </a:cxn>
                    <a:cxn ang="0">
                      <a:pos x="T8" y="T9"/>
                    </a:cxn>
                    <a:cxn ang="0">
                      <a:pos x="T10" y="T11"/>
                    </a:cxn>
                  </a:cxnLst>
                  <a:rect l="0" t="0" r="r" b="b"/>
                  <a:pathLst>
                    <a:path w="1943" h="3519">
                      <a:moveTo>
                        <a:pt x="859" y="0"/>
                      </a:moveTo>
                      <a:lnTo>
                        <a:pt x="0" y="3019"/>
                      </a:lnTo>
                      <a:lnTo>
                        <a:pt x="867" y="3519"/>
                      </a:lnTo>
                      <a:lnTo>
                        <a:pt x="1401" y="3211"/>
                      </a:lnTo>
                      <a:lnTo>
                        <a:pt x="1943" y="2902"/>
                      </a:lnTo>
                      <a:lnTo>
                        <a:pt x="859" y="0"/>
                      </a:lnTo>
                      <a:close/>
                    </a:path>
                  </a:pathLst>
                </a:custGeom>
                <a:solidFill>
                  <a:schemeClr val="accent2"/>
                </a:solidFill>
                <a:ln>
                  <a:noFill/>
                </a:ln>
              </p:spPr>
              <p:txBody>
                <a:bodyPr vert="horz" wrap="square" lIns="34299" tIns="17149" rIns="34299" bIns="17149" numCol="1" anchor="t" anchorCtr="0" compatLnSpc="1">
                  <a:prstTxWarp prst="textNoShape">
                    <a:avLst/>
                  </a:prstTxWarp>
                </a:bodyPr>
                <a:lstStyle/>
                <a:p>
                  <a:endParaRPr lang="en-GB" sz="567" dirty="0"/>
                </a:p>
              </p:txBody>
            </p:sp>
            <p:sp>
              <p:nvSpPr>
                <p:cNvPr id="49" name="Freeform 18">
                  <a:extLst>
                    <a:ext uri="{FF2B5EF4-FFF2-40B4-BE49-F238E27FC236}">
                      <a16:creationId xmlns:a16="http://schemas.microsoft.com/office/drawing/2014/main" xmlns="" id="{1CB6A11C-0836-43B5-85B3-86817F79B35C}"/>
                    </a:ext>
                  </a:extLst>
                </p:cNvPr>
                <p:cNvSpPr>
                  <a:spLocks/>
                </p:cNvSpPr>
                <p:nvPr/>
              </p:nvSpPr>
              <p:spPr bwMode="auto">
                <a:xfrm>
                  <a:off x="3420408" y="3391584"/>
                  <a:ext cx="492347" cy="2032381"/>
                </a:xfrm>
                <a:custGeom>
                  <a:avLst/>
                  <a:gdLst>
                    <a:gd name="T0" fmla="*/ 743 w 751"/>
                    <a:gd name="T1" fmla="*/ 0 h 3511"/>
                    <a:gd name="T2" fmla="*/ 0 w 751"/>
                    <a:gd name="T3" fmla="*/ 2619 h 3511"/>
                    <a:gd name="T4" fmla="*/ 384 w 751"/>
                    <a:gd name="T5" fmla="*/ 3303 h 3511"/>
                    <a:gd name="T6" fmla="*/ 751 w 751"/>
                    <a:gd name="T7" fmla="*/ 3511 h 3511"/>
                    <a:gd name="T8" fmla="*/ 751 w 751"/>
                    <a:gd name="T9" fmla="*/ 3511 h 3511"/>
                    <a:gd name="T10" fmla="*/ 751 w 751"/>
                    <a:gd name="T11" fmla="*/ 0 h 3511"/>
                    <a:gd name="T12" fmla="*/ 743 w 751"/>
                    <a:gd name="T13" fmla="*/ 0 h 3511"/>
                  </a:gdLst>
                  <a:ahLst/>
                  <a:cxnLst>
                    <a:cxn ang="0">
                      <a:pos x="T0" y="T1"/>
                    </a:cxn>
                    <a:cxn ang="0">
                      <a:pos x="T2" y="T3"/>
                    </a:cxn>
                    <a:cxn ang="0">
                      <a:pos x="T4" y="T5"/>
                    </a:cxn>
                    <a:cxn ang="0">
                      <a:pos x="T6" y="T7"/>
                    </a:cxn>
                    <a:cxn ang="0">
                      <a:pos x="T8" y="T9"/>
                    </a:cxn>
                    <a:cxn ang="0">
                      <a:pos x="T10" y="T11"/>
                    </a:cxn>
                    <a:cxn ang="0">
                      <a:pos x="T12" y="T13"/>
                    </a:cxn>
                  </a:cxnLst>
                  <a:rect l="0" t="0" r="r" b="b"/>
                  <a:pathLst>
                    <a:path w="751" h="3511">
                      <a:moveTo>
                        <a:pt x="743" y="0"/>
                      </a:moveTo>
                      <a:lnTo>
                        <a:pt x="0" y="2619"/>
                      </a:lnTo>
                      <a:lnTo>
                        <a:pt x="384" y="3303"/>
                      </a:lnTo>
                      <a:lnTo>
                        <a:pt x="751" y="3511"/>
                      </a:lnTo>
                      <a:lnTo>
                        <a:pt x="751" y="3511"/>
                      </a:lnTo>
                      <a:lnTo>
                        <a:pt x="751" y="0"/>
                      </a:lnTo>
                      <a:lnTo>
                        <a:pt x="743" y="0"/>
                      </a:lnTo>
                      <a:close/>
                    </a:path>
                  </a:pathLst>
                </a:custGeom>
                <a:solidFill>
                  <a:schemeClr val="accent2">
                    <a:lumMod val="75000"/>
                  </a:schemeClr>
                </a:solidFill>
                <a:ln>
                  <a:noFill/>
                </a:ln>
              </p:spPr>
              <p:txBody>
                <a:bodyPr vert="horz" wrap="square" lIns="34299" tIns="17149" rIns="34299" bIns="17149" numCol="1" anchor="t" anchorCtr="0" compatLnSpc="1">
                  <a:prstTxWarp prst="textNoShape">
                    <a:avLst/>
                  </a:prstTxWarp>
                </a:bodyPr>
                <a:lstStyle/>
                <a:p>
                  <a:endParaRPr lang="en-GB" sz="567" dirty="0"/>
                </a:p>
              </p:txBody>
            </p:sp>
          </p:grpSp>
          <p:sp>
            <p:nvSpPr>
              <p:cNvPr id="50" name="Freeform 19">
                <a:extLst>
                  <a:ext uri="{FF2B5EF4-FFF2-40B4-BE49-F238E27FC236}">
                    <a16:creationId xmlns:a16="http://schemas.microsoft.com/office/drawing/2014/main" xmlns="" id="{624FAC18-280B-4349-A4A7-960801C6B635}"/>
                  </a:ext>
                </a:extLst>
              </p:cNvPr>
              <p:cNvSpPr>
                <a:spLocks/>
              </p:cNvSpPr>
              <p:nvPr/>
            </p:nvSpPr>
            <p:spPr bwMode="auto">
              <a:xfrm>
                <a:off x="5564628" y="3228515"/>
                <a:ext cx="492347" cy="2032381"/>
              </a:xfrm>
              <a:custGeom>
                <a:avLst/>
                <a:gdLst>
                  <a:gd name="T0" fmla="*/ 743 w 751"/>
                  <a:gd name="T1" fmla="*/ 0 h 3511"/>
                  <a:gd name="T2" fmla="*/ 0 w 751"/>
                  <a:gd name="T3" fmla="*/ 2619 h 3511"/>
                  <a:gd name="T4" fmla="*/ 384 w 751"/>
                  <a:gd name="T5" fmla="*/ 3303 h 3511"/>
                  <a:gd name="T6" fmla="*/ 751 w 751"/>
                  <a:gd name="T7" fmla="*/ 3511 h 3511"/>
                  <a:gd name="T8" fmla="*/ 751 w 751"/>
                  <a:gd name="T9" fmla="*/ 3511 h 3511"/>
                  <a:gd name="T10" fmla="*/ 751 w 751"/>
                  <a:gd name="T11" fmla="*/ 0 h 3511"/>
                  <a:gd name="T12" fmla="*/ 743 w 751"/>
                  <a:gd name="T13" fmla="*/ 0 h 3511"/>
                </a:gdLst>
                <a:ahLst/>
                <a:cxnLst>
                  <a:cxn ang="0">
                    <a:pos x="T0" y="T1"/>
                  </a:cxn>
                  <a:cxn ang="0">
                    <a:pos x="T2" y="T3"/>
                  </a:cxn>
                  <a:cxn ang="0">
                    <a:pos x="T4" y="T5"/>
                  </a:cxn>
                  <a:cxn ang="0">
                    <a:pos x="T6" y="T7"/>
                  </a:cxn>
                  <a:cxn ang="0">
                    <a:pos x="T8" y="T9"/>
                  </a:cxn>
                  <a:cxn ang="0">
                    <a:pos x="T10" y="T11"/>
                  </a:cxn>
                  <a:cxn ang="0">
                    <a:pos x="T12" y="T13"/>
                  </a:cxn>
                </a:cxnLst>
                <a:rect l="0" t="0" r="r" b="b"/>
                <a:pathLst>
                  <a:path w="751" h="3511">
                    <a:moveTo>
                      <a:pt x="743" y="0"/>
                    </a:moveTo>
                    <a:lnTo>
                      <a:pt x="0" y="2619"/>
                    </a:lnTo>
                    <a:lnTo>
                      <a:pt x="384" y="3303"/>
                    </a:lnTo>
                    <a:lnTo>
                      <a:pt x="751" y="3511"/>
                    </a:lnTo>
                    <a:lnTo>
                      <a:pt x="751" y="3511"/>
                    </a:lnTo>
                    <a:lnTo>
                      <a:pt x="751" y="0"/>
                    </a:lnTo>
                    <a:lnTo>
                      <a:pt x="7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9" tIns="17149" rIns="34299" bIns="17149" numCol="1" anchor="t" anchorCtr="0" compatLnSpc="1">
                <a:prstTxWarp prst="textNoShape">
                  <a:avLst/>
                </a:prstTxWarp>
              </a:bodyPr>
              <a:lstStyle/>
              <a:p>
                <a:endParaRPr lang="en-GB" sz="567" dirty="0"/>
              </a:p>
            </p:txBody>
          </p:sp>
        </p:grpSp>
        <p:sp>
          <p:nvSpPr>
            <p:cNvPr id="6" name="Freihandform: Form 5">
              <a:extLst>
                <a:ext uri="{FF2B5EF4-FFF2-40B4-BE49-F238E27FC236}">
                  <a16:creationId xmlns:a16="http://schemas.microsoft.com/office/drawing/2014/main" xmlns="" id="{7CC6DE2A-26A9-4D79-B38B-BB37972AB100}"/>
                </a:ext>
              </a:extLst>
            </p:cNvPr>
            <p:cNvSpPr/>
            <p:nvPr/>
          </p:nvSpPr>
          <p:spPr>
            <a:xfrm>
              <a:off x="4868091" y="5216434"/>
              <a:ext cx="696686" cy="836023"/>
            </a:xfrm>
            <a:custGeom>
              <a:avLst/>
              <a:gdLst>
                <a:gd name="connsiteX0" fmla="*/ 696686 w 696686"/>
                <a:gd name="connsiteY0" fmla="*/ 836023 h 836023"/>
                <a:gd name="connsiteX1" fmla="*/ 0 w 696686"/>
                <a:gd name="connsiteY1" fmla="*/ 600892 h 836023"/>
                <a:gd name="connsiteX2" fmla="*/ 296092 w 696686"/>
                <a:gd name="connsiteY2" fmla="*/ 0 h 836023"/>
                <a:gd name="connsiteX3" fmla="*/ 696686 w 696686"/>
                <a:gd name="connsiteY3" fmla="*/ 836023 h 836023"/>
              </a:gdLst>
              <a:ahLst/>
              <a:cxnLst>
                <a:cxn ang="0">
                  <a:pos x="connsiteX0" y="connsiteY0"/>
                </a:cxn>
                <a:cxn ang="0">
                  <a:pos x="connsiteX1" y="connsiteY1"/>
                </a:cxn>
                <a:cxn ang="0">
                  <a:pos x="connsiteX2" y="connsiteY2"/>
                </a:cxn>
                <a:cxn ang="0">
                  <a:pos x="connsiteX3" y="connsiteY3"/>
                </a:cxn>
              </a:cxnLst>
              <a:rect l="l" t="t" r="r" b="b"/>
              <a:pathLst>
                <a:path w="696686" h="836023">
                  <a:moveTo>
                    <a:pt x="696686" y="836023"/>
                  </a:moveTo>
                  <a:lnTo>
                    <a:pt x="0" y="600892"/>
                  </a:lnTo>
                  <a:lnTo>
                    <a:pt x="296092" y="0"/>
                  </a:lnTo>
                  <a:lnTo>
                    <a:pt x="696686" y="836023"/>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2" name="Subtitle 2">
            <a:extLst>
              <a:ext uri="{FF2B5EF4-FFF2-40B4-BE49-F238E27FC236}">
                <a16:creationId xmlns:a16="http://schemas.microsoft.com/office/drawing/2014/main" xmlns="" id="{9F0CE28F-3137-464A-B396-6CDF91DDCD29}"/>
              </a:ext>
            </a:extLst>
          </p:cNvPr>
          <p:cNvSpPr txBox="1">
            <a:spLocks/>
          </p:cNvSpPr>
          <p:nvPr/>
        </p:nvSpPr>
        <p:spPr>
          <a:xfrm>
            <a:off x="4952999" y="2162996"/>
            <a:ext cx="6811883" cy="229836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dirty="0">
                <a:solidFill>
                  <a:srgbClr val="F95C2C"/>
                </a:solidFill>
                <a:latin typeface="+mj-lt"/>
                <a:ea typeface="Lato Light" panose="020F0502020204030203" pitchFamily="34" charset="0"/>
                <a:cs typeface="Mukta ExtraLight" panose="020B0000000000000000" pitchFamily="34" charset="77"/>
              </a:rPr>
              <a:t>1. </a:t>
            </a:r>
            <a:r>
              <a:rPr lang="en-GB" sz="2000" b="1" spc="113" dirty="0">
                <a:solidFill>
                  <a:srgbClr val="F95C2C"/>
                </a:solidFill>
                <a:latin typeface="+mj-lt"/>
                <a:ea typeface="League Spartan" charset="0"/>
                <a:cs typeface="Poppins" pitchFamily="2" charset="77"/>
              </a:rPr>
              <a:t>Logros</a:t>
            </a:r>
          </a:p>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La persona motivada por los logros suele disfrutar de la oportunidad de establecer y alcanzar objetivos. Motivado simplemente por el proceso de terminar su trabajo de manera que se sienta orgulloso, es poco probable que un empleado motivado por los logros necesite mucha motivación externa.</a:t>
            </a:r>
          </a:p>
        </p:txBody>
      </p:sp>
    </p:spTree>
    <p:extLst>
      <p:ext uri="{BB962C8B-B14F-4D97-AF65-F5344CB8AC3E}">
        <p14:creationId xmlns:p14="http://schemas.microsoft.com/office/powerpoint/2010/main" val="220601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8258" y="512074"/>
            <a:ext cx="8852375" cy="697353"/>
          </a:xfrm>
        </p:spPr>
        <p:txBody>
          <a:bodyPr>
            <a:normAutofit/>
          </a:bodyPr>
          <a:lstStyle/>
          <a:p>
            <a:r>
              <a:rPr lang="en-GB" dirty="0"/>
              <a:t>Observaciones sobre el liderazgo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3690" y="1913652"/>
            <a:ext cx="4313120" cy="51418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000" dirty="0">
                <a:solidFill>
                  <a:srgbClr val="245473"/>
                </a:solidFill>
                <a:latin typeface="+mj-lt"/>
              </a:rPr>
              <a:t>Las funciones y responsabilidades de los líderes empresariales cambian drásticamente en tiempos de crisis.</a:t>
            </a:r>
          </a:p>
          <a:p>
            <a:pPr algn="l">
              <a:lnSpc>
                <a:spcPct val="100000"/>
              </a:lnSpc>
              <a:spcBef>
                <a:spcPts val="600"/>
              </a:spcBef>
            </a:pPr>
            <a:r>
              <a:rPr lang="en-US" altLang="de-DE" sz="2000" dirty="0">
                <a:solidFill>
                  <a:srgbClr val="245473"/>
                </a:solidFill>
                <a:latin typeface="+mj-lt"/>
              </a:rPr>
              <a:t>En tiempos normales, los directores generales y otros ejecutivos de empresas en crecimiento se centran en fomentar la innovación, impulsar los ingresos y ganar cuota de mercado.</a:t>
            </a:r>
          </a:p>
          <a:p>
            <a:pPr algn="l">
              <a:lnSpc>
                <a:spcPct val="100000"/>
              </a:lnSpc>
              <a:spcBef>
                <a:spcPts val="600"/>
              </a:spcBef>
            </a:pPr>
            <a:r>
              <a:rPr lang="en-US" altLang="de-DE" sz="2000" dirty="0">
                <a:solidFill>
                  <a:srgbClr val="245473"/>
                </a:solidFill>
                <a:latin typeface="+mj-lt"/>
              </a:rPr>
              <a:t> En tiempos de crisis, muchos de esos mismos líderes deben tomar decisiones rápidas para controlar los costes y mantener la liquidez. Pueden encontrarse con obstáculos imprevistos -problemas en la cadena de suministro, escasez de equipos y desafíos operativos- que alteran drásticamente el alcance de sus funciones y prioridades. </a:t>
            </a:r>
          </a:p>
          <a:p>
            <a:pPr marL="285750" indent="-285750" algn="l">
              <a:lnSpc>
                <a:spcPts val="1500"/>
              </a:lnSpc>
              <a:spcBef>
                <a:spcPts val="600"/>
              </a:spcBef>
              <a:buFont typeface="Wingdings" panose="05000000000000000000" pitchFamily="2" charset="2"/>
              <a:buChar char="à"/>
            </a:pPr>
            <a:endParaRPr lang="en-GB" sz="2000" dirty="0">
              <a:latin typeface="+mj-lt"/>
              <a:sym typeface="Wingdings" panose="05000000000000000000" pitchFamily="2" charset="2"/>
            </a:endParaRPr>
          </a:p>
        </p:txBody>
      </p:sp>
      <p:sp>
        <p:nvSpPr>
          <p:cNvPr id="120" name="Freeform 130">
            <a:extLst>
              <a:ext uri="{FF2B5EF4-FFF2-40B4-BE49-F238E27FC236}">
                <a16:creationId xmlns:a16="http://schemas.microsoft.com/office/drawing/2014/main" xmlns="" id="{CE018B9E-09BE-49F7-A7F3-47B2FE86B94A}"/>
              </a:ext>
            </a:extLst>
          </p:cNvPr>
          <p:cNvSpPr>
            <a:spLocks/>
          </p:cNvSpPr>
          <p:nvPr/>
        </p:nvSpPr>
        <p:spPr bwMode="auto">
          <a:xfrm>
            <a:off x="4454085" y="4038071"/>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21" name="Oval 131">
            <a:extLst>
              <a:ext uri="{FF2B5EF4-FFF2-40B4-BE49-F238E27FC236}">
                <a16:creationId xmlns:a16="http://schemas.microsoft.com/office/drawing/2014/main" xmlns="" id="{8CE3B34E-EB13-495B-AFD1-610546EC7A21}"/>
              </a:ext>
            </a:extLst>
          </p:cNvPr>
          <p:cNvSpPr>
            <a:spLocks noChangeArrowheads="1"/>
          </p:cNvSpPr>
          <p:nvPr/>
        </p:nvSpPr>
        <p:spPr bwMode="auto">
          <a:xfrm>
            <a:off x="4493201" y="4069666"/>
            <a:ext cx="528090" cy="528090"/>
          </a:xfrm>
          <a:prstGeom prst="ellipse">
            <a:avLst/>
          </a:prstGeom>
          <a:solidFill>
            <a:schemeClr val="accent5">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2" name="Freeform 137">
            <a:extLst>
              <a:ext uri="{FF2B5EF4-FFF2-40B4-BE49-F238E27FC236}">
                <a16:creationId xmlns:a16="http://schemas.microsoft.com/office/drawing/2014/main" xmlns="" id="{9A1B3EA7-E0CE-4C64-BEEF-22C5AF1C0E4A}"/>
              </a:ext>
            </a:extLst>
          </p:cNvPr>
          <p:cNvSpPr>
            <a:spLocks/>
          </p:cNvSpPr>
          <p:nvPr/>
        </p:nvSpPr>
        <p:spPr bwMode="auto">
          <a:xfrm>
            <a:off x="8335720" y="4038071"/>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3" name="Oval 138">
            <a:extLst>
              <a:ext uri="{FF2B5EF4-FFF2-40B4-BE49-F238E27FC236}">
                <a16:creationId xmlns:a16="http://schemas.microsoft.com/office/drawing/2014/main" xmlns="" id="{0B00978E-56F5-4742-B0EC-D81A3DCBF886}"/>
              </a:ext>
            </a:extLst>
          </p:cNvPr>
          <p:cNvSpPr>
            <a:spLocks noChangeArrowheads="1"/>
          </p:cNvSpPr>
          <p:nvPr/>
        </p:nvSpPr>
        <p:spPr bwMode="auto">
          <a:xfrm>
            <a:off x="11341765" y="4069667"/>
            <a:ext cx="528090" cy="528090"/>
          </a:xfrm>
          <a:prstGeom prst="ellipse">
            <a:avLst/>
          </a:prstGeom>
          <a:solidFill>
            <a:schemeClr val="accent6">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4" name="Rectangle 39">
            <a:extLst>
              <a:ext uri="{FF2B5EF4-FFF2-40B4-BE49-F238E27FC236}">
                <a16:creationId xmlns:a16="http://schemas.microsoft.com/office/drawing/2014/main" xmlns="" id="{B36848B5-BE75-4D52-BBA1-BE44435E0BCF}"/>
              </a:ext>
            </a:extLst>
          </p:cNvPr>
          <p:cNvSpPr>
            <a:spLocks/>
          </p:cNvSpPr>
          <p:nvPr/>
        </p:nvSpPr>
        <p:spPr bwMode="auto">
          <a:xfrm>
            <a:off x="11432621" y="4143210"/>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06</a:t>
            </a:r>
            <a:endParaRPr lang="en-GB" sz="2476" b="1" spc="113" dirty="0">
              <a:solidFill>
                <a:schemeClr val="bg1"/>
              </a:solidFill>
              <a:latin typeface="+mj-lt"/>
              <a:ea typeface="Roboto" charset="0"/>
              <a:cs typeface="Roboto" charset="0"/>
              <a:sym typeface="Bebas Neue" charset="0"/>
            </a:endParaRPr>
          </a:p>
        </p:txBody>
      </p:sp>
      <p:sp>
        <p:nvSpPr>
          <p:cNvPr id="125" name="TextBox 40">
            <a:extLst>
              <a:ext uri="{FF2B5EF4-FFF2-40B4-BE49-F238E27FC236}">
                <a16:creationId xmlns:a16="http://schemas.microsoft.com/office/drawing/2014/main" xmlns="" id="{5262F43F-CC03-45C1-8DBC-3A8F74FE8190}"/>
              </a:ext>
            </a:extLst>
          </p:cNvPr>
          <p:cNvSpPr txBox="1"/>
          <p:nvPr/>
        </p:nvSpPr>
        <p:spPr>
          <a:xfrm>
            <a:off x="8419187" y="4174231"/>
            <a:ext cx="2861867" cy="310341"/>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Nunca se deja de aprender</a:t>
            </a:r>
          </a:p>
        </p:txBody>
      </p:sp>
      <p:sp>
        <p:nvSpPr>
          <p:cNvPr id="126" name="TextBox 41">
            <a:extLst>
              <a:ext uri="{FF2B5EF4-FFF2-40B4-BE49-F238E27FC236}">
                <a16:creationId xmlns:a16="http://schemas.microsoft.com/office/drawing/2014/main" xmlns="" id="{21C0DF8E-0BC6-4291-A0C6-6242F5651A0E}"/>
              </a:ext>
            </a:extLst>
          </p:cNvPr>
          <p:cNvSpPr txBox="1"/>
          <p:nvPr/>
        </p:nvSpPr>
        <p:spPr>
          <a:xfrm>
            <a:off x="5098046" y="4174231"/>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Es bueno o malo </a:t>
            </a:r>
          </a:p>
        </p:txBody>
      </p:sp>
      <p:sp>
        <p:nvSpPr>
          <p:cNvPr id="127" name="Rectangle 43">
            <a:extLst>
              <a:ext uri="{FF2B5EF4-FFF2-40B4-BE49-F238E27FC236}">
                <a16:creationId xmlns:a16="http://schemas.microsoft.com/office/drawing/2014/main" xmlns="" id="{BA1EFBE4-80BA-4A95-92ED-578AFB94708E}"/>
              </a:ext>
            </a:extLst>
          </p:cNvPr>
          <p:cNvSpPr>
            <a:spLocks/>
          </p:cNvSpPr>
          <p:nvPr/>
        </p:nvSpPr>
        <p:spPr bwMode="auto">
          <a:xfrm>
            <a:off x="4584058" y="4143210"/>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05</a:t>
            </a:r>
            <a:endParaRPr lang="en-GB" sz="2476" b="1" spc="113" dirty="0">
              <a:solidFill>
                <a:schemeClr val="bg1"/>
              </a:solidFill>
              <a:latin typeface="+mj-lt"/>
              <a:ea typeface="Roboto" charset="0"/>
              <a:cs typeface="Roboto" charset="0"/>
              <a:sym typeface="Bebas Neue" charset="0"/>
            </a:endParaRPr>
          </a:p>
        </p:txBody>
      </p:sp>
      <p:sp>
        <p:nvSpPr>
          <p:cNvPr id="128" name="Freeform 130">
            <a:extLst>
              <a:ext uri="{FF2B5EF4-FFF2-40B4-BE49-F238E27FC236}">
                <a16:creationId xmlns:a16="http://schemas.microsoft.com/office/drawing/2014/main" xmlns="" id="{57C740C5-6929-44F6-A0AB-3391906D753C}"/>
              </a:ext>
            </a:extLst>
          </p:cNvPr>
          <p:cNvSpPr>
            <a:spLocks/>
          </p:cNvSpPr>
          <p:nvPr/>
        </p:nvSpPr>
        <p:spPr bwMode="auto">
          <a:xfrm>
            <a:off x="4454085" y="2214373"/>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29" name="Oval 131">
            <a:extLst>
              <a:ext uri="{FF2B5EF4-FFF2-40B4-BE49-F238E27FC236}">
                <a16:creationId xmlns:a16="http://schemas.microsoft.com/office/drawing/2014/main" xmlns="" id="{79BFBFFE-44A2-44B0-BB89-550DB0697D50}"/>
              </a:ext>
            </a:extLst>
          </p:cNvPr>
          <p:cNvSpPr>
            <a:spLocks noChangeArrowheads="1"/>
          </p:cNvSpPr>
          <p:nvPr/>
        </p:nvSpPr>
        <p:spPr bwMode="auto">
          <a:xfrm>
            <a:off x="4493201" y="2245968"/>
            <a:ext cx="528090" cy="528090"/>
          </a:xfrm>
          <a:prstGeom prst="ellipse">
            <a:avLst/>
          </a:pr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0" name="Freeform 137">
            <a:extLst>
              <a:ext uri="{FF2B5EF4-FFF2-40B4-BE49-F238E27FC236}">
                <a16:creationId xmlns:a16="http://schemas.microsoft.com/office/drawing/2014/main" xmlns="" id="{8A8BACB4-7529-420A-9423-2898A342D41E}"/>
              </a:ext>
            </a:extLst>
          </p:cNvPr>
          <p:cNvSpPr>
            <a:spLocks/>
          </p:cNvSpPr>
          <p:nvPr/>
        </p:nvSpPr>
        <p:spPr bwMode="auto">
          <a:xfrm>
            <a:off x="8335720" y="2214373"/>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1" name="Oval 138">
            <a:extLst>
              <a:ext uri="{FF2B5EF4-FFF2-40B4-BE49-F238E27FC236}">
                <a16:creationId xmlns:a16="http://schemas.microsoft.com/office/drawing/2014/main" xmlns="" id="{F91A9ECE-FAF6-483F-A7C8-2C1B450E1A46}"/>
              </a:ext>
            </a:extLst>
          </p:cNvPr>
          <p:cNvSpPr>
            <a:spLocks noChangeArrowheads="1"/>
          </p:cNvSpPr>
          <p:nvPr/>
        </p:nvSpPr>
        <p:spPr bwMode="auto">
          <a:xfrm>
            <a:off x="11341765" y="2245968"/>
            <a:ext cx="528090" cy="528090"/>
          </a:xfrm>
          <a:prstGeom prst="ellipse">
            <a:avLst/>
          </a:pr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2" name="Rectangle 53">
            <a:extLst>
              <a:ext uri="{FF2B5EF4-FFF2-40B4-BE49-F238E27FC236}">
                <a16:creationId xmlns:a16="http://schemas.microsoft.com/office/drawing/2014/main" xmlns="" id="{8577CC8D-9406-4182-AC6B-6904F69C9733}"/>
              </a:ext>
            </a:extLst>
          </p:cNvPr>
          <p:cNvSpPr>
            <a:spLocks/>
          </p:cNvSpPr>
          <p:nvPr/>
        </p:nvSpPr>
        <p:spPr bwMode="auto">
          <a:xfrm>
            <a:off x="11432621" y="2319512"/>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02</a:t>
            </a:r>
            <a:endParaRPr lang="en-GB" sz="2476" b="1" spc="113" dirty="0">
              <a:solidFill>
                <a:schemeClr val="bg1"/>
              </a:solidFill>
              <a:latin typeface="+mj-lt"/>
              <a:ea typeface="Roboto" charset="0"/>
              <a:cs typeface="Roboto" charset="0"/>
              <a:sym typeface="Bebas Neue" charset="0"/>
            </a:endParaRPr>
          </a:p>
        </p:txBody>
      </p:sp>
      <p:sp>
        <p:nvSpPr>
          <p:cNvPr id="133" name="TextBox 54">
            <a:extLst>
              <a:ext uri="{FF2B5EF4-FFF2-40B4-BE49-F238E27FC236}">
                <a16:creationId xmlns:a16="http://schemas.microsoft.com/office/drawing/2014/main" xmlns="" id="{55C47719-6B7D-49ED-B06D-9AB0F1D639C3}"/>
              </a:ext>
            </a:extLst>
          </p:cNvPr>
          <p:cNvSpPr txBox="1"/>
          <p:nvPr/>
        </p:nvSpPr>
        <p:spPr>
          <a:xfrm>
            <a:off x="8419187" y="2254735"/>
            <a:ext cx="2861867" cy="528350"/>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Es un deporte de (pleno) contacto (¡y ya estás en el juego!)</a:t>
            </a:r>
          </a:p>
        </p:txBody>
      </p:sp>
      <p:sp>
        <p:nvSpPr>
          <p:cNvPr id="134" name="TextBox 55">
            <a:extLst>
              <a:ext uri="{FF2B5EF4-FFF2-40B4-BE49-F238E27FC236}">
                <a16:creationId xmlns:a16="http://schemas.microsoft.com/office/drawing/2014/main" xmlns="" id="{C863F26A-2EE0-4EC5-B56C-99E8A1C7AE3F}"/>
              </a:ext>
            </a:extLst>
          </p:cNvPr>
          <p:cNvSpPr txBox="1"/>
          <p:nvPr/>
        </p:nvSpPr>
        <p:spPr>
          <a:xfrm>
            <a:off x="5098046" y="2350532"/>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El liderazgo no es la gestión</a:t>
            </a:r>
          </a:p>
        </p:txBody>
      </p:sp>
      <p:sp>
        <p:nvSpPr>
          <p:cNvPr id="135" name="Rectangle 56">
            <a:extLst>
              <a:ext uri="{FF2B5EF4-FFF2-40B4-BE49-F238E27FC236}">
                <a16:creationId xmlns:a16="http://schemas.microsoft.com/office/drawing/2014/main" xmlns="" id="{1E96AF54-D1E4-439F-ACBD-33B7C2630ACE}"/>
              </a:ext>
            </a:extLst>
          </p:cNvPr>
          <p:cNvSpPr>
            <a:spLocks/>
          </p:cNvSpPr>
          <p:nvPr/>
        </p:nvSpPr>
        <p:spPr bwMode="auto">
          <a:xfrm>
            <a:off x="4584058" y="2319512"/>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01</a:t>
            </a:r>
            <a:endParaRPr lang="en-GB" sz="2476" b="1" spc="113" dirty="0">
              <a:solidFill>
                <a:schemeClr val="bg1"/>
              </a:solidFill>
              <a:latin typeface="+mj-lt"/>
              <a:ea typeface="Roboto" charset="0"/>
              <a:cs typeface="Roboto" charset="0"/>
              <a:sym typeface="Bebas Neue" charset="0"/>
            </a:endParaRPr>
          </a:p>
        </p:txBody>
      </p:sp>
      <p:sp>
        <p:nvSpPr>
          <p:cNvPr id="136" name="Freeform 130">
            <a:extLst>
              <a:ext uri="{FF2B5EF4-FFF2-40B4-BE49-F238E27FC236}">
                <a16:creationId xmlns:a16="http://schemas.microsoft.com/office/drawing/2014/main" xmlns="" id="{9E269FCF-54D7-4A80-BFC6-FB6E35ED5391}"/>
              </a:ext>
            </a:extLst>
          </p:cNvPr>
          <p:cNvSpPr>
            <a:spLocks/>
          </p:cNvSpPr>
          <p:nvPr/>
        </p:nvSpPr>
        <p:spPr bwMode="auto">
          <a:xfrm>
            <a:off x="4454085" y="3126222"/>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37" name="Oval 131">
            <a:extLst>
              <a:ext uri="{FF2B5EF4-FFF2-40B4-BE49-F238E27FC236}">
                <a16:creationId xmlns:a16="http://schemas.microsoft.com/office/drawing/2014/main" xmlns="" id="{4D9DEAF4-671B-4F45-937C-7723331E429F}"/>
              </a:ext>
            </a:extLst>
          </p:cNvPr>
          <p:cNvSpPr>
            <a:spLocks noChangeArrowheads="1"/>
          </p:cNvSpPr>
          <p:nvPr/>
        </p:nvSpPr>
        <p:spPr bwMode="auto">
          <a:xfrm>
            <a:off x="4493201" y="3157817"/>
            <a:ext cx="528090" cy="528090"/>
          </a:xfrm>
          <a:prstGeom prst="ellipse">
            <a:avLst/>
          </a:pr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8" name="Freeform 137">
            <a:extLst>
              <a:ext uri="{FF2B5EF4-FFF2-40B4-BE49-F238E27FC236}">
                <a16:creationId xmlns:a16="http://schemas.microsoft.com/office/drawing/2014/main" xmlns="" id="{412AF4C9-C29F-41A7-AE89-1F0C4CCBE46C}"/>
              </a:ext>
            </a:extLst>
          </p:cNvPr>
          <p:cNvSpPr>
            <a:spLocks/>
          </p:cNvSpPr>
          <p:nvPr/>
        </p:nvSpPr>
        <p:spPr bwMode="auto">
          <a:xfrm>
            <a:off x="8335720" y="3126222"/>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9" name="Oval 138">
            <a:extLst>
              <a:ext uri="{FF2B5EF4-FFF2-40B4-BE49-F238E27FC236}">
                <a16:creationId xmlns:a16="http://schemas.microsoft.com/office/drawing/2014/main" xmlns="" id="{1013468F-362F-4394-8ACC-F1F73F20F5C6}"/>
              </a:ext>
            </a:extLst>
          </p:cNvPr>
          <p:cNvSpPr>
            <a:spLocks noChangeArrowheads="1"/>
          </p:cNvSpPr>
          <p:nvPr/>
        </p:nvSpPr>
        <p:spPr bwMode="auto">
          <a:xfrm>
            <a:off x="11341765" y="3157818"/>
            <a:ext cx="528090" cy="528090"/>
          </a:xfrm>
          <a:prstGeom prst="ellipse">
            <a:avLst/>
          </a:prstGeom>
          <a:solidFill>
            <a:schemeClr val="accent4">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40" name="Rectangle 83">
            <a:extLst>
              <a:ext uri="{FF2B5EF4-FFF2-40B4-BE49-F238E27FC236}">
                <a16:creationId xmlns:a16="http://schemas.microsoft.com/office/drawing/2014/main" xmlns="" id="{AECCFF46-50FB-4B89-AD74-60B341535D82}"/>
              </a:ext>
            </a:extLst>
          </p:cNvPr>
          <p:cNvSpPr>
            <a:spLocks/>
          </p:cNvSpPr>
          <p:nvPr/>
        </p:nvSpPr>
        <p:spPr bwMode="auto">
          <a:xfrm>
            <a:off x="11432621" y="3231361"/>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04</a:t>
            </a:r>
            <a:endParaRPr lang="en-GB" sz="2476" b="1" spc="113" dirty="0">
              <a:solidFill>
                <a:schemeClr val="bg1"/>
              </a:solidFill>
              <a:latin typeface="+mj-lt"/>
              <a:ea typeface="Roboto" charset="0"/>
              <a:cs typeface="Roboto" charset="0"/>
              <a:sym typeface="Bebas Neue" charset="0"/>
            </a:endParaRPr>
          </a:p>
        </p:txBody>
      </p:sp>
      <p:sp>
        <p:nvSpPr>
          <p:cNvPr id="141" name="TextBox 84">
            <a:extLst>
              <a:ext uri="{FF2B5EF4-FFF2-40B4-BE49-F238E27FC236}">
                <a16:creationId xmlns:a16="http://schemas.microsoft.com/office/drawing/2014/main" xmlns="" id="{A7FC5A73-C7A1-4DE2-8DC8-010005C2F539}"/>
              </a:ext>
            </a:extLst>
          </p:cNvPr>
          <p:cNvSpPr txBox="1"/>
          <p:nvPr/>
        </p:nvSpPr>
        <p:spPr>
          <a:xfrm>
            <a:off x="8419187" y="3262382"/>
            <a:ext cx="2861867" cy="310341"/>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Siempre es situacional</a:t>
            </a:r>
          </a:p>
        </p:txBody>
      </p:sp>
      <p:sp>
        <p:nvSpPr>
          <p:cNvPr id="142" name="TextBox 85">
            <a:extLst>
              <a:ext uri="{FF2B5EF4-FFF2-40B4-BE49-F238E27FC236}">
                <a16:creationId xmlns:a16="http://schemas.microsoft.com/office/drawing/2014/main" xmlns="" id="{01647D6B-11DC-4ABC-9A0A-08E590A6D7CF}"/>
              </a:ext>
            </a:extLst>
          </p:cNvPr>
          <p:cNvSpPr txBox="1"/>
          <p:nvPr/>
        </p:nvSpPr>
        <p:spPr>
          <a:xfrm>
            <a:off x="5098046" y="3262382"/>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No hay un estilo único</a:t>
            </a:r>
          </a:p>
        </p:txBody>
      </p:sp>
      <p:sp>
        <p:nvSpPr>
          <p:cNvPr id="143" name="Rectangle 86">
            <a:extLst>
              <a:ext uri="{FF2B5EF4-FFF2-40B4-BE49-F238E27FC236}">
                <a16:creationId xmlns:a16="http://schemas.microsoft.com/office/drawing/2014/main" xmlns="" id="{00F0F407-71CF-41C5-AB67-C48C406C0C1F}"/>
              </a:ext>
            </a:extLst>
          </p:cNvPr>
          <p:cNvSpPr>
            <a:spLocks/>
          </p:cNvSpPr>
          <p:nvPr/>
        </p:nvSpPr>
        <p:spPr bwMode="auto">
          <a:xfrm>
            <a:off x="4584058" y="3231361"/>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03</a:t>
            </a:r>
            <a:endParaRPr lang="en-GB" sz="2476" b="1" spc="113" dirty="0">
              <a:solidFill>
                <a:schemeClr val="bg1"/>
              </a:solidFill>
              <a:latin typeface="+mj-lt"/>
              <a:ea typeface="Roboto" charset="0"/>
              <a:cs typeface="Roboto" charset="0"/>
              <a:sym typeface="Bebas Neue" charset="0"/>
            </a:endParaRPr>
          </a:p>
        </p:txBody>
      </p:sp>
      <p:sp>
        <p:nvSpPr>
          <p:cNvPr id="144" name="Freeform 130">
            <a:extLst>
              <a:ext uri="{FF2B5EF4-FFF2-40B4-BE49-F238E27FC236}">
                <a16:creationId xmlns:a16="http://schemas.microsoft.com/office/drawing/2014/main" xmlns="" id="{5D0ECFE5-9FB3-405B-B37F-8A2B5A8B550D}"/>
              </a:ext>
            </a:extLst>
          </p:cNvPr>
          <p:cNvSpPr>
            <a:spLocks/>
          </p:cNvSpPr>
          <p:nvPr/>
        </p:nvSpPr>
        <p:spPr bwMode="auto">
          <a:xfrm>
            <a:off x="4454085" y="4942860"/>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45" name="Oval 131">
            <a:extLst>
              <a:ext uri="{FF2B5EF4-FFF2-40B4-BE49-F238E27FC236}">
                <a16:creationId xmlns:a16="http://schemas.microsoft.com/office/drawing/2014/main" xmlns="" id="{EAE5233F-CF30-4166-A7AE-8A946A4986F3}"/>
              </a:ext>
            </a:extLst>
          </p:cNvPr>
          <p:cNvSpPr>
            <a:spLocks noChangeArrowheads="1"/>
          </p:cNvSpPr>
          <p:nvPr/>
        </p:nvSpPr>
        <p:spPr bwMode="auto">
          <a:xfrm>
            <a:off x="4493201" y="4974455"/>
            <a:ext cx="528090" cy="528090"/>
          </a:xfrm>
          <a:prstGeom prst="ellipse">
            <a:avLst/>
          </a:prstGeom>
          <a:solidFill>
            <a:schemeClr val="accent2">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46" name="TextBox 41">
            <a:extLst>
              <a:ext uri="{FF2B5EF4-FFF2-40B4-BE49-F238E27FC236}">
                <a16:creationId xmlns:a16="http://schemas.microsoft.com/office/drawing/2014/main" xmlns="" id="{3E03662B-E39A-4097-81DF-1E8D70BBA4C0}"/>
              </a:ext>
            </a:extLst>
          </p:cNvPr>
          <p:cNvSpPr txBox="1"/>
          <p:nvPr/>
        </p:nvSpPr>
        <p:spPr>
          <a:xfrm>
            <a:off x="5098046" y="5079020"/>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Puedes liderar sirviendo</a:t>
            </a:r>
          </a:p>
        </p:txBody>
      </p:sp>
      <p:sp>
        <p:nvSpPr>
          <p:cNvPr id="147" name="Rectangle 43">
            <a:extLst>
              <a:ext uri="{FF2B5EF4-FFF2-40B4-BE49-F238E27FC236}">
                <a16:creationId xmlns:a16="http://schemas.microsoft.com/office/drawing/2014/main" xmlns="" id="{682190E4-9177-48A3-903D-56CF3746D384}"/>
              </a:ext>
            </a:extLst>
          </p:cNvPr>
          <p:cNvSpPr>
            <a:spLocks/>
          </p:cNvSpPr>
          <p:nvPr/>
        </p:nvSpPr>
        <p:spPr bwMode="auto">
          <a:xfrm>
            <a:off x="4584058" y="5047999"/>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07</a:t>
            </a:r>
            <a:endParaRPr lang="en-GB" sz="2476" b="1" spc="113" dirty="0">
              <a:solidFill>
                <a:schemeClr val="bg1"/>
              </a:solidFill>
              <a:latin typeface="+mj-lt"/>
              <a:ea typeface="Roboto" charset="0"/>
              <a:cs typeface="Roboto" charset="0"/>
              <a:sym typeface="Bebas Neue" charset="0"/>
            </a:endParaRPr>
          </a:p>
        </p:txBody>
      </p:sp>
      <p:sp>
        <p:nvSpPr>
          <p:cNvPr id="33" name="Subtitle 2">
            <a:extLst>
              <a:ext uri="{FF2B5EF4-FFF2-40B4-BE49-F238E27FC236}">
                <a16:creationId xmlns:a16="http://schemas.microsoft.com/office/drawing/2014/main" xmlns="" id="{BB18147C-8A73-4AAC-8EBA-D3C094D222B1}"/>
              </a:ext>
            </a:extLst>
          </p:cNvPr>
          <p:cNvSpPr txBox="1">
            <a:spLocks/>
          </p:cNvSpPr>
          <p:nvPr/>
        </p:nvSpPr>
        <p:spPr>
          <a:xfrm>
            <a:off x="8296602" y="4784695"/>
            <a:ext cx="3573253" cy="173667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800" dirty="0">
                <a:solidFill>
                  <a:srgbClr val="F95C2C"/>
                </a:solidFill>
                <a:latin typeface="+mj-lt"/>
                <a:sym typeface="Wingdings" panose="05000000000000000000" pitchFamily="2" charset="2"/>
              </a:rPr>
              <a:t>No es una transición fácil. Los responsables serán puestos a prueba en áreas en las que no han desarrollado plenamente sus músculos de liderazgo, y la curva de aprendizaje será empinada.</a:t>
            </a:r>
          </a:p>
          <a:p>
            <a:pPr marL="285750" indent="-285750" algn="l">
              <a:lnSpc>
                <a:spcPts val="1500"/>
              </a:lnSpc>
              <a:spcBef>
                <a:spcPts val="600"/>
              </a:spcBef>
              <a:buFont typeface="Wingdings" panose="05000000000000000000" pitchFamily="2" charset="2"/>
              <a:buChar char="à"/>
            </a:pPr>
            <a:endParaRPr lang="en-GB" sz="1400" dirty="0">
              <a:latin typeface="+mj-lt"/>
              <a:sym typeface="Wingdings" panose="05000000000000000000" pitchFamily="2" charset="2"/>
            </a:endParaRPr>
          </a:p>
        </p:txBody>
      </p:sp>
    </p:spTree>
    <p:extLst>
      <p:ext uri="{BB962C8B-B14F-4D97-AF65-F5344CB8AC3E}">
        <p14:creationId xmlns:p14="http://schemas.microsoft.com/office/powerpoint/2010/main" val="1577081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44874" y="597339"/>
            <a:ext cx="8852375" cy="697353"/>
          </a:xfrm>
        </p:spPr>
        <p:txBody>
          <a:bodyPr>
            <a:normAutofit fontScale="92500"/>
          </a:bodyPr>
          <a:lstStyle/>
          <a:p>
            <a:r>
              <a:rPr lang="en-GB" dirty="0"/>
              <a:t>Teoría de la motivación: La teoría de las necesidades de </a:t>
            </a:r>
            <a:r>
              <a:rPr lang="en-GB" dirty="0" err="1"/>
              <a:t>McCleelland</a:t>
            </a:r>
          </a:p>
        </p:txBody>
      </p:sp>
      <p:sp>
        <p:nvSpPr>
          <p:cNvPr id="56" name="Subtitle 2">
            <a:extLst>
              <a:ext uri="{FF2B5EF4-FFF2-40B4-BE49-F238E27FC236}">
                <a16:creationId xmlns:a16="http://schemas.microsoft.com/office/drawing/2014/main" xmlns="" id="{D165FFD1-A7EA-431C-B3DA-505F71B3FDD0}"/>
              </a:ext>
            </a:extLst>
          </p:cNvPr>
          <p:cNvSpPr txBox="1">
            <a:spLocks/>
          </p:cNvSpPr>
          <p:nvPr/>
        </p:nvSpPr>
        <p:spPr>
          <a:xfrm>
            <a:off x="415398" y="1848770"/>
            <a:ext cx="11361204" cy="366489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spc="113" dirty="0">
                <a:solidFill>
                  <a:srgbClr val="2F5597"/>
                </a:solidFill>
                <a:latin typeface="+mj-lt"/>
                <a:ea typeface="League Spartan" charset="0"/>
                <a:cs typeface="Poppins" pitchFamily="2" charset="77"/>
              </a:rPr>
              <a:t>2. Afiliación</a:t>
            </a:r>
          </a:p>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En muchos sentidos, esta persona es lo contrario de la que está motivada por el logro. En lugar de querer trabajar solo para sentir la sensación de logro que conlleva un trabajo bien hecho, la persona motivada por la afiliación quiere trabajar como parte de un grupo. No les atrae necesariamente la idea de recibir elogios y reconocimiento por su trabajo.</a:t>
            </a:r>
          </a:p>
          <a:p>
            <a:pPr algn="l">
              <a:lnSpc>
                <a:spcPct val="100000"/>
              </a:lnSpc>
            </a:pPr>
            <a:endParaRPr lang="en-GB" sz="1800" dirty="0">
              <a:solidFill>
                <a:schemeClr val="tx1"/>
              </a:solidFill>
              <a:latin typeface="+mj-lt"/>
              <a:ea typeface="Lato Light" panose="020F0502020204030203" pitchFamily="34" charset="0"/>
              <a:cs typeface="Mukta ExtraLight" panose="020B0000000000000000" pitchFamily="34" charset="77"/>
            </a:endParaRPr>
          </a:p>
          <a:p>
            <a:pPr algn="l">
              <a:lnSpc>
                <a:spcPct val="100000"/>
              </a:lnSpc>
            </a:pPr>
            <a:r>
              <a:rPr lang="en-GB" sz="2000" b="1" spc="113" dirty="0">
                <a:solidFill>
                  <a:srgbClr val="548235"/>
                </a:solidFill>
                <a:latin typeface="+mj-lt"/>
                <a:ea typeface="League Spartan" charset="0"/>
                <a:cs typeface="Poppins" pitchFamily="2" charset="77"/>
              </a:rPr>
              <a:t>3. Potencia</a:t>
            </a:r>
          </a:p>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El título de esta categoría lo dice todo: esta persona está motivada por el poder. Quiere controlar a los demás en el grupo y le motiva la oportunidad de hacerlo. Este es el tipo de persona que prosperará en un entorno competitivo, en lugar de huir de él.</a:t>
            </a:r>
          </a:p>
          <a:p>
            <a:pPr algn="l">
              <a:lnSpc>
                <a:spcPct val="100000"/>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4" name="Rechteck 3">
            <a:extLst>
              <a:ext uri="{FF2B5EF4-FFF2-40B4-BE49-F238E27FC236}">
                <a16:creationId xmlns:a16="http://schemas.microsoft.com/office/drawing/2014/main" xmlns="" id="{A8A3EF6A-4712-44C8-BF33-BCCFD2D055EE}"/>
              </a:ext>
            </a:extLst>
          </p:cNvPr>
          <p:cNvSpPr/>
          <p:nvPr/>
        </p:nvSpPr>
        <p:spPr>
          <a:xfrm>
            <a:off x="415398" y="5614330"/>
            <a:ext cx="6880877" cy="757130"/>
          </a:xfrm>
          <a:prstGeom prst="rect">
            <a:avLst/>
          </a:prstGeom>
          <a:solidFill>
            <a:srgbClr val="E64D92"/>
          </a:solidFill>
        </p:spPr>
        <p:txBody>
          <a:bodyPr wrap="square">
            <a:spAutoFit/>
          </a:bodyPr>
          <a:lstStyle/>
          <a:p>
            <a:pPr marL="361950" indent="-276225">
              <a:lnSpc>
                <a:spcPct val="90000"/>
              </a:lnSpc>
            </a:pPr>
            <a:r>
              <a:rPr lang="en-GB" altLang="en-US" sz="2400" dirty="0">
                <a:solidFill>
                  <a:schemeClr val="bg1"/>
                </a:solidFill>
                <a:latin typeface="+mj-lt"/>
                <a:sym typeface="Wingdings" panose="05000000000000000000" pitchFamily="2" charset="2"/>
              </a:rPr>
              <a:t>Los </a:t>
            </a:r>
            <a:r>
              <a:rPr lang="en-GB" altLang="en-US" sz="2400" dirty="0">
                <a:solidFill>
                  <a:schemeClr val="bg1"/>
                </a:solidFill>
                <a:latin typeface="+mj-lt"/>
              </a:rPr>
              <a:t>mejores gestores suelen tener una gran necesidad de</a:t>
            </a:r>
          </a:p>
          <a:p>
            <a:pPr marL="361950" indent="-276225">
              <a:lnSpc>
                <a:spcPct val="90000"/>
              </a:lnSpc>
            </a:pPr>
            <a:r>
              <a:rPr lang="en-GB" altLang="en-US" sz="2400" dirty="0">
                <a:solidFill>
                  <a:schemeClr val="bg1"/>
                </a:solidFill>
                <a:latin typeface="+mj-lt"/>
              </a:rPr>
              <a:t>poder y baja en la necesidad de afiliación.</a:t>
            </a:r>
          </a:p>
        </p:txBody>
      </p:sp>
    </p:spTree>
    <p:extLst>
      <p:ext uri="{BB962C8B-B14F-4D97-AF65-F5344CB8AC3E}">
        <p14:creationId xmlns:p14="http://schemas.microsoft.com/office/powerpoint/2010/main" val="343949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92696" y="524626"/>
            <a:ext cx="8852375" cy="697353"/>
          </a:xfrm>
        </p:spPr>
        <p:txBody>
          <a:bodyPr>
            <a:normAutofit fontScale="92500"/>
          </a:bodyPr>
          <a:lstStyle/>
          <a:p>
            <a:r>
              <a:rPr lang="en-GB" dirty="0"/>
              <a:t>Teoría de la motivación: La </a:t>
            </a:r>
            <a:r>
              <a:rPr lang="en-GB"/>
              <a:t>teoría de las necesidades de </a:t>
            </a:r>
            <a:r>
              <a:rPr lang="en-GB" dirty="0" err="1"/>
              <a:t>McCleelland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9670" y="2071395"/>
            <a:ext cx="3767889"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sym typeface="Wingdings" panose="05000000000000000000" pitchFamily="2" charset="2"/>
              </a:rPr>
              <a:t>Los </a:t>
            </a:r>
            <a:r>
              <a:rPr lang="en-GB" altLang="de-DE" sz="1800" b="1" dirty="0">
                <a:solidFill>
                  <a:srgbClr val="245473"/>
                </a:solidFill>
                <a:latin typeface="+mj-lt"/>
                <a:sym typeface="Wingdings" panose="05000000000000000000" pitchFamily="2" charset="2"/>
              </a:rPr>
              <a:t>factores de higiene</a:t>
            </a:r>
            <a:r>
              <a:rPr lang="en-GB" altLang="de-DE" sz="1800" dirty="0">
                <a:solidFill>
                  <a:srgbClr val="245473"/>
                </a:solidFill>
                <a:latin typeface="+mj-lt"/>
                <a:sym typeface="Wingdings" panose="05000000000000000000" pitchFamily="2" charset="2"/>
              </a:rPr>
              <a:t>, también llamados de insatisfacción, son los que hacen que los empleados de una organización estén insatisfechos o los desmotiven. Tratando cuidadosamente estos factores, una organización puede evitar la insatisfacción de los empleados, pero no puede satisfacerlos ni motivarlos. </a:t>
            </a:r>
          </a:p>
          <a:p>
            <a:pPr algn="l">
              <a:lnSpc>
                <a:spcPct val="100000"/>
              </a:lnSpc>
              <a:spcBef>
                <a:spcPts val="600"/>
              </a:spcBef>
            </a:pPr>
            <a:r>
              <a:rPr lang="en-GB" altLang="de-DE" sz="1800" dirty="0">
                <a:solidFill>
                  <a:srgbClr val="245473"/>
                </a:solidFill>
                <a:latin typeface="+mj-lt"/>
                <a:sym typeface="Wingdings" panose="05000000000000000000" pitchFamily="2" charset="2"/>
              </a:rPr>
              <a:t>Los </a:t>
            </a:r>
            <a:r>
              <a:rPr lang="en-GB" altLang="de-DE" sz="1800" b="1" dirty="0">
                <a:solidFill>
                  <a:srgbClr val="245473"/>
                </a:solidFill>
                <a:latin typeface="+mj-lt"/>
                <a:sym typeface="Wingdings" panose="05000000000000000000" pitchFamily="2" charset="2"/>
              </a:rPr>
              <a:t>factores de motivación </a:t>
            </a:r>
            <a:r>
              <a:rPr lang="en-GB" altLang="de-DE" sz="1800" dirty="0">
                <a:solidFill>
                  <a:srgbClr val="245473"/>
                </a:solidFill>
                <a:latin typeface="+mj-lt"/>
                <a:sym typeface="Wingdings" panose="05000000000000000000" pitchFamily="2" charset="2"/>
              </a:rPr>
              <a:t>son los que satisfacen o motivan a los empleados de una organización. Por lo tanto, las empresas pueden evitar la insatisfacción de los empleados si no aplican políticas empresariales estrictas y flexibles, un seguimiento de alta calidad, medidas eficaces de seguridad laboral, etc. </a:t>
            </a:r>
            <a:endParaRPr lang="en-GB" altLang="de-DE" sz="1800" dirty="0">
              <a:solidFill>
                <a:srgbClr val="245473"/>
              </a:solidFill>
              <a:latin typeface="+mj-lt"/>
            </a:endParaRPr>
          </a:p>
        </p:txBody>
      </p:sp>
      <p:grpSp>
        <p:nvGrpSpPr>
          <p:cNvPr id="8" name="Gruppieren 7">
            <a:extLst>
              <a:ext uri="{FF2B5EF4-FFF2-40B4-BE49-F238E27FC236}">
                <a16:creationId xmlns:a16="http://schemas.microsoft.com/office/drawing/2014/main" xmlns="" id="{A6BFDF61-15CC-4CD7-B62D-EF75B64E431E}"/>
              </a:ext>
            </a:extLst>
          </p:cNvPr>
          <p:cNvGrpSpPr/>
          <p:nvPr/>
        </p:nvGrpSpPr>
        <p:grpSpPr>
          <a:xfrm>
            <a:off x="3345736" y="2071395"/>
            <a:ext cx="8852374" cy="1425230"/>
            <a:chOff x="4614878" y="2071394"/>
            <a:chExt cx="6060724" cy="1702105"/>
          </a:xfrm>
        </p:grpSpPr>
        <p:sp>
          <p:nvSpPr>
            <p:cNvPr id="37" name="Freeform 7">
              <a:extLst>
                <a:ext uri="{FF2B5EF4-FFF2-40B4-BE49-F238E27FC236}">
                  <a16:creationId xmlns:a16="http://schemas.microsoft.com/office/drawing/2014/main" xmlns="" id="{6AD1E235-63B4-4D7E-A102-677E97C1B4EA}"/>
                </a:ext>
              </a:extLst>
            </p:cNvPr>
            <p:cNvSpPr>
              <a:spLocks/>
            </p:cNvSpPr>
            <p:nvPr/>
          </p:nvSpPr>
          <p:spPr bwMode="auto">
            <a:xfrm>
              <a:off x="7698938" y="2508984"/>
              <a:ext cx="2103183"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chemeClr val="accent4">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38" name="Freeform 8">
              <a:extLst>
                <a:ext uri="{FF2B5EF4-FFF2-40B4-BE49-F238E27FC236}">
                  <a16:creationId xmlns:a16="http://schemas.microsoft.com/office/drawing/2014/main" xmlns="" id="{4C6133FF-1C16-443F-8026-D61BAFAB1593}"/>
                </a:ext>
              </a:extLst>
            </p:cNvPr>
            <p:cNvSpPr>
              <a:spLocks/>
            </p:cNvSpPr>
            <p:nvPr/>
          </p:nvSpPr>
          <p:spPr bwMode="auto">
            <a:xfrm>
              <a:off x="6084299" y="2508984"/>
              <a:ext cx="2103183"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3">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43" name="Freeform 10">
              <a:extLst>
                <a:ext uri="{FF2B5EF4-FFF2-40B4-BE49-F238E27FC236}">
                  <a16:creationId xmlns:a16="http://schemas.microsoft.com/office/drawing/2014/main" xmlns="" id="{D02C6824-4E89-4D37-8C5F-9A6957F8BB1D}"/>
                </a:ext>
              </a:extLst>
            </p:cNvPr>
            <p:cNvSpPr>
              <a:spLocks/>
            </p:cNvSpPr>
            <p:nvPr/>
          </p:nvSpPr>
          <p:spPr bwMode="auto">
            <a:xfrm>
              <a:off x="4614878" y="2508984"/>
              <a:ext cx="1953079"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2">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44" name="Freeform 26">
              <a:extLst>
                <a:ext uri="{FF2B5EF4-FFF2-40B4-BE49-F238E27FC236}">
                  <a16:creationId xmlns:a16="http://schemas.microsoft.com/office/drawing/2014/main" xmlns="" id="{DFECFBA5-9765-4060-93DC-131BD70BEF69}"/>
                </a:ext>
              </a:extLst>
            </p:cNvPr>
            <p:cNvSpPr>
              <a:spLocks/>
            </p:cNvSpPr>
            <p:nvPr/>
          </p:nvSpPr>
          <p:spPr bwMode="auto">
            <a:xfrm>
              <a:off x="8513794" y="2071394"/>
              <a:ext cx="2161808"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chemeClr val="accent5"/>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45" name="Freeform 21">
              <a:extLst>
                <a:ext uri="{FF2B5EF4-FFF2-40B4-BE49-F238E27FC236}">
                  <a16:creationId xmlns:a16="http://schemas.microsoft.com/office/drawing/2014/main" xmlns="" id="{115ABE2D-95C9-47A6-906F-D0F0EB66F4B7}"/>
                </a:ext>
              </a:extLst>
            </p:cNvPr>
            <p:cNvSpPr>
              <a:spLocks/>
            </p:cNvSpPr>
            <p:nvPr/>
          </p:nvSpPr>
          <p:spPr bwMode="auto">
            <a:xfrm>
              <a:off x="5275759" y="2508984"/>
              <a:ext cx="2103183"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57" name="Freeform 22">
              <a:extLst>
                <a:ext uri="{FF2B5EF4-FFF2-40B4-BE49-F238E27FC236}">
                  <a16:creationId xmlns:a16="http://schemas.microsoft.com/office/drawing/2014/main" xmlns="" id="{CBDBE2DB-F9D6-40E9-9372-705965723056}"/>
                </a:ext>
              </a:extLst>
            </p:cNvPr>
            <p:cNvSpPr>
              <a:spLocks/>
            </p:cNvSpPr>
            <p:nvPr/>
          </p:nvSpPr>
          <p:spPr bwMode="auto">
            <a:xfrm>
              <a:off x="6890396" y="2508984"/>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4"/>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58" name="TextBox 32">
              <a:extLst>
                <a:ext uri="{FF2B5EF4-FFF2-40B4-BE49-F238E27FC236}">
                  <a16:creationId xmlns:a16="http://schemas.microsoft.com/office/drawing/2014/main" xmlns="" id="{A0033A73-D181-45C9-8FA7-CAF67D74967B}"/>
                </a:ext>
              </a:extLst>
            </p:cNvPr>
            <p:cNvSpPr txBox="1"/>
            <p:nvPr/>
          </p:nvSpPr>
          <p:spPr>
            <a:xfrm>
              <a:off x="5821531" y="2677242"/>
              <a:ext cx="1069523" cy="992432"/>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Insatisfacción</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y</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Desmotivación</a:t>
              </a:r>
            </a:p>
          </p:txBody>
        </p:sp>
        <p:sp>
          <p:nvSpPr>
            <p:cNvPr id="59" name="TextBox 33">
              <a:extLst>
                <a:ext uri="{FF2B5EF4-FFF2-40B4-BE49-F238E27FC236}">
                  <a16:creationId xmlns:a16="http://schemas.microsoft.com/office/drawing/2014/main" xmlns="" id="{2691D0C9-B94F-4F6D-BBBD-38A76FC16DBD}"/>
                </a:ext>
              </a:extLst>
            </p:cNvPr>
            <p:cNvSpPr txBox="1"/>
            <p:nvPr/>
          </p:nvSpPr>
          <p:spPr>
            <a:xfrm>
              <a:off x="7427613" y="2658595"/>
              <a:ext cx="1134098" cy="992432"/>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No estoy insatisfecho</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pero</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no está motivado</a:t>
              </a:r>
            </a:p>
          </p:txBody>
        </p:sp>
        <p:sp>
          <p:nvSpPr>
            <p:cNvPr id="60" name="TextBox 34">
              <a:extLst>
                <a:ext uri="{FF2B5EF4-FFF2-40B4-BE49-F238E27FC236}">
                  <a16:creationId xmlns:a16="http://schemas.microsoft.com/office/drawing/2014/main" xmlns="" id="{9FF0B8D0-9318-4E31-9BD4-8CCBE246BC51}"/>
                </a:ext>
              </a:extLst>
            </p:cNvPr>
            <p:cNvSpPr txBox="1"/>
            <p:nvPr/>
          </p:nvSpPr>
          <p:spPr>
            <a:xfrm>
              <a:off x="8911199" y="2677242"/>
              <a:ext cx="1101481" cy="992432"/>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Positivo</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satisfacción</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y motivación</a:t>
              </a:r>
            </a:p>
          </p:txBody>
        </p:sp>
      </p:grpSp>
      <p:sp>
        <p:nvSpPr>
          <p:cNvPr id="9" name="Rechteck 8">
            <a:extLst>
              <a:ext uri="{FF2B5EF4-FFF2-40B4-BE49-F238E27FC236}">
                <a16:creationId xmlns:a16="http://schemas.microsoft.com/office/drawing/2014/main" xmlns="" id="{0A1FCA25-EC8D-4795-8F73-953A93FBC65F}"/>
              </a:ext>
            </a:extLst>
          </p:cNvPr>
          <p:cNvSpPr/>
          <p:nvPr/>
        </p:nvSpPr>
        <p:spPr>
          <a:xfrm>
            <a:off x="5073411" y="3696101"/>
            <a:ext cx="2776944" cy="2737356"/>
          </a:xfrm>
          <a:prstGeom prst="rect">
            <a:avLst/>
          </a:prstGeom>
          <a:gradFill flip="none" rotWithShape="1">
            <a:gsLst>
              <a:gs pos="5000">
                <a:srgbClr val="A5A5A5"/>
              </a:gs>
              <a:gs pos="95000">
                <a:srgbClr val="FFC000"/>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latin typeface="+mj-lt"/>
              </a:rPr>
              <a:t>Factores higiénicos</a:t>
            </a:r>
          </a:p>
          <a:p>
            <a:pPr algn="ctr"/>
            <a:endParaRPr lang="en-GB" b="1" dirty="0">
              <a:latin typeface="+mj-lt"/>
            </a:endParaRPr>
          </a:p>
          <a:p>
            <a:pPr marL="285750" indent="-285750">
              <a:buFont typeface="Arial" panose="020B0604020202020204" pitchFamily="34" charset="0"/>
              <a:buChar char="•"/>
            </a:pPr>
            <a:r>
              <a:rPr lang="en-GB" b="1" dirty="0">
                <a:latin typeface="+mj-lt"/>
              </a:rPr>
              <a:t>Políticas de la empresa</a:t>
            </a:r>
          </a:p>
          <a:p>
            <a:pPr marL="285750" indent="-285750">
              <a:buFont typeface="Arial" panose="020B0604020202020204" pitchFamily="34" charset="0"/>
              <a:buChar char="•"/>
            </a:pPr>
            <a:r>
              <a:rPr lang="en-GB" b="1" dirty="0">
                <a:latin typeface="+mj-lt"/>
              </a:rPr>
              <a:t>Calidad de la supervisión</a:t>
            </a:r>
          </a:p>
          <a:p>
            <a:pPr marL="285750" indent="-285750">
              <a:buFont typeface="Arial" panose="020B0604020202020204" pitchFamily="34" charset="0"/>
              <a:buChar char="•"/>
            </a:pPr>
            <a:r>
              <a:rPr lang="en-GB" b="1" dirty="0">
                <a:latin typeface="+mj-lt"/>
              </a:rPr>
              <a:t>Relaciones con los demás</a:t>
            </a:r>
          </a:p>
          <a:p>
            <a:pPr marL="285750" indent="-285750">
              <a:buFont typeface="Arial" panose="020B0604020202020204" pitchFamily="34" charset="0"/>
              <a:buChar char="•"/>
            </a:pPr>
            <a:r>
              <a:rPr lang="en-GB" b="1" dirty="0">
                <a:latin typeface="+mj-lt"/>
              </a:rPr>
              <a:t>Vida personal</a:t>
            </a:r>
          </a:p>
          <a:p>
            <a:pPr marL="285750" indent="-285750">
              <a:buFont typeface="Arial" panose="020B0604020202020204" pitchFamily="34" charset="0"/>
              <a:buChar char="•"/>
            </a:pPr>
            <a:r>
              <a:rPr lang="en-GB" b="1" dirty="0">
                <a:latin typeface="+mj-lt"/>
              </a:rPr>
              <a:t>Cuantía de la retribución</a:t>
            </a:r>
          </a:p>
          <a:p>
            <a:pPr marL="285750" indent="-285750">
              <a:buFont typeface="Arial" panose="020B0604020202020204" pitchFamily="34" charset="0"/>
              <a:buChar char="•"/>
            </a:pPr>
            <a:r>
              <a:rPr lang="en-GB" b="1" dirty="0">
                <a:latin typeface="+mj-lt"/>
              </a:rPr>
              <a:t>Seguridad laboral</a:t>
            </a:r>
          </a:p>
          <a:p>
            <a:pPr marL="285750" indent="-285750">
              <a:buFont typeface="Arial" panose="020B0604020202020204" pitchFamily="34" charset="0"/>
              <a:buChar char="•"/>
            </a:pPr>
            <a:r>
              <a:rPr lang="en-GB" b="1" dirty="0">
                <a:latin typeface="+mj-lt"/>
              </a:rPr>
              <a:t>Condiciones de trabajo</a:t>
            </a:r>
            <a:endParaRPr lang="en-GB" sz="1600" b="1" dirty="0">
              <a:latin typeface="+mj-lt"/>
            </a:endParaRPr>
          </a:p>
        </p:txBody>
      </p:sp>
      <p:sp>
        <p:nvSpPr>
          <p:cNvPr id="62" name="Rechteck 61">
            <a:extLst>
              <a:ext uri="{FF2B5EF4-FFF2-40B4-BE49-F238E27FC236}">
                <a16:creationId xmlns:a16="http://schemas.microsoft.com/office/drawing/2014/main" xmlns="" id="{42491731-CEA6-433D-9DF5-B498443584FE}"/>
              </a:ext>
            </a:extLst>
          </p:cNvPr>
          <p:cNvSpPr/>
          <p:nvPr/>
        </p:nvSpPr>
        <p:spPr>
          <a:xfrm>
            <a:off x="8203532" y="3696101"/>
            <a:ext cx="2776944" cy="2447524"/>
          </a:xfrm>
          <a:prstGeom prst="rect">
            <a:avLst/>
          </a:prstGeom>
          <a:gradFill flip="none" rotWithShape="1">
            <a:gsLst>
              <a:gs pos="5000">
                <a:srgbClr val="FFC000"/>
              </a:gs>
              <a:gs pos="94000">
                <a:srgbClr val="5B9BD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latin typeface="+mj-lt"/>
              </a:rPr>
              <a:t>Factores de motivación</a:t>
            </a:r>
          </a:p>
          <a:p>
            <a:pPr algn="ctr"/>
            <a:endParaRPr lang="en-GB" b="1" dirty="0">
              <a:latin typeface="+mj-lt"/>
            </a:endParaRPr>
          </a:p>
          <a:p>
            <a:pPr marL="285750" indent="-285750">
              <a:buFont typeface="Arial" panose="020B0604020202020204" pitchFamily="34" charset="0"/>
              <a:buChar char="•"/>
            </a:pPr>
            <a:r>
              <a:rPr lang="en-GB" b="1" dirty="0">
                <a:latin typeface="+mj-lt"/>
              </a:rPr>
              <a:t>Logros</a:t>
            </a:r>
          </a:p>
          <a:p>
            <a:pPr marL="285750" indent="-285750">
              <a:buFont typeface="Arial" panose="020B0604020202020204" pitchFamily="34" charset="0"/>
              <a:buChar char="•"/>
            </a:pPr>
            <a:r>
              <a:rPr lang="en-GB" b="1" dirty="0">
                <a:latin typeface="+mj-lt"/>
              </a:rPr>
              <a:t>Promoción profesional</a:t>
            </a:r>
          </a:p>
          <a:p>
            <a:pPr marL="285750" indent="-285750">
              <a:buFont typeface="Arial" panose="020B0604020202020204" pitchFamily="34" charset="0"/>
              <a:buChar char="•"/>
            </a:pPr>
            <a:r>
              <a:rPr lang="en-GB" b="1" dirty="0">
                <a:latin typeface="+mj-lt"/>
              </a:rPr>
              <a:t>Crecimiento personal</a:t>
            </a:r>
          </a:p>
          <a:p>
            <a:pPr marL="285750" indent="-285750">
              <a:buFont typeface="Arial" panose="020B0604020202020204" pitchFamily="34" charset="0"/>
              <a:buChar char="•"/>
            </a:pPr>
            <a:r>
              <a:rPr lang="en-GB" b="1" dirty="0">
                <a:latin typeface="+mj-lt"/>
              </a:rPr>
              <a:t>Interés por el trabajo</a:t>
            </a:r>
          </a:p>
          <a:p>
            <a:pPr marL="285750" indent="-285750">
              <a:buFont typeface="Arial" panose="020B0604020202020204" pitchFamily="34" charset="0"/>
              <a:buChar char="•"/>
            </a:pPr>
            <a:r>
              <a:rPr lang="en-GB" b="1" dirty="0">
                <a:latin typeface="+mj-lt"/>
              </a:rPr>
              <a:t>Reconocimiento</a:t>
            </a:r>
          </a:p>
          <a:p>
            <a:pPr marL="285750" indent="-285750">
              <a:buFont typeface="Arial" panose="020B0604020202020204" pitchFamily="34" charset="0"/>
              <a:buChar char="•"/>
            </a:pPr>
            <a:r>
              <a:rPr lang="en-GB" b="1" dirty="0">
                <a:latin typeface="+mj-lt"/>
              </a:rPr>
              <a:t>Responsabilidad</a:t>
            </a:r>
          </a:p>
        </p:txBody>
      </p:sp>
    </p:spTree>
    <p:extLst>
      <p:ext uri="{BB962C8B-B14F-4D97-AF65-F5344CB8AC3E}">
        <p14:creationId xmlns:p14="http://schemas.microsoft.com/office/powerpoint/2010/main" val="176104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2282" y="518689"/>
            <a:ext cx="8852375" cy="697353"/>
          </a:xfrm>
        </p:spPr>
        <p:txBody>
          <a:bodyPr>
            <a:normAutofit fontScale="85000" lnSpcReduction="10000"/>
          </a:bodyPr>
          <a:lstStyle/>
          <a:p>
            <a:r>
              <a:rPr lang="en-GB" dirty="0"/>
              <a:t>Teoría de la motivación</a:t>
            </a:r>
            <a:r>
              <a:rPr lang="en-GB"/>
              <a:t>: La </a:t>
            </a:r>
            <a:r>
              <a:rPr lang="en-GB" altLang="en-US"/>
              <a:t>teoría X e Y de Douglas McGregor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829" y="1839302"/>
            <a:ext cx="4233580" cy="50837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sym typeface="Wingdings" panose="05000000000000000000" pitchFamily="2" charset="2"/>
              </a:rPr>
              <a:t>Douglas McGregor se sumó al trabajo de motivación realizado en los años 50                 y desarrolló la teoría denominada Teoría X, Teoría Y. Creía que hay dos visiones distintas de los seres humanos que tienen los directivos. La visión de la Teoría X es básicamente negativa y sostiene que los trabajadores tienen poca ambición, no les gusta el trabajo y evitan la responsabilidad. </a:t>
            </a:r>
          </a:p>
          <a:p>
            <a:pPr algn="l">
              <a:lnSpc>
                <a:spcPct val="100000"/>
              </a:lnSpc>
              <a:spcBef>
                <a:spcPts val="600"/>
              </a:spcBef>
            </a:pPr>
            <a:r>
              <a:rPr lang="en-GB" altLang="de-DE" sz="2000" dirty="0">
                <a:solidFill>
                  <a:srgbClr val="245473"/>
                </a:solidFill>
                <a:latin typeface="+mj-lt"/>
                <a:sym typeface="Wingdings" panose="05000000000000000000" pitchFamily="2" charset="2"/>
              </a:rPr>
              <a:t>La visión de la Teoría Y contrasta con la X y establece que los trabajadores tienden a ser autodirigidos, disfrutan del trabajo y aceptan la responsabilidad. Los directivos modificarán su </a:t>
            </a:r>
            <a:r>
              <a:rPr lang="en-GB" altLang="de-DE" sz="2000" dirty="0" err="1">
                <a:solidFill>
                  <a:srgbClr val="245473"/>
                </a:solidFill>
                <a:latin typeface="+mj-lt"/>
                <a:sym typeface="Wingdings" panose="05000000000000000000" pitchFamily="2" charset="2"/>
              </a:rPr>
              <a:t>comportamiento </a:t>
            </a:r>
            <a:r>
              <a:rPr lang="en-GB" altLang="de-DE" sz="2000" dirty="0">
                <a:solidFill>
                  <a:srgbClr val="245473"/>
                </a:solidFill>
                <a:latin typeface="+mj-lt"/>
                <a:sym typeface="Wingdings" panose="05000000000000000000" pitchFamily="2" charset="2"/>
              </a:rPr>
              <a:t>hacia los empleados en función de la visión que tengan de ellos. </a:t>
            </a:r>
            <a:endParaRPr lang="en-GB" altLang="de-DE" sz="2000" dirty="0">
              <a:solidFill>
                <a:srgbClr val="245473"/>
              </a:solidFill>
              <a:latin typeface="+mj-lt"/>
            </a:endParaRPr>
          </a:p>
        </p:txBody>
      </p:sp>
      <p:sp>
        <p:nvSpPr>
          <p:cNvPr id="17" name="Chevron 23">
            <a:extLst>
              <a:ext uri="{FF2B5EF4-FFF2-40B4-BE49-F238E27FC236}">
                <a16:creationId xmlns:a16="http://schemas.microsoft.com/office/drawing/2014/main" xmlns="" id="{ACA019D0-C5A4-4D54-8040-B7649F3D757F}"/>
              </a:ext>
            </a:extLst>
          </p:cNvPr>
          <p:cNvSpPr/>
          <p:nvPr/>
        </p:nvSpPr>
        <p:spPr>
          <a:xfrm rot="10800000">
            <a:off x="7713466" y="2142491"/>
            <a:ext cx="4411615" cy="3842206"/>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horz" lIns="182833" tIns="0" bIns="91416" rtlCol="0" anchor="ctr" anchorCtr="0"/>
          <a:lstStyle/>
          <a:p>
            <a:pPr algn="ctr"/>
            <a:endParaRPr lang="en-GB" sz="1600" dirty="0">
              <a:solidFill>
                <a:srgbClr val="FFFFFF"/>
              </a:solidFill>
              <a:latin typeface="+mj-lt"/>
            </a:endParaRPr>
          </a:p>
        </p:txBody>
      </p:sp>
      <p:sp>
        <p:nvSpPr>
          <p:cNvPr id="18" name="Chevron 36">
            <a:extLst>
              <a:ext uri="{FF2B5EF4-FFF2-40B4-BE49-F238E27FC236}">
                <a16:creationId xmlns:a16="http://schemas.microsoft.com/office/drawing/2014/main" xmlns="" id="{1050DA99-490C-4A1E-842E-B446BE3B73EA}"/>
              </a:ext>
            </a:extLst>
          </p:cNvPr>
          <p:cNvSpPr/>
          <p:nvPr/>
        </p:nvSpPr>
        <p:spPr>
          <a:xfrm>
            <a:off x="4018350" y="2141611"/>
            <a:ext cx="4411615" cy="3842206"/>
          </a:xfrm>
          <a:prstGeom prst="chevron">
            <a:avLst>
              <a:gd name="adj" fmla="val 207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lIns="182833" tIns="0" bIns="91416" rtlCol="0" anchor="ctr" anchorCtr="0"/>
          <a:lstStyle/>
          <a:p>
            <a:pPr algn="ctr"/>
            <a:endParaRPr lang="en-GB" sz="1200" b="1" dirty="0">
              <a:solidFill>
                <a:srgbClr val="FFFFFF"/>
              </a:solidFill>
              <a:latin typeface="+mj-lt"/>
            </a:endParaRPr>
          </a:p>
        </p:txBody>
      </p:sp>
      <p:sp>
        <p:nvSpPr>
          <p:cNvPr id="19" name="Rectangle 41">
            <a:extLst>
              <a:ext uri="{FF2B5EF4-FFF2-40B4-BE49-F238E27FC236}">
                <a16:creationId xmlns:a16="http://schemas.microsoft.com/office/drawing/2014/main" xmlns="" id="{DCDDFFB6-DB58-420B-B77D-2B3A8520C53F}"/>
              </a:ext>
            </a:extLst>
          </p:cNvPr>
          <p:cNvSpPr/>
          <p:nvPr/>
        </p:nvSpPr>
        <p:spPr>
          <a:xfrm>
            <a:off x="8251930" y="2254446"/>
            <a:ext cx="2891415" cy="461665"/>
          </a:xfrm>
          <a:prstGeom prst="rect">
            <a:avLst/>
          </a:prstGeom>
        </p:spPr>
        <p:txBody>
          <a:bodyPr wrap="square">
            <a:spAutoFit/>
          </a:bodyPr>
          <a:lstStyle/>
          <a:p>
            <a:pPr algn="ctr"/>
            <a:r>
              <a:rPr lang="en-GB" sz="2400" b="1" dirty="0">
                <a:solidFill>
                  <a:schemeClr val="bg1"/>
                </a:solidFill>
                <a:latin typeface="+mj-lt"/>
                <a:ea typeface="Roboto" charset="0"/>
                <a:cs typeface="Roboto" charset="0"/>
              </a:rPr>
              <a:t>Trabajadores de la Teoría Y</a:t>
            </a:r>
          </a:p>
        </p:txBody>
      </p:sp>
      <p:sp>
        <p:nvSpPr>
          <p:cNvPr id="20" name="TextBox 50">
            <a:extLst>
              <a:ext uri="{FF2B5EF4-FFF2-40B4-BE49-F238E27FC236}">
                <a16:creationId xmlns:a16="http://schemas.microsoft.com/office/drawing/2014/main" xmlns="" id="{45CCBFB7-3C1D-48DD-9DB6-B26A479C71A7}"/>
              </a:ext>
            </a:extLst>
          </p:cNvPr>
          <p:cNvSpPr txBox="1"/>
          <p:nvPr/>
        </p:nvSpPr>
        <p:spPr>
          <a:xfrm>
            <a:off x="8396525" y="2854039"/>
            <a:ext cx="3045496"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Ver el trabajo como algo tan natural como el descanso o el juego</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Ejercerá la autodirección y el autocontrol si se compromete con los objetivos</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Aceptar la responsabilidad</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Buscar la responsabilidad</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Tomar decisiones innovadoras</a:t>
            </a:r>
          </a:p>
        </p:txBody>
      </p:sp>
      <p:sp>
        <p:nvSpPr>
          <p:cNvPr id="21" name="Rectangle 57">
            <a:extLst>
              <a:ext uri="{FF2B5EF4-FFF2-40B4-BE49-F238E27FC236}">
                <a16:creationId xmlns:a16="http://schemas.microsoft.com/office/drawing/2014/main" xmlns="" id="{509ACAF6-8380-455F-A0B8-494C2450E422}"/>
              </a:ext>
            </a:extLst>
          </p:cNvPr>
          <p:cNvSpPr/>
          <p:nvPr/>
        </p:nvSpPr>
        <p:spPr>
          <a:xfrm>
            <a:off x="4471335" y="2254446"/>
            <a:ext cx="2631736" cy="461665"/>
          </a:xfrm>
          <a:prstGeom prst="rect">
            <a:avLst/>
          </a:prstGeom>
        </p:spPr>
        <p:txBody>
          <a:bodyPr wrap="square">
            <a:spAutoFit/>
          </a:bodyPr>
          <a:lstStyle/>
          <a:p>
            <a:pPr algn="ctr"/>
            <a:r>
              <a:rPr lang="en-GB" sz="2400" b="1" dirty="0">
                <a:solidFill>
                  <a:schemeClr val="bg1"/>
                </a:solidFill>
                <a:latin typeface="+mj-lt"/>
                <a:ea typeface="Roboto" charset="0"/>
                <a:cs typeface="Roboto" charset="0"/>
              </a:rPr>
              <a:t>Trabajadores de la Teoría X</a:t>
            </a:r>
          </a:p>
        </p:txBody>
      </p:sp>
      <p:sp>
        <p:nvSpPr>
          <p:cNvPr id="22" name="TextBox 59">
            <a:extLst>
              <a:ext uri="{FF2B5EF4-FFF2-40B4-BE49-F238E27FC236}">
                <a16:creationId xmlns:a16="http://schemas.microsoft.com/office/drawing/2014/main" xmlns="" id="{A24B4810-867D-4482-9496-630A0EDA0C30}"/>
              </a:ext>
            </a:extLst>
          </p:cNvPr>
          <p:cNvSpPr txBox="1"/>
          <p:nvPr/>
        </p:nvSpPr>
        <p:spPr>
          <a:xfrm>
            <a:off x="4832413" y="2950014"/>
            <a:ext cx="3203034"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Aversión inherente al trabajo e intentará evitarlo</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Debe ser coaccionado, controlado o amenazado con un castigo</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Evitar responsabilidades</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Buscar una dirección formal</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Requerir seguridad</a:t>
            </a:r>
          </a:p>
          <a:p>
            <a:pPr marL="285750" indent="-285750">
              <a:buFont typeface="Arial" panose="020B0604020202020204" pitchFamily="34" charset="0"/>
              <a:buChar char="•"/>
            </a:pPr>
            <a:r>
              <a:rPr lang="en-GB" sz="2000" dirty="0">
                <a:solidFill>
                  <a:schemeClr val="bg1"/>
                </a:solidFill>
                <a:latin typeface="+mj-lt"/>
                <a:ea typeface="Lato Light" charset="0"/>
                <a:cs typeface="Lato Light" charset="0"/>
              </a:rPr>
              <a:t>Poca ambición</a:t>
            </a:r>
          </a:p>
        </p:txBody>
      </p:sp>
    </p:spTree>
    <p:extLst>
      <p:ext uri="{BB962C8B-B14F-4D97-AF65-F5344CB8AC3E}">
        <p14:creationId xmlns:p14="http://schemas.microsoft.com/office/powerpoint/2010/main" val="3782833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14468" y="587579"/>
            <a:ext cx="8852375" cy="697353"/>
          </a:xfrm>
        </p:spPr>
        <p:txBody>
          <a:bodyPr>
            <a:normAutofit/>
          </a:bodyPr>
          <a:lstStyle/>
          <a:p>
            <a:r>
              <a:rPr lang="en-GB" dirty="0"/>
              <a:t>Teoría de la motivación: Teoría de la autodeterminación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21059" y="1926829"/>
            <a:ext cx="3220444"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600" dirty="0">
                <a:solidFill>
                  <a:srgbClr val="245473"/>
                </a:solidFill>
                <a:latin typeface="+mj-lt"/>
                <a:sym typeface="Wingdings" panose="05000000000000000000" pitchFamily="2" charset="2"/>
              </a:rPr>
              <a:t>La teoría de la autodeterminación afirma que las personas prefieren tener control sobre sus acciones. Por eso, cuando se les exige que hagan algo que antes habían elegido libremente, disminuye su motivación.</a:t>
            </a:r>
          </a:p>
          <a:p>
            <a:pPr algn="l">
              <a:lnSpc>
                <a:spcPct val="100000"/>
              </a:lnSpc>
              <a:spcBef>
                <a:spcPts val="600"/>
              </a:spcBef>
            </a:pPr>
            <a:r>
              <a:rPr lang="en-GB" altLang="de-DE" sz="1600" dirty="0">
                <a:solidFill>
                  <a:srgbClr val="245473"/>
                </a:solidFill>
                <a:latin typeface="+mj-lt"/>
                <a:sym typeface="Wingdings" panose="05000000000000000000" pitchFamily="2" charset="2"/>
              </a:rPr>
              <a:t>Un ejemplo es la teoría de la evaluación cognitiva, que establece que en el trabajo las recompensas intrínsecas y extrínsecas no son independientes entre sí. De hecho, la presencia de recompensas extrínsecas puede disminuir las recompensas intrínsecas. Además de las recompensas extrínsecas, los directivos deben darse cuenta de la importancia de utilizar la fijación de objetivos y las recompensas verbales como método para aumentar la motivación. </a:t>
            </a:r>
            <a:endParaRPr lang="en-GB" altLang="de-DE" sz="1600" dirty="0">
              <a:solidFill>
                <a:srgbClr val="245473"/>
              </a:solidFill>
              <a:latin typeface="+mj-lt"/>
            </a:endParaRPr>
          </a:p>
        </p:txBody>
      </p:sp>
      <p:graphicFrame>
        <p:nvGraphicFramePr>
          <p:cNvPr id="4" name="Tabelle 4">
            <a:extLst>
              <a:ext uri="{FF2B5EF4-FFF2-40B4-BE49-F238E27FC236}">
                <a16:creationId xmlns:a16="http://schemas.microsoft.com/office/drawing/2014/main" xmlns="" id="{9467AE5B-67B1-4513-9D06-52E5B1EDFE2B}"/>
              </a:ext>
            </a:extLst>
          </p:cNvPr>
          <p:cNvGraphicFramePr>
            <a:graphicFrameLocks noGrp="1"/>
          </p:cNvGraphicFramePr>
          <p:nvPr>
            <p:extLst>
              <p:ext uri="{D42A27DB-BD31-4B8C-83A1-F6EECF244321}">
                <p14:modId xmlns:p14="http://schemas.microsoft.com/office/powerpoint/2010/main" val="2107809519"/>
              </p:ext>
            </p:extLst>
          </p:nvPr>
        </p:nvGraphicFramePr>
        <p:xfrm>
          <a:off x="3506771" y="1937191"/>
          <a:ext cx="8578392" cy="4119339"/>
        </p:xfrm>
        <a:graphic>
          <a:graphicData uri="http://schemas.openxmlformats.org/drawingml/2006/table">
            <a:tbl>
              <a:tblPr firstRow="1" bandRow="1">
                <a:tableStyleId>{5C22544A-7EE6-4342-B048-85BDC9FD1C3A}</a:tableStyleId>
              </a:tblPr>
              <a:tblGrid>
                <a:gridCol w="1489103">
                  <a:extLst>
                    <a:ext uri="{9D8B030D-6E8A-4147-A177-3AD203B41FA5}">
                      <a16:colId xmlns:a16="http://schemas.microsoft.com/office/drawing/2014/main" xmlns="" val="3714089239"/>
                    </a:ext>
                  </a:extLst>
                </a:gridCol>
                <a:gridCol w="1310658">
                  <a:extLst>
                    <a:ext uri="{9D8B030D-6E8A-4147-A177-3AD203B41FA5}">
                      <a16:colId xmlns:a16="http://schemas.microsoft.com/office/drawing/2014/main" xmlns="" val="1706245029"/>
                    </a:ext>
                  </a:extLst>
                </a:gridCol>
                <a:gridCol w="1687014">
                  <a:extLst>
                    <a:ext uri="{9D8B030D-6E8A-4147-A177-3AD203B41FA5}">
                      <a16:colId xmlns:a16="http://schemas.microsoft.com/office/drawing/2014/main" xmlns="" val="1600716873"/>
                    </a:ext>
                  </a:extLst>
                </a:gridCol>
                <a:gridCol w="1382043">
                  <a:extLst>
                    <a:ext uri="{9D8B030D-6E8A-4147-A177-3AD203B41FA5}">
                      <a16:colId xmlns:a16="http://schemas.microsoft.com/office/drawing/2014/main" xmlns="" val="1049739029"/>
                    </a:ext>
                  </a:extLst>
                </a:gridCol>
                <a:gridCol w="1537766">
                  <a:extLst>
                    <a:ext uri="{9D8B030D-6E8A-4147-A177-3AD203B41FA5}">
                      <a16:colId xmlns:a16="http://schemas.microsoft.com/office/drawing/2014/main" xmlns="" val="4216823452"/>
                    </a:ext>
                  </a:extLst>
                </a:gridCol>
                <a:gridCol w="1171808">
                  <a:extLst>
                    <a:ext uri="{9D8B030D-6E8A-4147-A177-3AD203B41FA5}">
                      <a16:colId xmlns:a16="http://schemas.microsoft.com/office/drawing/2014/main" xmlns="" val="3710120980"/>
                    </a:ext>
                  </a:extLst>
                </a:gridCol>
              </a:tblGrid>
              <a:tr h="692393">
                <a:tc>
                  <a:txBody>
                    <a:bodyPr/>
                    <a:lstStyle/>
                    <a:p>
                      <a:pPr algn="ctr"/>
                      <a:r>
                        <a:rPr lang="en-GB" sz="1800" dirty="0">
                          <a:latin typeface="+mj-lt"/>
                        </a:rPr>
                        <a:t>Amotivación</a:t>
                      </a:r>
                    </a:p>
                  </a:txBody>
                  <a:tcPr>
                    <a:lnB w="38100" cmpd="sng">
                      <a:noFill/>
                    </a:lnB>
                    <a:solidFill>
                      <a:schemeClr val="accent2"/>
                    </a:solidFill>
                  </a:tcPr>
                </a:tc>
                <a:tc gridSpan="4">
                  <a:txBody>
                    <a:bodyPr/>
                    <a:lstStyle/>
                    <a:p>
                      <a:pPr algn="ctr"/>
                      <a:r>
                        <a:rPr lang="en-GB" sz="1800" dirty="0">
                          <a:latin typeface="+mj-lt"/>
                        </a:rPr>
                        <a:t>Motivación extrínseca</a:t>
                      </a:r>
                    </a:p>
                  </a:txBody>
                  <a:tcPr>
                    <a:gradFill flip="none" rotWithShape="1">
                      <a:gsLst>
                        <a:gs pos="0">
                          <a:srgbClr val="ED7D31"/>
                        </a:gs>
                        <a:gs pos="100000">
                          <a:srgbClr val="70AD47"/>
                        </a:gs>
                      </a:gsLst>
                      <a:lin ang="0" scaled="1"/>
                      <a:tileRect/>
                    </a:gra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GB" sz="1800" dirty="0">
                          <a:latin typeface="+mj-lt"/>
                        </a:rPr>
                        <a:t>Motivación intrínseca</a:t>
                      </a:r>
                    </a:p>
                  </a:txBody>
                  <a:tcPr>
                    <a:solidFill>
                      <a:schemeClr val="accent6"/>
                    </a:solidFill>
                  </a:tcPr>
                </a:tc>
                <a:extLst>
                  <a:ext uri="{0D108BD9-81ED-4DB2-BD59-A6C34878D82A}">
                    <a16:rowId xmlns:a16="http://schemas.microsoft.com/office/drawing/2014/main" xmlns="" val="1048847611"/>
                  </a:ext>
                </a:extLst>
              </a:tr>
              <a:tr h="692393">
                <a:tc>
                  <a:txBody>
                    <a:bodyPr/>
                    <a:lstStyle/>
                    <a:p>
                      <a:endParaRPr lang="en-GB" sz="1600" dirty="0">
                        <a:latin typeface="+mj-lt"/>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800" dirty="0">
                          <a:solidFill>
                            <a:schemeClr val="bg1"/>
                          </a:solidFill>
                          <a:latin typeface="+mj-lt"/>
                        </a:rPr>
                        <a:t>Regulación externa</a:t>
                      </a:r>
                    </a:p>
                  </a:txBody>
                  <a:tcPr>
                    <a:lnL w="12700" cap="flat" cmpd="sng" algn="ctr">
                      <a:solidFill>
                        <a:schemeClr val="tx1"/>
                      </a:solidFill>
                      <a:prstDash val="solid"/>
                      <a:round/>
                      <a:headEnd type="none" w="med" len="med"/>
                      <a:tailEnd type="none" w="med" len="med"/>
                    </a:lnL>
                    <a:solidFill>
                      <a:srgbClr val="EB8736"/>
                    </a:solidFill>
                  </a:tcPr>
                </a:tc>
                <a:tc>
                  <a:txBody>
                    <a:bodyPr/>
                    <a:lstStyle/>
                    <a:p>
                      <a:pPr algn="ctr"/>
                      <a:r>
                        <a:rPr lang="en-GB" sz="1800" dirty="0">
                          <a:solidFill>
                            <a:schemeClr val="bg1"/>
                          </a:solidFill>
                          <a:latin typeface="+mj-lt"/>
                        </a:rPr>
                        <a:t>Introducción</a:t>
                      </a:r>
                    </a:p>
                  </a:txBody>
                  <a:tcPr>
                    <a:solidFill>
                      <a:srgbClr val="D69B3F"/>
                    </a:solidFill>
                  </a:tcPr>
                </a:tc>
                <a:tc>
                  <a:txBody>
                    <a:bodyPr/>
                    <a:lstStyle/>
                    <a:p>
                      <a:pPr algn="ctr"/>
                      <a:r>
                        <a:rPr lang="en-GB" sz="1750" dirty="0">
                          <a:solidFill>
                            <a:schemeClr val="bg1"/>
                          </a:solidFill>
                          <a:latin typeface="+mj-lt"/>
                        </a:rPr>
                        <a:t>Identificación</a:t>
                      </a:r>
                    </a:p>
                  </a:txBody>
                  <a:tcPr>
                    <a:solidFill>
                      <a:srgbClr val="B7A644"/>
                    </a:solidFill>
                  </a:tcPr>
                </a:tc>
                <a:tc>
                  <a:txBody>
                    <a:bodyPr/>
                    <a:lstStyle/>
                    <a:p>
                      <a:pPr algn="ctr"/>
                      <a:r>
                        <a:rPr lang="en-GB" sz="1800" dirty="0">
                          <a:solidFill>
                            <a:schemeClr val="bg1"/>
                          </a:solidFill>
                          <a:latin typeface="+mj-lt"/>
                        </a:rPr>
                        <a:t>Integración</a:t>
                      </a:r>
                    </a:p>
                  </a:txBody>
                  <a:tcPr>
                    <a:lnR w="12700" cap="flat" cmpd="sng" algn="ctr">
                      <a:solidFill>
                        <a:schemeClr val="tx1"/>
                      </a:solidFill>
                      <a:prstDash val="solid"/>
                      <a:round/>
                      <a:headEnd type="none" w="med" len="med"/>
                      <a:tailEnd type="none" w="med" len="med"/>
                    </a:lnR>
                    <a:solidFill>
                      <a:srgbClr val="88AC47"/>
                    </a:solidFill>
                  </a:tcPr>
                </a:tc>
                <a:tc>
                  <a:txBody>
                    <a:bodyPr/>
                    <a:lstStyle/>
                    <a:p>
                      <a:endParaRPr lang="en-GB" sz="1600" dirty="0">
                        <a:latin typeface="+mj-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3264643598"/>
                  </a:ext>
                </a:extLst>
              </a:tr>
              <a:tr h="1858529">
                <a:tc>
                  <a:txBody>
                    <a:bodyPr/>
                    <a:lstStyle/>
                    <a:p>
                      <a:pPr marL="180975" indent="-180975">
                        <a:buFont typeface="Arial" panose="020B0604020202020204" pitchFamily="34" charset="0"/>
                        <a:buChar char="•"/>
                      </a:pPr>
                      <a:r>
                        <a:rPr lang="en-GB" sz="1600" dirty="0">
                          <a:solidFill>
                            <a:srgbClr val="245473"/>
                          </a:solidFill>
                          <a:latin typeface="+mj-lt"/>
                        </a:rPr>
                        <a:t>La falta de competencia percibida</a:t>
                      </a:r>
                    </a:p>
                    <a:p>
                      <a:pPr marL="180975" indent="-180975">
                        <a:buFont typeface="Arial" panose="020B0604020202020204" pitchFamily="34" charset="0"/>
                        <a:buChar char="•"/>
                      </a:pPr>
                      <a:r>
                        <a:rPr lang="en-GB" sz="1600" dirty="0">
                          <a:solidFill>
                            <a:srgbClr val="245473"/>
                          </a:solidFill>
                          <a:latin typeface="+mj-lt"/>
                        </a:rPr>
                        <a:t>Falta de valor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80975" indent="-180975">
                        <a:buFont typeface="Arial" panose="020B0604020202020204" pitchFamily="34" charset="0"/>
                        <a:buChar char="•"/>
                      </a:pPr>
                      <a:r>
                        <a:rPr lang="en-GB" sz="1600" dirty="0">
                          <a:solidFill>
                            <a:srgbClr val="245473"/>
                          </a:solidFill>
                          <a:latin typeface="+mj-lt"/>
                        </a:rPr>
                        <a:t>Recompensas o castigos externos</a:t>
                      </a:r>
                    </a:p>
                    <a:p>
                      <a:pPr marL="180975" indent="-180975">
                        <a:buFont typeface="Arial" panose="020B0604020202020204" pitchFamily="34" charset="0"/>
                        <a:buChar char="•"/>
                      </a:pPr>
                      <a:r>
                        <a:rPr lang="en-GB" sz="1600" dirty="0">
                          <a:solidFill>
                            <a:srgbClr val="245473"/>
                          </a:solidFill>
                          <a:latin typeface="+mj-lt"/>
                        </a:rPr>
                        <a:t>Cumplimiento</a:t>
                      </a:r>
                    </a:p>
                    <a:p>
                      <a:pPr marL="180975" indent="-180975">
                        <a:buFont typeface="Arial" panose="020B0604020202020204" pitchFamily="34" charset="0"/>
                        <a:buChar char="•"/>
                      </a:pPr>
                      <a:r>
                        <a:rPr lang="en-GB" sz="1600" dirty="0">
                          <a:solidFill>
                            <a:srgbClr val="245473"/>
                          </a:solidFill>
                          <a:latin typeface="+mj-lt"/>
                        </a:rPr>
                        <a:t>Reactancia</a:t>
                      </a:r>
                    </a:p>
                  </a:txBody>
                  <a:tcPr>
                    <a:lnL w="12700" cap="flat" cmpd="sng" algn="ctr">
                      <a:solidFill>
                        <a:schemeClr val="tx1"/>
                      </a:solidFill>
                      <a:prstDash val="solid"/>
                      <a:round/>
                      <a:headEnd type="none" w="med" len="med"/>
                      <a:tailEnd type="none" w="med" len="med"/>
                    </a:lnL>
                    <a:noFill/>
                  </a:tcPr>
                </a:tc>
                <a:tc>
                  <a:txBody>
                    <a:bodyPr/>
                    <a:lstStyle/>
                    <a:p>
                      <a:pPr marL="180975" indent="-180975">
                        <a:buFont typeface="Arial" panose="020B0604020202020204" pitchFamily="34" charset="0"/>
                        <a:buChar char="•"/>
                      </a:pPr>
                      <a:r>
                        <a:rPr lang="en-GB" sz="1600" dirty="0">
                          <a:solidFill>
                            <a:srgbClr val="245473"/>
                          </a:solidFill>
                          <a:latin typeface="+mj-lt"/>
                        </a:rPr>
                        <a:t>Implicación del ego</a:t>
                      </a:r>
                    </a:p>
                    <a:p>
                      <a:pPr marL="180975" indent="-180975">
                        <a:buFont typeface="Arial" panose="020B0604020202020204" pitchFamily="34" charset="0"/>
                        <a:buChar char="•"/>
                      </a:pPr>
                      <a:r>
                        <a:rPr lang="en-GB" sz="1600" dirty="0">
                          <a:solidFill>
                            <a:srgbClr val="245473"/>
                          </a:solidFill>
                          <a:latin typeface="+mj-lt"/>
                        </a:rPr>
                        <a:t>Centrarse en la aprobación de uno mismo y de los demás</a:t>
                      </a:r>
                    </a:p>
                  </a:txBody>
                  <a:tcPr>
                    <a:noFill/>
                  </a:tcPr>
                </a:tc>
                <a:tc>
                  <a:txBody>
                    <a:bodyPr/>
                    <a:lstStyle/>
                    <a:p>
                      <a:pPr marL="180975" indent="-180975">
                        <a:buFont typeface="Arial" panose="020B0604020202020204" pitchFamily="34" charset="0"/>
                        <a:buChar char="•"/>
                      </a:pPr>
                      <a:r>
                        <a:rPr lang="en-GB" sz="1600" dirty="0">
                          <a:solidFill>
                            <a:srgbClr val="245473"/>
                          </a:solidFill>
                          <a:latin typeface="+mj-lt"/>
                        </a:rPr>
                        <a:t>Importancia personal</a:t>
                      </a:r>
                    </a:p>
                    <a:p>
                      <a:pPr marL="180975" indent="-180975">
                        <a:buFont typeface="Arial" panose="020B0604020202020204" pitchFamily="34" charset="0"/>
                        <a:buChar char="•"/>
                      </a:pPr>
                      <a:r>
                        <a:rPr lang="en-GB" sz="1600" dirty="0">
                          <a:solidFill>
                            <a:srgbClr val="245473"/>
                          </a:solidFill>
                          <a:latin typeface="+mj-lt"/>
                        </a:rPr>
                        <a:t>Valoración consciente de la actividad</a:t>
                      </a:r>
                    </a:p>
                    <a:p>
                      <a:pPr marL="180975" indent="-180975">
                        <a:buFont typeface="Arial" panose="020B0604020202020204" pitchFamily="34" charset="0"/>
                        <a:buChar char="•"/>
                      </a:pPr>
                      <a:r>
                        <a:rPr lang="en-GB" sz="1600" dirty="0">
                          <a:solidFill>
                            <a:srgbClr val="245473"/>
                          </a:solidFill>
                          <a:latin typeface="+mj-lt"/>
                        </a:rPr>
                        <a:t>Autoaprobación de objetivos</a:t>
                      </a:r>
                    </a:p>
                  </a:txBody>
                  <a:tcPr>
                    <a:noFill/>
                  </a:tcPr>
                </a:tc>
                <a:tc>
                  <a:txBody>
                    <a:bodyPr/>
                    <a:lstStyle/>
                    <a:p>
                      <a:pPr marL="180975" indent="-180975">
                        <a:buFont typeface="Arial" panose="020B0604020202020204" pitchFamily="34" charset="0"/>
                        <a:buChar char="•"/>
                      </a:pPr>
                      <a:r>
                        <a:rPr lang="en-GB" sz="1600" dirty="0">
                          <a:solidFill>
                            <a:srgbClr val="245473"/>
                          </a:solidFill>
                          <a:latin typeface="+mj-lt"/>
                        </a:rPr>
                        <a:t>Congruencia</a:t>
                      </a:r>
                    </a:p>
                    <a:p>
                      <a:pPr marL="180975" indent="-180975">
                        <a:buFont typeface="Arial" panose="020B0604020202020204" pitchFamily="34" charset="0"/>
                        <a:buChar char="•"/>
                      </a:pPr>
                      <a:r>
                        <a:rPr lang="en-GB" sz="1600" dirty="0">
                          <a:solidFill>
                            <a:srgbClr val="245473"/>
                          </a:solidFill>
                          <a:latin typeface="+mj-lt"/>
                        </a:rPr>
                        <a:t>Síntesis y coherencia de las identificaciones</a:t>
                      </a:r>
                    </a:p>
                  </a:txBody>
                  <a:tcPr>
                    <a:lnR w="12700" cap="flat" cmpd="sng" algn="ctr">
                      <a:solidFill>
                        <a:schemeClr val="tx1"/>
                      </a:solidFill>
                      <a:prstDash val="solid"/>
                      <a:round/>
                      <a:headEnd type="none" w="med" len="med"/>
                      <a:tailEnd type="none" w="med" len="med"/>
                    </a:lnR>
                    <a:noFill/>
                  </a:tcPr>
                </a:tc>
                <a:tc>
                  <a:txBody>
                    <a:bodyPr/>
                    <a:lstStyle/>
                    <a:p>
                      <a:pPr marL="180975" indent="-180975">
                        <a:buFont typeface="Arial" panose="020B0604020202020204" pitchFamily="34" charset="0"/>
                        <a:buChar char="•"/>
                      </a:pPr>
                      <a:r>
                        <a:rPr lang="en-GB" sz="1600" dirty="0">
                          <a:solidFill>
                            <a:srgbClr val="245473"/>
                          </a:solidFill>
                          <a:latin typeface="+mj-lt"/>
                        </a:rPr>
                        <a:t>Interés</a:t>
                      </a:r>
                    </a:p>
                    <a:p>
                      <a:pPr marL="180975" indent="-180975">
                        <a:buFont typeface="Arial" panose="020B0604020202020204" pitchFamily="34" charset="0"/>
                        <a:buChar char="•"/>
                      </a:pPr>
                      <a:r>
                        <a:rPr lang="en-GB" sz="1600" dirty="0">
                          <a:solidFill>
                            <a:srgbClr val="245473"/>
                          </a:solidFill>
                          <a:latin typeface="+mj-lt"/>
                        </a:rPr>
                        <a:t>Disfrutar</a:t>
                      </a:r>
                    </a:p>
                    <a:p>
                      <a:pPr marL="180975" indent="-180975">
                        <a:buFont typeface="Arial" panose="020B0604020202020204" pitchFamily="34" charset="0"/>
                        <a:buChar char="•"/>
                      </a:pPr>
                      <a:r>
                        <a:rPr lang="en-GB" sz="1600" dirty="0">
                          <a:solidFill>
                            <a:srgbClr val="245473"/>
                          </a:solidFill>
                          <a:latin typeface="+mj-lt"/>
                        </a:rPr>
                        <a:t>Satisfacciones inherentes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860152207"/>
                  </a:ext>
                </a:extLst>
              </a:tr>
              <a:tr h="692393">
                <a:tc>
                  <a:txBody>
                    <a:bodyPr/>
                    <a:lstStyle/>
                    <a:p>
                      <a:pPr algn="ctr"/>
                      <a:r>
                        <a:rPr lang="en-GB" sz="1600" dirty="0">
                          <a:solidFill>
                            <a:srgbClr val="245473"/>
                          </a:solidFill>
                          <a:latin typeface="+mj-lt"/>
                        </a:rPr>
                        <a:t>Impersonal</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600" dirty="0">
                          <a:solidFill>
                            <a:srgbClr val="245473"/>
                          </a:solidFill>
                          <a:latin typeface="+mj-lt"/>
                        </a:rPr>
                        <a:t>Exterior</a:t>
                      </a:r>
                    </a:p>
                  </a:txBody>
                  <a:tcPr>
                    <a:lnL w="12700" cap="flat" cmpd="sng" algn="ctr">
                      <a:solidFill>
                        <a:schemeClr val="tx1"/>
                      </a:solidFill>
                      <a:prstDash val="solid"/>
                      <a:round/>
                      <a:headEnd type="none" w="med" len="med"/>
                      <a:tailEnd type="none" w="med" len="med"/>
                    </a:lnL>
                    <a:noFill/>
                  </a:tcPr>
                </a:tc>
                <a:tc>
                  <a:txBody>
                    <a:bodyPr/>
                    <a:lstStyle/>
                    <a:p>
                      <a:pPr algn="ctr"/>
                      <a:r>
                        <a:rPr lang="en-GB" sz="1600" dirty="0">
                          <a:solidFill>
                            <a:srgbClr val="245473"/>
                          </a:solidFill>
                          <a:latin typeface="+mj-lt"/>
                        </a:rPr>
                        <a:t>Algo externo</a:t>
                      </a:r>
                    </a:p>
                  </a:txBody>
                  <a:tcPr>
                    <a:noFill/>
                  </a:tcPr>
                </a:tc>
                <a:tc>
                  <a:txBody>
                    <a:bodyPr/>
                    <a:lstStyle/>
                    <a:p>
                      <a:pPr algn="ctr"/>
                      <a:r>
                        <a:rPr lang="en-GB" sz="1600" dirty="0">
                          <a:solidFill>
                            <a:srgbClr val="245473"/>
                          </a:solidFill>
                          <a:latin typeface="+mj-lt"/>
                        </a:rPr>
                        <a:t>Algo interno</a:t>
                      </a:r>
                    </a:p>
                  </a:txBody>
                  <a:tcPr>
                    <a:noFill/>
                  </a:tcPr>
                </a:tc>
                <a:tc>
                  <a:txBody>
                    <a:bodyPr/>
                    <a:lstStyle/>
                    <a:p>
                      <a:pPr algn="ctr"/>
                      <a:r>
                        <a:rPr lang="en-GB" sz="1600" dirty="0">
                          <a:solidFill>
                            <a:srgbClr val="245473"/>
                          </a:solidFill>
                          <a:latin typeface="+mj-lt"/>
                        </a:rPr>
                        <a:t>Interno</a:t>
                      </a:r>
                    </a:p>
                  </a:txBody>
                  <a:tcPr>
                    <a:lnR w="12700" cap="flat" cmpd="sng" algn="ctr">
                      <a:solidFill>
                        <a:schemeClr val="tx1"/>
                      </a:solidFill>
                      <a:prstDash val="solid"/>
                      <a:round/>
                      <a:headEnd type="none" w="med" len="med"/>
                      <a:tailEnd type="none" w="med" len="med"/>
                    </a:lnR>
                    <a:noFill/>
                  </a:tcPr>
                </a:tc>
                <a:tc>
                  <a:txBody>
                    <a:bodyPr/>
                    <a:lstStyle/>
                    <a:p>
                      <a:pPr algn="ctr"/>
                      <a:r>
                        <a:rPr lang="en-GB" sz="1600" dirty="0">
                          <a:solidFill>
                            <a:srgbClr val="245473"/>
                          </a:solidFill>
                          <a:latin typeface="+mj-lt"/>
                        </a:rPr>
                        <a:t>Interno</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073347844"/>
                  </a:ext>
                </a:extLst>
              </a:tr>
            </a:tbl>
          </a:graphicData>
        </a:graphic>
      </p:graphicFrame>
      <p:sp>
        <p:nvSpPr>
          <p:cNvPr id="6" name="Pfeil: nach rechts 5">
            <a:extLst>
              <a:ext uri="{FF2B5EF4-FFF2-40B4-BE49-F238E27FC236}">
                <a16:creationId xmlns:a16="http://schemas.microsoft.com/office/drawing/2014/main" xmlns="" id="{7C631B2A-3D78-4DDF-8410-D3CD7E175546}"/>
              </a:ext>
            </a:extLst>
          </p:cNvPr>
          <p:cNvSpPr/>
          <p:nvPr/>
        </p:nvSpPr>
        <p:spPr>
          <a:xfrm>
            <a:off x="7764929" y="6178479"/>
            <a:ext cx="4067209" cy="664143"/>
          </a:xfrm>
          <a:prstGeom prst="rightArrow">
            <a:avLst>
              <a:gd name="adj1" fmla="val 76087"/>
              <a:gd name="adj2" fmla="val 50000"/>
            </a:avLst>
          </a:prstGeom>
          <a:gradFill>
            <a:gsLst>
              <a:gs pos="0">
                <a:srgbClr val="B7A644"/>
              </a:gs>
              <a:gs pos="100000">
                <a:srgbClr val="70AD47"/>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Mayor calidad motivacional</a:t>
            </a:r>
            <a:br>
              <a:rPr lang="en-GB" sz="1600" dirty="0">
                <a:solidFill>
                  <a:schemeClr val="bg1"/>
                </a:solidFill>
              </a:rPr>
            </a:br>
            <a:r>
              <a:rPr lang="en-GB" sz="1600" dirty="0">
                <a:solidFill>
                  <a:schemeClr val="bg1"/>
                </a:solidFill>
              </a:rPr>
              <a:t>(por ejemplo, rendimiento y bienestar)</a:t>
            </a:r>
          </a:p>
        </p:txBody>
      </p:sp>
      <p:sp>
        <p:nvSpPr>
          <p:cNvPr id="8" name="Pfeil: nach rechts 7">
            <a:extLst>
              <a:ext uri="{FF2B5EF4-FFF2-40B4-BE49-F238E27FC236}">
                <a16:creationId xmlns:a16="http://schemas.microsoft.com/office/drawing/2014/main" xmlns="" id="{348BD547-EFB2-4ACE-B238-6C0E997E4E4C}"/>
              </a:ext>
            </a:extLst>
          </p:cNvPr>
          <p:cNvSpPr/>
          <p:nvPr/>
        </p:nvSpPr>
        <p:spPr>
          <a:xfrm rot="10800000">
            <a:off x="3697720" y="6183896"/>
            <a:ext cx="4067209" cy="664143"/>
          </a:xfrm>
          <a:prstGeom prst="rightArrow">
            <a:avLst>
              <a:gd name="adj1" fmla="val 76087"/>
              <a:gd name="adj2" fmla="val 50000"/>
            </a:avLst>
          </a:prstGeom>
          <a:gradFill>
            <a:gsLst>
              <a:gs pos="100000">
                <a:srgbClr val="ED7D31"/>
              </a:gs>
              <a:gs pos="0">
                <a:srgbClr val="D69B3F"/>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GB" dirty="0"/>
          </a:p>
        </p:txBody>
      </p:sp>
      <p:sp>
        <p:nvSpPr>
          <p:cNvPr id="9" name="TextBox 87">
            <a:extLst>
              <a:ext uri="{FF2B5EF4-FFF2-40B4-BE49-F238E27FC236}">
                <a16:creationId xmlns:a16="http://schemas.microsoft.com/office/drawing/2014/main" xmlns="" id="{75CCD037-7171-436A-A837-ECFEBD9387B6}"/>
              </a:ext>
            </a:extLst>
          </p:cNvPr>
          <p:cNvSpPr txBox="1"/>
          <p:nvPr/>
        </p:nvSpPr>
        <p:spPr>
          <a:xfrm>
            <a:off x="8709882" y="5966970"/>
            <a:ext cx="2158989" cy="338554"/>
          </a:xfrm>
          <a:prstGeom prst="rect">
            <a:avLst/>
          </a:prstGeom>
          <a:noFill/>
        </p:spPr>
        <p:txBody>
          <a:bodyPr wrap="none" rtlCol="0" anchor="b" anchorCtr="0">
            <a:spAutoFit/>
          </a:bodyPr>
          <a:lstStyle/>
          <a:p>
            <a:pPr algn="ctr"/>
            <a:r>
              <a:rPr lang="en-GB" sz="1600" b="1" dirty="0">
                <a:latin typeface="+mj-lt"/>
                <a:ea typeface="League Spartan" charset="0"/>
                <a:cs typeface="Poppins" pitchFamily="2" charset="77"/>
              </a:rPr>
              <a:t>Motivación autónoma</a:t>
            </a:r>
          </a:p>
        </p:txBody>
      </p:sp>
      <p:sp>
        <p:nvSpPr>
          <p:cNvPr id="10" name="TextBox 87">
            <a:extLst>
              <a:ext uri="{FF2B5EF4-FFF2-40B4-BE49-F238E27FC236}">
                <a16:creationId xmlns:a16="http://schemas.microsoft.com/office/drawing/2014/main" xmlns="" id="{ED41BD68-07A3-49FF-A919-8B99A93C5322}"/>
              </a:ext>
            </a:extLst>
          </p:cNvPr>
          <p:cNvSpPr txBox="1"/>
          <p:nvPr/>
        </p:nvSpPr>
        <p:spPr>
          <a:xfrm>
            <a:off x="5075008" y="5957223"/>
            <a:ext cx="1959384" cy="338554"/>
          </a:xfrm>
          <a:prstGeom prst="rect">
            <a:avLst/>
          </a:prstGeom>
          <a:noFill/>
        </p:spPr>
        <p:txBody>
          <a:bodyPr wrap="none" rtlCol="0" anchor="b" anchorCtr="0">
            <a:spAutoFit/>
          </a:bodyPr>
          <a:lstStyle/>
          <a:p>
            <a:pPr algn="ctr"/>
            <a:r>
              <a:rPr lang="en-GB" sz="1600" b="1" dirty="0">
                <a:latin typeface="+mj-lt"/>
                <a:ea typeface="League Spartan" charset="0"/>
                <a:cs typeface="Poppins" pitchFamily="2" charset="77"/>
              </a:rPr>
              <a:t>Motivación controlada</a:t>
            </a:r>
          </a:p>
        </p:txBody>
      </p:sp>
      <p:sp>
        <p:nvSpPr>
          <p:cNvPr id="11" name="TextBox 87">
            <a:extLst>
              <a:ext uri="{FF2B5EF4-FFF2-40B4-BE49-F238E27FC236}">
                <a16:creationId xmlns:a16="http://schemas.microsoft.com/office/drawing/2014/main" xmlns="" id="{93B83483-3305-4AEC-AC11-A8810E9BD69A}"/>
              </a:ext>
            </a:extLst>
          </p:cNvPr>
          <p:cNvSpPr txBox="1"/>
          <p:nvPr/>
        </p:nvSpPr>
        <p:spPr>
          <a:xfrm>
            <a:off x="4642672" y="6183896"/>
            <a:ext cx="2683042" cy="584775"/>
          </a:xfrm>
          <a:prstGeom prst="rect">
            <a:avLst/>
          </a:prstGeom>
          <a:noFill/>
        </p:spPr>
        <p:txBody>
          <a:bodyPr wrap="none" rtlCol="0" anchor="b" anchorCtr="0">
            <a:spAutoFit/>
          </a:bodyPr>
          <a:lstStyle/>
          <a:p>
            <a:pPr algn="ctr"/>
            <a:r>
              <a:rPr lang="en-GB" sz="1600" dirty="0">
                <a:solidFill>
                  <a:schemeClr val="bg1"/>
                </a:solidFill>
                <a:ea typeface="League Spartan" charset="0"/>
                <a:cs typeface="Poppins" pitchFamily="2" charset="77"/>
              </a:rPr>
              <a:t>Menor calidad motivacional</a:t>
            </a:r>
            <a:br>
              <a:rPr lang="en-GB" sz="1600" dirty="0">
                <a:solidFill>
                  <a:schemeClr val="bg1"/>
                </a:solidFill>
                <a:ea typeface="League Spartan" charset="0"/>
                <a:cs typeface="Poppins" pitchFamily="2" charset="77"/>
              </a:rPr>
            </a:br>
            <a:r>
              <a:rPr lang="en-GB" sz="1600" dirty="0">
                <a:solidFill>
                  <a:schemeClr val="bg1"/>
                </a:solidFill>
                <a:ea typeface="League Spartan" charset="0"/>
                <a:cs typeface="Poppins" pitchFamily="2" charset="77"/>
              </a:rPr>
              <a:t>(por ejemplo, rendimiento y bienestar)</a:t>
            </a:r>
          </a:p>
        </p:txBody>
      </p:sp>
      <p:sp>
        <p:nvSpPr>
          <p:cNvPr id="12" name="TextBox 87">
            <a:extLst>
              <a:ext uri="{FF2B5EF4-FFF2-40B4-BE49-F238E27FC236}">
                <a16:creationId xmlns:a16="http://schemas.microsoft.com/office/drawing/2014/main" xmlns="" id="{143D0DFB-37F0-41E5-A582-C40CFB59870A}"/>
              </a:ext>
            </a:extLst>
          </p:cNvPr>
          <p:cNvSpPr txBox="1"/>
          <p:nvPr/>
        </p:nvSpPr>
        <p:spPr>
          <a:xfrm>
            <a:off x="550278" y="6528494"/>
            <a:ext cx="2355132" cy="246221"/>
          </a:xfrm>
          <a:prstGeom prst="rect">
            <a:avLst/>
          </a:prstGeom>
          <a:noFill/>
        </p:spPr>
        <p:txBody>
          <a:bodyPr wrap="none" rtlCol="0" anchor="b" anchorCtr="0">
            <a:spAutoFit/>
          </a:bodyPr>
          <a:lstStyle/>
          <a:p>
            <a:r>
              <a:rPr lang="en-GB" sz="1000">
                <a:latin typeface="+mj-lt"/>
                <a:ea typeface="League Spartan" charset="0"/>
                <a:cs typeface="Poppins" pitchFamily="2" charset="77"/>
              </a:rPr>
              <a:t>Fuente: Adaptado de Dyan &amp; Deci (2000)</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1952174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0647" y="436755"/>
            <a:ext cx="9377096" cy="697353"/>
          </a:xfrm>
        </p:spPr>
        <p:txBody>
          <a:bodyPr>
            <a:noAutofit/>
          </a:bodyPr>
          <a:lstStyle/>
          <a:p>
            <a:r>
              <a:rPr lang="en-GB" dirty="0"/>
              <a:t>Teoría de la motivación: Teoría de la autoeficacia o del aprendizaje social</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62157" y="1741995"/>
            <a:ext cx="4161287" cy="48221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sym typeface="Wingdings" panose="05000000000000000000" pitchFamily="2" charset="2"/>
              </a:rPr>
              <a:t>Otra teoría de la motivación es la teoría de la autoeficacia desarrollada por Albert Bandura. Esta teoría se basa en la creencia del individuo de que es capaz de realizar una tarea.    Esta teoría es un complemento de la teoría de la fijación de objetivos, ya que incorpora los objetivos al proceso. Una mayor eficacia está relacionada con una mayor confianza, una mayor persistencia ante las dificultades y la respuesta a la retroalimentación negativa con un mayor esfuerzo, en lugar de cerrarse.</a:t>
            </a:r>
          </a:p>
        </p:txBody>
      </p:sp>
      <p:sp>
        <p:nvSpPr>
          <p:cNvPr id="13" name="Freeform 64">
            <a:extLst>
              <a:ext uri="{FF2B5EF4-FFF2-40B4-BE49-F238E27FC236}">
                <a16:creationId xmlns:a16="http://schemas.microsoft.com/office/drawing/2014/main" xmlns="" id="{ED157D22-B4A9-4185-A885-347800BBBFE0}"/>
              </a:ext>
            </a:extLst>
          </p:cNvPr>
          <p:cNvSpPr>
            <a:spLocks/>
          </p:cNvSpPr>
          <p:nvPr/>
        </p:nvSpPr>
        <p:spPr bwMode="auto">
          <a:xfrm>
            <a:off x="9157526" y="4086235"/>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14" name="Freeform 65">
            <a:extLst>
              <a:ext uri="{FF2B5EF4-FFF2-40B4-BE49-F238E27FC236}">
                <a16:creationId xmlns:a16="http://schemas.microsoft.com/office/drawing/2014/main" xmlns="" id="{7B7D3014-2B70-43C9-AF98-B64B652D3EFF}"/>
              </a:ext>
            </a:extLst>
          </p:cNvPr>
          <p:cNvSpPr>
            <a:spLocks/>
          </p:cNvSpPr>
          <p:nvPr/>
        </p:nvSpPr>
        <p:spPr bwMode="auto">
          <a:xfrm>
            <a:off x="8252672" y="4086235"/>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15" name="TextBox 206">
            <a:extLst>
              <a:ext uri="{FF2B5EF4-FFF2-40B4-BE49-F238E27FC236}">
                <a16:creationId xmlns:a16="http://schemas.microsoft.com/office/drawing/2014/main" xmlns="" id="{0E36A91D-249A-4B33-AA47-5AB5303251F8}"/>
              </a:ext>
            </a:extLst>
          </p:cNvPr>
          <p:cNvSpPr txBox="1"/>
          <p:nvPr/>
        </p:nvSpPr>
        <p:spPr>
          <a:xfrm>
            <a:off x="8538952" y="4202517"/>
            <a:ext cx="505267" cy="784958"/>
          </a:xfrm>
          <a:prstGeom prst="rect">
            <a:avLst/>
          </a:prstGeom>
          <a:noFill/>
        </p:spPr>
        <p:txBody>
          <a:bodyPr wrap="none" rtlCol="0">
            <a:spAutoFit/>
          </a:bodyPr>
          <a:lstStyle/>
          <a:p>
            <a:pPr algn="ctr"/>
            <a:r>
              <a:rPr lang="en-GB" sz="4501" b="1">
                <a:solidFill>
                  <a:schemeClr val="bg1"/>
                </a:solidFill>
                <a:latin typeface="Roboto" charset="0"/>
                <a:ea typeface="Roboto" charset="0"/>
                <a:cs typeface="Roboto" charset="0"/>
              </a:rPr>
              <a:t>4</a:t>
            </a:r>
            <a:endParaRPr lang="en-GB" sz="4501" b="1" dirty="0">
              <a:solidFill>
                <a:schemeClr val="bg1"/>
              </a:solidFill>
              <a:latin typeface="Roboto" charset="0"/>
              <a:ea typeface="Roboto" charset="0"/>
              <a:cs typeface="Roboto" charset="0"/>
            </a:endParaRPr>
          </a:p>
        </p:txBody>
      </p:sp>
      <p:sp>
        <p:nvSpPr>
          <p:cNvPr id="17" name="TextBox 207">
            <a:extLst>
              <a:ext uri="{FF2B5EF4-FFF2-40B4-BE49-F238E27FC236}">
                <a16:creationId xmlns:a16="http://schemas.microsoft.com/office/drawing/2014/main" xmlns="" id="{CC9F79B4-160B-40BC-B408-934C5982FC65}"/>
              </a:ext>
            </a:extLst>
          </p:cNvPr>
          <p:cNvSpPr txBox="1"/>
          <p:nvPr/>
        </p:nvSpPr>
        <p:spPr>
          <a:xfrm>
            <a:off x="9677500" y="4096637"/>
            <a:ext cx="2243978" cy="534762"/>
          </a:xfrm>
          <a:prstGeom prst="rect">
            <a:avLst/>
          </a:prstGeom>
          <a:noFill/>
        </p:spPr>
        <p:txBody>
          <a:bodyPr wrap="square" rtlCol="0">
            <a:spAutoFit/>
          </a:bodyPr>
          <a:lstStyle/>
          <a:p>
            <a:pPr>
              <a:lnSpc>
                <a:spcPts val="1665"/>
              </a:lnSpc>
            </a:pPr>
            <a:r>
              <a:rPr lang="en-GB" b="1" dirty="0">
                <a:solidFill>
                  <a:schemeClr val="bg1"/>
                </a:solidFill>
                <a:latin typeface="+mj-lt"/>
                <a:ea typeface="Lato Light" charset="0"/>
                <a:cs typeface="Lato Light" charset="0"/>
              </a:rPr>
              <a:t>Excitación: </a:t>
            </a:r>
            <a:r>
              <a:rPr lang="en-GB" dirty="0">
                <a:solidFill>
                  <a:schemeClr val="bg1"/>
                </a:solidFill>
                <a:latin typeface="+mj-lt"/>
                <a:ea typeface="Lato Light" charset="0"/>
                <a:cs typeface="Lato Light" charset="0"/>
              </a:rPr>
              <a:t/>
            </a:r>
            <a:br>
              <a:rPr lang="en-GB" dirty="0">
                <a:solidFill>
                  <a:schemeClr val="bg1"/>
                </a:solidFill>
                <a:latin typeface="+mj-lt"/>
                <a:ea typeface="Lato Light" charset="0"/>
                <a:cs typeface="Lato Light" charset="0"/>
              </a:rPr>
            </a:br>
            <a:r>
              <a:rPr lang="en-GB" dirty="0">
                <a:solidFill>
                  <a:schemeClr val="bg1"/>
                </a:solidFill>
                <a:latin typeface="+mj-lt"/>
                <a:ea typeface="Lato Light" charset="0"/>
                <a:cs typeface="Lato Light" charset="0"/>
              </a:rPr>
              <a:t>Energízate</a:t>
            </a:r>
          </a:p>
        </p:txBody>
      </p:sp>
      <p:sp>
        <p:nvSpPr>
          <p:cNvPr id="18" name="Freeform 64">
            <a:extLst>
              <a:ext uri="{FF2B5EF4-FFF2-40B4-BE49-F238E27FC236}">
                <a16:creationId xmlns:a16="http://schemas.microsoft.com/office/drawing/2014/main" xmlns="" id="{A01EECE6-6164-4088-8267-390BA455CE17}"/>
              </a:ext>
            </a:extLst>
          </p:cNvPr>
          <p:cNvSpPr>
            <a:spLocks/>
          </p:cNvSpPr>
          <p:nvPr/>
        </p:nvSpPr>
        <p:spPr bwMode="auto">
          <a:xfrm>
            <a:off x="5316860" y="4086235"/>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19" name="Freeform 65">
            <a:extLst>
              <a:ext uri="{FF2B5EF4-FFF2-40B4-BE49-F238E27FC236}">
                <a16:creationId xmlns:a16="http://schemas.microsoft.com/office/drawing/2014/main" xmlns="" id="{55BD4686-6D7D-46C4-AD39-29A9A03CA520}"/>
              </a:ext>
            </a:extLst>
          </p:cNvPr>
          <p:cNvSpPr>
            <a:spLocks/>
          </p:cNvSpPr>
          <p:nvPr/>
        </p:nvSpPr>
        <p:spPr bwMode="auto">
          <a:xfrm>
            <a:off x="4412007" y="4086235"/>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0" name="TextBox 210">
            <a:extLst>
              <a:ext uri="{FF2B5EF4-FFF2-40B4-BE49-F238E27FC236}">
                <a16:creationId xmlns:a16="http://schemas.microsoft.com/office/drawing/2014/main" xmlns="" id="{25EEFBC2-EFDF-44FB-9453-5FB57A118A65}"/>
              </a:ext>
            </a:extLst>
          </p:cNvPr>
          <p:cNvSpPr txBox="1"/>
          <p:nvPr/>
        </p:nvSpPr>
        <p:spPr>
          <a:xfrm>
            <a:off x="4698286" y="4202517"/>
            <a:ext cx="505267" cy="784958"/>
          </a:xfrm>
          <a:prstGeom prst="rect">
            <a:avLst/>
          </a:prstGeom>
          <a:noFill/>
        </p:spPr>
        <p:txBody>
          <a:bodyPr wrap="none" rtlCol="0">
            <a:spAutoFit/>
          </a:bodyPr>
          <a:lstStyle/>
          <a:p>
            <a:pPr algn="ctr"/>
            <a:r>
              <a:rPr lang="en-GB" sz="4501" b="1">
                <a:solidFill>
                  <a:schemeClr val="bg1"/>
                </a:solidFill>
                <a:latin typeface="Roboto" charset="0"/>
                <a:ea typeface="Roboto" charset="0"/>
                <a:cs typeface="Roboto" charset="0"/>
              </a:rPr>
              <a:t>3</a:t>
            </a:r>
            <a:endParaRPr lang="en-GB" sz="4501" b="1" dirty="0">
              <a:solidFill>
                <a:schemeClr val="bg1"/>
              </a:solidFill>
              <a:latin typeface="Roboto" charset="0"/>
              <a:ea typeface="Roboto" charset="0"/>
              <a:cs typeface="Roboto" charset="0"/>
            </a:endParaRPr>
          </a:p>
        </p:txBody>
      </p:sp>
      <p:sp>
        <p:nvSpPr>
          <p:cNvPr id="21" name="TextBox 211">
            <a:extLst>
              <a:ext uri="{FF2B5EF4-FFF2-40B4-BE49-F238E27FC236}">
                <a16:creationId xmlns:a16="http://schemas.microsoft.com/office/drawing/2014/main" xmlns="" id="{5A504D4F-DB08-4CB2-A898-894B54E37F0C}"/>
              </a:ext>
            </a:extLst>
          </p:cNvPr>
          <p:cNvSpPr txBox="1"/>
          <p:nvPr/>
        </p:nvSpPr>
        <p:spPr>
          <a:xfrm>
            <a:off x="5836834" y="4096637"/>
            <a:ext cx="2465649" cy="746358"/>
          </a:xfrm>
          <a:prstGeom prst="rect">
            <a:avLst/>
          </a:prstGeom>
          <a:noFill/>
        </p:spPr>
        <p:txBody>
          <a:bodyPr wrap="square" rtlCol="0">
            <a:spAutoFit/>
          </a:bodyPr>
          <a:lstStyle/>
          <a:p>
            <a:pPr>
              <a:lnSpc>
                <a:spcPts val="1665"/>
              </a:lnSpc>
            </a:pPr>
            <a:r>
              <a:rPr lang="en-GB" sz="1600" b="1" dirty="0">
                <a:solidFill>
                  <a:schemeClr val="bg1"/>
                </a:solidFill>
                <a:latin typeface="Lato Light" charset="0"/>
                <a:ea typeface="Lato Light" charset="0"/>
                <a:cs typeface="Lato Light" charset="0"/>
              </a:rPr>
              <a:t>Persuasión verbal:</a:t>
            </a:r>
            <a:br>
              <a:rPr lang="en-GB" sz="1600" b="1" dirty="0">
                <a:solidFill>
                  <a:schemeClr val="bg1"/>
                </a:solidFill>
                <a:latin typeface="Lato Light" charset="0"/>
                <a:ea typeface="Lato Light" charset="0"/>
                <a:cs typeface="Lato Light" charset="0"/>
              </a:rPr>
            </a:br>
            <a:r>
              <a:rPr lang="en-GB" sz="1600" dirty="0">
                <a:solidFill>
                  <a:schemeClr val="bg1"/>
                </a:solidFill>
                <a:latin typeface="Lato Light" charset="0"/>
                <a:ea typeface="Lato Light" charset="0"/>
                <a:cs typeface="Lato Light" charset="0"/>
              </a:rPr>
              <a:t>alguien te convence de que tienes las habilidades</a:t>
            </a:r>
          </a:p>
        </p:txBody>
      </p:sp>
      <p:sp>
        <p:nvSpPr>
          <p:cNvPr id="22" name="Freeform 64">
            <a:extLst>
              <a:ext uri="{FF2B5EF4-FFF2-40B4-BE49-F238E27FC236}">
                <a16:creationId xmlns:a16="http://schemas.microsoft.com/office/drawing/2014/main" xmlns="" id="{D3FFFBA7-C5A7-4441-82C3-477F86B50776}"/>
              </a:ext>
            </a:extLst>
          </p:cNvPr>
          <p:cNvSpPr>
            <a:spLocks/>
          </p:cNvSpPr>
          <p:nvPr/>
        </p:nvSpPr>
        <p:spPr bwMode="auto">
          <a:xfrm>
            <a:off x="9157526" y="2664085"/>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3" name="Freeform 65">
            <a:extLst>
              <a:ext uri="{FF2B5EF4-FFF2-40B4-BE49-F238E27FC236}">
                <a16:creationId xmlns:a16="http://schemas.microsoft.com/office/drawing/2014/main" xmlns="" id="{1B6E6015-1251-41AD-B066-1B029E799015}"/>
              </a:ext>
            </a:extLst>
          </p:cNvPr>
          <p:cNvSpPr>
            <a:spLocks/>
          </p:cNvSpPr>
          <p:nvPr/>
        </p:nvSpPr>
        <p:spPr bwMode="auto">
          <a:xfrm>
            <a:off x="8252672" y="2664084"/>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4" name="TextBox 214">
            <a:extLst>
              <a:ext uri="{FF2B5EF4-FFF2-40B4-BE49-F238E27FC236}">
                <a16:creationId xmlns:a16="http://schemas.microsoft.com/office/drawing/2014/main" xmlns="" id="{C00D419C-ECEE-48E9-8E77-3878EE20CC37}"/>
              </a:ext>
            </a:extLst>
          </p:cNvPr>
          <p:cNvSpPr txBox="1"/>
          <p:nvPr/>
        </p:nvSpPr>
        <p:spPr>
          <a:xfrm>
            <a:off x="8538952" y="2780367"/>
            <a:ext cx="505267" cy="784958"/>
          </a:xfrm>
          <a:prstGeom prst="rect">
            <a:avLst/>
          </a:prstGeom>
          <a:noFill/>
        </p:spPr>
        <p:txBody>
          <a:bodyPr wrap="none" rtlCol="0">
            <a:spAutoFit/>
          </a:bodyPr>
          <a:lstStyle/>
          <a:p>
            <a:pPr algn="ctr"/>
            <a:r>
              <a:rPr lang="en-GB" sz="4501" b="1">
                <a:solidFill>
                  <a:schemeClr val="bg1"/>
                </a:solidFill>
                <a:latin typeface="Roboto" charset="0"/>
                <a:ea typeface="Roboto" charset="0"/>
                <a:cs typeface="Roboto" charset="0"/>
              </a:rPr>
              <a:t>2</a:t>
            </a:r>
            <a:endParaRPr lang="en-GB" sz="4501" b="1" dirty="0">
              <a:solidFill>
                <a:schemeClr val="bg1"/>
              </a:solidFill>
              <a:latin typeface="Roboto" charset="0"/>
              <a:ea typeface="Roboto" charset="0"/>
              <a:cs typeface="Roboto" charset="0"/>
            </a:endParaRPr>
          </a:p>
        </p:txBody>
      </p:sp>
      <p:sp>
        <p:nvSpPr>
          <p:cNvPr id="25" name="TextBox 215">
            <a:extLst>
              <a:ext uri="{FF2B5EF4-FFF2-40B4-BE49-F238E27FC236}">
                <a16:creationId xmlns:a16="http://schemas.microsoft.com/office/drawing/2014/main" xmlns="" id="{A718E8AE-274A-4AD4-8B71-D115C8A46847}"/>
              </a:ext>
            </a:extLst>
          </p:cNvPr>
          <p:cNvSpPr txBox="1"/>
          <p:nvPr/>
        </p:nvSpPr>
        <p:spPr>
          <a:xfrm>
            <a:off x="9677500" y="2674486"/>
            <a:ext cx="2243978" cy="746358"/>
          </a:xfrm>
          <a:prstGeom prst="rect">
            <a:avLst/>
          </a:prstGeom>
          <a:noFill/>
        </p:spPr>
        <p:txBody>
          <a:bodyPr wrap="square" rtlCol="0">
            <a:spAutoFit/>
          </a:bodyPr>
          <a:lstStyle/>
          <a:p>
            <a:pPr>
              <a:lnSpc>
                <a:spcPts val="1665"/>
              </a:lnSpc>
            </a:pPr>
            <a:r>
              <a:rPr lang="en-GB" sz="1600" b="1" dirty="0" err="1">
                <a:solidFill>
                  <a:schemeClr val="bg1"/>
                </a:solidFill>
                <a:latin typeface="+mj-lt"/>
                <a:ea typeface="Lato Light" charset="0"/>
                <a:cs typeface="Lato Light" charset="0"/>
              </a:rPr>
              <a:t>Modelado </a:t>
            </a:r>
            <a:r>
              <a:rPr lang="en-GB" sz="1600" b="1" dirty="0">
                <a:solidFill>
                  <a:schemeClr val="bg1"/>
                </a:solidFill>
                <a:latin typeface="+mj-lt"/>
                <a:ea typeface="Lato Light" charset="0"/>
                <a:cs typeface="Lato Light" charset="0"/>
              </a:rPr>
              <a:t>vicario:</a:t>
            </a:r>
            <a:br>
              <a:rPr lang="en-GB" sz="1600" b="1" dirty="0">
                <a:solidFill>
                  <a:schemeClr val="bg1"/>
                </a:solidFill>
                <a:latin typeface="+mj-lt"/>
                <a:ea typeface="Lato Light" charset="0"/>
                <a:cs typeface="Lato Light" charset="0"/>
              </a:rPr>
            </a:br>
            <a:r>
              <a:rPr lang="en-GB" sz="1600" dirty="0">
                <a:solidFill>
                  <a:schemeClr val="bg1"/>
                </a:solidFill>
                <a:latin typeface="+mj-lt"/>
                <a:ea typeface="Lato Light" charset="0"/>
                <a:cs typeface="Lato Light" charset="0"/>
              </a:rPr>
              <a:t>Ver a otra persona hacer la tarea</a:t>
            </a:r>
          </a:p>
        </p:txBody>
      </p:sp>
      <p:sp>
        <p:nvSpPr>
          <p:cNvPr id="26" name="Freeform 64">
            <a:extLst>
              <a:ext uri="{FF2B5EF4-FFF2-40B4-BE49-F238E27FC236}">
                <a16:creationId xmlns:a16="http://schemas.microsoft.com/office/drawing/2014/main" xmlns="" id="{5EBFB545-07FA-4653-89CD-73EAFB407E58}"/>
              </a:ext>
            </a:extLst>
          </p:cNvPr>
          <p:cNvSpPr>
            <a:spLocks/>
          </p:cNvSpPr>
          <p:nvPr/>
        </p:nvSpPr>
        <p:spPr bwMode="auto">
          <a:xfrm>
            <a:off x="5316860" y="2664085"/>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7" name="Freeform 65">
            <a:extLst>
              <a:ext uri="{FF2B5EF4-FFF2-40B4-BE49-F238E27FC236}">
                <a16:creationId xmlns:a16="http://schemas.microsoft.com/office/drawing/2014/main" xmlns="" id="{992B5E8E-604E-4DDF-A52D-B08055AD3491}"/>
              </a:ext>
            </a:extLst>
          </p:cNvPr>
          <p:cNvSpPr>
            <a:spLocks/>
          </p:cNvSpPr>
          <p:nvPr/>
        </p:nvSpPr>
        <p:spPr bwMode="auto">
          <a:xfrm>
            <a:off x="4412007" y="2664084"/>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8" name="TextBox 218">
            <a:extLst>
              <a:ext uri="{FF2B5EF4-FFF2-40B4-BE49-F238E27FC236}">
                <a16:creationId xmlns:a16="http://schemas.microsoft.com/office/drawing/2014/main" xmlns="" id="{F75D6E06-A032-49B4-8469-C39A84D7A5C4}"/>
              </a:ext>
            </a:extLst>
          </p:cNvPr>
          <p:cNvSpPr txBox="1"/>
          <p:nvPr/>
        </p:nvSpPr>
        <p:spPr>
          <a:xfrm>
            <a:off x="4698286" y="2780367"/>
            <a:ext cx="505267" cy="784958"/>
          </a:xfrm>
          <a:prstGeom prst="rect">
            <a:avLst/>
          </a:prstGeom>
          <a:noFill/>
        </p:spPr>
        <p:txBody>
          <a:bodyPr wrap="none" rtlCol="0">
            <a:spAutoFit/>
          </a:bodyPr>
          <a:lstStyle/>
          <a:p>
            <a:pPr algn="ctr"/>
            <a:r>
              <a:rPr lang="en-GB" sz="4501" b="1">
                <a:solidFill>
                  <a:schemeClr val="bg1"/>
                </a:solidFill>
                <a:latin typeface="Roboto" charset="0"/>
                <a:ea typeface="Roboto" charset="0"/>
                <a:cs typeface="Roboto" charset="0"/>
              </a:rPr>
              <a:t>1</a:t>
            </a:r>
            <a:endParaRPr lang="en-GB" sz="4501" b="1" dirty="0">
              <a:solidFill>
                <a:schemeClr val="bg1"/>
              </a:solidFill>
              <a:latin typeface="Roboto" charset="0"/>
              <a:ea typeface="Roboto" charset="0"/>
              <a:cs typeface="Roboto" charset="0"/>
            </a:endParaRPr>
          </a:p>
        </p:txBody>
      </p:sp>
      <p:sp>
        <p:nvSpPr>
          <p:cNvPr id="29" name="TextBox 219">
            <a:extLst>
              <a:ext uri="{FF2B5EF4-FFF2-40B4-BE49-F238E27FC236}">
                <a16:creationId xmlns:a16="http://schemas.microsoft.com/office/drawing/2014/main" xmlns="" id="{275F5534-FDEA-4016-9817-CA8887ECCFC4}"/>
              </a:ext>
            </a:extLst>
          </p:cNvPr>
          <p:cNvSpPr txBox="1"/>
          <p:nvPr/>
        </p:nvSpPr>
        <p:spPr>
          <a:xfrm>
            <a:off x="5836835" y="2674486"/>
            <a:ext cx="2243978" cy="646331"/>
          </a:xfrm>
          <a:prstGeom prst="rect">
            <a:avLst/>
          </a:prstGeom>
          <a:noFill/>
        </p:spPr>
        <p:txBody>
          <a:bodyPr wrap="square" rtlCol="0">
            <a:spAutoFit/>
          </a:bodyPr>
          <a:lstStyle/>
          <a:p>
            <a:r>
              <a:rPr lang="en-GB" b="1" dirty="0">
                <a:solidFill>
                  <a:schemeClr val="bg1"/>
                </a:solidFill>
                <a:latin typeface="+mj-lt"/>
                <a:ea typeface="Lato Light" charset="0"/>
                <a:cs typeface="Lato Light" charset="0"/>
              </a:rPr>
              <a:t>Dominio activo:</a:t>
            </a:r>
            <a:br>
              <a:rPr lang="en-GB" b="1" dirty="0">
                <a:solidFill>
                  <a:schemeClr val="bg1"/>
                </a:solidFill>
                <a:latin typeface="+mj-lt"/>
                <a:ea typeface="Lato Light" charset="0"/>
                <a:cs typeface="Lato Light" charset="0"/>
              </a:rPr>
            </a:br>
            <a:r>
              <a:rPr lang="en-GB" dirty="0">
                <a:solidFill>
                  <a:schemeClr val="bg1"/>
                </a:solidFill>
                <a:latin typeface="+mj-lt"/>
                <a:ea typeface="Lato Light" charset="0"/>
                <a:cs typeface="Lato Light" charset="0"/>
              </a:rPr>
              <a:t>Ganar experiencia</a:t>
            </a:r>
          </a:p>
        </p:txBody>
      </p:sp>
    </p:spTree>
    <p:extLst>
      <p:ext uri="{BB962C8B-B14F-4D97-AF65-F5344CB8AC3E}">
        <p14:creationId xmlns:p14="http://schemas.microsoft.com/office/powerpoint/2010/main" val="1525467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9275" y="594667"/>
            <a:ext cx="8852375" cy="697353"/>
          </a:xfrm>
        </p:spPr>
        <p:txBody>
          <a:bodyPr>
            <a:normAutofit/>
          </a:bodyPr>
          <a:lstStyle/>
          <a:p>
            <a:r>
              <a:rPr lang="en-GB"/>
              <a:t>Teoría de </a:t>
            </a:r>
            <a:r>
              <a:rPr lang="en-GB" dirty="0"/>
              <a:t>la motivación</a:t>
            </a:r>
            <a:r>
              <a:rPr lang="en-GB"/>
              <a:t>: Teoría de la equidad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49476" y="1776967"/>
            <a:ext cx="4042960" cy="536587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sym typeface="Wingdings" panose="05000000000000000000" pitchFamily="2" charset="2"/>
              </a:rPr>
              <a:t>La teoría de la equidad de Adam utiliza la teoría de la percepción que vimos en capítulos anteriores. La idea es que los empleados comparan sus ratios de resultados con las aportaciones de otros que consideran relevantes. Cuando ven que las proporciones son iguales, se percibe un estado de equidad y no surgen tensiones.    Sin embargo, cuando perciben que las proporciones son desiguales, pueden experimentar enfado o culpa en función del resultado del análisis de la equidad y entonces puede surgir la tensión. Esta tensión puede motivar a las personas a actuar para llevar la situación a un estado más equitativo. </a:t>
            </a:r>
          </a:p>
          <a:p>
            <a:pPr algn="l">
              <a:lnSpc>
                <a:spcPts val="1500"/>
              </a:lnSpc>
              <a:spcBef>
                <a:spcPts val="600"/>
              </a:spcBef>
            </a:pPr>
            <a:endParaRPr lang="en-GB" altLang="de-DE" sz="1800" dirty="0">
              <a:latin typeface="+mj-lt"/>
              <a:sym typeface="Wingdings" panose="05000000000000000000" pitchFamily="2" charset="2"/>
            </a:endParaRPr>
          </a:p>
        </p:txBody>
      </p:sp>
      <p:grpSp>
        <p:nvGrpSpPr>
          <p:cNvPr id="5" name="Gruppieren 4">
            <a:extLst>
              <a:ext uri="{FF2B5EF4-FFF2-40B4-BE49-F238E27FC236}">
                <a16:creationId xmlns:a16="http://schemas.microsoft.com/office/drawing/2014/main" xmlns="" id="{82126F94-2F9D-4A17-8828-F691A45E7817}"/>
              </a:ext>
            </a:extLst>
          </p:cNvPr>
          <p:cNvGrpSpPr/>
          <p:nvPr/>
        </p:nvGrpSpPr>
        <p:grpSpPr>
          <a:xfrm>
            <a:off x="5513456" y="2121805"/>
            <a:ext cx="5529741" cy="1235706"/>
            <a:chOff x="3792185" y="2305891"/>
            <a:chExt cx="7720783" cy="1723041"/>
          </a:xfrm>
        </p:grpSpPr>
        <p:grpSp>
          <p:nvGrpSpPr>
            <p:cNvPr id="30" name="Group 43380">
              <a:extLst>
                <a:ext uri="{FF2B5EF4-FFF2-40B4-BE49-F238E27FC236}">
                  <a16:creationId xmlns:a16="http://schemas.microsoft.com/office/drawing/2014/main" xmlns="" id="{DDDAEBB7-8204-4811-9CFB-2261CD4EF65A}"/>
                </a:ext>
              </a:extLst>
            </p:cNvPr>
            <p:cNvGrpSpPr/>
            <p:nvPr/>
          </p:nvGrpSpPr>
          <p:grpSpPr>
            <a:xfrm>
              <a:off x="3792185" y="3479740"/>
              <a:ext cx="7720783" cy="549192"/>
              <a:chOff x="0" y="0"/>
              <a:chExt cx="10457224" cy="1040566"/>
            </a:xfrm>
          </p:grpSpPr>
          <p:sp>
            <p:nvSpPr>
              <p:cNvPr id="31" name="Shape 43378">
                <a:extLst>
                  <a:ext uri="{FF2B5EF4-FFF2-40B4-BE49-F238E27FC236}">
                    <a16:creationId xmlns:a16="http://schemas.microsoft.com/office/drawing/2014/main" xmlns="" id="{741164C3-AA00-4FBB-9AA8-9E481847357B}"/>
                  </a:ext>
                </a:extLst>
              </p:cNvPr>
              <p:cNvSpPr/>
              <p:nvPr/>
            </p:nvSpPr>
            <p:spPr>
              <a:xfrm>
                <a:off x="4593611" y="273754"/>
                <a:ext cx="1270001" cy="7668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2" name="Shape 43379">
                <a:extLst>
                  <a:ext uri="{FF2B5EF4-FFF2-40B4-BE49-F238E27FC236}">
                    <a16:creationId xmlns:a16="http://schemas.microsoft.com/office/drawing/2014/main" xmlns="" id="{35C20E04-A7D3-4D21-B887-EA267B6841F5}"/>
                  </a:ext>
                </a:extLst>
              </p:cNvPr>
              <p:cNvSpPr/>
              <p:nvPr/>
            </p:nvSpPr>
            <p:spPr>
              <a:xfrm rot="21420000">
                <a:off x="-3788" y="273754"/>
                <a:ext cx="10464801" cy="129283"/>
              </a:xfrm>
              <a:prstGeom prst="rect">
                <a:avLst/>
              </a:pr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grpSp>
        <p:grpSp>
          <p:nvGrpSpPr>
            <p:cNvPr id="33" name="Group 43396">
              <a:extLst>
                <a:ext uri="{FF2B5EF4-FFF2-40B4-BE49-F238E27FC236}">
                  <a16:creationId xmlns:a16="http://schemas.microsoft.com/office/drawing/2014/main" xmlns="" id="{9022F2D7-BE09-46AC-BDC8-D67FEF9A1D8F}"/>
                </a:ext>
              </a:extLst>
            </p:cNvPr>
            <p:cNvGrpSpPr/>
            <p:nvPr/>
          </p:nvGrpSpPr>
          <p:grpSpPr>
            <a:xfrm>
              <a:off x="8564533" y="2305891"/>
              <a:ext cx="2542954" cy="1196508"/>
              <a:chOff x="0" y="0"/>
              <a:chExt cx="3444240" cy="2267055"/>
            </a:xfrm>
            <a:solidFill>
              <a:schemeClr val="accent1"/>
            </a:solidFill>
          </p:grpSpPr>
          <p:sp>
            <p:nvSpPr>
              <p:cNvPr id="34" name="Shape 43381">
                <a:extLst>
                  <a:ext uri="{FF2B5EF4-FFF2-40B4-BE49-F238E27FC236}">
                    <a16:creationId xmlns:a16="http://schemas.microsoft.com/office/drawing/2014/main" xmlns="" id="{CAEE5E0F-9AB8-4D54-AC1C-C06677A086DC}"/>
                  </a:ext>
                </a:extLst>
              </p:cNvPr>
              <p:cNvSpPr/>
              <p:nvPr/>
            </p:nvSpPr>
            <p:spPr>
              <a:xfrm rot="21420000">
                <a:off x="9534" y="1869700"/>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5" name="Shape 43382">
                <a:extLst>
                  <a:ext uri="{FF2B5EF4-FFF2-40B4-BE49-F238E27FC236}">
                    <a16:creationId xmlns:a16="http://schemas.microsoft.com/office/drawing/2014/main" xmlns="" id="{76492658-6E2F-44EA-A7C2-B45F3EDCB2E9}"/>
                  </a:ext>
                </a:extLst>
              </p:cNvPr>
              <p:cNvSpPr/>
              <p:nvPr/>
            </p:nvSpPr>
            <p:spPr>
              <a:xfrm rot="21420000">
                <a:off x="707077" y="1833143"/>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6" name="Shape 43383">
                <a:extLst>
                  <a:ext uri="{FF2B5EF4-FFF2-40B4-BE49-F238E27FC236}">
                    <a16:creationId xmlns:a16="http://schemas.microsoft.com/office/drawing/2014/main" xmlns="" id="{C33451E4-29A5-4CC2-A08D-052F653190FC}"/>
                  </a:ext>
                </a:extLst>
              </p:cNvPr>
              <p:cNvSpPr/>
              <p:nvPr/>
            </p:nvSpPr>
            <p:spPr>
              <a:xfrm rot="21420000">
                <a:off x="1404620" y="1796586"/>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7" name="Shape 43384">
                <a:extLst>
                  <a:ext uri="{FF2B5EF4-FFF2-40B4-BE49-F238E27FC236}">
                    <a16:creationId xmlns:a16="http://schemas.microsoft.com/office/drawing/2014/main" xmlns="" id="{DE4C7E11-0D43-41AE-AA0F-E7CC34791D6E}"/>
                  </a:ext>
                </a:extLst>
              </p:cNvPr>
              <p:cNvSpPr/>
              <p:nvPr/>
            </p:nvSpPr>
            <p:spPr>
              <a:xfrm rot="21420000">
                <a:off x="2102163" y="1760030"/>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8" name="Shape 43385">
                <a:extLst>
                  <a:ext uri="{FF2B5EF4-FFF2-40B4-BE49-F238E27FC236}">
                    <a16:creationId xmlns:a16="http://schemas.microsoft.com/office/drawing/2014/main" xmlns="" id="{429D14BC-8134-4F93-AD60-2DE411E427A9}"/>
                  </a:ext>
                </a:extLst>
              </p:cNvPr>
              <p:cNvSpPr/>
              <p:nvPr/>
            </p:nvSpPr>
            <p:spPr>
              <a:xfrm rot="21420000">
                <a:off x="2799705" y="1723473"/>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9" name="Shape 43386">
                <a:extLst>
                  <a:ext uri="{FF2B5EF4-FFF2-40B4-BE49-F238E27FC236}">
                    <a16:creationId xmlns:a16="http://schemas.microsoft.com/office/drawing/2014/main" xmlns="" id="{0BB20E62-9DDD-4EC5-B4A1-5A3E42BE08BF}"/>
                  </a:ext>
                </a:extLst>
              </p:cNvPr>
              <p:cNvSpPr/>
              <p:nvPr/>
            </p:nvSpPr>
            <p:spPr>
              <a:xfrm rot="21420000">
                <a:off x="334981" y="140636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0" name="Shape 43387">
                <a:extLst>
                  <a:ext uri="{FF2B5EF4-FFF2-40B4-BE49-F238E27FC236}">
                    <a16:creationId xmlns:a16="http://schemas.microsoft.com/office/drawing/2014/main" xmlns="" id="{43A1488D-8030-4EB6-897A-F87281BBF39F}"/>
                  </a:ext>
                </a:extLst>
              </p:cNvPr>
              <p:cNvSpPr/>
              <p:nvPr/>
            </p:nvSpPr>
            <p:spPr>
              <a:xfrm rot="21420000">
                <a:off x="1032524" y="1369807"/>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1" name="Shape 43388">
                <a:extLst>
                  <a:ext uri="{FF2B5EF4-FFF2-40B4-BE49-F238E27FC236}">
                    <a16:creationId xmlns:a16="http://schemas.microsoft.com/office/drawing/2014/main" xmlns="" id="{96AD7C48-3140-4D71-A804-BDB7EB085B81}"/>
                  </a:ext>
                </a:extLst>
              </p:cNvPr>
              <p:cNvSpPr/>
              <p:nvPr/>
            </p:nvSpPr>
            <p:spPr>
              <a:xfrm rot="21420000">
                <a:off x="1730067" y="1333250"/>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2" name="Shape 43389">
                <a:extLst>
                  <a:ext uri="{FF2B5EF4-FFF2-40B4-BE49-F238E27FC236}">
                    <a16:creationId xmlns:a16="http://schemas.microsoft.com/office/drawing/2014/main" xmlns="" id="{D824C39F-5490-4AC4-9837-0E6391C4E044}"/>
                  </a:ext>
                </a:extLst>
              </p:cNvPr>
              <p:cNvSpPr/>
              <p:nvPr/>
            </p:nvSpPr>
            <p:spPr>
              <a:xfrm rot="21420000">
                <a:off x="2427609" y="129669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3" name="Shape 43390">
                <a:extLst>
                  <a:ext uri="{FF2B5EF4-FFF2-40B4-BE49-F238E27FC236}">
                    <a16:creationId xmlns:a16="http://schemas.microsoft.com/office/drawing/2014/main" xmlns="" id="{43C60C8A-22AE-4074-BAED-1D8EE2C67726}"/>
                  </a:ext>
                </a:extLst>
              </p:cNvPr>
              <p:cNvSpPr/>
              <p:nvPr/>
            </p:nvSpPr>
            <p:spPr>
              <a:xfrm rot="21420000">
                <a:off x="597015" y="94635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4" name="Shape 43391">
                <a:extLst>
                  <a:ext uri="{FF2B5EF4-FFF2-40B4-BE49-F238E27FC236}">
                    <a16:creationId xmlns:a16="http://schemas.microsoft.com/office/drawing/2014/main" xmlns="" id="{475EA950-E160-4A7A-830F-BB5B8417DD1E}"/>
                  </a:ext>
                </a:extLst>
              </p:cNvPr>
              <p:cNvSpPr/>
              <p:nvPr/>
            </p:nvSpPr>
            <p:spPr>
              <a:xfrm rot="21420000">
                <a:off x="1294558" y="90979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5" name="Shape 43392">
                <a:extLst>
                  <a:ext uri="{FF2B5EF4-FFF2-40B4-BE49-F238E27FC236}">
                    <a16:creationId xmlns:a16="http://schemas.microsoft.com/office/drawing/2014/main" xmlns="" id="{5F68B392-63B5-4617-BE4B-BC8E4925234D}"/>
                  </a:ext>
                </a:extLst>
              </p:cNvPr>
              <p:cNvSpPr/>
              <p:nvPr/>
            </p:nvSpPr>
            <p:spPr>
              <a:xfrm rot="21420000">
                <a:off x="1992101" y="873237"/>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6" name="Shape 43393">
                <a:extLst>
                  <a:ext uri="{FF2B5EF4-FFF2-40B4-BE49-F238E27FC236}">
                    <a16:creationId xmlns:a16="http://schemas.microsoft.com/office/drawing/2014/main" xmlns="" id="{2B2A2B03-1CB5-4ACB-A03C-C24ED34B4C85}"/>
                  </a:ext>
                </a:extLst>
              </p:cNvPr>
              <p:cNvSpPr/>
              <p:nvPr/>
            </p:nvSpPr>
            <p:spPr>
              <a:xfrm rot="21420000">
                <a:off x="985875" y="47969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7" name="Shape 43394">
                <a:extLst>
                  <a:ext uri="{FF2B5EF4-FFF2-40B4-BE49-F238E27FC236}">
                    <a16:creationId xmlns:a16="http://schemas.microsoft.com/office/drawing/2014/main" xmlns="" id="{C85B6915-922D-4EEF-A95D-DE1B460E9F24}"/>
                  </a:ext>
                </a:extLst>
              </p:cNvPr>
              <p:cNvSpPr/>
              <p:nvPr/>
            </p:nvSpPr>
            <p:spPr>
              <a:xfrm rot="21420000">
                <a:off x="1683418" y="44313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8" name="Shape 43395">
                <a:extLst>
                  <a:ext uri="{FF2B5EF4-FFF2-40B4-BE49-F238E27FC236}">
                    <a16:creationId xmlns:a16="http://schemas.microsoft.com/office/drawing/2014/main" xmlns="" id="{E037A5B6-F796-4232-8CCA-634E5919CB3C}"/>
                  </a:ext>
                </a:extLst>
              </p:cNvPr>
              <p:cNvSpPr/>
              <p:nvPr/>
            </p:nvSpPr>
            <p:spPr>
              <a:xfrm rot="21420000">
                <a:off x="1311322" y="16355"/>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grpSp>
        <p:grpSp>
          <p:nvGrpSpPr>
            <p:cNvPr id="49" name="Group 43406">
              <a:extLst>
                <a:ext uri="{FF2B5EF4-FFF2-40B4-BE49-F238E27FC236}">
                  <a16:creationId xmlns:a16="http://schemas.microsoft.com/office/drawing/2014/main" xmlns="" id="{1DBA560F-D18C-447D-8602-E52129CF5059}"/>
                </a:ext>
              </a:extLst>
            </p:cNvPr>
            <p:cNvGrpSpPr/>
            <p:nvPr/>
          </p:nvGrpSpPr>
          <p:grpSpPr>
            <a:xfrm>
              <a:off x="4150033" y="2989164"/>
              <a:ext cx="2542953" cy="724969"/>
              <a:chOff x="0" y="0"/>
              <a:chExt cx="3444240" cy="1373616"/>
            </a:xfrm>
            <a:solidFill>
              <a:schemeClr val="accent3"/>
            </a:solidFill>
          </p:grpSpPr>
          <p:sp>
            <p:nvSpPr>
              <p:cNvPr id="50" name="Shape 43397">
                <a:extLst>
                  <a:ext uri="{FF2B5EF4-FFF2-40B4-BE49-F238E27FC236}">
                    <a16:creationId xmlns:a16="http://schemas.microsoft.com/office/drawing/2014/main" xmlns="" id="{682E8AFC-B08E-4BA0-8680-2A9B2A2FC0DD}"/>
                  </a:ext>
                </a:extLst>
              </p:cNvPr>
              <p:cNvSpPr/>
              <p:nvPr/>
            </p:nvSpPr>
            <p:spPr>
              <a:xfrm rot="21420000">
                <a:off x="9534" y="97626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1" name="Shape 43398">
                <a:extLst>
                  <a:ext uri="{FF2B5EF4-FFF2-40B4-BE49-F238E27FC236}">
                    <a16:creationId xmlns:a16="http://schemas.microsoft.com/office/drawing/2014/main" xmlns="" id="{D1C6C406-C8F3-40F2-AEEA-4D3C5EEAA357}"/>
                  </a:ext>
                </a:extLst>
              </p:cNvPr>
              <p:cNvSpPr/>
              <p:nvPr/>
            </p:nvSpPr>
            <p:spPr>
              <a:xfrm rot="21420000">
                <a:off x="707077" y="93970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2" name="Shape 43399">
                <a:extLst>
                  <a:ext uri="{FF2B5EF4-FFF2-40B4-BE49-F238E27FC236}">
                    <a16:creationId xmlns:a16="http://schemas.microsoft.com/office/drawing/2014/main" xmlns="" id="{EF7DFABF-FBDF-477D-B1EF-7E6E553D13F2}"/>
                  </a:ext>
                </a:extLst>
              </p:cNvPr>
              <p:cNvSpPr/>
              <p:nvPr/>
            </p:nvSpPr>
            <p:spPr>
              <a:xfrm rot="21420000">
                <a:off x="1404620" y="903147"/>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3" name="Shape 43400">
                <a:extLst>
                  <a:ext uri="{FF2B5EF4-FFF2-40B4-BE49-F238E27FC236}">
                    <a16:creationId xmlns:a16="http://schemas.microsoft.com/office/drawing/2014/main" xmlns="" id="{E54AF3DB-BA63-4B94-A07E-5E2527E6A74E}"/>
                  </a:ext>
                </a:extLst>
              </p:cNvPr>
              <p:cNvSpPr/>
              <p:nvPr/>
            </p:nvSpPr>
            <p:spPr>
              <a:xfrm rot="21420000">
                <a:off x="2102162" y="86659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43401">
                <a:extLst>
                  <a:ext uri="{FF2B5EF4-FFF2-40B4-BE49-F238E27FC236}">
                    <a16:creationId xmlns:a16="http://schemas.microsoft.com/office/drawing/2014/main" xmlns="" id="{C04AC78D-5F42-49F8-B586-B75AD856BC7E}"/>
                  </a:ext>
                </a:extLst>
              </p:cNvPr>
              <p:cNvSpPr/>
              <p:nvPr/>
            </p:nvSpPr>
            <p:spPr>
              <a:xfrm rot="21420000">
                <a:off x="2799705" y="83003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5" name="Shape 43402">
                <a:extLst>
                  <a:ext uri="{FF2B5EF4-FFF2-40B4-BE49-F238E27FC236}">
                    <a16:creationId xmlns:a16="http://schemas.microsoft.com/office/drawing/2014/main" xmlns="" id="{63C5D55F-EECC-46E8-88BA-53BB03C15E96}"/>
                  </a:ext>
                </a:extLst>
              </p:cNvPr>
              <p:cNvSpPr/>
              <p:nvPr/>
            </p:nvSpPr>
            <p:spPr>
              <a:xfrm rot="21420000">
                <a:off x="334981" y="512925"/>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6" name="Shape 43403">
                <a:extLst>
                  <a:ext uri="{FF2B5EF4-FFF2-40B4-BE49-F238E27FC236}">
                    <a16:creationId xmlns:a16="http://schemas.microsoft.com/office/drawing/2014/main" xmlns="" id="{AFB2F881-42DB-49FE-839C-0690C12B79C2}"/>
                  </a:ext>
                </a:extLst>
              </p:cNvPr>
              <p:cNvSpPr/>
              <p:nvPr/>
            </p:nvSpPr>
            <p:spPr>
              <a:xfrm rot="21420000">
                <a:off x="1032524" y="476368"/>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43404">
                <a:extLst>
                  <a:ext uri="{FF2B5EF4-FFF2-40B4-BE49-F238E27FC236}">
                    <a16:creationId xmlns:a16="http://schemas.microsoft.com/office/drawing/2014/main" xmlns="" id="{4A0D7096-2952-4316-99B8-31451A225687}"/>
                  </a:ext>
                </a:extLst>
              </p:cNvPr>
              <p:cNvSpPr/>
              <p:nvPr/>
            </p:nvSpPr>
            <p:spPr>
              <a:xfrm rot="21420000">
                <a:off x="1730067" y="43981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8" name="Shape 43405">
                <a:extLst>
                  <a:ext uri="{FF2B5EF4-FFF2-40B4-BE49-F238E27FC236}">
                    <a16:creationId xmlns:a16="http://schemas.microsoft.com/office/drawing/2014/main" xmlns="" id="{5E5E8B72-8C62-464E-B148-7152F1032C3D}"/>
                  </a:ext>
                </a:extLst>
              </p:cNvPr>
              <p:cNvSpPr/>
              <p:nvPr/>
            </p:nvSpPr>
            <p:spPr>
              <a:xfrm rot="21420000">
                <a:off x="1294557" y="16355"/>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grpSp>
      </p:grpSp>
      <p:sp>
        <p:nvSpPr>
          <p:cNvPr id="59" name="Rectangle 49">
            <a:extLst>
              <a:ext uri="{FF2B5EF4-FFF2-40B4-BE49-F238E27FC236}">
                <a16:creationId xmlns:a16="http://schemas.microsoft.com/office/drawing/2014/main" xmlns="" id="{04AA161A-D929-47EE-B16B-ABF70FEF98B6}"/>
              </a:ext>
            </a:extLst>
          </p:cNvPr>
          <p:cNvSpPr/>
          <p:nvPr/>
        </p:nvSpPr>
        <p:spPr>
          <a:xfrm>
            <a:off x="5352196" y="2083099"/>
            <a:ext cx="176130" cy="17613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60" name="TextBox 50">
            <a:extLst>
              <a:ext uri="{FF2B5EF4-FFF2-40B4-BE49-F238E27FC236}">
                <a16:creationId xmlns:a16="http://schemas.microsoft.com/office/drawing/2014/main" xmlns="" id="{EEE41BF5-FB12-4C8B-8AD5-CBAC81FC28C8}"/>
              </a:ext>
            </a:extLst>
          </p:cNvPr>
          <p:cNvSpPr txBox="1"/>
          <p:nvPr/>
        </p:nvSpPr>
        <p:spPr>
          <a:xfrm>
            <a:off x="7661813" y="1882165"/>
            <a:ext cx="1172116" cy="646331"/>
          </a:xfrm>
          <a:prstGeom prst="rect">
            <a:avLst/>
          </a:prstGeom>
          <a:noFill/>
        </p:spPr>
        <p:txBody>
          <a:bodyPr wrap="none" rtlCol="0" anchor="ctr" anchorCtr="0">
            <a:spAutoFit/>
          </a:bodyPr>
          <a:lstStyle/>
          <a:p>
            <a:r>
              <a:rPr lang="en-GB" b="1" u="sng" dirty="0">
                <a:solidFill>
                  <a:schemeClr val="tx2"/>
                </a:solidFill>
                <a:latin typeface="+mj-lt"/>
                <a:ea typeface="League Spartan" charset="0"/>
                <a:cs typeface="Poppins" pitchFamily="2" charset="77"/>
              </a:rPr>
              <a:t>Mi salida</a:t>
            </a:r>
            <a:br>
              <a:rPr lang="en-GB" b="1" u="sng"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Mi entrada</a:t>
            </a:r>
            <a:endParaRPr lang="en-GB" b="1" u="sng" dirty="0">
              <a:solidFill>
                <a:schemeClr val="tx2"/>
              </a:solidFill>
              <a:latin typeface="+mj-lt"/>
              <a:ea typeface="League Spartan" charset="0"/>
              <a:cs typeface="Poppins" pitchFamily="2" charset="77"/>
            </a:endParaRPr>
          </a:p>
        </p:txBody>
      </p:sp>
      <p:sp>
        <p:nvSpPr>
          <p:cNvPr id="62" name="Rectangle 54">
            <a:extLst>
              <a:ext uri="{FF2B5EF4-FFF2-40B4-BE49-F238E27FC236}">
                <a16:creationId xmlns:a16="http://schemas.microsoft.com/office/drawing/2014/main" xmlns="" id="{ECE8B54F-7755-4CBD-B6F4-FD168C5D6017}"/>
              </a:ext>
            </a:extLst>
          </p:cNvPr>
          <p:cNvSpPr/>
          <p:nvPr/>
        </p:nvSpPr>
        <p:spPr>
          <a:xfrm>
            <a:off x="8858213" y="2111890"/>
            <a:ext cx="176130" cy="17613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63" name="TextBox 55">
            <a:extLst>
              <a:ext uri="{FF2B5EF4-FFF2-40B4-BE49-F238E27FC236}">
                <a16:creationId xmlns:a16="http://schemas.microsoft.com/office/drawing/2014/main" xmlns="" id="{BB25C3E8-4E81-4CAB-99BC-A415D7580F7C}"/>
              </a:ext>
            </a:extLst>
          </p:cNvPr>
          <p:cNvSpPr txBox="1"/>
          <p:nvPr/>
        </p:nvSpPr>
        <p:spPr>
          <a:xfrm>
            <a:off x="5586469" y="1882165"/>
            <a:ext cx="1285608" cy="646331"/>
          </a:xfrm>
          <a:prstGeom prst="rect">
            <a:avLst/>
          </a:prstGeom>
          <a:noFill/>
        </p:spPr>
        <p:txBody>
          <a:bodyPr wrap="none" rtlCol="0" anchor="ctr" anchorCtr="0">
            <a:spAutoFit/>
          </a:bodyPr>
          <a:lstStyle/>
          <a:p>
            <a:r>
              <a:rPr lang="en-GB" b="1" u="sng" dirty="0">
                <a:solidFill>
                  <a:schemeClr val="tx2"/>
                </a:solidFill>
                <a:latin typeface="+mj-lt"/>
                <a:ea typeface="League Spartan" charset="0"/>
                <a:cs typeface="Poppins" pitchFamily="2" charset="77"/>
              </a:rPr>
              <a:t>Sus resultados</a:t>
            </a:r>
            <a:br>
              <a:rPr lang="en-GB" b="1" u="sng"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Sus entradas</a:t>
            </a:r>
            <a:endParaRPr lang="en-GB" b="1" u="sng" dirty="0">
              <a:solidFill>
                <a:schemeClr val="tx2"/>
              </a:solidFill>
              <a:latin typeface="+mj-lt"/>
              <a:ea typeface="League Spartan" charset="0"/>
              <a:cs typeface="Poppins" pitchFamily="2" charset="77"/>
            </a:endParaRPr>
          </a:p>
        </p:txBody>
      </p:sp>
      <p:sp>
        <p:nvSpPr>
          <p:cNvPr id="65" name="TextBox 50">
            <a:extLst>
              <a:ext uri="{FF2B5EF4-FFF2-40B4-BE49-F238E27FC236}">
                <a16:creationId xmlns:a16="http://schemas.microsoft.com/office/drawing/2014/main" xmlns="" id="{E5FADCA2-6C30-4A77-8817-57B00DCC3A30}"/>
              </a:ext>
            </a:extLst>
          </p:cNvPr>
          <p:cNvSpPr txBox="1"/>
          <p:nvPr/>
        </p:nvSpPr>
        <p:spPr>
          <a:xfrm>
            <a:off x="6926296" y="1955284"/>
            <a:ext cx="636713" cy="461665"/>
          </a:xfrm>
          <a:prstGeom prst="rect">
            <a:avLst/>
          </a:prstGeom>
          <a:noFill/>
        </p:spPr>
        <p:txBody>
          <a:bodyPr wrap="none" rtlCol="0" anchor="ctr" anchorCtr="0">
            <a:spAutoFit/>
          </a:bodyPr>
          <a:lstStyle/>
          <a:p>
            <a:r>
              <a:rPr lang="en-GB" sz="2400" b="1">
                <a:solidFill>
                  <a:schemeClr val="tx2"/>
                </a:solidFill>
                <a:latin typeface="+mj-lt"/>
                <a:ea typeface="League Spartan" charset="0"/>
                <a:cs typeface="Poppins" pitchFamily="2" charset="77"/>
              </a:rPr>
              <a:t>&lt;=&gt;</a:t>
            </a:r>
            <a:endParaRPr lang="en-GB" sz="2400" b="1" dirty="0">
              <a:solidFill>
                <a:schemeClr val="tx2"/>
              </a:solidFill>
              <a:latin typeface="+mj-lt"/>
              <a:ea typeface="League Spartan" charset="0"/>
              <a:cs typeface="Poppins" pitchFamily="2" charset="77"/>
            </a:endParaRPr>
          </a:p>
        </p:txBody>
      </p:sp>
      <p:sp>
        <p:nvSpPr>
          <p:cNvPr id="66" name="Subtitle 2">
            <a:extLst>
              <a:ext uri="{FF2B5EF4-FFF2-40B4-BE49-F238E27FC236}">
                <a16:creationId xmlns:a16="http://schemas.microsoft.com/office/drawing/2014/main" xmlns="" id="{A6104A3A-1F1E-4699-BB4E-7D143CD11B60}"/>
              </a:ext>
            </a:extLst>
          </p:cNvPr>
          <p:cNvSpPr txBox="1">
            <a:spLocks/>
          </p:cNvSpPr>
          <p:nvPr/>
        </p:nvSpPr>
        <p:spPr>
          <a:xfrm>
            <a:off x="4583839" y="3467316"/>
            <a:ext cx="7697190" cy="220445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spcBef>
                <a:spcPts val="300"/>
              </a:spcBef>
              <a:buFont typeface="Arial" panose="020B0604020202020204" pitchFamily="34" charset="0"/>
              <a:buChar char="•"/>
              <a:defRPr/>
            </a:pPr>
            <a:r>
              <a:rPr lang="en-GB" altLang="en-US" sz="1600" dirty="0">
                <a:solidFill>
                  <a:srgbClr val="245473"/>
                </a:solidFill>
                <a:latin typeface="+mj-lt"/>
              </a:rPr>
              <a:t>Los empleados sopesan lo que ponen en una situación laboral (input) frente a lo que obtienen de ella (outcome).</a:t>
            </a:r>
          </a:p>
          <a:p>
            <a:pPr marL="171450" indent="-171450" algn="l">
              <a:lnSpc>
                <a:spcPct val="100000"/>
              </a:lnSpc>
              <a:spcBef>
                <a:spcPts val="300"/>
              </a:spcBef>
              <a:buFont typeface="Arial" panose="020B0604020202020204" pitchFamily="34" charset="0"/>
              <a:buChar char="•"/>
              <a:defRPr/>
            </a:pPr>
            <a:r>
              <a:rPr lang="en-GB" altLang="en-US" sz="1600" dirty="0">
                <a:solidFill>
                  <a:srgbClr val="245473"/>
                </a:solidFill>
                <a:latin typeface="+mj-lt"/>
              </a:rPr>
              <a:t>Comparan su relación entre los insumos y los resultados con la relación entre los insumos y los resultados de los demás.</a:t>
            </a:r>
          </a:p>
          <a:p>
            <a:pPr marL="171450" indent="-171450" algn="l">
              <a:lnSpc>
                <a:spcPct val="100000"/>
              </a:lnSpc>
              <a:spcBef>
                <a:spcPts val="300"/>
              </a:spcBef>
              <a:buFont typeface="Arial" panose="020B0604020202020204" pitchFamily="34" charset="0"/>
              <a:buChar char="•"/>
              <a:defRPr/>
            </a:pPr>
            <a:r>
              <a:rPr lang="en-GB" altLang="en-US" sz="1600" dirty="0">
                <a:solidFill>
                  <a:srgbClr val="245473"/>
                </a:solidFill>
                <a:latin typeface="+mj-lt"/>
              </a:rPr>
              <a:t>Si </a:t>
            </a:r>
            <a:r>
              <a:rPr lang="en-GB" altLang="en-US" sz="1600" dirty="0">
                <a:solidFill>
                  <a:srgbClr val="245473"/>
                </a:solidFill>
                <a:effectLst>
                  <a:outerShdw blurRad="38100" dist="38100" dir="2700000" algn="tl">
                    <a:srgbClr val="C0C0C0"/>
                  </a:outerShdw>
                </a:effectLst>
                <a:latin typeface="+mj-lt"/>
              </a:rPr>
              <a:t>perciben </a:t>
            </a:r>
            <a:r>
              <a:rPr lang="en-GB" altLang="en-US" sz="1600" dirty="0">
                <a:solidFill>
                  <a:srgbClr val="245473"/>
                </a:solidFill>
                <a:latin typeface="+mj-lt"/>
              </a:rPr>
              <a:t>que su proporción es </a:t>
            </a:r>
            <a:r>
              <a:rPr lang="en-GB" altLang="en-US" sz="1600" i="1" dirty="0">
                <a:solidFill>
                  <a:srgbClr val="245473"/>
                </a:solidFill>
                <a:latin typeface="+mj-lt"/>
              </a:rPr>
              <a:t>igual </a:t>
            </a:r>
            <a:r>
              <a:rPr lang="en-GB" altLang="en-US" sz="1600" dirty="0">
                <a:solidFill>
                  <a:srgbClr val="245473"/>
                </a:solidFill>
                <a:latin typeface="+mj-lt"/>
              </a:rPr>
              <a:t>a la de otros relevantes, </a:t>
            </a:r>
            <a:r>
              <a:rPr lang="en-GB" altLang="en-US" sz="1600" dirty="0">
                <a:solidFill>
                  <a:srgbClr val="245473"/>
                </a:solidFill>
                <a:effectLst>
                  <a:outerShdw blurRad="38100" dist="38100" dir="2700000" algn="tl">
                    <a:srgbClr val="C0C0C0"/>
                  </a:outerShdw>
                </a:effectLst>
                <a:latin typeface="+mj-lt"/>
              </a:rPr>
              <a:t>existe </a:t>
            </a:r>
            <a:r>
              <a:rPr lang="en-GB" altLang="en-US" sz="1600" dirty="0">
                <a:solidFill>
                  <a:srgbClr val="245473"/>
                </a:solidFill>
                <a:latin typeface="+mj-lt"/>
              </a:rPr>
              <a:t>un estado de </a:t>
            </a:r>
            <a:r>
              <a:rPr lang="en-GB" altLang="en-US" sz="1600" dirty="0">
                <a:solidFill>
                  <a:srgbClr val="245473"/>
                </a:solidFill>
                <a:effectLst>
                  <a:outerShdw blurRad="38100" dist="38100" dir="2700000" algn="tl">
                    <a:srgbClr val="C0C0C0"/>
                  </a:outerShdw>
                </a:effectLst>
                <a:latin typeface="+mj-lt"/>
              </a:rPr>
              <a:t>equidad.</a:t>
            </a:r>
            <a:endParaRPr lang="en-GB" altLang="en-US" sz="1600" dirty="0">
              <a:solidFill>
                <a:srgbClr val="245473"/>
              </a:solidFill>
              <a:latin typeface="+mj-lt"/>
            </a:endParaRPr>
          </a:p>
          <a:p>
            <a:pPr marL="171450" indent="-171450" algn="l">
              <a:lnSpc>
                <a:spcPct val="100000"/>
              </a:lnSpc>
              <a:spcBef>
                <a:spcPts val="300"/>
              </a:spcBef>
              <a:buFont typeface="Arial" panose="020B0604020202020204" pitchFamily="34" charset="0"/>
              <a:buChar char="•"/>
              <a:defRPr/>
            </a:pPr>
            <a:r>
              <a:rPr lang="en-GB" altLang="en-US" sz="1600" dirty="0">
                <a:solidFill>
                  <a:srgbClr val="245473"/>
                </a:solidFill>
                <a:latin typeface="+mj-lt"/>
              </a:rPr>
              <a:t>Si las proporciones son </a:t>
            </a:r>
            <a:r>
              <a:rPr lang="en-GB" altLang="en-US" sz="1600" i="1" dirty="0">
                <a:solidFill>
                  <a:srgbClr val="245473"/>
                </a:solidFill>
                <a:latin typeface="+mj-lt"/>
              </a:rPr>
              <a:t>desiguales</a:t>
            </a:r>
            <a:r>
              <a:rPr lang="en-GB" altLang="en-US" sz="1600" dirty="0">
                <a:solidFill>
                  <a:srgbClr val="245473"/>
                </a:solidFill>
                <a:latin typeface="+mj-lt"/>
              </a:rPr>
              <a:t>, existe </a:t>
            </a:r>
            <a:r>
              <a:rPr lang="en-GB" altLang="en-US" sz="1600" dirty="0">
                <a:solidFill>
                  <a:srgbClr val="245473"/>
                </a:solidFill>
                <a:effectLst>
                  <a:outerShdw blurRad="38100" dist="38100" dir="2700000" algn="tl">
                    <a:srgbClr val="C0C0C0"/>
                  </a:outerShdw>
                </a:effectLst>
                <a:latin typeface="+mj-lt"/>
              </a:rPr>
              <a:t>inequidad</a:t>
            </a:r>
            <a:r>
              <a:rPr lang="en-GB" altLang="en-US" sz="1600" dirty="0">
                <a:solidFill>
                  <a:srgbClr val="245473"/>
                </a:solidFill>
                <a:latin typeface="+mj-lt"/>
              </a:rPr>
              <a:t>, ya sea una sub-recompensa o una sobre-recompensa.</a:t>
            </a:r>
          </a:p>
          <a:p>
            <a:pPr marL="171450" indent="-171450" algn="l">
              <a:lnSpc>
                <a:spcPct val="100000"/>
              </a:lnSpc>
              <a:spcBef>
                <a:spcPts val="300"/>
              </a:spcBef>
              <a:buFont typeface="Arial" panose="020B0604020202020204" pitchFamily="34" charset="0"/>
              <a:buChar char="•"/>
              <a:defRPr/>
            </a:pPr>
            <a:r>
              <a:rPr lang="en-GB" altLang="en-US" sz="1600" dirty="0">
                <a:solidFill>
                  <a:srgbClr val="245473"/>
                </a:solidFill>
                <a:latin typeface="+mj-lt"/>
              </a:rPr>
              <a:t>Cuando se producen desigualdades, los empleados intentan corregirlas.</a:t>
            </a:r>
          </a:p>
          <a:p>
            <a:pPr marL="171450" indent="-171450" algn="l">
              <a:lnSpc>
                <a:spcPct val="100000"/>
              </a:lnSpc>
              <a:spcBef>
                <a:spcPts val="300"/>
              </a:spcBef>
              <a:buFont typeface="Arial" panose="020B0604020202020204" pitchFamily="34" charset="0"/>
              <a:buChar char="•"/>
              <a:defRPr/>
            </a:pPr>
            <a:r>
              <a:rPr lang="en-GB" altLang="en-US" sz="1600" dirty="0">
                <a:solidFill>
                  <a:srgbClr val="245473"/>
                </a:solidFill>
                <a:latin typeface="+mj-lt"/>
              </a:rPr>
              <a:t> Cuando los empleados perciben una desigualdad, pueden tomar una o varias de las seis opciones:</a:t>
            </a:r>
          </a:p>
          <a:p>
            <a:pPr marL="171450" indent="-171450" algn="l">
              <a:lnSpc>
                <a:spcPct val="100000"/>
              </a:lnSpc>
              <a:spcBef>
                <a:spcPts val="300"/>
              </a:spcBef>
              <a:buFont typeface="Arial" panose="020B0604020202020204" pitchFamily="34" charset="0"/>
              <a:buChar char="•"/>
              <a:defRPr/>
            </a:pPr>
            <a:endParaRPr lang="en-GB" altLang="en-US" sz="1400" dirty="0">
              <a:latin typeface="+mj-lt"/>
            </a:endParaRPr>
          </a:p>
        </p:txBody>
      </p:sp>
      <p:sp>
        <p:nvSpPr>
          <p:cNvPr id="67" name="Subtitle 2">
            <a:extLst>
              <a:ext uri="{FF2B5EF4-FFF2-40B4-BE49-F238E27FC236}">
                <a16:creationId xmlns:a16="http://schemas.microsoft.com/office/drawing/2014/main" xmlns="" id="{87F72A50-81DC-42BA-BF08-64C12ED4764D}"/>
              </a:ext>
            </a:extLst>
          </p:cNvPr>
          <p:cNvSpPr txBox="1">
            <a:spLocks/>
          </p:cNvSpPr>
          <p:nvPr/>
        </p:nvSpPr>
        <p:spPr>
          <a:xfrm>
            <a:off x="4583839" y="5425231"/>
            <a:ext cx="7580409" cy="838102"/>
          </a:xfrm>
          <a:prstGeom prst="rect">
            <a:avLst/>
          </a:prstGeom>
        </p:spPr>
        <p:txBody>
          <a:bodyPr vert="horz" wrap="square" lIns="34299" tIns="17149" rIns="34299" bIns="17149" numCol="2"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300"/>
              </a:spcBef>
              <a:buFont typeface="+mj-lt"/>
              <a:buAutoNum type="arabicPeriod"/>
              <a:defRPr/>
            </a:pPr>
            <a:r>
              <a:rPr lang="en-GB" altLang="en-US" sz="1600" dirty="0">
                <a:solidFill>
                  <a:srgbClr val="C01F75"/>
                </a:solidFill>
                <a:latin typeface="+mj-lt"/>
              </a:rPr>
              <a:t>Cambiar sus entradas</a:t>
            </a:r>
          </a:p>
          <a:p>
            <a:pPr marL="342900" indent="-342900" algn="l">
              <a:lnSpc>
                <a:spcPct val="100000"/>
              </a:lnSpc>
              <a:spcBef>
                <a:spcPts val="300"/>
              </a:spcBef>
              <a:buFont typeface="+mj-lt"/>
              <a:buAutoNum type="arabicPeriod"/>
              <a:defRPr/>
            </a:pPr>
            <a:r>
              <a:rPr lang="en-GB" altLang="en-US" sz="1600" dirty="0">
                <a:solidFill>
                  <a:srgbClr val="C01F75"/>
                </a:solidFill>
                <a:latin typeface="+mj-lt"/>
              </a:rPr>
              <a:t>Cambiar sus resultados</a:t>
            </a:r>
          </a:p>
          <a:p>
            <a:pPr marL="342900" indent="-342900" algn="l">
              <a:lnSpc>
                <a:spcPct val="100000"/>
              </a:lnSpc>
              <a:spcBef>
                <a:spcPts val="300"/>
              </a:spcBef>
              <a:buFont typeface="+mj-lt"/>
              <a:buAutoNum type="arabicPeriod"/>
              <a:defRPr/>
            </a:pPr>
            <a:r>
              <a:rPr lang="en-GB" altLang="en-US" sz="1600" dirty="0">
                <a:solidFill>
                  <a:srgbClr val="C01F75"/>
                </a:solidFill>
                <a:latin typeface="+mj-lt"/>
              </a:rPr>
              <a:t>Distorsionar la percepción de uno mismo</a:t>
            </a:r>
          </a:p>
          <a:p>
            <a:pPr marL="342900" indent="-342900" algn="l">
              <a:lnSpc>
                <a:spcPct val="100000"/>
              </a:lnSpc>
              <a:spcBef>
                <a:spcPts val="300"/>
              </a:spcBef>
              <a:buFont typeface="+mj-lt"/>
              <a:buAutoNum type="arabicPeriod"/>
              <a:defRPr/>
            </a:pPr>
            <a:r>
              <a:rPr lang="en-GB" altLang="en-US" sz="1600" dirty="0">
                <a:solidFill>
                  <a:srgbClr val="C01F75"/>
                </a:solidFill>
                <a:latin typeface="+mj-lt"/>
              </a:rPr>
              <a:t>Distorsionar la percepción de los demás</a:t>
            </a:r>
          </a:p>
          <a:p>
            <a:pPr marL="342900" indent="-342900" algn="l">
              <a:lnSpc>
                <a:spcPct val="100000"/>
              </a:lnSpc>
              <a:spcBef>
                <a:spcPts val="300"/>
              </a:spcBef>
              <a:buFont typeface="+mj-lt"/>
              <a:buAutoNum type="arabicPeriod"/>
              <a:defRPr/>
            </a:pPr>
            <a:r>
              <a:rPr lang="en-GB" altLang="en-US" sz="1600" dirty="0">
                <a:solidFill>
                  <a:srgbClr val="C01F75"/>
                </a:solidFill>
                <a:latin typeface="+mj-lt"/>
              </a:rPr>
              <a:t>Elige un referente diferente.</a:t>
            </a:r>
          </a:p>
          <a:p>
            <a:pPr marL="342900" indent="-342900" algn="l">
              <a:lnSpc>
                <a:spcPct val="100000"/>
              </a:lnSpc>
              <a:spcBef>
                <a:spcPts val="300"/>
              </a:spcBef>
              <a:buFont typeface="+mj-lt"/>
              <a:buAutoNum type="arabicPeriod"/>
              <a:defRPr/>
            </a:pPr>
            <a:r>
              <a:rPr lang="en-GB" altLang="en-US" sz="1600" dirty="0">
                <a:solidFill>
                  <a:srgbClr val="C01F75"/>
                </a:solidFill>
                <a:latin typeface="+mj-lt"/>
              </a:rPr>
              <a:t>Deja el trabajo.</a:t>
            </a:r>
          </a:p>
        </p:txBody>
      </p:sp>
    </p:spTree>
    <p:extLst>
      <p:ext uri="{BB962C8B-B14F-4D97-AF65-F5344CB8AC3E}">
        <p14:creationId xmlns:p14="http://schemas.microsoft.com/office/powerpoint/2010/main" val="688677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13314"/>
            <a:ext cx="8852375" cy="697353"/>
          </a:xfrm>
        </p:spPr>
        <p:txBody>
          <a:bodyPr>
            <a:normAutofit/>
          </a:bodyPr>
          <a:lstStyle/>
          <a:p>
            <a:r>
              <a:rPr lang="en-GB" dirty="0"/>
              <a:t>Teoría de la motivación: Teoría de la equidad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05530" y="2035434"/>
            <a:ext cx="2916641" cy="24094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sym typeface="Wingdings" panose="05000000000000000000" pitchFamily="2" charset="2"/>
              </a:rPr>
              <a:t>Las personas se comportan de forma diferente cuando se les recompensa en exceso que cuando se les recompensa en defecto. La sensibilidad a la sobre-recompensa es menor. </a:t>
            </a:r>
          </a:p>
          <a:p>
            <a:pPr algn="l">
              <a:lnSpc>
                <a:spcPts val="1500"/>
              </a:lnSpc>
              <a:spcBef>
                <a:spcPts val="600"/>
              </a:spcBef>
            </a:pPr>
            <a:endParaRPr lang="en-GB" altLang="de-DE" sz="2200" dirty="0">
              <a:latin typeface="+mj-lt"/>
              <a:sym typeface="Wingdings" panose="05000000000000000000" pitchFamily="2" charset="2"/>
            </a:endParaRPr>
          </a:p>
        </p:txBody>
      </p:sp>
      <p:graphicFrame>
        <p:nvGraphicFramePr>
          <p:cNvPr id="61" name="Content Placeholder 6">
            <a:extLst>
              <a:ext uri="{FF2B5EF4-FFF2-40B4-BE49-F238E27FC236}">
                <a16:creationId xmlns:a16="http://schemas.microsoft.com/office/drawing/2014/main" xmlns="" id="{B2F7A0BA-AC4D-41DD-9225-BCEB2B3DBDAD}"/>
              </a:ext>
            </a:extLst>
          </p:cNvPr>
          <p:cNvGraphicFramePr>
            <a:graphicFrameLocks/>
          </p:cNvGraphicFramePr>
          <p:nvPr>
            <p:extLst>
              <p:ext uri="{D42A27DB-BD31-4B8C-83A1-F6EECF244321}">
                <p14:modId xmlns:p14="http://schemas.microsoft.com/office/powerpoint/2010/main" val="2411976322"/>
              </p:ext>
            </p:extLst>
          </p:nvPr>
        </p:nvGraphicFramePr>
        <p:xfrm>
          <a:off x="4070516" y="2514600"/>
          <a:ext cx="7831137" cy="3292474"/>
        </p:xfrm>
        <a:graphic>
          <a:graphicData uri="http://schemas.openxmlformats.org/drawingml/2006/table">
            <a:tbl>
              <a:tblPr firstRow="1" bandRow="1">
                <a:tableStyleId>{93296810-A885-4BE3-A3E7-6D5BEEA58F35}</a:tableStyleId>
              </a:tblPr>
              <a:tblGrid>
                <a:gridCol w="2610379">
                  <a:extLst>
                    <a:ext uri="{9D8B030D-6E8A-4147-A177-3AD203B41FA5}">
                      <a16:colId xmlns:a16="http://schemas.microsoft.com/office/drawing/2014/main" xmlns="" val="20000"/>
                    </a:ext>
                  </a:extLst>
                </a:gridCol>
                <a:gridCol w="2610379">
                  <a:extLst>
                    <a:ext uri="{9D8B030D-6E8A-4147-A177-3AD203B41FA5}">
                      <a16:colId xmlns:a16="http://schemas.microsoft.com/office/drawing/2014/main" xmlns="" val="20001"/>
                    </a:ext>
                  </a:extLst>
                </a:gridCol>
                <a:gridCol w="2610379">
                  <a:extLst>
                    <a:ext uri="{9D8B030D-6E8A-4147-A177-3AD203B41FA5}">
                      <a16:colId xmlns:a16="http://schemas.microsoft.com/office/drawing/2014/main" xmlns="" val="20002"/>
                    </a:ext>
                  </a:extLst>
                </a:gridCol>
              </a:tblGrid>
              <a:tr h="457288">
                <a:tc rowSpan="2">
                  <a:txBody>
                    <a:bodyPr/>
                    <a:lstStyle/>
                    <a:p>
                      <a:r>
                        <a:rPr lang="en-GB" sz="1800" b="1" dirty="0">
                          <a:solidFill>
                            <a:schemeClr val="bg1"/>
                          </a:solidFill>
                          <a:latin typeface="+mj-lt"/>
                        </a:rPr>
                        <a:t>Los empleados </a:t>
                      </a:r>
                      <a:r>
                        <a:rPr lang="en-GB" sz="1800" b="1" baseline="0" dirty="0">
                          <a:solidFill>
                            <a:schemeClr val="bg1"/>
                          </a:solidFill>
                          <a:latin typeface="+mj-lt"/>
                        </a:rPr>
                        <a:t>son:</a:t>
                      </a:r>
                      <a:endParaRPr lang="en-GB" sz="1800" b="1" dirty="0">
                        <a:solidFill>
                          <a:schemeClr val="bg1"/>
                        </a:solidFill>
                        <a:latin typeface="+mj-lt"/>
                      </a:endParaRPr>
                    </a:p>
                  </a:txBody>
                  <a:tcPr marT="45729" marB="45729"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gridSpan="2">
                  <a:txBody>
                    <a:bodyPr/>
                    <a:lstStyle/>
                    <a:p>
                      <a:pPr algn="ctr"/>
                      <a:r>
                        <a:rPr lang="en-GB" sz="1800" b="1" dirty="0">
                          <a:solidFill>
                            <a:schemeClr val="tx1"/>
                          </a:solidFill>
                          <a:latin typeface="+mj-lt"/>
                        </a:rPr>
                        <a:t>Pagado </a:t>
                      </a:r>
                      <a:r>
                        <a:rPr lang="en-GB" sz="1800" b="1" baseline="0" dirty="0">
                          <a:solidFill>
                            <a:schemeClr val="tx1"/>
                          </a:solidFill>
                          <a:latin typeface="+mj-lt"/>
                        </a:rPr>
                        <a:t>por:</a:t>
                      </a:r>
                      <a:endParaRPr lang="en-GB" sz="1800" b="1" dirty="0">
                        <a:solidFill>
                          <a:schemeClr val="tx1"/>
                        </a:solidFill>
                        <a:latin typeface="+mj-lt"/>
                      </a:endParaRP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n-US" dirty="0"/>
                    </a:p>
                  </a:txBody>
                  <a:tcPr/>
                </a:tc>
                <a:extLst>
                  <a:ext uri="{0D108BD9-81ED-4DB2-BD59-A6C34878D82A}">
                    <a16:rowId xmlns:a16="http://schemas.microsoft.com/office/drawing/2014/main" xmlns="" val="10000"/>
                  </a:ext>
                </a:extLst>
              </a:tr>
              <a:tr h="457288">
                <a:tc vMerge="1">
                  <a:txBody>
                    <a:bodyPr/>
                    <a:lstStyle/>
                    <a:p>
                      <a:endParaRPr lang="en-US" dirty="0"/>
                    </a:p>
                  </a:txBody>
                  <a:tcPr/>
                </a:tc>
                <a:tc>
                  <a:txBody>
                    <a:bodyPr/>
                    <a:lstStyle/>
                    <a:p>
                      <a:pPr algn="ctr"/>
                      <a:r>
                        <a:rPr lang="en-GB" sz="1800" b="1" dirty="0">
                          <a:solidFill>
                            <a:schemeClr val="tx1"/>
                          </a:solidFill>
                          <a:latin typeface="+mj-lt"/>
                        </a:rPr>
                        <a:t>Pieza</a:t>
                      </a: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GB" sz="1800" b="1" dirty="0">
                          <a:solidFill>
                            <a:schemeClr val="tx1"/>
                          </a:solidFill>
                          <a:latin typeface="+mj-lt"/>
                        </a:rPr>
                        <a:t>Tiempo</a:t>
                      </a: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1188949">
                <a:tc>
                  <a:txBody>
                    <a:bodyPr/>
                    <a:lstStyle/>
                    <a:p>
                      <a:r>
                        <a:rPr lang="en-GB" sz="1800" b="1" dirty="0">
                          <a:solidFill>
                            <a:schemeClr val="bg1"/>
                          </a:solidFill>
                          <a:latin typeface="+mj-lt"/>
                        </a:rPr>
                        <a:t>Sobre-recompensado</a:t>
                      </a: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GB" sz="1800" dirty="0">
                          <a:solidFill>
                            <a:schemeClr val="accent4">
                              <a:lumMod val="10000"/>
                            </a:schemeClr>
                          </a:solidFill>
                          <a:latin typeface="+mj-lt"/>
                        </a:rPr>
                        <a:t>Producirá menos unidades, pero de mayor calidad</a:t>
                      </a: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3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4">
                              <a:lumMod val="10000"/>
                            </a:schemeClr>
                          </a:solidFill>
                          <a:latin typeface="+mj-lt"/>
                        </a:rPr>
                        <a:t>Producirá más</a:t>
                      </a: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3A0"/>
                    </a:solidFill>
                  </a:tcPr>
                </a:tc>
                <a:extLst>
                  <a:ext uri="{0D108BD9-81ED-4DB2-BD59-A6C34878D82A}">
                    <a16:rowId xmlns:a16="http://schemas.microsoft.com/office/drawing/2014/main" xmlns="" val="10002"/>
                  </a:ext>
                </a:extLst>
              </a:tr>
              <a:tr h="1188949">
                <a:tc>
                  <a:txBody>
                    <a:bodyPr/>
                    <a:lstStyle/>
                    <a:p>
                      <a:pPr algn="ctr"/>
                      <a:r>
                        <a:rPr lang="en-GB" sz="1800" b="1" dirty="0">
                          <a:solidFill>
                            <a:schemeClr val="bg1"/>
                          </a:solidFill>
                          <a:latin typeface="+mj-lt"/>
                        </a:rPr>
                        <a:t>Sub-recompensado</a:t>
                      </a: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GB" sz="1800" dirty="0">
                          <a:solidFill>
                            <a:schemeClr val="accent4">
                              <a:lumMod val="10000"/>
                            </a:schemeClr>
                          </a:solidFill>
                          <a:latin typeface="+mj-lt"/>
                        </a:rPr>
                        <a:t>Producir un gran número de unidades de baja calidad</a:t>
                      </a: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GB" sz="1800" dirty="0">
                          <a:solidFill>
                            <a:schemeClr val="accent4">
                              <a:lumMod val="10000"/>
                            </a:schemeClr>
                          </a:solidFill>
                          <a:latin typeface="+mj-lt"/>
                        </a:rPr>
                        <a:t>Producen menos o de peor calidad</a:t>
                      </a:r>
                    </a:p>
                  </a:txBody>
                  <a:tcPr marT="45729" marB="45729"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bl>
          </a:graphicData>
        </a:graphic>
      </p:graphicFrame>
      <p:sp>
        <p:nvSpPr>
          <p:cNvPr id="64" name="TextBox 55">
            <a:extLst>
              <a:ext uri="{FF2B5EF4-FFF2-40B4-BE49-F238E27FC236}">
                <a16:creationId xmlns:a16="http://schemas.microsoft.com/office/drawing/2014/main" xmlns="" id="{EBFB80B3-7A55-47AB-A82A-16B4F69C67A4}"/>
              </a:ext>
            </a:extLst>
          </p:cNvPr>
          <p:cNvSpPr txBox="1"/>
          <p:nvPr/>
        </p:nvSpPr>
        <p:spPr>
          <a:xfrm>
            <a:off x="3979502" y="2048314"/>
            <a:ext cx="7608558" cy="400110"/>
          </a:xfrm>
          <a:prstGeom prst="rect">
            <a:avLst/>
          </a:prstGeom>
          <a:noFill/>
        </p:spPr>
        <p:txBody>
          <a:bodyPr wrap="none" rtlCol="0" anchor="ctr" anchorCtr="0">
            <a:spAutoFit/>
          </a:bodyPr>
          <a:lstStyle/>
          <a:p>
            <a:pPr algn="ctr">
              <a:defRPr/>
            </a:pPr>
            <a:r>
              <a:rPr lang="en-GB" sz="2000" dirty="0">
                <a:solidFill>
                  <a:srgbClr val="245473"/>
                </a:solidFill>
                <a:latin typeface="+mj-lt"/>
              </a:rPr>
              <a:t>Ejemplo: </a:t>
            </a:r>
            <a:r>
              <a:rPr lang="en-GB" sz="2000" i="1" dirty="0">
                <a:solidFill>
                  <a:srgbClr val="245473"/>
                </a:solidFill>
                <a:latin typeface="+mj-lt"/>
              </a:rPr>
              <a:t>Reacciones de los empleados en comparación con los empleados con salario equitativo</a:t>
            </a:r>
          </a:p>
        </p:txBody>
      </p:sp>
    </p:spTree>
    <p:extLst>
      <p:ext uri="{BB962C8B-B14F-4D97-AF65-F5344CB8AC3E}">
        <p14:creationId xmlns:p14="http://schemas.microsoft.com/office/powerpoint/2010/main" val="28675458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00227" y="622349"/>
            <a:ext cx="8852375" cy="697353"/>
          </a:xfrm>
        </p:spPr>
        <p:txBody>
          <a:bodyPr>
            <a:normAutofit/>
          </a:bodyPr>
          <a:lstStyle/>
          <a:p>
            <a:r>
              <a:rPr lang="en-GB" dirty="0"/>
              <a:t>Teoría de la motivación: Teoría de la equidad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24822" y="2142491"/>
            <a:ext cx="3483213" cy="24094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sym typeface="Wingdings" panose="05000000000000000000" pitchFamily="2" charset="2"/>
              </a:rPr>
              <a:t>La teoría de la equidad suele ser difícil de aplicar porque las sensibilidades difieren entre los individuos y es difícil predecir cómo responderán a las desigualdades.</a:t>
            </a:r>
          </a:p>
          <a:p>
            <a:pPr algn="l">
              <a:lnSpc>
                <a:spcPts val="1500"/>
              </a:lnSpc>
              <a:spcBef>
                <a:spcPts val="600"/>
              </a:spcBef>
            </a:pPr>
            <a:endParaRPr lang="en-GB" altLang="de-DE" sz="2200" dirty="0">
              <a:latin typeface="+mj-lt"/>
              <a:sym typeface="Wingdings" panose="05000000000000000000" pitchFamily="2" charset="2"/>
            </a:endParaRPr>
          </a:p>
        </p:txBody>
      </p:sp>
      <p:grpSp>
        <p:nvGrpSpPr>
          <p:cNvPr id="4" name="Gruppieren 3">
            <a:extLst>
              <a:ext uri="{FF2B5EF4-FFF2-40B4-BE49-F238E27FC236}">
                <a16:creationId xmlns:a16="http://schemas.microsoft.com/office/drawing/2014/main" xmlns="" id="{CF90E2E7-8BB5-48A0-A8F7-15E17ADA2BE9}"/>
              </a:ext>
            </a:extLst>
          </p:cNvPr>
          <p:cNvGrpSpPr>
            <a:grpSpLocks noChangeAspect="1"/>
          </p:cNvGrpSpPr>
          <p:nvPr/>
        </p:nvGrpSpPr>
        <p:grpSpPr>
          <a:xfrm>
            <a:off x="5419944" y="1754654"/>
            <a:ext cx="4373756" cy="4373758"/>
            <a:chOff x="5731596" y="2080014"/>
            <a:chExt cx="3748804" cy="3748805"/>
          </a:xfrm>
        </p:grpSpPr>
        <p:sp>
          <p:nvSpPr>
            <p:cNvPr id="7" name="Freeform 48">
              <a:extLst>
                <a:ext uri="{FF2B5EF4-FFF2-40B4-BE49-F238E27FC236}">
                  <a16:creationId xmlns:a16="http://schemas.microsoft.com/office/drawing/2014/main" xmlns="" id="{9176594A-9CF9-41FE-8018-CDCF7333A843}"/>
                </a:ext>
              </a:extLst>
            </p:cNvPr>
            <p:cNvSpPr/>
            <p:nvPr/>
          </p:nvSpPr>
          <p:spPr>
            <a:xfrm>
              <a:off x="6792999" y="2080014"/>
              <a:ext cx="1628984" cy="1439187"/>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8" name="Freeform 45">
              <a:extLst>
                <a:ext uri="{FF2B5EF4-FFF2-40B4-BE49-F238E27FC236}">
                  <a16:creationId xmlns:a16="http://schemas.microsoft.com/office/drawing/2014/main" xmlns="" id="{2133BA86-C5D6-4F86-95B8-605AC4CCD67D}"/>
                </a:ext>
              </a:extLst>
            </p:cNvPr>
            <p:cNvSpPr/>
            <p:nvPr/>
          </p:nvSpPr>
          <p:spPr>
            <a:xfrm>
              <a:off x="5731596" y="2943980"/>
              <a:ext cx="1424547" cy="1630922"/>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9" name="Freeform 44">
              <a:extLst>
                <a:ext uri="{FF2B5EF4-FFF2-40B4-BE49-F238E27FC236}">
                  <a16:creationId xmlns:a16="http://schemas.microsoft.com/office/drawing/2014/main" xmlns="" id="{3F621D0D-1BF5-4982-844C-3D99704C54A8}"/>
                </a:ext>
              </a:extLst>
            </p:cNvPr>
            <p:cNvSpPr/>
            <p:nvPr/>
          </p:nvSpPr>
          <p:spPr>
            <a:xfrm>
              <a:off x="8057498" y="2946035"/>
              <a:ext cx="1422902" cy="1628685"/>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10" name="Freeform 42">
              <a:extLst>
                <a:ext uri="{FF2B5EF4-FFF2-40B4-BE49-F238E27FC236}">
                  <a16:creationId xmlns:a16="http://schemas.microsoft.com/office/drawing/2014/main" xmlns="" id="{0828180B-DBB1-499A-8405-583694E9C987}"/>
                </a:ext>
              </a:extLst>
            </p:cNvPr>
            <p:cNvSpPr/>
            <p:nvPr/>
          </p:nvSpPr>
          <p:spPr>
            <a:xfrm>
              <a:off x="7645442" y="4428809"/>
              <a:ext cx="1324559" cy="1400009"/>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11" name="Freeform 41">
              <a:extLst>
                <a:ext uri="{FF2B5EF4-FFF2-40B4-BE49-F238E27FC236}">
                  <a16:creationId xmlns:a16="http://schemas.microsoft.com/office/drawing/2014/main" xmlns="" id="{AB05BBA9-CC05-4A71-98D4-6E4195567E9F}"/>
                </a:ext>
              </a:extLst>
            </p:cNvPr>
            <p:cNvSpPr/>
            <p:nvPr/>
          </p:nvSpPr>
          <p:spPr>
            <a:xfrm>
              <a:off x="6242030" y="4428910"/>
              <a:ext cx="1324525" cy="1399909"/>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19" name="TextBox 65">
              <a:extLst>
                <a:ext uri="{FF2B5EF4-FFF2-40B4-BE49-F238E27FC236}">
                  <a16:creationId xmlns:a16="http://schemas.microsoft.com/office/drawing/2014/main" xmlns="" id="{844B8529-D0F7-4484-BF44-7040587637E0}"/>
                </a:ext>
              </a:extLst>
            </p:cNvPr>
            <p:cNvSpPr txBox="1"/>
            <p:nvPr/>
          </p:nvSpPr>
          <p:spPr>
            <a:xfrm>
              <a:off x="7187168" y="2601958"/>
              <a:ext cx="825418" cy="501218"/>
            </a:xfrm>
            <a:prstGeom prst="rect">
              <a:avLst/>
            </a:prstGeom>
            <a:noFill/>
          </p:spPr>
          <p:txBody>
            <a:bodyPr wrap="none" rtlCol="0" anchor="b" anchorCtr="0">
              <a:spAutoFit/>
            </a:bodyPr>
            <a:lstStyle/>
            <a:p>
              <a:pPr algn="ctr"/>
              <a:r>
                <a:rPr lang="en-GB" sz="1600" b="1" dirty="0">
                  <a:solidFill>
                    <a:schemeClr val="bg1"/>
                  </a:solidFill>
                  <a:latin typeface="Poppins" pitchFamily="2" charset="77"/>
                  <a:ea typeface="League Spartan" charset="0"/>
                  <a:cs typeface="Poppins" pitchFamily="2" charset="77"/>
                </a:rPr>
                <a:t>Disminuir</a:t>
              </a:r>
            </a:p>
            <a:p>
              <a:pPr algn="ctr"/>
              <a:r>
                <a:rPr lang="en-GB" sz="1600" b="1" dirty="0">
                  <a:solidFill>
                    <a:schemeClr val="bg1"/>
                  </a:solidFill>
                  <a:latin typeface="Poppins" pitchFamily="2" charset="77"/>
                  <a:ea typeface="League Spartan" charset="0"/>
                  <a:cs typeface="Poppins" pitchFamily="2" charset="77"/>
                </a:rPr>
                <a:t>entradas</a:t>
              </a:r>
            </a:p>
          </p:txBody>
        </p:sp>
        <p:sp>
          <p:nvSpPr>
            <p:cNvPr id="21" name="TextBox 67">
              <a:extLst>
                <a:ext uri="{FF2B5EF4-FFF2-40B4-BE49-F238E27FC236}">
                  <a16:creationId xmlns:a16="http://schemas.microsoft.com/office/drawing/2014/main" xmlns="" id="{EF2036A0-9153-4714-B3EB-BDB6413F18E7}"/>
                </a:ext>
              </a:extLst>
            </p:cNvPr>
            <p:cNvSpPr txBox="1"/>
            <p:nvPr/>
          </p:nvSpPr>
          <p:spPr>
            <a:xfrm>
              <a:off x="6528605" y="4949820"/>
              <a:ext cx="857623" cy="501218"/>
            </a:xfrm>
            <a:prstGeom prst="rect">
              <a:avLst/>
            </a:prstGeom>
            <a:noFill/>
          </p:spPr>
          <p:txBody>
            <a:bodyPr wrap="none" rtlCol="0" anchor="b" anchorCtr="0">
              <a:spAutoFit/>
            </a:bodyPr>
            <a:lstStyle/>
            <a:p>
              <a:pPr algn="ctr"/>
              <a:r>
                <a:rPr lang="en-GB" sz="1600" b="1" dirty="0">
                  <a:solidFill>
                    <a:schemeClr val="bg1"/>
                  </a:solidFill>
                  <a:latin typeface="Poppins" pitchFamily="2" charset="77"/>
                  <a:ea typeface="League Spartan" charset="0"/>
                  <a:cs typeface="Poppins" pitchFamily="2" charset="77"/>
                </a:rPr>
                <a:t>Deje el</a:t>
              </a:r>
            </a:p>
            <a:p>
              <a:pPr algn="ctr"/>
              <a:r>
                <a:rPr lang="en-GB" sz="1600" b="1" dirty="0">
                  <a:solidFill>
                    <a:schemeClr val="bg1"/>
                  </a:solidFill>
                  <a:latin typeface="Poppins" pitchFamily="2" charset="77"/>
                  <a:ea typeface="League Spartan" charset="0"/>
                  <a:cs typeface="Poppins" pitchFamily="2" charset="77"/>
                </a:rPr>
                <a:t>situación</a:t>
              </a:r>
            </a:p>
          </p:txBody>
        </p:sp>
        <p:sp>
          <p:nvSpPr>
            <p:cNvPr id="23" name="TextBox 69">
              <a:extLst>
                <a:ext uri="{FF2B5EF4-FFF2-40B4-BE49-F238E27FC236}">
                  <a16:creationId xmlns:a16="http://schemas.microsoft.com/office/drawing/2014/main" xmlns="" id="{6D50D770-5EA6-4DCF-8C80-F9AAD5F23891}"/>
                </a:ext>
              </a:extLst>
            </p:cNvPr>
            <p:cNvSpPr txBox="1"/>
            <p:nvPr/>
          </p:nvSpPr>
          <p:spPr>
            <a:xfrm>
              <a:off x="5898886" y="3275780"/>
              <a:ext cx="1016122" cy="501218"/>
            </a:xfrm>
            <a:prstGeom prst="rect">
              <a:avLst/>
            </a:prstGeom>
            <a:noFill/>
          </p:spPr>
          <p:txBody>
            <a:bodyPr wrap="none" rtlCol="0" anchor="b" anchorCtr="0">
              <a:spAutoFit/>
            </a:bodyPr>
            <a:lstStyle/>
            <a:p>
              <a:pPr algn="ctr"/>
              <a:r>
                <a:rPr lang="en-GB" sz="1600" b="1" dirty="0">
                  <a:solidFill>
                    <a:schemeClr val="bg1"/>
                  </a:solidFill>
                  <a:latin typeface="Poppins" pitchFamily="2" charset="77"/>
                  <a:ea typeface="League Spartan" charset="0"/>
                  <a:cs typeface="Poppins" pitchFamily="2" charset="77"/>
                </a:rPr>
                <a:t>Modificar</a:t>
              </a:r>
            </a:p>
            <a:p>
              <a:pPr algn="ctr"/>
              <a:r>
                <a:rPr lang="en-GB" sz="1600" b="1" dirty="0">
                  <a:solidFill>
                    <a:schemeClr val="bg1"/>
                  </a:solidFill>
                  <a:latin typeface="Poppins" pitchFamily="2" charset="77"/>
                  <a:ea typeface="League Spartan" charset="0"/>
                  <a:cs typeface="Poppins" pitchFamily="2" charset="77"/>
                </a:rPr>
                <a:t>comparación</a:t>
              </a:r>
            </a:p>
          </p:txBody>
        </p:sp>
        <p:sp>
          <p:nvSpPr>
            <p:cNvPr id="25" name="TextBox 75">
              <a:extLst>
                <a:ext uri="{FF2B5EF4-FFF2-40B4-BE49-F238E27FC236}">
                  <a16:creationId xmlns:a16="http://schemas.microsoft.com/office/drawing/2014/main" xmlns="" id="{2B2DB90E-9A91-4028-B955-88086E31460E}"/>
                </a:ext>
              </a:extLst>
            </p:cNvPr>
            <p:cNvSpPr txBox="1"/>
            <p:nvPr/>
          </p:nvSpPr>
          <p:spPr>
            <a:xfrm>
              <a:off x="7980374" y="4951160"/>
              <a:ext cx="697310" cy="501218"/>
            </a:xfrm>
            <a:prstGeom prst="rect">
              <a:avLst/>
            </a:prstGeom>
            <a:noFill/>
          </p:spPr>
          <p:txBody>
            <a:bodyPr wrap="none" rtlCol="0" anchor="b" anchorCtr="0">
              <a:spAutoFit/>
            </a:bodyPr>
            <a:lstStyle/>
            <a:p>
              <a:pPr algn="ctr"/>
              <a:r>
                <a:rPr lang="en-GB" sz="1600" b="1" dirty="0">
                  <a:solidFill>
                    <a:schemeClr val="bg1"/>
                  </a:solidFill>
                  <a:latin typeface="Poppins" pitchFamily="2" charset="77"/>
                  <a:ea typeface="League Spartan" charset="0"/>
                  <a:cs typeface="Poppins" pitchFamily="2" charset="77"/>
                </a:rPr>
                <a:t>Distorsionar </a:t>
              </a:r>
            </a:p>
            <a:p>
              <a:pPr algn="ctr"/>
              <a:r>
                <a:rPr lang="en-GB" sz="1600" b="1" dirty="0">
                  <a:solidFill>
                    <a:schemeClr val="bg1"/>
                  </a:solidFill>
                  <a:latin typeface="Poppins" pitchFamily="2" charset="77"/>
                  <a:ea typeface="League Spartan" charset="0"/>
                  <a:cs typeface="Poppins" pitchFamily="2" charset="77"/>
                </a:rPr>
                <a:t>realidad</a:t>
              </a:r>
            </a:p>
          </p:txBody>
        </p:sp>
        <p:sp>
          <p:nvSpPr>
            <p:cNvPr id="27" name="TextBox 78">
              <a:extLst>
                <a:ext uri="{FF2B5EF4-FFF2-40B4-BE49-F238E27FC236}">
                  <a16:creationId xmlns:a16="http://schemas.microsoft.com/office/drawing/2014/main" xmlns="" id="{DB13CCE4-91CD-4DCB-A64E-D5696F021A2F}"/>
                </a:ext>
              </a:extLst>
            </p:cNvPr>
            <p:cNvSpPr txBox="1"/>
            <p:nvPr/>
          </p:nvSpPr>
          <p:spPr>
            <a:xfrm>
              <a:off x="8396515" y="3361407"/>
              <a:ext cx="875045" cy="501218"/>
            </a:xfrm>
            <a:prstGeom prst="rect">
              <a:avLst/>
            </a:prstGeom>
            <a:noFill/>
          </p:spPr>
          <p:txBody>
            <a:bodyPr wrap="none" rtlCol="0" anchor="b" anchorCtr="0">
              <a:spAutoFit/>
            </a:bodyPr>
            <a:lstStyle/>
            <a:p>
              <a:pPr algn="ctr"/>
              <a:r>
                <a:rPr lang="en-GB" sz="1600" b="1">
                  <a:solidFill>
                    <a:schemeClr val="bg1"/>
                  </a:solidFill>
                  <a:latin typeface="Poppins" pitchFamily="2" charset="77"/>
                  <a:ea typeface="League Spartan" charset="0"/>
                  <a:cs typeface="Poppins" pitchFamily="2" charset="77"/>
                </a:rPr>
                <a:t>Aumentar</a:t>
              </a:r>
            </a:p>
            <a:p>
              <a:pPr algn="ctr"/>
              <a:r>
                <a:rPr lang="en-GB" sz="1600" b="1">
                  <a:solidFill>
                    <a:schemeClr val="bg1"/>
                  </a:solidFill>
                  <a:latin typeface="Poppins" pitchFamily="2" charset="77"/>
                  <a:ea typeface="League Spartan" charset="0"/>
                  <a:cs typeface="Poppins" pitchFamily="2" charset="77"/>
                </a:rPr>
                <a:t>resultados</a:t>
              </a:r>
              <a:endParaRPr lang="en-GB" sz="1600" b="1" dirty="0">
                <a:solidFill>
                  <a:schemeClr val="bg1"/>
                </a:solidFill>
                <a:latin typeface="Poppins" pitchFamily="2" charset="77"/>
                <a:ea typeface="League Spartan" charset="0"/>
                <a:cs typeface="Poppins" pitchFamily="2" charset="77"/>
              </a:endParaRPr>
            </a:p>
          </p:txBody>
        </p:sp>
      </p:grpSp>
      <p:grpSp>
        <p:nvGrpSpPr>
          <p:cNvPr id="29" name="Gruppieren 28">
            <a:extLst>
              <a:ext uri="{FF2B5EF4-FFF2-40B4-BE49-F238E27FC236}">
                <a16:creationId xmlns:a16="http://schemas.microsoft.com/office/drawing/2014/main" xmlns="" id="{5D9BE921-09B8-4444-972B-A53F964B9F75}"/>
              </a:ext>
            </a:extLst>
          </p:cNvPr>
          <p:cNvGrpSpPr>
            <a:grpSpLocks noChangeAspect="1"/>
          </p:cNvGrpSpPr>
          <p:nvPr/>
        </p:nvGrpSpPr>
        <p:grpSpPr>
          <a:xfrm>
            <a:off x="6843149" y="4250263"/>
            <a:ext cx="1564242" cy="349555"/>
            <a:chOff x="3792185" y="2305891"/>
            <a:chExt cx="7720783" cy="1723041"/>
          </a:xfrm>
        </p:grpSpPr>
        <p:grpSp>
          <p:nvGrpSpPr>
            <p:cNvPr id="30" name="Group 43380">
              <a:extLst>
                <a:ext uri="{FF2B5EF4-FFF2-40B4-BE49-F238E27FC236}">
                  <a16:creationId xmlns:a16="http://schemas.microsoft.com/office/drawing/2014/main" xmlns="" id="{59CA9094-1EB3-4907-B9B6-A0095759A76B}"/>
                </a:ext>
              </a:extLst>
            </p:cNvPr>
            <p:cNvGrpSpPr/>
            <p:nvPr/>
          </p:nvGrpSpPr>
          <p:grpSpPr>
            <a:xfrm>
              <a:off x="3792185" y="3479740"/>
              <a:ext cx="7720783" cy="549192"/>
              <a:chOff x="0" y="0"/>
              <a:chExt cx="10457224" cy="1040566"/>
            </a:xfrm>
          </p:grpSpPr>
          <p:sp>
            <p:nvSpPr>
              <p:cNvPr id="57" name="Shape 43378">
                <a:extLst>
                  <a:ext uri="{FF2B5EF4-FFF2-40B4-BE49-F238E27FC236}">
                    <a16:creationId xmlns:a16="http://schemas.microsoft.com/office/drawing/2014/main" xmlns="" id="{9F23EA93-3E92-45E0-B234-E0D54956FC44}"/>
                  </a:ext>
                </a:extLst>
              </p:cNvPr>
              <p:cNvSpPr/>
              <p:nvPr/>
            </p:nvSpPr>
            <p:spPr>
              <a:xfrm>
                <a:off x="4593611" y="273754"/>
                <a:ext cx="1270001" cy="7668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8" name="Shape 43379">
                <a:extLst>
                  <a:ext uri="{FF2B5EF4-FFF2-40B4-BE49-F238E27FC236}">
                    <a16:creationId xmlns:a16="http://schemas.microsoft.com/office/drawing/2014/main" xmlns="" id="{547416ED-9520-446F-8B35-EBCEBF50AC4C}"/>
                  </a:ext>
                </a:extLst>
              </p:cNvPr>
              <p:cNvSpPr/>
              <p:nvPr/>
            </p:nvSpPr>
            <p:spPr>
              <a:xfrm rot="21420000">
                <a:off x="-3788" y="273754"/>
                <a:ext cx="10464801" cy="129283"/>
              </a:xfrm>
              <a:prstGeom prst="rect">
                <a:avLst/>
              </a:pr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grpSp>
        <p:grpSp>
          <p:nvGrpSpPr>
            <p:cNvPr id="31" name="Group 43396">
              <a:extLst>
                <a:ext uri="{FF2B5EF4-FFF2-40B4-BE49-F238E27FC236}">
                  <a16:creationId xmlns:a16="http://schemas.microsoft.com/office/drawing/2014/main" xmlns="" id="{7329034A-398C-4C81-8858-394B7A3114B9}"/>
                </a:ext>
              </a:extLst>
            </p:cNvPr>
            <p:cNvGrpSpPr/>
            <p:nvPr/>
          </p:nvGrpSpPr>
          <p:grpSpPr>
            <a:xfrm>
              <a:off x="8564533" y="2305891"/>
              <a:ext cx="2542954" cy="1196508"/>
              <a:chOff x="0" y="0"/>
              <a:chExt cx="3444240" cy="2267055"/>
            </a:xfrm>
            <a:solidFill>
              <a:schemeClr val="accent1"/>
            </a:solidFill>
          </p:grpSpPr>
          <p:sp>
            <p:nvSpPr>
              <p:cNvPr id="42" name="Shape 43381">
                <a:extLst>
                  <a:ext uri="{FF2B5EF4-FFF2-40B4-BE49-F238E27FC236}">
                    <a16:creationId xmlns:a16="http://schemas.microsoft.com/office/drawing/2014/main" xmlns="" id="{EB1C9C96-0616-463C-BE05-47C49AFF60D6}"/>
                  </a:ext>
                </a:extLst>
              </p:cNvPr>
              <p:cNvSpPr/>
              <p:nvPr/>
            </p:nvSpPr>
            <p:spPr>
              <a:xfrm rot="21420000">
                <a:off x="9534" y="1869700"/>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3" name="Shape 43382">
                <a:extLst>
                  <a:ext uri="{FF2B5EF4-FFF2-40B4-BE49-F238E27FC236}">
                    <a16:creationId xmlns:a16="http://schemas.microsoft.com/office/drawing/2014/main" xmlns="" id="{56EF0074-AE40-4FA2-B509-E2DED60493D8}"/>
                  </a:ext>
                </a:extLst>
              </p:cNvPr>
              <p:cNvSpPr/>
              <p:nvPr/>
            </p:nvSpPr>
            <p:spPr>
              <a:xfrm rot="21420000">
                <a:off x="707077" y="1833143"/>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4" name="Shape 43383">
                <a:extLst>
                  <a:ext uri="{FF2B5EF4-FFF2-40B4-BE49-F238E27FC236}">
                    <a16:creationId xmlns:a16="http://schemas.microsoft.com/office/drawing/2014/main" xmlns="" id="{F39CE4D9-C8D9-4351-8F7A-EFD492879050}"/>
                  </a:ext>
                </a:extLst>
              </p:cNvPr>
              <p:cNvSpPr/>
              <p:nvPr/>
            </p:nvSpPr>
            <p:spPr>
              <a:xfrm rot="21420000">
                <a:off x="1404620" y="1796586"/>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5" name="Shape 43384">
                <a:extLst>
                  <a:ext uri="{FF2B5EF4-FFF2-40B4-BE49-F238E27FC236}">
                    <a16:creationId xmlns:a16="http://schemas.microsoft.com/office/drawing/2014/main" xmlns="" id="{44D4EAB9-1E45-4FD9-9FA2-B9C5FD7C95DA}"/>
                  </a:ext>
                </a:extLst>
              </p:cNvPr>
              <p:cNvSpPr/>
              <p:nvPr/>
            </p:nvSpPr>
            <p:spPr>
              <a:xfrm rot="21420000">
                <a:off x="2102163" y="1760030"/>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6" name="Shape 43385">
                <a:extLst>
                  <a:ext uri="{FF2B5EF4-FFF2-40B4-BE49-F238E27FC236}">
                    <a16:creationId xmlns:a16="http://schemas.microsoft.com/office/drawing/2014/main" xmlns="" id="{278F6282-1292-4AD1-935B-CCFCCC433C36}"/>
                  </a:ext>
                </a:extLst>
              </p:cNvPr>
              <p:cNvSpPr/>
              <p:nvPr/>
            </p:nvSpPr>
            <p:spPr>
              <a:xfrm rot="21420000">
                <a:off x="2799705" y="1723473"/>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7" name="Shape 43386">
                <a:extLst>
                  <a:ext uri="{FF2B5EF4-FFF2-40B4-BE49-F238E27FC236}">
                    <a16:creationId xmlns:a16="http://schemas.microsoft.com/office/drawing/2014/main" xmlns="" id="{CD51E3DD-70C9-47BE-BBC9-4C5129DF75A8}"/>
                  </a:ext>
                </a:extLst>
              </p:cNvPr>
              <p:cNvSpPr/>
              <p:nvPr/>
            </p:nvSpPr>
            <p:spPr>
              <a:xfrm rot="21420000">
                <a:off x="334981" y="140636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8" name="Shape 43387">
                <a:extLst>
                  <a:ext uri="{FF2B5EF4-FFF2-40B4-BE49-F238E27FC236}">
                    <a16:creationId xmlns:a16="http://schemas.microsoft.com/office/drawing/2014/main" xmlns="" id="{F0DCA1AE-8A13-405A-93C8-521868D1CC2A}"/>
                  </a:ext>
                </a:extLst>
              </p:cNvPr>
              <p:cNvSpPr/>
              <p:nvPr/>
            </p:nvSpPr>
            <p:spPr>
              <a:xfrm rot="21420000">
                <a:off x="1032524" y="1369807"/>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9" name="Shape 43388">
                <a:extLst>
                  <a:ext uri="{FF2B5EF4-FFF2-40B4-BE49-F238E27FC236}">
                    <a16:creationId xmlns:a16="http://schemas.microsoft.com/office/drawing/2014/main" xmlns="" id="{C39597E6-E774-4F29-9F64-FC4478AAC63C}"/>
                  </a:ext>
                </a:extLst>
              </p:cNvPr>
              <p:cNvSpPr/>
              <p:nvPr/>
            </p:nvSpPr>
            <p:spPr>
              <a:xfrm rot="21420000">
                <a:off x="1730067" y="1333250"/>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0" name="Shape 43389">
                <a:extLst>
                  <a:ext uri="{FF2B5EF4-FFF2-40B4-BE49-F238E27FC236}">
                    <a16:creationId xmlns:a16="http://schemas.microsoft.com/office/drawing/2014/main" xmlns="" id="{E1BCACE6-3238-4581-940C-7DF8719145AE}"/>
                  </a:ext>
                </a:extLst>
              </p:cNvPr>
              <p:cNvSpPr/>
              <p:nvPr/>
            </p:nvSpPr>
            <p:spPr>
              <a:xfrm rot="21420000">
                <a:off x="2427609" y="129669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1" name="Shape 43390">
                <a:extLst>
                  <a:ext uri="{FF2B5EF4-FFF2-40B4-BE49-F238E27FC236}">
                    <a16:creationId xmlns:a16="http://schemas.microsoft.com/office/drawing/2014/main" xmlns="" id="{1309025C-6C1B-4645-AC01-309A53ECB68C}"/>
                  </a:ext>
                </a:extLst>
              </p:cNvPr>
              <p:cNvSpPr/>
              <p:nvPr/>
            </p:nvSpPr>
            <p:spPr>
              <a:xfrm rot="21420000">
                <a:off x="597015" y="94635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2" name="Shape 43391">
                <a:extLst>
                  <a:ext uri="{FF2B5EF4-FFF2-40B4-BE49-F238E27FC236}">
                    <a16:creationId xmlns:a16="http://schemas.microsoft.com/office/drawing/2014/main" xmlns="" id="{226AAEDF-73B3-4DE4-B34B-C3101C46A0BF}"/>
                  </a:ext>
                </a:extLst>
              </p:cNvPr>
              <p:cNvSpPr/>
              <p:nvPr/>
            </p:nvSpPr>
            <p:spPr>
              <a:xfrm rot="21420000">
                <a:off x="1294558" y="90979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3" name="Shape 43392">
                <a:extLst>
                  <a:ext uri="{FF2B5EF4-FFF2-40B4-BE49-F238E27FC236}">
                    <a16:creationId xmlns:a16="http://schemas.microsoft.com/office/drawing/2014/main" xmlns="" id="{6C4307E9-8C03-4AB6-831E-F2B93D8DB13C}"/>
                  </a:ext>
                </a:extLst>
              </p:cNvPr>
              <p:cNvSpPr/>
              <p:nvPr/>
            </p:nvSpPr>
            <p:spPr>
              <a:xfrm rot="21420000">
                <a:off x="1992101" y="873237"/>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43393">
                <a:extLst>
                  <a:ext uri="{FF2B5EF4-FFF2-40B4-BE49-F238E27FC236}">
                    <a16:creationId xmlns:a16="http://schemas.microsoft.com/office/drawing/2014/main" xmlns="" id="{0D9FDC17-F90F-46FC-A6E3-55E2F66560A7}"/>
                  </a:ext>
                </a:extLst>
              </p:cNvPr>
              <p:cNvSpPr/>
              <p:nvPr/>
            </p:nvSpPr>
            <p:spPr>
              <a:xfrm rot="21420000">
                <a:off x="985875" y="47969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5" name="Shape 43394">
                <a:extLst>
                  <a:ext uri="{FF2B5EF4-FFF2-40B4-BE49-F238E27FC236}">
                    <a16:creationId xmlns:a16="http://schemas.microsoft.com/office/drawing/2014/main" xmlns="" id="{F60D5EC6-3DA5-4975-87F1-6CD53D993869}"/>
                  </a:ext>
                </a:extLst>
              </p:cNvPr>
              <p:cNvSpPr/>
              <p:nvPr/>
            </p:nvSpPr>
            <p:spPr>
              <a:xfrm rot="21420000">
                <a:off x="1683418" y="44313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6" name="Shape 43395">
                <a:extLst>
                  <a:ext uri="{FF2B5EF4-FFF2-40B4-BE49-F238E27FC236}">
                    <a16:creationId xmlns:a16="http://schemas.microsoft.com/office/drawing/2014/main" xmlns="" id="{30B1D36C-96AA-419F-8668-2DBCC1ED882A}"/>
                  </a:ext>
                </a:extLst>
              </p:cNvPr>
              <p:cNvSpPr/>
              <p:nvPr/>
            </p:nvSpPr>
            <p:spPr>
              <a:xfrm rot="21420000">
                <a:off x="1311322" y="16355"/>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grpSp>
        <p:grpSp>
          <p:nvGrpSpPr>
            <p:cNvPr id="32" name="Group 43406">
              <a:extLst>
                <a:ext uri="{FF2B5EF4-FFF2-40B4-BE49-F238E27FC236}">
                  <a16:creationId xmlns:a16="http://schemas.microsoft.com/office/drawing/2014/main" xmlns="" id="{57DD1DB1-7AE1-4192-9BD3-D8A8961A9567}"/>
                </a:ext>
              </a:extLst>
            </p:cNvPr>
            <p:cNvGrpSpPr/>
            <p:nvPr/>
          </p:nvGrpSpPr>
          <p:grpSpPr>
            <a:xfrm>
              <a:off x="4150033" y="2989164"/>
              <a:ext cx="2542953" cy="724969"/>
              <a:chOff x="0" y="0"/>
              <a:chExt cx="3444240" cy="1373616"/>
            </a:xfrm>
            <a:solidFill>
              <a:schemeClr val="accent3"/>
            </a:solidFill>
          </p:grpSpPr>
          <p:sp>
            <p:nvSpPr>
              <p:cNvPr id="33" name="Shape 43397">
                <a:extLst>
                  <a:ext uri="{FF2B5EF4-FFF2-40B4-BE49-F238E27FC236}">
                    <a16:creationId xmlns:a16="http://schemas.microsoft.com/office/drawing/2014/main" xmlns="" id="{A5F9C0C4-B43B-48CF-AAD6-8BD10C9AF2A3}"/>
                  </a:ext>
                </a:extLst>
              </p:cNvPr>
              <p:cNvSpPr/>
              <p:nvPr/>
            </p:nvSpPr>
            <p:spPr>
              <a:xfrm rot="21420000">
                <a:off x="9534" y="97626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4" name="Shape 43398">
                <a:extLst>
                  <a:ext uri="{FF2B5EF4-FFF2-40B4-BE49-F238E27FC236}">
                    <a16:creationId xmlns:a16="http://schemas.microsoft.com/office/drawing/2014/main" xmlns="" id="{6C1009FB-4385-465C-B419-F56733B0C956}"/>
                  </a:ext>
                </a:extLst>
              </p:cNvPr>
              <p:cNvSpPr/>
              <p:nvPr/>
            </p:nvSpPr>
            <p:spPr>
              <a:xfrm rot="21420000">
                <a:off x="707077" y="93970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5" name="Shape 43399">
                <a:extLst>
                  <a:ext uri="{FF2B5EF4-FFF2-40B4-BE49-F238E27FC236}">
                    <a16:creationId xmlns:a16="http://schemas.microsoft.com/office/drawing/2014/main" xmlns="" id="{F5E1B116-0E72-496F-9628-167E106416E0}"/>
                  </a:ext>
                </a:extLst>
              </p:cNvPr>
              <p:cNvSpPr/>
              <p:nvPr/>
            </p:nvSpPr>
            <p:spPr>
              <a:xfrm rot="21420000">
                <a:off x="1404620" y="903147"/>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6" name="Shape 43400">
                <a:extLst>
                  <a:ext uri="{FF2B5EF4-FFF2-40B4-BE49-F238E27FC236}">
                    <a16:creationId xmlns:a16="http://schemas.microsoft.com/office/drawing/2014/main" xmlns="" id="{187D144B-5188-4D9B-BD3B-F1DE319FE0C8}"/>
                  </a:ext>
                </a:extLst>
              </p:cNvPr>
              <p:cNvSpPr/>
              <p:nvPr/>
            </p:nvSpPr>
            <p:spPr>
              <a:xfrm rot="21420000">
                <a:off x="2102162" y="86659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7" name="Shape 43401">
                <a:extLst>
                  <a:ext uri="{FF2B5EF4-FFF2-40B4-BE49-F238E27FC236}">
                    <a16:creationId xmlns:a16="http://schemas.microsoft.com/office/drawing/2014/main" xmlns="" id="{DFFCC6F2-A412-4AF7-9FBA-284B611293A6}"/>
                  </a:ext>
                </a:extLst>
              </p:cNvPr>
              <p:cNvSpPr/>
              <p:nvPr/>
            </p:nvSpPr>
            <p:spPr>
              <a:xfrm rot="21420000">
                <a:off x="2799705" y="830034"/>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8" name="Shape 43402">
                <a:extLst>
                  <a:ext uri="{FF2B5EF4-FFF2-40B4-BE49-F238E27FC236}">
                    <a16:creationId xmlns:a16="http://schemas.microsoft.com/office/drawing/2014/main" xmlns="" id="{515C87CF-38BA-4A03-8ACC-B9B5C3CF2A2D}"/>
                  </a:ext>
                </a:extLst>
              </p:cNvPr>
              <p:cNvSpPr/>
              <p:nvPr/>
            </p:nvSpPr>
            <p:spPr>
              <a:xfrm rot="21420000">
                <a:off x="334981" y="512925"/>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9" name="Shape 43403">
                <a:extLst>
                  <a:ext uri="{FF2B5EF4-FFF2-40B4-BE49-F238E27FC236}">
                    <a16:creationId xmlns:a16="http://schemas.microsoft.com/office/drawing/2014/main" xmlns="" id="{66B6D781-26E5-48B4-93AE-4F9BF7F91644}"/>
                  </a:ext>
                </a:extLst>
              </p:cNvPr>
              <p:cNvSpPr/>
              <p:nvPr/>
            </p:nvSpPr>
            <p:spPr>
              <a:xfrm rot="21420000">
                <a:off x="1032524" y="476368"/>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0" name="Shape 43404">
                <a:extLst>
                  <a:ext uri="{FF2B5EF4-FFF2-40B4-BE49-F238E27FC236}">
                    <a16:creationId xmlns:a16="http://schemas.microsoft.com/office/drawing/2014/main" xmlns="" id="{B40D4790-6F0F-468C-BCEC-DAB563BDBC89}"/>
                  </a:ext>
                </a:extLst>
              </p:cNvPr>
              <p:cNvSpPr/>
              <p:nvPr/>
            </p:nvSpPr>
            <p:spPr>
              <a:xfrm rot="21420000">
                <a:off x="1730067" y="439811"/>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1" name="Shape 43405">
                <a:extLst>
                  <a:ext uri="{FF2B5EF4-FFF2-40B4-BE49-F238E27FC236}">
                    <a16:creationId xmlns:a16="http://schemas.microsoft.com/office/drawing/2014/main" xmlns="" id="{217398E8-4084-46B4-86A8-28143753806B}"/>
                  </a:ext>
                </a:extLst>
              </p:cNvPr>
              <p:cNvSpPr/>
              <p:nvPr/>
            </p:nvSpPr>
            <p:spPr>
              <a:xfrm rot="21420000">
                <a:off x="1294557" y="16355"/>
                <a:ext cx="635001" cy="381001"/>
              </a:xfrm>
              <a:prstGeom prst="rect">
                <a:avLst/>
              </a:pr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grpSp>
      </p:grpSp>
      <p:sp>
        <p:nvSpPr>
          <p:cNvPr id="60" name="TextBox 69">
            <a:extLst>
              <a:ext uri="{FF2B5EF4-FFF2-40B4-BE49-F238E27FC236}">
                <a16:creationId xmlns:a16="http://schemas.microsoft.com/office/drawing/2014/main" xmlns="" id="{315C63F1-5AD5-4EFA-9A29-1842073010AC}"/>
              </a:ext>
            </a:extLst>
          </p:cNvPr>
          <p:cNvSpPr txBox="1"/>
          <p:nvPr/>
        </p:nvSpPr>
        <p:spPr>
          <a:xfrm>
            <a:off x="7045787" y="3372652"/>
            <a:ext cx="1091966" cy="830997"/>
          </a:xfrm>
          <a:prstGeom prst="rect">
            <a:avLst/>
          </a:prstGeom>
          <a:noFill/>
        </p:spPr>
        <p:txBody>
          <a:bodyPr wrap="none" rtlCol="0" anchor="b" anchorCtr="0">
            <a:spAutoFit/>
          </a:bodyPr>
          <a:lstStyle/>
          <a:p>
            <a:pPr algn="ctr"/>
            <a:r>
              <a:rPr lang="en-GB" sz="1600" b="1" dirty="0">
                <a:solidFill>
                  <a:schemeClr val="tx2"/>
                </a:solidFill>
                <a:latin typeface="Poppins" pitchFamily="2" charset="77"/>
                <a:ea typeface="League Spartan" charset="0"/>
                <a:cs typeface="Poppins" pitchFamily="2" charset="77"/>
              </a:rPr>
              <a:t>Equilibrio</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Resultados</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y los insumos</a:t>
            </a:r>
          </a:p>
        </p:txBody>
      </p:sp>
    </p:spTree>
    <p:extLst>
      <p:ext uri="{BB962C8B-B14F-4D97-AF65-F5344CB8AC3E}">
        <p14:creationId xmlns:p14="http://schemas.microsoft.com/office/powerpoint/2010/main" val="2701106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478149"/>
            <a:ext cx="8852375" cy="697353"/>
          </a:xfrm>
        </p:spPr>
        <p:txBody>
          <a:bodyPr>
            <a:normAutofit/>
          </a:bodyPr>
          <a:lstStyle/>
          <a:p>
            <a:r>
              <a:rPr lang="en-GB" dirty="0"/>
              <a:t>Teoría de la motivación: Teoría de la equidad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18860" y="2135971"/>
            <a:ext cx="3199112" cy="48221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sym typeface="Wingdings" panose="05000000000000000000" pitchFamily="2" charset="2"/>
              </a:rPr>
              <a:t>Los empleados perciben que sus organizaciones son justas cuando ven que lo que reciben se corresponde con lo que han aportado.    Un elemento clave de la justicia organizativa es la percepción individual de la justicia. En otras palabras, la justicia o la equidad pueden ser subjetivas, residiendo en nuestra percepción. Lo que una persona ve como injusto, otra puede verlo como perfectamente apropiado.</a:t>
            </a:r>
          </a:p>
        </p:txBody>
      </p:sp>
      <p:grpSp>
        <p:nvGrpSpPr>
          <p:cNvPr id="5" name="Gruppieren 4">
            <a:extLst>
              <a:ext uri="{FF2B5EF4-FFF2-40B4-BE49-F238E27FC236}">
                <a16:creationId xmlns:a16="http://schemas.microsoft.com/office/drawing/2014/main" xmlns="" id="{B0235C04-DF92-4EBE-83B5-F6EAAF8E0B37}"/>
              </a:ext>
            </a:extLst>
          </p:cNvPr>
          <p:cNvGrpSpPr>
            <a:grpSpLocks noChangeAspect="1"/>
          </p:cNvGrpSpPr>
          <p:nvPr/>
        </p:nvGrpSpPr>
        <p:grpSpPr>
          <a:xfrm>
            <a:off x="5611384" y="2142491"/>
            <a:ext cx="4635420" cy="4016811"/>
            <a:chOff x="6033631" y="2077225"/>
            <a:chExt cx="3799524" cy="3292468"/>
          </a:xfrm>
        </p:grpSpPr>
        <p:sp>
          <p:nvSpPr>
            <p:cNvPr id="7" name="Freeform: Shape 3068">
              <a:extLst>
                <a:ext uri="{FF2B5EF4-FFF2-40B4-BE49-F238E27FC236}">
                  <a16:creationId xmlns:a16="http://schemas.microsoft.com/office/drawing/2014/main" xmlns="" id="{38C4C061-951E-494C-88BA-FBBE38230713}"/>
                </a:ext>
              </a:extLst>
            </p:cNvPr>
            <p:cNvSpPr>
              <a:spLocks noChangeAspect="1"/>
            </p:cNvSpPr>
            <p:nvPr/>
          </p:nvSpPr>
          <p:spPr>
            <a:xfrm>
              <a:off x="7128868" y="2077225"/>
              <a:ext cx="1607361" cy="1391017"/>
            </a:xfrm>
            <a:custGeom>
              <a:avLst/>
              <a:gdLst/>
              <a:ahLst/>
              <a:cxnLst>
                <a:cxn ang="3cd4">
                  <a:pos x="hc" y="t"/>
                </a:cxn>
                <a:cxn ang="cd2">
                  <a:pos x="l" y="vc"/>
                </a:cxn>
                <a:cxn ang="cd4">
                  <a:pos x="hc" y="b"/>
                </a:cxn>
                <a:cxn ang="0">
                  <a:pos x="r" y="vc"/>
                </a:cxn>
              </a:cxnLst>
              <a:rect l="l" t="t" r="r" b="b"/>
              <a:pathLst>
                <a:path w="952" h="824">
                  <a:moveTo>
                    <a:pt x="476" y="0"/>
                  </a:moveTo>
                  <a:lnTo>
                    <a:pt x="952" y="824"/>
                  </a:lnTo>
                  <a:lnTo>
                    <a:pt x="0" y="824"/>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8" name="Freeform: Shape 3069">
              <a:extLst>
                <a:ext uri="{FF2B5EF4-FFF2-40B4-BE49-F238E27FC236}">
                  <a16:creationId xmlns:a16="http://schemas.microsoft.com/office/drawing/2014/main" xmlns="" id="{4836DD1E-E1CC-4ADF-88B1-B583C9037805}"/>
                </a:ext>
              </a:extLst>
            </p:cNvPr>
            <p:cNvSpPr>
              <a:spLocks noChangeAspect="1"/>
            </p:cNvSpPr>
            <p:nvPr/>
          </p:nvSpPr>
          <p:spPr>
            <a:xfrm>
              <a:off x="8225794" y="3978676"/>
              <a:ext cx="1607361" cy="1391017"/>
            </a:xfrm>
            <a:custGeom>
              <a:avLst/>
              <a:gdLst/>
              <a:ahLst/>
              <a:cxnLst>
                <a:cxn ang="3cd4">
                  <a:pos x="hc" y="t"/>
                </a:cxn>
                <a:cxn ang="cd2">
                  <a:pos x="l" y="vc"/>
                </a:cxn>
                <a:cxn ang="cd4">
                  <a:pos x="hc" y="b"/>
                </a:cxn>
                <a:cxn ang="0">
                  <a:pos x="r" y="vc"/>
                </a:cxn>
              </a:cxnLst>
              <a:rect l="l" t="t" r="r" b="b"/>
              <a:pathLst>
                <a:path w="952" h="824">
                  <a:moveTo>
                    <a:pt x="476" y="0"/>
                  </a:moveTo>
                  <a:lnTo>
                    <a:pt x="952" y="824"/>
                  </a:lnTo>
                  <a:lnTo>
                    <a:pt x="0" y="824"/>
                  </a:lnTo>
                  <a:close/>
                </a:path>
              </a:pathLst>
            </a:custGeom>
            <a:solidFill>
              <a:schemeClr val="accent1">
                <a:lumMod val="75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9" name="Freeform: Shape 3070">
              <a:extLst>
                <a:ext uri="{FF2B5EF4-FFF2-40B4-BE49-F238E27FC236}">
                  <a16:creationId xmlns:a16="http://schemas.microsoft.com/office/drawing/2014/main" xmlns="" id="{A5093D80-D261-4E48-A306-7087786F7C5A}"/>
                </a:ext>
              </a:extLst>
            </p:cNvPr>
            <p:cNvSpPr>
              <a:spLocks noChangeAspect="1"/>
            </p:cNvSpPr>
            <p:nvPr/>
          </p:nvSpPr>
          <p:spPr>
            <a:xfrm>
              <a:off x="6033631" y="3978676"/>
              <a:ext cx="1607361" cy="1391017"/>
            </a:xfrm>
            <a:custGeom>
              <a:avLst/>
              <a:gdLst/>
              <a:ahLst/>
              <a:cxnLst>
                <a:cxn ang="3cd4">
                  <a:pos x="hc" y="t"/>
                </a:cxn>
                <a:cxn ang="cd2">
                  <a:pos x="l" y="vc"/>
                </a:cxn>
                <a:cxn ang="cd4">
                  <a:pos x="hc" y="b"/>
                </a:cxn>
                <a:cxn ang="0">
                  <a:pos x="r" y="vc"/>
                </a:cxn>
              </a:cxnLst>
              <a:rect l="l" t="t" r="r" b="b"/>
              <a:pathLst>
                <a:path w="952" h="824">
                  <a:moveTo>
                    <a:pt x="476" y="0"/>
                  </a:moveTo>
                  <a:lnTo>
                    <a:pt x="952" y="824"/>
                  </a:lnTo>
                  <a:lnTo>
                    <a:pt x="0" y="824"/>
                  </a:lnTo>
                  <a:close/>
                </a:path>
              </a:pathLst>
            </a:custGeom>
            <a:solidFill>
              <a:srgbClr val="8FAADC"/>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10" name="Freeform: Shape 3071">
              <a:extLst>
                <a:ext uri="{FF2B5EF4-FFF2-40B4-BE49-F238E27FC236}">
                  <a16:creationId xmlns:a16="http://schemas.microsoft.com/office/drawing/2014/main" xmlns="" id="{675EB067-F4FE-4366-A159-019B8D52682C}"/>
                </a:ext>
              </a:extLst>
            </p:cNvPr>
            <p:cNvSpPr>
              <a:spLocks noChangeAspect="1"/>
            </p:cNvSpPr>
            <p:nvPr/>
          </p:nvSpPr>
          <p:spPr>
            <a:xfrm>
              <a:off x="6758714" y="3593313"/>
              <a:ext cx="1323410" cy="1776378"/>
            </a:xfrm>
            <a:custGeom>
              <a:avLst/>
              <a:gdLst/>
              <a:ahLst/>
              <a:cxnLst>
                <a:cxn ang="3cd4">
                  <a:pos x="hc" y="t"/>
                </a:cxn>
                <a:cxn ang="cd2">
                  <a:pos x="l" y="vc"/>
                </a:cxn>
                <a:cxn ang="cd4">
                  <a:pos x="hc" y="b"/>
                </a:cxn>
                <a:cxn ang="0">
                  <a:pos x="r" y="vc"/>
                </a:cxn>
              </a:cxnLst>
              <a:rect l="l" t="t" r="r" b="b"/>
              <a:pathLst>
                <a:path w="784" h="1052">
                  <a:moveTo>
                    <a:pt x="0" y="0"/>
                  </a:moveTo>
                  <a:lnTo>
                    <a:pt x="607" y="1052"/>
                  </a:lnTo>
                  <a:lnTo>
                    <a:pt x="784" y="1052"/>
                  </a:lnTo>
                  <a:lnTo>
                    <a:pt x="176" y="0"/>
                  </a:ln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11" name="Freeform: Shape 3072">
              <a:extLst>
                <a:ext uri="{FF2B5EF4-FFF2-40B4-BE49-F238E27FC236}">
                  <a16:creationId xmlns:a16="http://schemas.microsoft.com/office/drawing/2014/main" xmlns="" id="{5CC548C4-DFBB-4573-8D99-83ECE041C5E0}"/>
                </a:ext>
              </a:extLst>
            </p:cNvPr>
            <p:cNvSpPr>
              <a:spLocks noChangeAspect="1"/>
            </p:cNvSpPr>
            <p:nvPr/>
          </p:nvSpPr>
          <p:spPr>
            <a:xfrm>
              <a:off x="7784659" y="3593313"/>
              <a:ext cx="1323410" cy="1776378"/>
            </a:xfrm>
            <a:custGeom>
              <a:avLst/>
              <a:gdLst/>
              <a:ahLst/>
              <a:cxnLst>
                <a:cxn ang="3cd4">
                  <a:pos x="hc" y="t"/>
                </a:cxn>
                <a:cxn ang="cd2">
                  <a:pos x="l" y="vc"/>
                </a:cxn>
                <a:cxn ang="cd4">
                  <a:pos x="hc" y="b"/>
                </a:cxn>
                <a:cxn ang="0">
                  <a:pos x="r" y="vc"/>
                </a:cxn>
              </a:cxnLst>
              <a:rect l="l" t="t" r="r" b="b"/>
              <a:pathLst>
                <a:path w="784" h="1052">
                  <a:moveTo>
                    <a:pt x="784" y="0"/>
                  </a:moveTo>
                  <a:lnTo>
                    <a:pt x="177" y="1052"/>
                  </a:lnTo>
                  <a:lnTo>
                    <a:pt x="0" y="1052"/>
                  </a:lnTo>
                  <a:lnTo>
                    <a:pt x="608" y="0"/>
                  </a:lnTo>
                  <a:close/>
                </a:path>
              </a:pathLst>
            </a:custGeom>
            <a:solidFill>
              <a:schemeClr val="accent1">
                <a:lumMod val="75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12" name="Freeform: Shape 3073">
              <a:extLst>
                <a:ext uri="{FF2B5EF4-FFF2-40B4-BE49-F238E27FC236}">
                  <a16:creationId xmlns:a16="http://schemas.microsoft.com/office/drawing/2014/main" xmlns="" id="{098F9756-DDB6-40E8-AFAA-6C57CF14A087}"/>
                </a:ext>
              </a:extLst>
            </p:cNvPr>
            <p:cNvSpPr>
              <a:spLocks noChangeAspect="1"/>
            </p:cNvSpPr>
            <p:nvPr/>
          </p:nvSpPr>
          <p:spPr>
            <a:xfrm>
              <a:off x="7056189" y="3593313"/>
              <a:ext cx="2051878" cy="255217"/>
            </a:xfrm>
            <a:custGeom>
              <a:avLst/>
              <a:gdLst/>
              <a:ahLst/>
              <a:cxnLst>
                <a:cxn ang="3cd4">
                  <a:pos x="hc" y="t"/>
                </a:cxn>
                <a:cxn ang="cd2">
                  <a:pos x="l" y="vc"/>
                </a:cxn>
                <a:cxn ang="cd4">
                  <a:pos x="hc" y="b"/>
                </a:cxn>
                <a:cxn ang="0">
                  <a:pos x="r" y="vc"/>
                </a:cxn>
              </a:cxnLst>
              <a:rect l="l" t="t" r="r" b="b"/>
              <a:pathLst>
                <a:path w="1215" h="152">
                  <a:moveTo>
                    <a:pt x="1215" y="0"/>
                  </a:moveTo>
                  <a:lnTo>
                    <a:pt x="0" y="0"/>
                  </a:lnTo>
                  <a:lnTo>
                    <a:pt x="88" y="152"/>
                  </a:lnTo>
                  <a:lnTo>
                    <a:pt x="1127" y="152"/>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13" name="Freeform: Shape 3074">
              <a:extLst>
                <a:ext uri="{FF2B5EF4-FFF2-40B4-BE49-F238E27FC236}">
                  <a16:creationId xmlns:a16="http://schemas.microsoft.com/office/drawing/2014/main" xmlns="" id="{A02FF618-8815-4401-B085-7BAB0FE0DED2}"/>
                </a:ext>
              </a:extLst>
            </p:cNvPr>
            <p:cNvSpPr>
              <a:spLocks noChangeAspect="1"/>
            </p:cNvSpPr>
            <p:nvPr/>
          </p:nvSpPr>
          <p:spPr>
            <a:xfrm>
              <a:off x="7204925" y="3850221"/>
              <a:ext cx="1456935" cy="1262563"/>
            </a:xfrm>
            <a:custGeom>
              <a:avLst/>
              <a:gdLst/>
              <a:ahLst/>
              <a:cxnLst>
                <a:cxn ang="3cd4">
                  <a:pos x="hc" y="t"/>
                </a:cxn>
                <a:cxn ang="cd2">
                  <a:pos x="l" y="vc"/>
                </a:cxn>
                <a:cxn ang="cd4">
                  <a:pos x="hc" y="b"/>
                </a:cxn>
                <a:cxn ang="0">
                  <a:pos x="r" y="vc"/>
                </a:cxn>
              </a:cxnLst>
              <a:rect l="l" t="t" r="r" b="b"/>
              <a:pathLst>
                <a:path w="863" h="748">
                  <a:moveTo>
                    <a:pt x="432" y="748"/>
                  </a:moveTo>
                  <a:lnTo>
                    <a:pt x="0" y="0"/>
                  </a:lnTo>
                  <a:lnTo>
                    <a:pt x="863" y="0"/>
                  </a:lnTo>
                  <a:close/>
                </a:path>
              </a:pathLst>
            </a:custGeom>
            <a:solidFill>
              <a:schemeClr val="accent3">
                <a:lumMod val="75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22" name="TextBox 507">
              <a:extLst>
                <a:ext uri="{FF2B5EF4-FFF2-40B4-BE49-F238E27FC236}">
                  <a16:creationId xmlns:a16="http://schemas.microsoft.com/office/drawing/2014/main" xmlns="" id="{8E203747-B323-4804-9FB4-70FAC2D3930D}"/>
                </a:ext>
              </a:extLst>
            </p:cNvPr>
            <p:cNvSpPr txBox="1">
              <a:spLocks noChangeAspect="1"/>
            </p:cNvSpPr>
            <p:nvPr/>
          </p:nvSpPr>
          <p:spPr>
            <a:xfrm>
              <a:off x="7327925" y="3936959"/>
              <a:ext cx="1220752" cy="529780"/>
            </a:xfrm>
            <a:prstGeom prst="rect">
              <a:avLst/>
            </a:prstGeom>
            <a:noFill/>
          </p:spPr>
          <p:txBody>
            <a:bodyPr wrap="none" rtlCol="0">
              <a:spAutoFit/>
            </a:bodyPr>
            <a:lstStyle/>
            <a:p>
              <a:pPr algn="ctr"/>
              <a:r>
                <a:rPr lang="en-GB" b="1" dirty="0">
                  <a:solidFill>
                    <a:schemeClr val="bg1"/>
                  </a:solidFill>
                  <a:latin typeface="+mj-lt"/>
                  <a:ea typeface="Roboto" charset="0"/>
                  <a:cs typeface="Roboto" charset="0"/>
                </a:rPr>
                <a:t>Organización</a:t>
              </a:r>
              <a:br>
                <a:rPr lang="en-GB" b="1" dirty="0">
                  <a:solidFill>
                    <a:schemeClr val="bg1"/>
                  </a:solidFill>
                  <a:latin typeface="+mj-lt"/>
                  <a:ea typeface="Roboto" charset="0"/>
                  <a:cs typeface="Roboto" charset="0"/>
                </a:rPr>
              </a:br>
              <a:r>
                <a:rPr lang="en-GB" b="1" dirty="0">
                  <a:solidFill>
                    <a:schemeClr val="bg1"/>
                  </a:solidFill>
                  <a:latin typeface="+mj-lt"/>
                  <a:ea typeface="Roboto" charset="0"/>
                  <a:cs typeface="Roboto" charset="0"/>
                </a:rPr>
                <a:t>Justicia</a:t>
              </a:r>
            </a:p>
          </p:txBody>
        </p:sp>
        <p:sp>
          <p:nvSpPr>
            <p:cNvPr id="23" name="TextBox 509">
              <a:extLst>
                <a:ext uri="{FF2B5EF4-FFF2-40B4-BE49-F238E27FC236}">
                  <a16:creationId xmlns:a16="http://schemas.microsoft.com/office/drawing/2014/main" xmlns="" id="{1510F907-C243-4E11-946E-868C5968CD10}"/>
                </a:ext>
              </a:extLst>
            </p:cNvPr>
            <p:cNvSpPr txBox="1">
              <a:spLocks noChangeAspect="1"/>
            </p:cNvSpPr>
            <p:nvPr/>
          </p:nvSpPr>
          <p:spPr>
            <a:xfrm>
              <a:off x="7475763" y="2859781"/>
              <a:ext cx="926851" cy="479324"/>
            </a:xfrm>
            <a:prstGeom prst="rect">
              <a:avLst/>
            </a:prstGeom>
            <a:noFill/>
          </p:spPr>
          <p:txBody>
            <a:bodyPr wrap="none" rtlCol="0">
              <a:spAutoFit/>
            </a:bodyPr>
            <a:lstStyle/>
            <a:p>
              <a:pPr algn="ctr"/>
              <a:r>
                <a:rPr lang="en-GB" sz="1600" dirty="0">
                  <a:solidFill>
                    <a:schemeClr val="bg1"/>
                  </a:solidFill>
                  <a:latin typeface="+mj-lt"/>
                  <a:ea typeface="Roboto" charset="0"/>
                  <a:cs typeface="Roboto" charset="0"/>
                </a:rPr>
                <a:t>Distributivo</a:t>
              </a:r>
              <a:br>
                <a:rPr lang="en-GB" sz="1600" dirty="0">
                  <a:solidFill>
                    <a:schemeClr val="bg1"/>
                  </a:solidFill>
                  <a:latin typeface="+mj-lt"/>
                  <a:ea typeface="Roboto" charset="0"/>
                  <a:cs typeface="Roboto" charset="0"/>
                </a:rPr>
              </a:br>
              <a:r>
                <a:rPr lang="en-GB" sz="1600" dirty="0">
                  <a:solidFill>
                    <a:schemeClr val="bg1"/>
                  </a:solidFill>
                  <a:latin typeface="+mj-lt"/>
                  <a:ea typeface="Roboto" charset="0"/>
                  <a:cs typeface="Roboto" charset="0"/>
                </a:rPr>
                <a:t>Justicia</a:t>
              </a:r>
            </a:p>
          </p:txBody>
        </p:sp>
        <p:sp>
          <p:nvSpPr>
            <p:cNvPr id="24" name="TextBox 510">
              <a:extLst>
                <a:ext uri="{FF2B5EF4-FFF2-40B4-BE49-F238E27FC236}">
                  <a16:creationId xmlns:a16="http://schemas.microsoft.com/office/drawing/2014/main" xmlns="" id="{CF7F1D79-9AE7-40FC-8D47-80D9D6EC3F2C}"/>
                </a:ext>
              </a:extLst>
            </p:cNvPr>
            <p:cNvSpPr txBox="1">
              <a:spLocks noChangeAspect="1"/>
            </p:cNvSpPr>
            <p:nvPr/>
          </p:nvSpPr>
          <p:spPr>
            <a:xfrm>
              <a:off x="8576372" y="4751449"/>
              <a:ext cx="915708" cy="479324"/>
            </a:xfrm>
            <a:prstGeom prst="rect">
              <a:avLst/>
            </a:prstGeom>
            <a:noFill/>
          </p:spPr>
          <p:txBody>
            <a:bodyPr wrap="none" rtlCol="0">
              <a:spAutoFit/>
            </a:bodyPr>
            <a:lstStyle/>
            <a:p>
              <a:pPr algn="ctr"/>
              <a:r>
                <a:rPr lang="en-GB" sz="1600" dirty="0">
                  <a:solidFill>
                    <a:schemeClr val="bg1"/>
                  </a:solidFill>
                  <a:latin typeface="+mj-lt"/>
                  <a:ea typeface="Roboto" charset="0"/>
                  <a:cs typeface="Roboto" charset="0"/>
                </a:rPr>
                <a:t>Procedimiento </a:t>
              </a:r>
              <a:br>
                <a:rPr lang="en-GB" sz="1600" dirty="0">
                  <a:solidFill>
                    <a:schemeClr val="bg1"/>
                  </a:solidFill>
                  <a:latin typeface="+mj-lt"/>
                  <a:ea typeface="Roboto" charset="0"/>
                  <a:cs typeface="Roboto" charset="0"/>
                </a:rPr>
              </a:br>
              <a:r>
                <a:rPr lang="en-GB" sz="1600" dirty="0">
                  <a:solidFill>
                    <a:schemeClr val="bg1"/>
                  </a:solidFill>
                  <a:latin typeface="+mj-lt"/>
                  <a:ea typeface="Roboto" charset="0"/>
                  <a:cs typeface="Roboto" charset="0"/>
                </a:rPr>
                <a:t>Justicia</a:t>
              </a:r>
            </a:p>
          </p:txBody>
        </p:sp>
        <p:sp>
          <p:nvSpPr>
            <p:cNvPr id="25" name="TextBox 511">
              <a:extLst>
                <a:ext uri="{FF2B5EF4-FFF2-40B4-BE49-F238E27FC236}">
                  <a16:creationId xmlns:a16="http://schemas.microsoft.com/office/drawing/2014/main" xmlns="" id="{4AACCF91-969D-4D52-B447-FEB984C283F3}"/>
                </a:ext>
              </a:extLst>
            </p:cNvPr>
            <p:cNvSpPr txBox="1">
              <a:spLocks noChangeAspect="1"/>
            </p:cNvSpPr>
            <p:nvPr/>
          </p:nvSpPr>
          <p:spPr>
            <a:xfrm>
              <a:off x="6332005" y="4751449"/>
              <a:ext cx="1002797" cy="479324"/>
            </a:xfrm>
            <a:prstGeom prst="rect">
              <a:avLst/>
            </a:prstGeom>
            <a:noFill/>
          </p:spPr>
          <p:txBody>
            <a:bodyPr wrap="none" rtlCol="0">
              <a:spAutoFit/>
            </a:bodyPr>
            <a:lstStyle/>
            <a:p>
              <a:pPr algn="ctr"/>
              <a:r>
                <a:rPr lang="en-GB" sz="1600" dirty="0">
                  <a:solidFill>
                    <a:schemeClr val="bg1"/>
                  </a:solidFill>
                  <a:latin typeface="+mj-lt"/>
                  <a:ea typeface="Roboto" charset="0"/>
                  <a:cs typeface="Roboto" charset="0"/>
                </a:rPr>
                <a:t>Interactivo</a:t>
              </a:r>
              <a:br>
                <a:rPr lang="en-GB" sz="1600" dirty="0">
                  <a:solidFill>
                    <a:schemeClr val="bg1"/>
                  </a:solidFill>
                  <a:latin typeface="+mj-lt"/>
                  <a:ea typeface="Roboto" charset="0"/>
                  <a:cs typeface="Roboto" charset="0"/>
                </a:rPr>
              </a:br>
              <a:r>
                <a:rPr lang="en-GB" sz="1600" dirty="0">
                  <a:solidFill>
                    <a:schemeClr val="bg1"/>
                  </a:solidFill>
                  <a:latin typeface="+mj-lt"/>
                  <a:ea typeface="Roboto" charset="0"/>
                  <a:cs typeface="Roboto" charset="0"/>
                </a:rPr>
                <a:t>Justicia</a:t>
              </a:r>
            </a:p>
          </p:txBody>
        </p:sp>
      </p:grpSp>
      <p:sp>
        <p:nvSpPr>
          <p:cNvPr id="31" name="Gleichschenkliges Dreieck 30">
            <a:extLst>
              <a:ext uri="{FF2B5EF4-FFF2-40B4-BE49-F238E27FC236}">
                <a16:creationId xmlns:a16="http://schemas.microsoft.com/office/drawing/2014/main" xmlns="" id="{54AE0EFA-6745-4887-926B-57A1B152CAAF}"/>
              </a:ext>
            </a:extLst>
          </p:cNvPr>
          <p:cNvSpPr/>
          <p:nvPr/>
        </p:nvSpPr>
        <p:spPr>
          <a:xfrm rot="10800000">
            <a:off x="7662718" y="3822337"/>
            <a:ext cx="544727" cy="2868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Gleichschenkliges Dreieck 31">
            <a:extLst>
              <a:ext uri="{FF2B5EF4-FFF2-40B4-BE49-F238E27FC236}">
                <a16:creationId xmlns:a16="http://schemas.microsoft.com/office/drawing/2014/main" xmlns="" id="{AD07E90E-06A0-40D3-92F6-87E1AA633810}"/>
              </a:ext>
            </a:extLst>
          </p:cNvPr>
          <p:cNvSpPr/>
          <p:nvPr/>
        </p:nvSpPr>
        <p:spPr>
          <a:xfrm rot="18080055">
            <a:off x="8387973" y="5102832"/>
            <a:ext cx="544727" cy="2868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Gleichschenkliges Dreieck 32">
            <a:extLst>
              <a:ext uri="{FF2B5EF4-FFF2-40B4-BE49-F238E27FC236}">
                <a16:creationId xmlns:a16="http://schemas.microsoft.com/office/drawing/2014/main" xmlns="" id="{2729561C-E99F-4CEC-B5B9-0BE6FCE55F99}"/>
              </a:ext>
            </a:extLst>
          </p:cNvPr>
          <p:cNvSpPr/>
          <p:nvPr/>
        </p:nvSpPr>
        <p:spPr>
          <a:xfrm rot="3605255">
            <a:off x="6930900" y="5098762"/>
            <a:ext cx="544727" cy="2868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Subtitle 2">
            <a:extLst>
              <a:ext uri="{FF2B5EF4-FFF2-40B4-BE49-F238E27FC236}">
                <a16:creationId xmlns:a16="http://schemas.microsoft.com/office/drawing/2014/main" xmlns="" id="{0CD3BA49-023E-4588-B6E1-D98400A552B3}"/>
              </a:ext>
            </a:extLst>
          </p:cNvPr>
          <p:cNvSpPr txBox="1">
            <a:spLocks/>
          </p:cNvSpPr>
          <p:nvPr/>
        </p:nvSpPr>
        <p:spPr>
          <a:xfrm>
            <a:off x="8696751" y="1953623"/>
            <a:ext cx="3171136"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solidFill>
                  <a:srgbClr val="245473"/>
                </a:solidFill>
                <a:latin typeface="+mj-lt"/>
                <a:ea typeface="Lato Light" panose="020F0502020204030203" pitchFamily="34" charset="0"/>
                <a:cs typeface="Mukta ExtraLight" panose="020B0000000000000000" pitchFamily="34" charset="77"/>
              </a:rPr>
              <a:t>Justicia distributiva:</a:t>
            </a:r>
            <a:br>
              <a:rPr lang="en-GB" sz="1800" b="1" dirty="0">
                <a:solidFill>
                  <a:srgbClr val="245473"/>
                </a:solidFill>
                <a:latin typeface="+mj-lt"/>
                <a:ea typeface="Lato Light" panose="020F0502020204030203" pitchFamily="34" charset="0"/>
                <a:cs typeface="Mukta ExtraLight" panose="020B0000000000000000" pitchFamily="34" charset="77"/>
              </a:rPr>
            </a:br>
            <a:r>
              <a:rPr lang="en-GB" sz="1800" i="1" dirty="0">
                <a:solidFill>
                  <a:srgbClr val="245473"/>
                </a:solidFill>
                <a:latin typeface="+mj-lt"/>
                <a:ea typeface="Lato Light" panose="020F0502020204030203" pitchFamily="34" charset="0"/>
                <a:cs typeface="Mukta ExtraLight" panose="020B0000000000000000" pitchFamily="34" charset="77"/>
              </a:rPr>
              <a:t>Definición: </a:t>
            </a:r>
            <a:r>
              <a:rPr lang="en-GB" sz="1800" dirty="0">
                <a:solidFill>
                  <a:srgbClr val="245473"/>
                </a:solidFill>
                <a:latin typeface="+mj-lt"/>
                <a:ea typeface="Lato Light" panose="020F0502020204030203" pitchFamily="34" charset="0"/>
                <a:cs typeface="Mukta ExtraLight" panose="020B0000000000000000" pitchFamily="34" charset="77"/>
              </a:rPr>
              <a:t>Percepción de equidad en los resultados. </a:t>
            </a:r>
            <a:r>
              <a:rPr lang="en-GB" sz="1800" i="1" dirty="0">
                <a:solidFill>
                  <a:srgbClr val="245473"/>
                </a:solidFill>
                <a:latin typeface="+mj-lt"/>
                <a:ea typeface="Lato Light" panose="020F0502020204030203" pitchFamily="34" charset="0"/>
                <a:cs typeface="Mukta ExtraLight" panose="020B0000000000000000" pitchFamily="34" charset="77"/>
              </a:rPr>
              <a:t>Ejemplo: He recibido el aumento de sueldo que merecía</a:t>
            </a:r>
            <a:endParaRPr lang="en-GB" sz="1800" b="1" dirty="0">
              <a:solidFill>
                <a:srgbClr val="245473"/>
              </a:solidFill>
              <a:latin typeface="+mj-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xmlns="" id="{733B7481-86AC-4F85-B118-698F2E42315D}"/>
              </a:ext>
            </a:extLst>
          </p:cNvPr>
          <p:cNvSpPr txBox="1">
            <a:spLocks/>
          </p:cNvSpPr>
          <p:nvPr/>
        </p:nvSpPr>
        <p:spPr>
          <a:xfrm>
            <a:off x="3797959" y="3696240"/>
            <a:ext cx="2186419" cy="28046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solidFill>
                  <a:srgbClr val="245473"/>
                </a:solidFill>
                <a:latin typeface="+mj-lt"/>
                <a:ea typeface="Lato Light" panose="020F0502020204030203" pitchFamily="34" charset="0"/>
                <a:cs typeface="Mukta ExtraLight" panose="020B0000000000000000" pitchFamily="34" charset="77"/>
              </a:rPr>
              <a:t>Justicia Interaccional:</a:t>
            </a:r>
            <a:br>
              <a:rPr lang="en-GB" sz="1800" b="1" dirty="0">
                <a:solidFill>
                  <a:srgbClr val="245473"/>
                </a:solidFill>
                <a:latin typeface="+mj-lt"/>
                <a:ea typeface="Lato Light" panose="020F0502020204030203" pitchFamily="34" charset="0"/>
                <a:cs typeface="Mukta ExtraLight" panose="020B0000000000000000" pitchFamily="34" charset="77"/>
              </a:rPr>
            </a:br>
            <a:r>
              <a:rPr lang="en-GB" sz="1800" i="1" dirty="0">
                <a:solidFill>
                  <a:srgbClr val="245473"/>
                </a:solidFill>
                <a:latin typeface="+mj-lt"/>
                <a:ea typeface="Lato Light" panose="020F0502020204030203" pitchFamily="34" charset="0"/>
                <a:cs typeface="Mukta ExtraLight" panose="020B0000000000000000" pitchFamily="34" charset="77"/>
              </a:rPr>
              <a:t>Definición: Grado percibido en el que uno es </a:t>
            </a:r>
            <a:br>
              <a:rPr lang="en-GB" sz="1800" i="1" dirty="0">
                <a:solidFill>
                  <a:srgbClr val="245473"/>
                </a:solidFill>
                <a:latin typeface="+mj-lt"/>
                <a:ea typeface="Lato Light" panose="020F0502020204030203" pitchFamily="34" charset="0"/>
                <a:cs typeface="Mukta ExtraLight" panose="020B0000000000000000" pitchFamily="34" charset="77"/>
              </a:rPr>
            </a:br>
            <a:r>
              <a:rPr lang="en-GB" sz="1800" i="1" dirty="0">
                <a:solidFill>
                  <a:srgbClr val="245473"/>
                </a:solidFill>
                <a:latin typeface="+mj-lt"/>
                <a:ea typeface="Lato Light" panose="020F0502020204030203" pitchFamily="34" charset="0"/>
                <a:cs typeface="Mukta ExtraLight" panose="020B0000000000000000" pitchFamily="34" charset="77"/>
              </a:rPr>
              <a:t>tratado con dignidad y respeto. Ejemplo: Al comunicarme el aumento de sueldo, mi supervisor fue muy amable y elogioso</a:t>
            </a:r>
            <a:endParaRPr lang="en-GB" sz="1800" b="1" dirty="0">
              <a:solidFill>
                <a:srgbClr val="245473"/>
              </a:solidFill>
              <a:latin typeface="+mj-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xmlns="" id="{AFEF75C8-1B69-47FF-8D5C-8F2FA3585568}"/>
              </a:ext>
            </a:extLst>
          </p:cNvPr>
          <p:cNvSpPr txBox="1">
            <a:spLocks/>
          </p:cNvSpPr>
          <p:nvPr/>
        </p:nvSpPr>
        <p:spPr>
          <a:xfrm>
            <a:off x="10082485" y="3429000"/>
            <a:ext cx="2038962" cy="24968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b="1" dirty="0">
                <a:solidFill>
                  <a:srgbClr val="245473"/>
                </a:solidFill>
                <a:latin typeface="+mj-lt"/>
                <a:ea typeface="Lato Light" panose="020F0502020204030203" pitchFamily="34" charset="0"/>
                <a:cs typeface="Mukta ExtraLight" panose="020B0000000000000000" pitchFamily="34" charset="77"/>
              </a:rPr>
              <a:t>Justicia procesal:</a:t>
            </a:r>
            <a:br>
              <a:rPr lang="en-GB" sz="1600" b="1" dirty="0">
                <a:solidFill>
                  <a:srgbClr val="245473"/>
                </a:solidFill>
                <a:latin typeface="+mj-lt"/>
                <a:ea typeface="Lato Light" panose="020F0502020204030203" pitchFamily="34" charset="0"/>
                <a:cs typeface="Mukta ExtraLight" panose="020B0000000000000000" pitchFamily="34" charset="77"/>
              </a:rPr>
            </a:br>
            <a:r>
              <a:rPr lang="en-GB" sz="1600" i="1" dirty="0">
                <a:solidFill>
                  <a:srgbClr val="245473"/>
                </a:solidFill>
                <a:latin typeface="+mj-lt"/>
                <a:ea typeface="Lato Light" panose="020F0502020204030203" pitchFamily="34" charset="0"/>
                <a:cs typeface="Mukta ExtraLight" panose="020B0000000000000000" pitchFamily="34" charset="77"/>
              </a:rPr>
              <a:t>Definición: Percepción de la equidad del proceso utilizado para determinar el resultado</a:t>
            </a:r>
            <a:r>
              <a:rPr lang="en-GB" sz="1600" dirty="0">
                <a:solidFill>
                  <a:srgbClr val="245473"/>
                </a:solidFill>
                <a:latin typeface="+mj-lt"/>
                <a:ea typeface="Lato Light" panose="020F0502020204030203" pitchFamily="34" charset="0"/>
                <a:cs typeface="Mukta ExtraLight" panose="020B0000000000000000" pitchFamily="34" charset="77"/>
              </a:rPr>
              <a:t/>
            </a:r>
            <a:br>
              <a:rPr lang="en-GB" sz="1600" dirty="0">
                <a:solidFill>
                  <a:srgbClr val="245473"/>
                </a:solidFill>
                <a:latin typeface="+mj-lt"/>
                <a:ea typeface="Lato Light" panose="020F0502020204030203" pitchFamily="34" charset="0"/>
                <a:cs typeface="Mukta ExtraLight" panose="020B0000000000000000" pitchFamily="34" charset="77"/>
              </a:rPr>
            </a:br>
            <a:r>
              <a:rPr lang="en-GB" sz="1600" i="1" dirty="0">
                <a:solidFill>
                  <a:srgbClr val="245473"/>
                </a:solidFill>
                <a:latin typeface="+mj-lt"/>
                <a:ea typeface="Lato Light" panose="020F0502020204030203" pitchFamily="34" charset="0"/>
                <a:cs typeface="Mukta ExtraLight" panose="020B0000000000000000" pitchFamily="34" charset="77"/>
              </a:rPr>
              <a:t>Ejemplo: Participé en el proceso utilizado para conceder aumentos de sueldo y se me dio una buena explicación de por qué se me concedió el aumento que hice</a:t>
            </a:r>
            <a:endParaRPr lang="en-GB" sz="1600" b="1" dirty="0">
              <a:solidFill>
                <a:srgbClr val="245473"/>
              </a:solidFill>
              <a:latin typeface="+mj-lt"/>
              <a:ea typeface="Lato Light" panose="020F0502020204030203" pitchFamily="34" charset="0"/>
              <a:cs typeface="Mukta ExtraLight" panose="020B0000000000000000" pitchFamily="34" charset="77"/>
            </a:endParaRPr>
          </a:p>
        </p:txBody>
      </p:sp>
      <p:sp>
        <p:nvSpPr>
          <p:cNvPr id="64" name="TextBox 55">
            <a:extLst>
              <a:ext uri="{FF2B5EF4-FFF2-40B4-BE49-F238E27FC236}">
                <a16:creationId xmlns:a16="http://schemas.microsoft.com/office/drawing/2014/main" xmlns="" id="{EBFB80B3-7A55-47AB-A82A-16B4F69C67A4}"/>
              </a:ext>
            </a:extLst>
          </p:cNvPr>
          <p:cNvSpPr txBox="1"/>
          <p:nvPr/>
        </p:nvSpPr>
        <p:spPr>
          <a:xfrm>
            <a:off x="7158309" y="3976798"/>
            <a:ext cx="1643591" cy="369332"/>
          </a:xfrm>
          <a:prstGeom prst="rect">
            <a:avLst/>
          </a:prstGeom>
          <a:noFill/>
        </p:spPr>
        <p:txBody>
          <a:bodyPr wrap="none" rtlCol="0" anchor="ctr" anchorCtr="0">
            <a:spAutoFit/>
          </a:bodyPr>
          <a:lstStyle/>
          <a:p>
            <a:pPr>
              <a:defRPr/>
            </a:pPr>
            <a:r>
              <a:rPr lang="en-GB" b="1" dirty="0">
                <a:solidFill>
                  <a:schemeClr val="bg1"/>
                </a:solidFill>
                <a:latin typeface="+mj-lt"/>
              </a:rPr>
              <a:t>Formas de justicia</a:t>
            </a:r>
            <a:endParaRPr lang="en-GB" b="1" i="1" dirty="0">
              <a:solidFill>
                <a:schemeClr val="bg1"/>
              </a:solidFill>
              <a:latin typeface="+mj-lt"/>
            </a:endParaRPr>
          </a:p>
        </p:txBody>
      </p:sp>
      <p:sp>
        <p:nvSpPr>
          <p:cNvPr id="37" name="Subtitle 2">
            <a:extLst>
              <a:ext uri="{FF2B5EF4-FFF2-40B4-BE49-F238E27FC236}">
                <a16:creationId xmlns:a16="http://schemas.microsoft.com/office/drawing/2014/main" xmlns="" id="{2125F969-8E5B-4259-AB47-48FB584DEFA4}"/>
              </a:ext>
            </a:extLst>
          </p:cNvPr>
          <p:cNvSpPr txBox="1">
            <a:spLocks/>
          </p:cNvSpPr>
          <p:nvPr/>
        </p:nvSpPr>
        <p:spPr>
          <a:xfrm>
            <a:off x="3776150" y="1986540"/>
            <a:ext cx="2976568" cy="14196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solidFill>
                  <a:srgbClr val="245473"/>
                </a:solidFill>
                <a:latin typeface="+mj-lt"/>
                <a:ea typeface="Lato Light" panose="020F0502020204030203" pitchFamily="34" charset="0"/>
                <a:cs typeface="Mukta ExtraLight" panose="020B0000000000000000" pitchFamily="34" charset="77"/>
              </a:rPr>
              <a:t>Justicia organizativa:</a:t>
            </a:r>
            <a:br>
              <a:rPr lang="en-GB" sz="1800" b="1" dirty="0">
                <a:solidFill>
                  <a:srgbClr val="245473"/>
                </a:solidFill>
                <a:latin typeface="+mj-lt"/>
                <a:ea typeface="Lato Light" panose="020F0502020204030203" pitchFamily="34" charset="0"/>
                <a:cs typeface="Mukta ExtraLight" panose="020B0000000000000000" pitchFamily="34" charset="77"/>
              </a:rPr>
            </a:br>
            <a:r>
              <a:rPr lang="en-GB" sz="1800" i="1" dirty="0">
                <a:solidFill>
                  <a:srgbClr val="245473"/>
                </a:solidFill>
                <a:latin typeface="+mj-lt"/>
                <a:ea typeface="Lato Light" panose="020F0502020204030203" pitchFamily="34" charset="0"/>
                <a:cs typeface="Mukta ExtraLight" panose="020B0000000000000000" pitchFamily="34" charset="77"/>
              </a:rPr>
              <a:t>Definición: Percepción general de lo que es justo en el lugar de trabajo</a:t>
            </a:r>
            <a:br>
              <a:rPr lang="en-GB" sz="1800" i="1" dirty="0">
                <a:solidFill>
                  <a:srgbClr val="245473"/>
                </a:solidFill>
                <a:latin typeface="+mj-lt"/>
                <a:ea typeface="Lato Light" panose="020F0502020204030203" pitchFamily="34" charset="0"/>
                <a:cs typeface="Mukta ExtraLight" panose="020B0000000000000000" pitchFamily="34" charset="77"/>
              </a:rPr>
            </a:br>
            <a:r>
              <a:rPr lang="en-GB" sz="1800" i="1" dirty="0">
                <a:solidFill>
                  <a:srgbClr val="245473"/>
                </a:solidFill>
                <a:latin typeface="+mj-lt"/>
                <a:ea typeface="Lato Light" panose="020F0502020204030203" pitchFamily="34" charset="0"/>
                <a:cs typeface="Mukta ExtraLight" panose="020B0000000000000000" pitchFamily="34" charset="77"/>
              </a:rPr>
              <a:t>Ejemplo: Creo que este es un lugar de trabajo justo</a:t>
            </a:r>
            <a:endParaRPr lang="en-GB" sz="1800" b="1" dirty="0">
              <a:solidFill>
                <a:srgbClr val="245473"/>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572529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19967" y="531563"/>
            <a:ext cx="8852375" cy="697353"/>
          </a:xfrm>
        </p:spPr>
        <p:txBody>
          <a:bodyPr>
            <a:normAutofit/>
          </a:bodyPr>
          <a:lstStyle/>
          <a:p>
            <a:r>
              <a:rPr lang="en-GB"/>
              <a:t>Teoría de </a:t>
            </a:r>
            <a:r>
              <a:rPr lang="en-GB" dirty="0"/>
              <a:t>la motivación</a:t>
            </a:r>
            <a:r>
              <a:rPr lang="en-GB"/>
              <a:t>: Teoría de las expectativas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1474" y="1907543"/>
            <a:ext cx="5044968" cy="568044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sym typeface="Wingdings" panose="05000000000000000000" pitchFamily="2" charset="2"/>
              </a:rPr>
              <a:t>Una teoría de la motivación ampliamente aceptada es la teoría de las expectativas de Victor Vroom. Esta teoría sostiene que la fuerza de una tendencia a actuar de una manera determinada depende de la fuerza de la expectativa de que recibirán un resultado determinado y que el resultado es deseado.</a:t>
            </a:r>
          </a:p>
          <a:p>
            <a:pPr algn="l">
              <a:lnSpc>
                <a:spcPct val="100000"/>
              </a:lnSpc>
              <a:spcBef>
                <a:spcPts val="600"/>
              </a:spcBef>
            </a:pPr>
            <a:r>
              <a:rPr lang="en-GB" altLang="de-DE" sz="2000" dirty="0">
                <a:solidFill>
                  <a:srgbClr val="245473"/>
                </a:solidFill>
                <a:latin typeface="+mj-lt"/>
                <a:sym typeface="Wingdings" panose="05000000000000000000" pitchFamily="2" charset="2"/>
              </a:rPr>
              <a:t>Los empleados están dispuestos a trabajar más duro si creen que sus acciones les darán el resultado que desean. Por ejemplo, los empleados están dispuestos a trabajar muchas horas si saben que serán recompensados con un ascenso, un reconocimiento o una paga en respuesta a su duro trabajo.</a:t>
            </a:r>
          </a:p>
          <a:p>
            <a:pPr marL="285750" indent="-285750" algn="l">
              <a:lnSpc>
                <a:spcPct val="100000"/>
              </a:lnSpc>
              <a:spcBef>
                <a:spcPts val="600"/>
              </a:spcBef>
              <a:buFont typeface="Wingdings" panose="05000000000000000000" pitchFamily="2" charset="2"/>
              <a:buChar char="à"/>
            </a:pPr>
            <a:r>
              <a:rPr lang="en-GB" altLang="de-DE" sz="2000" dirty="0">
                <a:solidFill>
                  <a:srgbClr val="245473"/>
                </a:solidFill>
                <a:latin typeface="+mj-lt"/>
                <a:sym typeface="Wingdings" panose="05000000000000000000" pitchFamily="2" charset="2"/>
              </a:rPr>
              <a:t>Aumentar la motivación reforzando los vínculos</a:t>
            </a:r>
          </a:p>
          <a:p>
            <a:pPr algn="l">
              <a:lnSpc>
                <a:spcPts val="1500"/>
              </a:lnSpc>
              <a:spcBef>
                <a:spcPts val="600"/>
              </a:spcBef>
            </a:pPr>
            <a:endParaRPr lang="en-GB" altLang="de-DE" sz="2000" dirty="0">
              <a:latin typeface="+mj-lt"/>
              <a:sym typeface="Wingdings" panose="05000000000000000000" pitchFamily="2" charset="2"/>
            </a:endParaRPr>
          </a:p>
          <a:p>
            <a:pPr algn="l">
              <a:lnSpc>
                <a:spcPts val="1500"/>
              </a:lnSpc>
              <a:spcBef>
                <a:spcPts val="600"/>
              </a:spcBef>
            </a:pPr>
            <a:endParaRPr lang="en-GB" altLang="de-DE" sz="2000" dirty="0">
              <a:latin typeface="+mj-lt"/>
              <a:sym typeface="Wingdings" panose="05000000000000000000" pitchFamily="2" charset="2"/>
            </a:endParaRPr>
          </a:p>
          <a:p>
            <a:pPr algn="l">
              <a:lnSpc>
                <a:spcPts val="1500"/>
              </a:lnSpc>
              <a:spcBef>
                <a:spcPts val="600"/>
              </a:spcBef>
            </a:pPr>
            <a:endParaRPr lang="en-GB" altLang="de-DE" sz="2000" dirty="0">
              <a:latin typeface="+mj-lt"/>
              <a:sym typeface="Wingdings" panose="05000000000000000000" pitchFamily="2" charset="2"/>
            </a:endParaRPr>
          </a:p>
        </p:txBody>
      </p:sp>
      <p:grpSp>
        <p:nvGrpSpPr>
          <p:cNvPr id="14" name="Gruppieren 13">
            <a:extLst>
              <a:ext uri="{FF2B5EF4-FFF2-40B4-BE49-F238E27FC236}">
                <a16:creationId xmlns:a16="http://schemas.microsoft.com/office/drawing/2014/main" xmlns="" id="{A26AC4C2-E423-4223-9480-82ECACCF0F49}"/>
              </a:ext>
            </a:extLst>
          </p:cNvPr>
          <p:cNvGrpSpPr/>
          <p:nvPr/>
        </p:nvGrpSpPr>
        <p:grpSpPr>
          <a:xfrm>
            <a:off x="5413690" y="1732973"/>
            <a:ext cx="7464333" cy="4935242"/>
            <a:chOff x="4267457" y="1732973"/>
            <a:chExt cx="7464333" cy="4935242"/>
          </a:xfrm>
        </p:grpSpPr>
        <p:sp>
          <p:nvSpPr>
            <p:cNvPr id="55" name="TextBox 35">
              <a:extLst>
                <a:ext uri="{FF2B5EF4-FFF2-40B4-BE49-F238E27FC236}">
                  <a16:creationId xmlns:a16="http://schemas.microsoft.com/office/drawing/2014/main" xmlns="" id="{8CAA0652-D472-4A1B-9FE0-7484AECD0028}"/>
                </a:ext>
              </a:extLst>
            </p:cNvPr>
            <p:cNvSpPr txBox="1"/>
            <p:nvPr/>
          </p:nvSpPr>
          <p:spPr>
            <a:xfrm>
              <a:off x="6268670" y="1732973"/>
              <a:ext cx="1983428" cy="400110"/>
            </a:xfrm>
            <a:prstGeom prst="rect">
              <a:avLst/>
            </a:prstGeom>
            <a:noFill/>
          </p:spPr>
          <p:txBody>
            <a:bodyPr wrap="none" rtlCol="0" anchor="b" anchorCtr="0">
              <a:spAutoFit/>
            </a:bodyPr>
            <a:lstStyle/>
            <a:p>
              <a:pPr algn="ctr"/>
              <a:r>
                <a:rPr lang="en-GB" sz="2000" b="1" dirty="0">
                  <a:solidFill>
                    <a:srgbClr val="F95C2C"/>
                  </a:solidFill>
                  <a:latin typeface="+mj-lt"/>
                  <a:ea typeface="League Spartan" charset="0"/>
                  <a:cs typeface="Poppins" pitchFamily="2" charset="77"/>
                </a:rPr>
                <a:t>Instrumentabilidad:</a:t>
              </a:r>
            </a:p>
          </p:txBody>
        </p:sp>
        <p:grpSp>
          <p:nvGrpSpPr>
            <p:cNvPr id="6" name="Gruppieren 5">
              <a:extLst>
                <a:ext uri="{FF2B5EF4-FFF2-40B4-BE49-F238E27FC236}">
                  <a16:creationId xmlns:a16="http://schemas.microsoft.com/office/drawing/2014/main" xmlns="" id="{1C02A7CD-C3FE-470C-BB91-3EDD7084EA80}"/>
                </a:ext>
              </a:extLst>
            </p:cNvPr>
            <p:cNvGrpSpPr>
              <a:grpSpLocks noChangeAspect="1"/>
            </p:cNvGrpSpPr>
            <p:nvPr/>
          </p:nvGrpSpPr>
          <p:grpSpPr>
            <a:xfrm>
              <a:off x="4267457" y="2080669"/>
              <a:ext cx="7464333" cy="4587546"/>
              <a:chOff x="4573837" y="2159930"/>
              <a:chExt cx="6199706" cy="3810313"/>
            </a:xfrm>
          </p:grpSpPr>
          <p:sp>
            <p:nvSpPr>
              <p:cNvPr id="26" name="Freeform 4">
                <a:extLst>
                  <a:ext uri="{FF2B5EF4-FFF2-40B4-BE49-F238E27FC236}">
                    <a16:creationId xmlns:a16="http://schemas.microsoft.com/office/drawing/2014/main" xmlns="" id="{1DBCC731-9FA5-41EC-BD35-BD3BF803C593}"/>
                  </a:ext>
                </a:extLst>
              </p:cNvPr>
              <p:cNvSpPr>
                <a:spLocks noChangeArrowheads="1"/>
              </p:cNvSpPr>
              <p:nvPr/>
            </p:nvSpPr>
            <p:spPr bwMode="auto">
              <a:xfrm>
                <a:off x="4573837" y="3162579"/>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p>
            </p:txBody>
          </p:sp>
          <p:sp>
            <p:nvSpPr>
              <p:cNvPr id="27" name="Freeform 6">
                <a:extLst>
                  <a:ext uri="{FF2B5EF4-FFF2-40B4-BE49-F238E27FC236}">
                    <a16:creationId xmlns:a16="http://schemas.microsoft.com/office/drawing/2014/main" xmlns="" id="{D9BF47A7-0BDE-4E05-835F-B6F23D23FE7B}"/>
                  </a:ext>
                </a:extLst>
              </p:cNvPr>
              <p:cNvSpPr>
                <a:spLocks noChangeArrowheads="1"/>
              </p:cNvSpPr>
              <p:nvPr/>
            </p:nvSpPr>
            <p:spPr bwMode="auto">
              <a:xfrm>
                <a:off x="4744851" y="3329471"/>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8" name="Freeform 7">
                <a:extLst>
                  <a:ext uri="{FF2B5EF4-FFF2-40B4-BE49-F238E27FC236}">
                    <a16:creationId xmlns:a16="http://schemas.microsoft.com/office/drawing/2014/main" xmlns="" id="{80B08D05-B7D5-4379-9C0E-8796071E52E5}"/>
                  </a:ext>
                </a:extLst>
              </p:cNvPr>
              <p:cNvSpPr>
                <a:spLocks noChangeArrowheads="1"/>
              </p:cNvSpPr>
              <p:nvPr/>
            </p:nvSpPr>
            <p:spPr bwMode="auto">
              <a:xfrm>
                <a:off x="5968721" y="3329471"/>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p>
            </p:txBody>
          </p:sp>
          <p:sp>
            <p:nvSpPr>
              <p:cNvPr id="29" name="Freeform 8">
                <a:extLst>
                  <a:ext uri="{FF2B5EF4-FFF2-40B4-BE49-F238E27FC236}">
                    <a16:creationId xmlns:a16="http://schemas.microsoft.com/office/drawing/2014/main" xmlns="" id="{2DEA8DD6-87C8-406A-973F-C01B6C83B475}"/>
                  </a:ext>
                </a:extLst>
              </p:cNvPr>
              <p:cNvSpPr>
                <a:spLocks noChangeArrowheads="1"/>
              </p:cNvSpPr>
              <p:nvPr/>
            </p:nvSpPr>
            <p:spPr bwMode="auto">
              <a:xfrm>
                <a:off x="7202893" y="3329471"/>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solidFill>
              <a:ln>
                <a:noFill/>
              </a:ln>
              <a:effectLst/>
            </p:spPr>
            <p:txBody>
              <a:bodyPr wrap="none" anchor="ctr"/>
              <a:lstStyle/>
              <a:p>
                <a:endParaRPr lang="en-GB" sz="2450" dirty="0"/>
              </a:p>
            </p:txBody>
          </p:sp>
          <p:sp>
            <p:nvSpPr>
              <p:cNvPr id="30" name="Freeform 9">
                <a:extLst>
                  <a:ext uri="{FF2B5EF4-FFF2-40B4-BE49-F238E27FC236}">
                    <a16:creationId xmlns:a16="http://schemas.microsoft.com/office/drawing/2014/main" xmlns="" id="{DF19F49E-333F-4A7B-A951-FB0D57675766}"/>
                  </a:ext>
                </a:extLst>
              </p:cNvPr>
              <p:cNvSpPr>
                <a:spLocks noChangeArrowheads="1"/>
              </p:cNvSpPr>
              <p:nvPr/>
            </p:nvSpPr>
            <p:spPr bwMode="auto">
              <a:xfrm>
                <a:off x="8420582" y="3329471"/>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p>
            </p:txBody>
          </p:sp>
          <p:sp>
            <p:nvSpPr>
              <p:cNvPr id="39" name="Freeform 26">
                <a:extLst>
                  <a:ext uri="{FF2B5EF4-FFF2-40B4-BE49-F238E27FC236}">
                    <a16:creationId xmlns:a16="http://schemas.microsoft.com/office/drawing/2014/main" xmlns="" id="{74240B8A-AD02-46E2-B51C-027C20AE0E0F}"/>
                  </a:ext>
                </a:extLst>
              </p:cNvPr>
              <p:cNvSpPr>
                <a:spLocks noChangeArrowheads="1"/>
              </p:cNvSpPr>
              <p:nvPr/>
            </p:nvSpPr>
            <p:spPr bwMode="auto">
              <a:xfrm>
                <a:off x="5777105" y="3700340"/>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rgbClr val="4472C4"/>
              </a:solidFill>
              <a:ln>
                <a:noFill/>
              </a:ln>
              <a:effectLst/>
            </p:spPr>
            <p:txBody>
              <a:bodyPr wrap="none" anchor="ctr"/>
              <a:lstStyle/>
              <a:p>
                <a:endParaRPr lang="en-GB" sz="2450" dirty="0"/>
              </a:p>
            </p:txBody>
          </p:sp>
          <p:sp>
            <p:nvSpPr>
              <p:cNvPr id="40" name="Freeform 27">
                <a:extLst>
                  <a:ext uri="{FF2B5EF4-FFF2-40B4-BE49-F238E27FC236}">
                    <a16:creationId xmlns:a16="http://schemas.microsoft.com/office/drawing/2014/main" xmlns="" id="{5061D5C1-C00F-48FE-B3C0-9BB657B3B525}"/>
                  </a:ext>
                </a:extLst>
              </p:cNvPr>
              <p:cNvSpPr>
                <a:spLocks noChangeArrowheads="1"/>
              </p:cNvSpPr>
              <p:nvPr/>
            </p:nvSpPr>
            <p:spPr bwMode="auto">
              <a:xfrm>
                <a:off x="7011277" y="3700340"/>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accent2"/>
              </a:solidFill>
              <a:ln>
                <a:noFill/>
              </a:ln>
              <a:effectLst/>
            </p:spPr>
            <p:txBody>
              <a:bodyPr wrap="none" anchor="ctr"/>
              <a:lstStyle/>
              <a:p>
                <a:endParaRPr lang="en-GB" sz="2450" dirty="0"/>
              </a:p>
            </p:txBody>
          </p:sp>
          <p:sp>
            <p:nvSpPr>
              <p:cNvPr id="41" name="Freeform 28">
                <a:extLst>
                  <a:ext uri="{FF2B5EF4-FFF2-40B4-BE49-F238E27FC236}">
                    <a16:creationId xmlns:a16="http://schemas.microsoft.com/office/drawing/2014/main" xmlns="" id="{34CA9C48-20B0-4C89-BA6A-7241F4ECA9E0}"/>
                  </a:ext>
                </a:extLst>
              </p:cNvPr>
              <p:cNvSpPr>
                <a:spLocks noChangeArrowheads="1"/>
              </p:cNvSpPr>
              <p:nvPr/>
            </p:nvSpPr>
            <p:spPr bwMode="auto">
              <a:xfrm>
                <a:off x="8235147" y="3700340"/>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rgbClr val="A5A5A5"/>
              </a:solidFill>
              <a:ln>
                <a:noFill/>
              </a:ln>
              <a:effectLst/>
            </p:spPr>
            <p:txBody>
              <a:bodyPr wrap="none" anchor="ctr"/>
              <a:lstStyle/>
              <a:p>
                <a:endParaRPr lang="en-GB" sz="2450" dirty="0"/>
              </a:p>
            </p:txBody>
          </p:sp>
          <p:sp>
            <p:nvSpPr>
              <p:cNvPr id="43" name="Down Arrow 18">
                <a:extLst>
                  <a:ext uri="{FF2B5EF4-FFF2-40B4-BE49-F238E27FC236}">
                    <a16:creationId xmlns:a16="http://schemas.microsoft.com/office/drawing/2014/main" xmlns="" id="{1E915F6D-6D58-4E08-B439-EFE478047524}"/>
                  </a:ext>
                </a:extLst>
              </p:cNvPr>
              <p:cNvSpPr/>
              <p:nvPr/>
            </p:nvSpPr>
            <p:spPr>
              <a:xfrm rot="10800000">
                <a:off x="5779354" y="4382102"/>
                <a:ext cx="120510" cy="44638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4" name="Up Arrow 19">
                <a:extLst>
                  <a:ext uri="{FF2B5EF4-FFF2-40B4-BE49-F238E27FC236}">
                    <a16:creationId xmlns:a16="http://schemas.microsoft.com/office/drawing/2014/main" xmlns="" id="{F0391EBD-6877-4B7F-A7EA-603CC6FBAA16}"/>
                  </a:ext>
                </a:extLst>
              </p:cNvPr>
              <p:cNvSpPr/>
              <p:nvPr/>
            </p:nvSpPr>
            <p:spPr>
              <a:xfrm rot="10800000">
                <a:off x="6999439" y="2772498"/>
                <a:ext cx="120510" cy="44638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5" name="Down Arrow 20">
                <a:extLst>
                  <a:ext uri="{FF2B5EF4-FFF2-40B4-BE49-F238E27FC236}">
                    <a16:creationId xmlns:a16="http://schemas.microsoft.com/office/drawing/2014/main" xmlns="" id="{0B004C75-F857-45CC-B8C4-CF6F1F3C2124}"/>
                  </a:ext>
                </a:extLst>
              </p:cNvPr>
              <p:cNvSpPr/>
              <p:nvPr/>
            </p:nvSpPr>
            <p:spPr>
              <a:xfrm rot="10800000">
                <a:off x="8214890" y="4382102"/>
                <a:ext cx="120510" cy="44638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8" name="Subtitle 2">
                <a:extLst>
                  <a:ext uri="{FF2B5EF4-FFF2-40B4-BE49-F238E27FC236}">
                    <a16:creationId xmlns:a16="http://schemas.microsoft.com/office/drawing/2014/main" xmlns="" id="{877ABAA4-16E6-48EC-A462-527A064909E9}"/>
                  </a:ext>
                </a:extLst>
              </p:cNvPr>
              <p:cNvSpPr txBox="1">
                <a:spLocks/>
              </p:cNvSpPr>
              <p:nvPr/>
            </p:nvSpPr>
            <p:spPr>
              <a:xfrm>
                <a:off x="5032829" y="5123454"/>
                <a:ext cx="1613561" cy="84678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Probabilidad percibida de que el esfuerzo conduzca a un buen rendimiento</a:t>
                </a:r>
              </a:p>
            </p:txBody>
          </p:sp>
          <p:sp>
            <p:nvSpPr>
              <p:cNvPr id="49" name="TextBox 24">
                <a:extLst>
                  <a:ext uri="{FF2B5EF4-FFF2-40B4-BE49-F238E27FC236}">
                    <a16:creationId xmlns:a16="http://schemas.microsoft.com/office/drawing/2014/main" xmlns="" id="{D00DC624-C491-49D2-B3B4-F559A027F04B}"/>
                  </a:ext>
                </a:extLst>
              </p:cNvPr>
              <p:cNvSpPr txBox="1"/>
              <p:nvPr/>
            </p:nvSpPr>
            <p:spPr>
              <a:xfrm>
                <a:off x="5341687" y="4843326"/>
                <a:ext cx="995848" cy="281195"/>
              </a:xfrm>
              <a:prstGeom prst="rect">
                <a:avLst/>
              </a:prstGeom>
              <a:noFill/>
            </p:spPr>
            <p:txBody>
              <a:bodyPr wrap="none" rtlCol="0" anchor="b" anchorCtr="0">
                <a:spAutoFit/>
              </a:bodyPr>
              <a:lstStyle/>
              <a:p>
                <a:pPr algn="ctr"/>
                <a:r>
                  <a:rPr lang="en-GB" sz="1600" b="1" dirty="0">
                    <a:solidFill>
                      <a:schemeClr val="tx2"/>
                    </a:solidFill>
                    <a:latin typeface="Poppins" pitchFamily="2" charset="77"/>
                    <a:ea typeface="League Spartan" charset="0"/>
                    <a:cs typeface="Poppins" pitchFamily="2" charset="77"/>
                  </a:rPr>
                  <a:t>Expectativa:</a:t>
                </a:r>
              </a:p>
            </p:txBody>
          </p:sp>
          <p:sp>
            <p:nvSpPr>
              <p:cNvPr id="50" name="Subtitle 2">
                <a:extLst>
                  <a:ext uri="{FF2B5EF4-FFF2-40B4-BE49-F238E27FC236}">
                    <a16:creationId xmlns:a16="http://schemas.microsoft.com/office/drawing/2014/main" xmlns="" id="{69329A64-2C5E-40A2-BF12-A31A630E4342}"/>
                  </a:ext>
                </a:extLst>
              </p:cNvPr>
              <p:cNvSpPr txBox="1">
                <a:spLocks/>
              </p:cNvSpPr>
              <p:nvPr/>
            </p:nvSpPr>
            <p:spPr>
              <a:xfrm>
                <a:off x="7011277" y="5123454"/>
                <a:ext cx="2363263" cy="48890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Valor de los resultados esperados para el individuo</a:t>
                </a:r>
              </a:p>
            </p:txBody>
          </p:sp>
          <p:sp>
            <p:nvSpPr>
              <p:cNvPr id="51" name="TextBox 28">
                <a:extLst>
                  <a:ext uri="{FF2B5EF4-FFF2-40B4-BE49-F238E27FC236}">
                    <a16:creationId xmlns:a16="http://schemas.microsoft.com/office/drawing/2014/main" xmlns="" id="{0FAF728F-9EF2-4C0E-8778-CB9AE30406F7}"/>
                  </a:ext>
                </a:extLst>
              </p:cNvPr>
              <p:cNvSpPr txBox="1"/>
              <p:nvPr/>
            </p:nvSpPr>
            <p:spPr>
              <a:xfrm>
                <a:off x="7904240" y="4843326"/>
                <a:ext cx="751080" cy="281195"/>
              </a:xfrm>
              <a:prstGeom prst="rect">
                <a:avLst/>
              </a:prstGeom>
              <a:noFill/>
            </p:spPr>
            <p:txBody>
              <a:bodyPr wrap="none" rtlCol="0" anchor="b" anchorCtr="0">
                <a:spAutoFit/>
              </a:bodyPr>
              <a:lstStyle/>
              <a:p>
                <a:pPr algn="ctr"/>
                <a:r>
                  <a:rPr lang="en-GB" sz="1600" b="1" dirty="0">
                    <a:solidFill>
                      <a:schemeClr val="tx2"/>
                    </a:solidFill>
                    <a:latin typeface="Poppins" pitchFamily="2" charset="77"/>
                    <a:ea typeface="League Spartan" charset="0"/>
                    <a:cs typeface="Poppins" pitchFamily="2" charset="77"/>
                  </a:rPr>
                  <a:t>Valencia:</a:t>
                </a:r>
              </a:p>
            </p:txBody>
          </p:sp>
          <p:sp>
            <p:nvSpPr>
              <p:cNvPr id="54" name="Subtitle 2">
                <a:extLst>
                  <a:ext uri="{FF2B5EF4-FFF2-40B4-BE49-F238E27FC236}">
                    <a16:creationId xmlns:a16="http://schemas.microsoft.com/office/drawing/2014/main" xmlns="" id="{A1F0C2D3-F4F7-4381-ACCC-C062528B432E}"/>
                  </a:ext>
                </a:extLst>
              </p:cNvPr>
              <p:cNvSpPr txBox="1">
                <a:spLocks/>
              </p:cNvSpPr>
              <p:nvPr/>
            </p:nvSpPr>
            <p:spPr>
              <a:xfrm>
                <a:off x="5849706" y="2159930"/>
                <a:ext cx="2540486" cy="64228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Probabilidad percibida de que una buena actuación conduzca a los resultados deseados</a:t>
                </a:r>
              </a:p>
            </p:txBody>
          </p:sp>
          <p:sp>
            <p:nvSpPr>
              <p:cNvPr id="58" name="TextBox 39">
                <a:extLst>
                  <a:ext uri="{FF2B5EF4-FFF2-40B4-BE49-F238E27FC236}">
                    <a16:creationId xmlns:a16="http://schemas.microsoft.com/office/drawing/2014/main" xmlns="" id="{503065DC-640E-493D-933C-8873431BD31A}"/>
                  </a:ext>
                </a:extLst>
              </p:cNvPr>
              <p:cNvSpPr txBox="1"/>
              <p:nvPr/>
            </p:nvSpPr>
            <p:spPr>
              <a:xfrm>
                <a:off x="4913979" y="3639257"/>
                <a:ext cx="615701" cy="332322"/>
              </a:xfrm>
              <a:prstGeom prst="rect">
                <a:avLst/>
              </a:prstGeom>
              <a:noFill/>
            </p:spPr>
            <p:txBody>
              <a:bodyPr wrap="none" rtlCol="0" anchor="ctr">
                <a:spAutoFit/>
              </a:bodyPr>
              <a:lstStyle/>
              <a:p>
                <a:pPr algn="ctr"/>
                <a:r>
                  <a:rPr lang="en-GB" sz="2000" b="1" dirty="0">
                    <a:solidFill>
                      <a:schemeClr val="bg1"/>
                    </a:solidFill>
                    <a:latin typeface="+mj-lt"/>
                    <a:cs typeface="Poppins" pitchFamily="2" charset="77"/>
                  </a:rPr>
                  <a:t>Esfuerzo</a:t>
                </a:r>
              </a:p>
            </p:txBody>
          </p:sp>
          <p:sp>
            <p:nvSpPr>
              <p:cNvPr id="59" name="TextBox 40">
                <a:extLst>
                  <a:ext uri="{FF2B5EF4-FFF2-40B4-BE49-F238E27FC236}">
                    <a16:creationId xmlns:a16="http://schemas.microsoft.com/office/drawing/2014/main" xmlns="" id="{E697B8AB-039E-41B8-AE5A-70F477754922}"/>
                  </a:ext>
                </a:extLst>
              </p:cNvPr>
              <p:cNvSpPr txBox="1"/>
              <p:nvPr/>
            </p:nvSpPr>
            <p:spPr>
              <a:xfrm>
                <a:off x="6079052" y="3511441"/>
                <a:ext cx="733291" cy="587954"/>
              </a:xfrm>
              <a:prstGeom prst="rect">
                <a:avLst/>
              </a:prstGeom>
              <a:noFill/>
            </p:spPr>
            <p:txBody>
              <a:bodyPr wrap="none" rtlCol="0" anchor="ctr">
                <a:spAutoFit/>
              </a:bodyPr>
              <a:lstStyle/>
              <a:p>
                <a:pPr algn="ctr"/>
                <a:r>
                  <a:rPr lang="en-GB" sz="2000" b="1" dirty="0" err="1">
                    <a:solidFill>
                      <a:schemeClr val="bg1"/>
                    </a:solidFill>
                    <a:latin typeface="+mj-lt"/>
                    <a:cs typeface="Poppins" pitchFamily="2" charset="77"/>
                  </a:rPr>
                  <a:t>Perfor-</a:t>
                </a:r>
                <a:r>
                  <a:rPr lang="en-GB" sz="2000" b="1" dirty="0">
                    <a:solidFill>
                      <a:schemeClr val="bg1"/>
                    </a:solidFill>
                    <a:latin typeface="+mj-lt"/>
                    <a:cs typeface="Poppins" pitchFamily="2" charset="77"/>
                  </a:rPr>
                  <a:t/>
                </a:r>
                <a:br>
                  <a:rPr lang="en-GB" sz="2000" b="1" dirty="0">
                    <a:solidFill>
                      <a:schemeClr val="bg1"/>
                    </a:solidFill>
                    <a:latin typeface="+mj-lt"/>
                    <a:cs typeface="Poppins" pitchFamily="2" charset="77"/>
                  </a:rPr>
                </a:br>
                <a:r>
                  <a:rPr lang="en-GB" sz="2000" b="1" dirty="0" err="1">
                    <a:solidFill>
                      <a:schemeClr val="bg1"/>
                    </a:solidFill>
                    <a:latin typeface="+mj-lt"/>
                    <a:cs typeface="Poppins" pitchFamily="2" charset="77"/>
                  </a:rPr>
                  <a:t>mancebía</a:t>
                </a:r>
                <a:endParaRPr lang="en-GB" sz="2000" b="1" dirty="0">
                  <a:solidFill>
                    <a:schemeClr val="bg1"/>
                  </a:solidFill>
                  <a:latin typeface="+mj-lt"/>
                  <a:cs typeface="Poppins" pitchFamily="2" charset="77"/>
                </a:endParaRPr>
              </a:p>
            </p:txBody>
          </p:sp>
          <p:sp>
            <p:nvSpPr>
              <p:cNvPr id="60" name="TextBox 41">
                <a:extLst>
                  <a:ext uri="{FF2B5EF4-FFF2-40B4-BE49-F238E27FC236}">
                    <a16:creationId xmlns:a16="http://schemas.microsoft.com/office/drawing/2014/main" xmlns="" id="{3E71BC77-FA51-4BB2-9C5E-1FE27E083F49}"/>
                  </a:ext>
                </a:extLst>
              </p:cNvPr>
              <p:cNvSpPr txBox="1"/>
              <p:nvPr/>
            </p:nvSpPr>
            <p:spPr>
              <a:xfrm>
                <a:off x="7207907" y="3639257"/>
                <a:ext cx="931566" cy="332322"/>
              </a:xfrm>
              <a:prstGeom prst="rect">
                <a:avLst/>
              </a:prstGeom>
              <a:noFill/>
            </p:spPr>
            <p:txBody>
              <a:bodyPr wrap="none" rtlCol="0" anchor="ctr">
                <a:spAutoFit/>
              </a:bodyPr>
              <a:lstStyle/>
              <a:p>
                <a:pPr algn="ctr"/>
                <a:r>
                  <a:rPr lang="en-GB" sz="2000" b="1">
                    <a:solidFill>
                      <a:schemeClr val="bg1"/>
                    </a:solidFill>
                    <a:latin typeface="+mj-lt"/>
                    <a:cs typeface="Poppins" pitchFamily="2" charset="77"/>
                  </a:rPr>
                  <a:t>Resultado</a:t>
                </a:r>
                <a:endParaRPr lang="en-GB" sz="2000" b="1" dirty="0">
                  <a:solidFill>
                    <a:schemeClr val="bg1"/>
                  </a:solidFill>
                  <a:latin typeface="+mj-lt"/>
                  <a:cs typeface="Poppins" pitchFamily="2" charset="77"/>
                </a:endParaRPr>
              </a:p>
            </p:txBody>
          </p:sp>
          <p:sp>
            <p:nvSpPr>
              <p:cNvPr id="61" name="TextBox 42">
                <a:extLst>
                  <a:ext uri="{FF2B5EF4-FFF2-40B4-BE49-F238E27FC236}">
                    <a16:creationId xmlns:a16="http://schemas.microsoft.com/office/drawing/2014/main" xmlns="" id="{A9081E8F-E66B-411B-9FA8-35B7CF36F949}"/>
                  </a:ext>
                </a:extLst>
              </p:cNvPr>
              <p:cNvSpPr txBox="1"/>
              <p:nvPr/>
            </p:nvSpPr>
            <p:spPr>
              <a:xfrm>
                <a:off x="8360150" y="3639257"/>
                <a:ext cx="1074827" cy="332322"/>
              </a:xfrm>
              <a:prstGeom prst="rect">
                <a:avLst/>
              </a:prstGeom>
              <a:noFill/>
            </p:spPr>
            <p:txBody>
              <a:bodyPr wrap="none" rtlCol="0" anchor="ctr">
                <a:spAutoFit/>
              </a:bodyPr>
              <a:lstStyle/>
              <a:p>
                <a:pPr algn="ctr"/>
                <a:r>
                  <a:rPr lang="en-GB" sz="2000" b="1">
                    <a:solidFill>
                      <a:schemeClr val="bg1"/>
                    </a:solidFill>
                    <a:latin typeface="+mj-lt"/>
                    <a:cs typeface="Poppins" pitchFamily="2" charset="77"/>
                  </a:rPr>
                  <a:t>Motivación</a:t>
                </a:r>
                <a:endParaRPr lang="en-GB" sz="2000" b="1" dirty="0">
                  <a:solidFill>
                    <a:schemeClr val="bg1"/>
                  </a:solidFill>
                  <a:latin typeface="+mj-lt"/>
                  <a:cs typeface="Poppins" pitchFamily="2" charset="77"/>
                </a:endParaRPr>
              </a:p>
            </p:txBody>
          </p:sp>
          <p:sp>
            <p:nvSpPr>
              <p:cNvPr id="4" name="Rechteck 3">
                <a:extLst>
                  <a:ext uri="{FF2B5EF4-FFF2-40B4-BE49-F238E27FC236}">
                    <a16:creationId xmlns:a16="http://schemas.microsoft.com/office/drawing/2014/main" xmlns="" id="{0872BA91-4332-4D5E-B48F-BABB9645CD98}"/>
                  </a:ext>
                </a:extLst>
              </p:cNvPr>
              <p:cNvSpPr/>
              <p:nvPr/>
            </p:nvSpPr>
            <p:spPr>
              <a:xfrm>
                <a:off x="9515517" y="3162577"/>
                <a:ext cx="688231" cy="1285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234095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4154" y="524626"/>
            <a:ext cx="8852375" cy="697353"/>
          </a:xfrm>
        </p:spPr>
        <p:txBody>
          <a:bodyPr>
            <a:normAutofit/>
          </a:bodyPr>
          <a:lstStyle/>
          <a:p>
            <a:r>
              <a:rPr lang="en-GB" dirty="0"/>
              <a:t>Liderazgo vs. Gestión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54569" y="1762167"/>
            <a:ext cx="5144543" cy="19290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Se plantean algunas preguntas. ¿Un gestor tiene que ser también un líder? ¿Un líder tiene que ser también un gerente? Es posible ser jefe en una empresa sin ser líder. Los directivos son nombrados, pero los líderes pueden ser nombrados o surgir.</a:t>
            </a:r>
          </a:p>
        </p:txBody>
      </p:sp>
      <p:sp>
        <p:nvSpPr>
          <p:cNvPr id="48" name="Freeform: Shape 7432">
            <a:extLst>
              <a:ext uri="{FF2B5EF4-FFF2-40B4-BE49-F238E27FC236}">
                <a16:creationId xmlns:a16="http://schemas.microsoft.com/office/drawing/2014/main" xmlns="" id="{2E62CB37-3D71-4DC3-BB7D-CC3E9AB39B96}"/>
              </a:ext>
            </a:extLst>
          </p:cNvPr>
          <p:cNvSpPr/>
          <p:nvPr/>
        </p:nvSpPr>
        <p:spPr>
          <a:xfrm>
            <a:off x="8624963" y="2236975"/>
            <a:ext cx="3423133" cy="2557300"/>
          </a:xfrm>
          <a:custGeom>
            <a:avLst/>
            <a:gdLst/>
            <a:ahLst/>
            <a:cxnLst>
              <a:cxn ang="3cd4">
                <a:pos x="hc" y="t"/>
              </a:cxn>
              <a:cxn ang="cd2">
                <a:pos x="l" y="vc"/>
              </a:cxn>
              <a:cxn ang="cd4">
                <a:pos x="hc" y="b"/>
              </a:cxn>
              <a:cxn ang="0">
                <a:pos x="r" y="vc"/>
              </a:cxn>
            </a:cxnLst>
            <a:rect l="l" t="t" r="r" b="b"/>
            <a:pathLst>
              <a:path w="2555" h="1909">
                <a:moveTo>
                  <a:pt x="167" y="1584"/>
                </a:moveTo>
                <a:lnTo>
                  <a:pt x="167" y="457"/>
                </a:lnTo>
                <a:lnTo>
                  <a:pt x="0" y="541"/>
                </a:lnTo>
                <a:lnTo>
                  <a:pt x="0" y="216"/>
                </a:lnTo>
                <a:lnTo>
                  <a:pt x="432" y="0"/>
                </a:lnTo>
                <a:lnTo>
                  <a:pt x="865" y="216"/>
                </a:lnTo>
                <a:lnTo>
                  <a:pt x="864" y="541"/>
                </a:lnTo>
                <a:lnTo>
                  <a:pt x="697" y="457"/>
                </a:lnTo>
                <a:lnTo>
                  <a:pt x="697" y="1380"/>
                </a:lnTo>
                <a:lnTo>
                  <a:pt x="2555" y="1380"/>
                </a:lnTo>
                <a:lnTo>
                  <a:pt x="2555" y="1909"/>
                </a:lnTo>
                <a:lnTo>
                  <a:pt x="492" y="1909"/>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49" name="Freeform: Shape 7433">
            <a:extLst>
              <a:ext uri="{FF2B5EF4-FFF2-40B4-BE49-F238E27FC236}">
                <a16:creationId xmlns:a16="http://schemas.microsoft.com/office/drawing/2014/main" xmlns="" id="{5270AED3-58F2-44E8-88D0-3B52CE1AFA6F}"/>
              </a:ext>
            </a:extLst>
          </p:cNvPr>
          <p:cNvSpPr/>
          <p:nvPr/>
        </p:nvSpPr>
        <p:spPr>
          <a:xfrm>
            <a:off x="5299113" y="2248233"/>
            <a:ext cx="3424473" cy="2557300"/>
          </a:xfrm>
          <a:custGeom>
            <a:avLst/>
            <a:gdLst/>
            <a:ahLst/>
            <a:cxnLst>
              <a:cxn ang="3cd4">
                <a:pos x="hc" y="t"/>
              </a:cxn>
              <a:cxn ang="cd2">
                <a:pos x="l" y="vc"/>
              </a:cxn>
              <a:cxn ang="cd4">
                <a:pos x="hc" y="b"/>
              </a:cxn>
              <a:cxn ang="0">
                <a:pos x="r" y="vc"/>
              </a:cxn>
            </a:cxnLst>
            <a:rect l="l" t="t" r="r" b="b"/>
            <a:pathLst>
              <a:path w="2556" h="1909">
                <a:moveTo>
                  <a:pt x="2388" y="324"/>
                </a:moveTo>
                <a:lnTo>
                  <a:pt x="2388" y="1451"/>
                </a:lnTo>
                <a:lnTo>
                  <a:pt x="2556" y="1367"/>
                </a:lnTo>
                <a:lnTo>
                  <a:pt x="2556" y="1693"/>
                </a:lnTo>
                <a:lnTo>
                  <a:pt x="2123" y="1909"/>
                </a:lnTo>
                <a:lnTo>
                  <a:pt x="1690" y="1693"/>
                </a:lnTo>
                <a:lnTo>
                  <a:pt x="1691" y="1367"/>
                </a:lnTo>
                <a:lnTo>
                  <a:pt x="1858" y="1451"/>
                </a:lnTo>
                <a:lnTo>
                  <a:pt x="1858" y="529"/>
                </a:lnTo>
                <a:lnTo>
                  <a:pt x="0" y="529"/>
                </a:lnTo>
                <a:lnTo>
                  <a:pt x="0" y="0"/>
                </a:lnTo>
                <a:lnTo>
                  <a:pt x="2063" y="0"/>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78" name="Text Placeholder 33">
            <a:extLst>
              <a:ext uri="{FF2B5EF4-FFF2-40B4-BE49-F238E27FC236}">
                <a16:creationId xmlns:a16="http://schemas.microsoft.com/office/drawing/2014/main" xmlns="" id="{1144EDB7-CAE2-49C3-85F1-1EF3217227C4}"/>
              </a:ext>
            </a:extLst>
          </p:cNvPr>
          <p:cNvSpPr txBox="1">
            <a:spLocks/>
          </p:cNvSpPr>
          <p:nvPr/>
        </p:nvSpPr>
        <p:spPr>
          <a:xfrm>
            <a:off x="5575145" y="2398276"/>
            <a:ext cx="231457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dirty="0">
                <a:solidFill>
                  <a:schemeClr val="bg1"/>
                </a:solidFill>
                <a:latin typeface="+mj-lt"/>
                <a:cs typeface="Roboto Regular"/>
              </a:rPr>
              <a:t>Gestión</a:t>
            </a:r>
          </a:p>
        </p:txBody>
      </p:sp>
      <p:sp>
        <p:nvSpPr>
          <p:cNvPr id="82" name="Text Placeholder 33">
            <a:extLst>
              <a:ext uri="{FF2B5EF4-FFF2-40B4-BE49-F238E27FC236}">
                <a16:creationId xmlns:a16="http://schemas.microsoft.com/office/drawing/2014/main" xmlns="" id="{C91179E3-95B8-4C7E-9F7F-EC7FC116A5F8}"/>
              </a:ext>
            </a:extLst>
          </p:cNvPr>
          <p:cNvSpPr txBox="1">
            <a:spLocks/>
          </p:cNvSpPr>
          <p:nvPr/>
        </p:nvSpPr>
        <p:spPr>
          <a:xfrm>
            <a:off x="9547355" y="4183209"/>
            <a:ext cx="240982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b="1" dirty="0">
                <a:solidFill>
                  <a:schemeClr val="bg1"/>
                </a:solidFill>
                <a:latin typeface="+mj-lt"/>
                <a:cs typeface="Roboto Regular"/>
              </a:rPr>
              <a:t>Liderazgo</a:t>
            </a:r>
            <a:endParaRPr lang="en-GB" sz="2400" dirty="0">
              <a:solidFill>
                <a:schemeClr val="bg1"/>
              </a:solidFill>
              <a:latin typeface="+mj-lt"/>
              <a:cs typeface="Roboto Regular"/>
            </a:endParaRPr>
          </a:p>
        </p:txBody>
      </p:sp>
      <p:sp>
        <p:nvSpPr>
          <p:cNvPr id="4" name="Textfeld 3">
            <a:extLst>
              <a:ext uri="{FF2B5EF4-FFF2-40B4-BE49-F238E27FC236}">
                <a16:creationId xmlns:a16="http://schemas.microsoft.com/office/drawing/2014/main" xmlns="" id="{BA5737D9-F6C8-4A57-8BBF-F5B13627D3FB}"/>
              </a:ext>
            </a:extLst>
          </p:cNvPr>
          <p:cNvSpPr txBox="1"/>
          <p:nvPr/>
        </p:nvSpPr>
        <p:spPr>
          <a:xfrm>
            <a:off x="9685171" y="3203718"/>
            <a:ext cx="2397885" cy="707886"/>
          </a:xfrm>
          <a:prstGeom prst="rect">
            <a:avLst/>
          </a:prstGeom>
          <a:noFill/>
        </p:spPr>
        <p:txBody>
          <a:bodyPr wrap="square" rtlCol="0">
            <a:spAutoFit/>
          </a:bodyPr>
          <a:lstStyle/>
          <a:p>
            <a:r>
              <a:rPr lang="en-GB" sz="2000" dirty="0">
                <a:solidFill>
                  <a:srgbClr val="ED7D31"/>
                </a:solidFill>
                <a:latin typeface="+mj-lt"/>
              </a:rPr>
              <a:t>El liderazgo consiste en afrontar el cambio</a:t>
            </a:r>
          </a:p>
        </p:txBody>
      </p:sp>
      <p:sp>
        <p:nvSpPr>
          <p:cNvPr id="5" name="Textfeld 4">
            <a:extLst>
              <a:ext uri="{FF2B5EF4-FFF2-40B4-BE49-F238E27FC236}">
                <a16:creationId xmlns:a16="http://schemas.microsoft.com/office/drawing/2014/main" xmlns="" id="{0245298D-2C30-4315-BA4E-D66A401FDA67}"/>
              </a:ext>
            </a:extLst>
          </p:cNvPr>
          <p:cNvSpPr txBox="1"/>
          <p:nvPr/>
        </p:nvSpPr>
        <p:spPr>
          <a:xfrm>
            <a:off x="5202855" y="2986990"/>
            <a:ext cx="2590646" cy="984885"/>
          </a:xfrm>
          <a:prstGeom prst="rect">
            <a:avLst/>
          </a:prstGeom>
          <a:noFill/>
        </p:spPr>
        <p:txBody>
          <a:bodyPr wrap="none" rtlCol="0">
            <a:spAutoFit/>
          </a:bodyPr>
          <a:lstStyle/>
          <a:p>
            <a:r>
              <a:rPr lang="en-GB" sz="2000" dirty="0">
                <a:solidFill>
                  <a:srgbClr val="4472C4"/>
                </a:solidFill>
                <a:latin typeface="+mj-lt"/>
              </a:rPr>
              <a:t>La gestión consiste en</a:t>
            </a:r>
            <a:br>
              <a:rPr lang="en-GB" sz="2000" dirty="0">
                <a:solidFill>
                  <a:srgbClr val="4472C4"/>
                </a:solidFill>
                <a:latin typeface="+mj-lt"/>
              </a:rPr>
            </a:br>
            <a:r>
              <a:rPr lang="en-GB" sz="2000" dirty="0">
                <a:solidFill>
                  <a:srgbClr val="4472C4"/>
                </a:solidFill>
                <a:latin typeface="+mj-lt"/>
              </a:rPr>
              <a:t>hacer frente a la complejidad</a:t>
            </a:r>
            <a:r>
              <a:rPr lang="en-GB" dirty="0">
                <a:solidFill>
                  <a:srgbClr val="4472C4"/>
                </a:solidFill>
              </a:rPr>
              <a:t/>
            </a:r>
            <a:br>
              <a:rPr lang="en-GB" dirty="0">
                <a:solidFill>
                  <a:srgbClr val="4472C4"/>
                </a:solidFill>
              </a:rPr>
            </a:br>
            <a:endParaRPr lang="en-GB" dirty="0">
              <a:solidFill>
                <a:srgbClr val="4472C4"/>
              </a:solidFill>
            </a:endParaRPr>
          </a:p>
        </p:txBody>
      </p:sp>
      <p:sp>
        <p:nvSpPr>
          <p:cNvPr id="11" name="Subtitle 2">
            <a:extLst>
              <a:ext uri="{FF2B5EF4-FFF2-40B4-BE49-F238E27FC236}">
                <a16:creationId xmlns:a16="http://schemas.microsoft.com/office/drawing/2014/main" xmlns="" id="{98227070-E5B8-4DDA-B5B8-39FD321EE837}"/>
              </a:ext>
            </a:extLst>
          </p:cNvPr>
          <p:cNvSpPr txBox="1">
            <a:spLocks/>
          </p:cNvSpPr>
          <p:nvPr/>
        </p:nvSpPr>
        <p:spPr>
          <a:xfrm>
            <a:off x="3176" y="3673056"/>
            <a:ext cx="6318480" cy="323708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Los directivos dependen de su autoridad posicional para dirigir a sus subordinados. Los líderes son capaces de influir en los seguidores más allá de su autoridad formal. Los directivos son personas que hacen las cosas bien y los líderes son personas que hacen lo correcto.</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El liderazgo y la gestión deben ir de la mano. No son lo mismo. Pero están necesariamente vinculados y son complementarios. Cualquier esfuerzo por separar ambos es probable que cause más problemas de los que resuelve. Un buen gestor debe poseer cualidades de liderazgo.</a:t>
            </a:r>
          </a:p>
        </p:txBody>
      </p:sp>
    </p:spTree>
    <p:extLst>
      <p:ext uri="{BB962C8B-B14F-4D97-AF65-F5344CB8AC3E}">
        <p14:creationId xmlns:p14="http://schemas.microsoft.com/office/powerpoint/2010/main" val="3192029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35187" y="474089"/>
            <a:ext cx="8852375" cy="697353"/>
          </a:xfrm>
        </p:spPr>
        <p:txBody>
          <a:bodyPr>
            <a:normAutofit/>
          </a:bodyPr>
          <a:lstStyle/>
          <a:p>
            <a:r>
              <a:rPr lang="en-GB"/>
              <a:t>Teoría de </a:t>
            </a:r>
            <a:r>
              <a:rPr lang="en-GB" dirty="0"/>
              <a:t>la motivación</a:t>
            </a:r>
            <a:r>
              <a:rPr lang="en-GB"/>
              <a:t>: Teoría del refuerzo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0443" y="1834808"/>
            <a:ext cx="4180883" cy="50837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sym typeface="Wingdings" panose="05000000000000000000" pitchFamily="2" charset="2"/>
              </a:rPr>
              <a:t>Base: La motivación está impulsada por las consecuencias externas, especialmente cuando las consecuencias están estrechamente vinculadas a las acciones.</a:t>
            </a:r>
          </a:p>
          <a:p>
            <a:pPr algn="l">
              <a:lnSpc>
                <a:spcPct val="100000"/>
              </a:lnSpc>
              <a:spcBef>
                <a:spcPts val="600"/>
              </a:spcBef>
            </a:pPr>
            <a:r>
              <a:rPr lang="en-GB" altLang="de-DE" sz="2000" dirty="0">
                <a:solidFill>
                  <a:srgbClr val="245473"/>
                </a:solidFill>
                <a:latin typeface="+mj-lt"/>
                <a:sym typeface="Wingdings" panose="05000000000000000000" pitchFamily="2" charset="2"/>
              </a:rPr>
              <a:t>4 tipos de reforzadores (consecuencias):</a:t>
            </a:r>
          </a:p>
          <a:p>
            <a:pPr marL="342900" indent="-342900" algn="l">
              <a:lnSpc>
                <a:spcPct val="100000"/>
              </a:lnSpc>
              <a:spcBef>
                <a:spcPts val="600"/>
              </a:spcBef>
              <a:buFont typeface="+mj-lt"/>
              <a:buAutoNum type="arabicPeriod"/>
            </a:pPr>
            <a:r>
              <a:rPr lang="en-GB" altLang="de-DE" sz="2000" dirty="0">
                <a:solidFill>
                  <a:srgbClr val="245473"/>
                </a:solidFill>
                <a:latin typeface="+mj-lt"/>
                <a:sym typeface="Wingdings" panose="05000000000000000000" pitchFamily="2" charset="2"/>
              </a:rPr>
              <a:t>Refuerzo positivo - Premiar el comportamiento con algo agradable</a:t>
            </a:r>
          </a:p>
          <a:p>
            <a:pPr marL="342900" indent="-342900" algn="l">
              <a:lnSpc>
                <a:spcPct val="100000"/>
              </a:lnSpc>
              <a:spcBef>
                <a:spcPts val="600"/>
              </a:spcBef>
              <a:buFont typeface="+mj-lt"/>
              <a:buAutoNum type="arabicPeriod"/>
            </a:pPr>
            <a:r>
              <a:rPr lang="en-GB" altLang="de-DE" sz="2000" dirty="0">
                <a:solidFill>
                  <a:srgbClr val="245473"/>
                </a:solidFill>
                <a:latin typeface="+mj-lt"/>
                <a:sym typeface="Wingdings" panose="05000000000000000000" pitchFamily="2" charset="2"/>
              </a:rPr>
              <a:t>Refuerzo negativo - Premiar el comportamiento con la eliminación de algo desagradable</a:t>
            </a:r>
          </a:p>
          <a:p>
            <a:pPr marL="342900" indent="-342900" algn="l">
              <a:lnSpc>
                <a:spcPct val="100000"/>
              </a:lnSpc>
              <a:spcBef>
                <a:spcPts val="600"/>
              </a:spcBef>
              <a:buFont typeface="+mj-lt"/>
              <a:buAutoNum type="arabicPeriod"/>
            </a:pPr>
            <a:r>
              <a:rPr lang="en-GB" altLang="de-DE" sz="2000" dirty="0">
                <a:solidFill>
                  <a:srgbClr val="245473"/>
                </a:solidFill>
                <a:latin typeface="+mj-lt"/>
                <a:sym typeface="Wingdings" panose="05000000000000000000" pitchFamily="2" charset="2"/>
              </a:rPr>
              <a:t>Castigo - Penalizar los comportamientos indeseables</a:t>
            </a:r>
          </a:p>
          <a:p>
            <a:pPr marL="342900" indent="-342900" algn="l">
              <a:lnSpc>
                <a:spcPct val="100000"/>
              </a:lnSpc>
              <a:spcBef>
                <a:spcPts val="600"/>
              </a:spcBef>
              <a:buFont typeface="+mj-lt"/>
              <a:buAutoNum type="arabicPeriod"/>
            </a:pPr>
            <a:r>
              <a:rPr lang="en-GB" altLang="de-DE" sz="2000" dirty="0">
                <a:solidFill>
                  <a:srgbClr val="245473"/>
                </a:solidFill>
                <a:latin typeface="+mj-lt"/>
                <a:sym typeface="Wingdings" panose="05000000000000000000" pitchFamily="2" charset="2"/>
              </a:rPr>
              <a:t>Extinción - Eliminar cualquier refuerzo para el comportamiento indeseable.</a:t>
            </a:r>
          </a:p>
        </p:txBody>
      </p:sp>
      <p:grpSp>
        <p:nvGrpSpPr>
          <p:cNvPr id="7" name="Gruppieren 6">
            <a:extLst>
              <a:ext uri="{FF2B5EF4-FFF2-40B4-BE49-F238E27FC236}">
                <a16:creationId xmlns:a16="http://schemas.microsoft.com/office/drawing/2014/main" xmlns="" id="{6F128B3F-3798-4908-B732-887CDFB1B6E0}"/>
              </a:ext>
            </a:extLst>
          </p:cNvPr>
          <p:cNvGrpSpPr/>
          <p:nvPr/>
        </p:nvGrpSpPr>
        <p:grpSpPr>
          <a:xfrm>
            <a:off x="4365946" y="1877897"/>
            <a:ext cx="7868235" cy="4642183"/>
            <a:chOff x="4031685" y="1714588"/>
            <a:chExt cx="7868235" cy="4642183"/>
          </a:xfrm>
        </p:grpSpPr>
        <p:grpSp>
          <p:nvGrpSpPr>
            <p:cNvPr id="5" name="Gruppieren 4">
              <a:extLst>
                <a:ext uri="{FF2B5EF4-FFF2-40B4-BE49-F238E27FC236}">
                  <a16:creationId xmlns:a16="http://schemas.microsoft.com/office/drawing/2014/main" xmlns="" id="{C7F81262-2730-4507-9971-DD0DB57A86B9}"/>
                </a:ext>
              </a:extLst>
            </p:cNvPr>
            <p:cNvGrpSpPr/>
            <p:nvPr/>
          </p:nvGrpSpPr>
          <p:grpSpPr>
            <a:xfrm>
              <a:off x="4386334" y="1714588"/>
              <a:ext cx="7513586" cy="4303629"/>
              <a:chOff x="4087556" y="1871750"/>
              <a:chExt cx="7513586" cy="4303629"/>
            </a:xfrm>
          </p:grpSpPr>
          <p:sp>
            <p:nvSpPr>
              <p:cNvPr id="31" name="Freeform 5">
                <a:extLst>
                  <a:ext uri="{FF2B5EF4-FFF2-40B4-BE49-F238E27FC236}">
                    <a16:creationId xmlns:a16="http://schemas.microsoft.com/office/drawing/2014/main" xmlns="" id="{6E48EB49-E3C8-4FBB-BD35-CDA289A6026C}"/>
                  </a:ext>
                </a:extLst>
              </p:cNvPr>
              <p:cNvSpPr>
                <a:spLocks/>
              </p:cNvSpPr>
              <p:nvPr/>
            </p:nvSpPr>
            <p:spPr bwMode="auto">
              <a:xfrm>
                <a:off x="6096000" y="2091392"/>
                <a:ext cx="3352800" cy="3897598"/>
              </a:xfrm>
              <a:custGeom>
                <a:avLst/>
                <a:gdLst>
                  <a:gd name="T0" fmla="*/ 4438298 w 2605"/>
                  <a:gd name="T1" fmla="*/ 2181991 h 2606"/>
                  <a:gd name="T2" fmla="*/ 3775814 w 2605"/>
                  <a:gd name="T3" fmla="*/ 1570827 h 2606"/>
                  <a:gd name="T4" fmla="*/ 3715744 w 2605"/>
                  <a:gd name="T5" fmla="*/ 1598296 h 2606"/>
                  <a:gd name="T6" fmla="*/ 3715744 w 2605"/>
                  <a:gd name="T7" fmla="*/ 1757953 h 2606"/>
                  <a:gd name="T8" fmla="*/ 3633363 w 2605"/>
                  <a:gd name="T9" fmla="*/ 1840357 h 2606"/>
                  <a:gd name="T10" fmla="*/ 3518372 w 2605"/>
                  <a:gd name="T11" fmla="*/ 1840357 h 2606"/>
                  <a:gd name="T12" fmla="*/ 3518372 w 2605"/>
                  <a:gd name="T13" fmla="*/ 1088420 h 2606"/>
                  <a:gd name="T14" fmla="*/ 3394800 w 2605"/>
                  <a:gd name="T15" fmla="*/ 964814 h 2606"/>
                  <a:gd name="T16" fmla="*/ 2641354 w 2605"/>
                  <a:gd name="T17" fmla="*/ 964814 h 2606"/>
                  <a:gd name="T18" fmla="*/ 2643070 w 2605"/>
                  <a:gd name="T19" fmla="*/ 957947 h 2606"/>
                  <a:gd name="T20" fmla="*/ 2643070 w 2605"/>
                  <a:gd name="T21" fmla="*/ 839491 h 2606"/>
                  <a:gd name="T22" fmla="*/ 2725451 w 2605"/>
                  <a:gd name="T23" fmla="*/ 757087 h 2606"/>
                  <a:gd name="T24" fmla="*/ 2885065 w 2605"/>
                  <a:gd name="T25" fmla="*/ 757087 h 2606"/>
                  <a:gd name="T26" fmla="*/ 2912526 w 2605"/>
                  <a:gd name="T27" fmla="*/ 697001 h 2606"/>
                  <a:gd name="T28" fmla="*/ 2301530 w 2605"/>
                  <a:gd name="T29" fmla="*/ 34335 h 2606"/>
                  <a:gd name="T30" fmla="*/ 2189972 w 2605"/>
                  <a:gd name="T31" fmla="*/ 34335 h 2606"/>
                  <a:gd name="T32" fmla="*/ 1578977 w 2605"/>
                  <a:gd name="T33" fmla="*/ 697001 h 2606"/>
                  <a:gd name="T34" fmla="*/ 1606437 w 2605"/>
                  <a:gd name="T35" fmla="*/ 757087 h 2606"/>
                  <a:gd name="T36" fmla="*/ 1767767 w 2605"/>
                  <a:gd name="T37" fmla="*/ 757087 h 2606"/>
                  <a:gd name="T38" fmla="*/ 1850149 w 2605"/>
                  <a:gd name="T39" fmla="*/ 839491 h 2606"/>
                  <a:gd name="T40" fmla="*/ 1850149 w 2605"/>
                  <a:gd name="T41" fmla="*/ 957947 h 2606"/>
                  <a:gd name="T42" fmla="*/ 1850149 w 2605"/>
                  <a:gd name="T43" fmla="*/ 964814 h 2606"/>
                  <a:gd name="T44" fmla="*/ 1098419 w 2605"/>
                  <a:gd name="T45" fmla="*/ 964814 h 2606"/>
                  <a:gd name="T46" fmla="*/ 974847 w 2605"/>
                  <a:gd name="T47" fmla="*/ 1088420 h 2606"/>
                  <a:gd name="T48" fmla="*/ 974847 w 2605"/>
                  <a:gd name="T49" fmla="*/ 1843791 h 2606"/>
                  <a:gd name="T50" fmla="*/ 955967 w 2605"/>
                  <a:gd name="T51" fmla="*/ 1840357 h 2606"/>
                  <a:gd name="T52" fmla="*/ 837544 w 2605"/>
                  <a:gd name="T53" fmla="*/ 1840357 h 2606"/>
                  <a:gd name="T54" fmla="*/ 755163 w 2605"/>
                  <a:gd name="T55" fmla="*/ 1757953 h 2606"/>
                  <a:gd name="T56" fmla="*/ 755163 w 2605"/>
                  <a:gd name="T57" fmla="*/ 1598296 h 2606"/>
                  <a:gd name="T58" fmla="*/ 695093 w 2605"/>
                  <a:gd name="T59" fmla="*/ 1570827 h 2606"/>
                  <a:gd name="T60" fmla="*/ 32609 w 2605"/>
                  <a:gd name="T61" fmla="*/ 2181991 h 2606"/>
                  <a:gd name="T62" fmla="*/ 32609 w 2605"/>
                  <a:gd name="T63" fmla="*/ 2293580 h 2606"/>
                  <a:gd name="T64" fmla="*/ 695093 w 2605"/>
                  <a:gd name="T65" fmla="*/ 2904743 h 2606"/>
                  <a:gd name="T66" fmla="*/ 755163 w 2605"/>
                  <a:gd name="T67" fmla="*/ 2877275 h 2606"/>
                  <a:gd name="T68" fmla="*/ 755163 w 2605"/>
                  <a:gd name="T69" fmla="*/ 2715901 h 2606"/>
                  <a:gd name="T70" fmla="*/ 837544 w 2605"/>
                  <a:gd name="T71" fmla="*/ 2633497 h 2606"/>
                  <a:gd name="T72" fmla="*/ 955967 w 2605"/>
                  <a:gd name="T73" fmla="*/ 2633497 h 2606"/>
                  <a:gd name="T74" fmla="*/ 974847 w 2605"/>
                  <a:gd name="T75" fmla="*/ 2631780 h 2606"/>
                  <a:gd name="T76" fmla="*/ 974847 w 2605"/>
                  <a:gd name="T77" fmla="*/ 3385434 h 2606"/>
                  <a:gd name="T78" fmla="*/ 1098419 w 2605"/>
                  <a:gd name="T79" fmla="*/ 3509040 h 2606"/>
                  <a:gd name="T80" fmla="*/ 1850149 w 2605"/>
                  <a:gd name="T81" fmla="*/ 3509040 h 2606"/>
                  <a:gd name="T82" fmla="*/ 1850149 w 2605"/>
                  <a:gd name="T83" fmla="*/ 3515907 h 2606"/>
                  <a:gd name="T84" fmla="*/ 1850149 w 2605"/>
                  <a:gd name="T85" fmla="*/ 3634363 h 2606"/>
                  <a:gd name="T86" fmla="*/ 1767767 w 2605"/>
                  <a:gd name="T87" fmla="*/ 3716767 h 2606"/>
                  <a:gd name="T88" fmla="*/ 1606437 w 2605"/>
                  <a:gd name="T89" fmla="*/ 3716767 h 2606"/>
                  <a:gd name="T90" fmla="*/ 1578977 w 2605"/>
                  <a:gd name="T91" fmla="*/ 3778570 h 2606"/>
                  <a:gd name="T92" fmla="*/ 2189972 w 2605"/>
                  <a:gd name="T93" fmla="*/ 4441236 h 2606"/>
                  <a:gd name="T94" fmla="*/ 2301530 w 2605"/>
                  <a:gd name="T95" fmla="*/ 4441236 h 2606"/>
                  <a:gd name="T96" fmla="*/ 2912526 w 2605"/>
                  <a:gd name="T97" fmla="*/ 3778570 h 2606"/>
                  <a:gd name="T98" fmla="*/ 2885065 w 2605"/>
                  <a:gd name="T99" fmla="*/ 3716767 h 2606"/>
                  <a:gd name="T100" fmla="*/ 2725451 w 2605"/>
                  <a:gd name="T101" fmla="*/ 3716767 h 2606"/>
                  <a:gd name="T102" fmla="*/ 2643070 w 2605"/>
                  <a:gd name="T103" fmla="*/ 3634363 h 2606"/>
                  <a:gd name="T104" fmla="*/ 2643070 w 2605"/>
                  <a:gd name="T105" fmla="*/ 3515907 h 2606"/>
                  <a:gd name="T106" fmla="*/ 2641354 w 2605"/>
                  <a:gd name="T107" fmla="*/ 3509040 h 2606"/>
                  <a:gd name="T108" fmla="*/ 3394800 w 2605"/>
                  <a:gd name="T109" fmla="*/ 3509040 h 2606"/>
                  <a:gd name="T110" fmla="*/ 3518372 w 2605"/>
                  <a:gd name="T111" fmla="*/ 3385434 h 2606"/>
                  <a:gd name="T112" fmla="*/ 3518372 w 2605"/>
                  <a:gd name="T113" fmla="*/ 2633497 h 2606"/>
                  <a:gd name="T114" fmla="*/ 3633363 w 2605"/>
                  <a:gd name="T115" fmla="*/ 2633497 h 2606"/>
                  <a:gd name="T116" fmla="*/ 3715744 w 2605"/>
                  <a:gd name="T117" fmla="*/ 2715901 h 2606"/>
                  <a:gd name="T118" fmla="*/ 3715744 w 2605"/>
                  <a:gd name="T119" fmla="*/ 2877275 h 2606"/>
                  <a:gd name="T120" fmla="*/ 3775814 w 2605"/>
                  <a:gd name="T121" fmla="*/ 2904743 h 2606"/>
                  <a:gd name="T122" fmla="*/ 4438298 w 2605"/>
                  <a:gd name="T123" fmla="*/ 2293580 h 2606"/>
                  <a:gd name="T124" fmla="*/ 4438298 w 2605"/>
                  <a:gd name="T125" fmla="*/ 2181991 h 2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05" h="2606">
                    <a:moveTo>
                      <a:pt x="2586" y="1271"/>
                    </a:moveTo>
                    <a:cubicBezTo>
                      <a:pt x="2200" y="915"/>
                      <a:pt x="2200" y="915"/>
                      <a:pt x="2200" y="915"/>
                    </a:cubicBezTo>
                    <a:cubicBezTo>
                      <a:pt x="2181" y="897"/>
                      <a:pt x="2165" y="904"/>
                      <a:pt x="2165" y="931"/>
                    </a:cubicBezTo>
                    <a:cubicBezTo>
                      <a:pt x="2165" y="1024"/>
                      <a:pt x="2165" y="1024"/>
                      <a:pt x="2165" y="1024"/>
                    </a:cubicBezTo>
                    <a:cubicBezTo>
                      <a:pt x="2165" y="1051"/>
                      <a:pt x="2143" y="1072"/>
                      <a:pt x="2117" y="1072"/>
                    </a:cubicBezTo>
                    <a:cubicBezTo>
                      <a:pt x="2050" y="1072"/>
                      <a:pt x="2050" y="1072"/>
                      <a:pt x="2050" y="1072"/>
                    </a:cubicBezTo>
                    <a:cubicBezTo>
                      <a:pt x="2050" y="634"/>
                      <a:pt x="2050" y="634"/>
                      <a:pt x="2050" y="634"/>
                    </a:cubicBezTo>
                    <a:cubicBezTo>
                      <a:pt x="2050" y="595"/>
                      <a:pt x="2017" y="562"/>
                      <a:pt x="1978" y="562"/>
                    </a:cubicBezTo>
                    <a:cubicBezTo>
                      <a:pt x="1539" y="562"/>
                      <a:pt x="1539" y="562"/>
                      <a:pt x="1539" y="562"/>
                    </a:cubicBezTo>
                    <a:cubicBezTo>
                      <a:pt x="1539" y="561"/>
                      <a:pt x="1540" y="559"/>
                      <a:pt x="1540" y="558"/>
                    </a:cubicBezTo>
                    <a:cubicBezTo>
                      <a:pt x="1540" y="489"/>
                      <a:pt x="1540" y="489"/>
                      <a:pt x="1540" y="489"/>
                    </a:cubicBezTo>
                    <a:cubicBezTo>
                      <a:pt x="1540" y="462"/>
                      <a:pt x="1561" y="441"/>
                      <a:pt x="1588" y="441"/>
                    </a:cubicBezTo>
                    <a:cubicBezTo>
                      <a:pt x="1681" y="441"/>
                      <a:pt x="1681" y="441"/>
                      <a:pt x="1681" y="441"/>
                    </a:cubicBezTo>
                    <a:cubicBezTo>
                      <a:pt x="1708" y="441"/>
                      <a:pt x="1715" y="425"/>
                      <a:pt x="1697" y="406"/>
                    </a:cubicBezTo>
                    <a:cubicBezTo>
                      <a:pt x="1341" y="20"/>
                      <a:pt x="1341" y="20"/>
                      <a:pt x="1341" y="20"/>
                    </a:cubicBezTo>
                    <a:cubicBezTo>
                      <a:pt x="1323" y="0"/>
                      <a:pt x="1294" y="0"/>
                      <a:pt x="1276" y="20"/>
                    </a:cubicBezTo>
                    <a:cubicBezTo>
                      <a:pt x="920" y="406"/>
                      <a:pt x="920" y="406"/>
                      <a:pt x="920" y="406"/>
                    </a:cubicBezTo>
                    <a:cubicBezTo>
                      <a:pt x="903" y="425"/>
                      <a:pt x="910" y="441"/>
                      <a:pt x="936" y="441"/>
                    </a:cubicBezTo>
                    <a:cubicBezTo>
                      <a:pt x="1030" y="441"/>
                      <a:pt x="1030" y="441"/>
                      <a:pt x="1030" y="441"/>
                    </a:cubicBezTo>
                    <a:cubicBezTo>
                      <a:pt x="1056" y="441"/>
                      <a:pt x="1078" y="462"/>
                      <a:pt x="1078" y="489"/>
                    </a:cubicBezTo>
                    <a:cubicBezTo>
                      <a:pt x="1078" y="558"/>
                      <a:pt x="1078" y="558"/>
                      <a:pt x="1078" y="558"/>
                    </a:cubicBezTo>
                    <a:cubicBezTo>
                      <a:pt x="1078" y="559"/>
                      <a:pt x="1078" y="561"/>
                      <a:pt x="1078" y="562"/>
                    </a:cubicBezTo>
                    <a:cubicBezTo>
                      <a:pt x="640" y="562"/>
                      <a:pt x="640" y="562"/>
                      <a:pt x="640" y="562"/>
                    </a:cubicBezTo>
                    <a:cubicBezTo>
                      <a:pt x="600" y="562"/>
                      <a:pt x="568" y="595"/>
                      <a:pt x="568" y="634"/>
                    </a:cubicBezTo>
                    <a:cubicBezTo>
                      <a:pt x="568" y="1074"/>
                      <a:pt x="568" y="1074"/>
                      <a:pt x="568" y="1074"/>
                    </a:cubicBezTo>
                    <a:cubicBezTo>
                      <a:pt x="564" y="1073"/>
                      <a:pt x="561" y="1072"/>
                      <a:pt x="557" y="1072"/>
                    </a:cubicBezTo>
                    <a:cubicBezTo>
                      <a:pt x="488" y="1072"/>
                      <a:pt x="488" y="1072"/>
                      <a:pt x="488" y="1072"/>
                    </a:cubicBezTo>
                    <a:cubicBezTo>
                      <a:pt x="462" y="1072"/>
                      <a:pt x="440" y="1051"/>
                      <a:pt x="440" y="1024"/>
                    </a:cubicBezTo>
                    <a:cubicBezTo>
                      <a:pt x="440" y="931"/>
                      <a:pt x="440" y="931"/>
                      <a:pt x="440" y="931"/>
                    </a:cubicBezTo>
                    <a:cubicBezTo>
                      <a:pt x="440" y="904"/>
                      <a:pt x="424" y="897"/>
                      <a:pt x="405" y="915"/>
                    </a:cubicBezTo>
                    <a:cubicBezTo>
                      <a:pt x="19" y="1271"/>
                      <a:pt x="19" y="1271"/>
                      <a:pt x="19" y="1271"/>
                    </a:cubicBezTo>
                    <a:cubicBezTo>
                      <a:pt x="0" y="1289"/>
                      <a:pt x="0" y="1318"/>
                      <a:pt x="19" y="1336"/>
                    </a:cubicBezTo>
                    <a:cubicBezTo>
                      <a:pt x="405" y="1692"/>
                      <a:pt x="405" y="1692"/>
                      <a:pt x="405" y="1692"/>
                    </a:cubicBezTo>
                    <a:cubicBezTo>
                      <a:pt x="424" y="1709"/>
                      <a:pt x="440" y="1702"/>
                      <a:pt x="440" y="1676"/>
                    </a:cubicBezTo>
                    <a:cubicBezTo>
                      <a:pt x="440" y="1582"/>
                      <a:pt x="440" y="1582"/>
                      <a:pt x="440" y="1582"/>
                    </a:cubicBezTo>
                    <a:cubicBezTo>
                      <a:pt x="440" y="1556"/>
                      <a:pt x="462" y="1534"/>
                      <a:pt x="488" y="1534"/>
                    </a:cubicBezTo>
                    <a:cubicBezTo>
                      <a:pt x="557" y="1534"/>
                      <a:pt x="557" y="1534"/>
                      <a:pt x="557" y="1534"/>
                    </a:cubicBezTo>
                    <a:cubicBezTo>
                      <a:pt x="561" y="1534"/>
                      <a:pt x="564" y="1534"/>
                      <a:pt x="568" y="1533"/>
                    </a:cubicBezTo>
                    <a:cubicBezTo>
                      <a:pt x="568" y="1972"/>
                      <a:pt x="568" y="1972"/>
                      <a:pt x="568" y="1972"/>
                    </a:cubicBezTo>
                    <a:cubicBezTo>
                      <a:pt x="568" y="2012"/>
                      <a:pt x="600" y="2044"/>
                      <a:pt x="640" y="2044"/>
                    </a:cubicBezTo>
                    <a:cubicBezTo>
                      <a:pt x="1078" y="2044"/>
                      <a:pt x="1078" y="2044"/>
                      <a:pt x="1078" y="2044"/>
                    </a:cubicBezTo>
                    <a:cubicBezTo>
                      <a:pt x="1078" y="2046"/>
                      <a:pt x="1078" y="2047"/>
                      <a:pt x="1078" y="2048"/>
                    </a:cubicBezTo>
                    <a:cubicBezTo>
                      <a:pt x="1078" y="2117"/>
                      <a:pt x="1078" y="2117"/>
                      <a:pt x="1078" y="2117"/>
                    </a:cubicBezTo>
                    <a:cubicBezTo>
                      <a:pt x="1078" y="2144"/>
                      <a:pt x="1056" y="2165"/>
                      <a:pt x="1030" y="2165"/>
                    </a:cubicBezTo>
                    <a:cubicBezTo>
                      <a:pt x="936" y="2165"/>
                      <a:pt x="936" y="2165"/>
                      <a:pt x="936" y="2165"/>
                    </a:cubicBezTo>
                    <a:cubicBezTo>
                      <a:pt x="910" y="2165"/>
                      <a:pt x="903" y="2181"/>
                      <a:pt x="920" y="2201"/>
                    </a:cubicBezTo>
                    <a:cubicBezTo>
                      <a:pt x="1276" y="2587"/>
                      <a:pt x="1276" y="2587"/>
                      <a:pt x="1276" y="2587"/>
                    </a:cubicBezTo>
                    <a:cubicBezTo>
                      <a:pt x="1294" y="2606"/>
                      <a:pt x="1323" y="2606"/>
                      <a:pt x="1341" y="2587"/>
                    </a:cubicBezTo>
                    <a:cubicBezTo>
                      <a:pt x="1697" y="2201"/>
                      <a:pt x="1697" y="2201"/>
                      <a:pt x="1697" y="2201"/>
                    </a:cubicBezTo>
                    <a:cubicBezTo>
                      <a:pt x="1715" y="2181"/>
                      <a:pt x="1708" y="2165"/>
                      <a:pt x="1681" y="2165"/>
                    </a:cubicBezTo>
                    <a:cubicBezTo>
                      <a:pt x="1588" y="2165"/>
                      <a:pt x="1588" y="2165"/>
                      <a:pt x="1588" y="2165"/>
                    </a:cubicBezTo>
                    <a:cubicBezTo>
                      <a:pt x="1561" y="2165"/>
                      <a:pt x="1540" y="2144"/>
                      <a:pt x="1540" y="2117"/>
                    </a:cubicBezTo>
                    <a:cubicBezTo>
                      <a:pt x="1540" y="2048"/>
                      <a:pt x="1540" y="2048"/>
                      <a:pt x="1540" y="2048"/>
                    </a:cubicBezTo>
                    <a:cubicBezTo>
                      <a:pt x="1540" y="2047"/>
                      <a:pt x="1539" y="2046"/>
                      <a:pt x="1539" y="2044"/>
                    </a:cubicBezTo>
                    <a:cubicBezTo>
                      <a:pt x="1978" y="2044"/>
                      <a:pt x="1978" y="2044"/>
                      <a:pt x="1978" y="2044"/>
                    </a:cubicBezTo>
                    <a:cubicBezTo>
                      <a:pt x="2017" y="2044"/>
                      <a:pt x="2050" y="2012"/>
                      <a:pt x="2050" y="1972"/>
                    </a:cubicBezTo>
                    <a:cubicBezTo>
                      <a:pt x="2050" y="1534"/>
                      <a:pt x="2050" y="1534"/>
                      <a:pt x="2050" y="1534"/>
                    </a:cubicBezTo>
                    <a:cubicBezTo>
                      <a:pt x="2117" y="1534"/>
                      <a:pt x="2117" y="1534"/>
                      <a:pt x="2117" y="1534"/>
                    </a:cubicBezTo>
                    <a:cubicBezTo>
                      <a:pt x="2143" y="1534"/>
                      <a:pt x="2165" y="1556"/>
                      <a:pt x="2165" y="1582"/>
                    </a:cubicBezTo>
                    <a:cubicBezTo>
                      <a:pt x="2165" y="1676"/>
                      <a:pt x="2165" y="1676"/>
                      <a:pt x="2165" y="1676"/>
                    </a:cubicBezTo>
                    <a:cubicBezTo>
                      <a:pt x="2165" y="1702"/>
                      <a:pt x="2181" y="1709"/>
                      <a:pt x="2200" y="1692"/>
                    </a:cubicBezTo>
                    <a:cubicBezTo>
                      <a:pt x="2586" y="1336"/>
                      <a:pt x="2586" y="1336"/>
                      <a:pt x="2586" y="1336"/>
                    </a:cubicBezTo>
                    <a:cubicBezTo>
                      <a:pt x="2605" y="1318"/>
                      <a:pt x="2605" y="1289"/>
                      <a:pt x="2586" y="1271"/>
                    </a:cubicBezTo>
                    <a:close/>
                  </a:path>
                </a:pathLst>
              </a:custGeom>
              <a:solidFill>
                <a:schemeClr val="bg2">
                  <a:lumMod val="50000"/>
                </a:schemeClr>
              </a:solidFill>
              <a:ln>
                <a:noFill/>
              </a:ln>
            </p:spPr>
            <p:txBody>
              <a:bodyPr/>
              <a:lstStyle/>
              <a:p>
                <a:endParaRPr lang="en-GB" sz="2700" dirty="0">
                  <a:latin typeface="+mj-lt"/>
                </a:endParaRPr>
              </a:p>
            </p:txBody>
          </p:sp>
          <p:sp>
            <p:nvSpPr>
              <p:cNvPr id="32" name="Freeform 6">
                <a:extLst>
                  <a:ext uri="{FF2B5EF4-FFF2-40B4-BE49-F238E27FC236}">
                    <a16:creationId xmlns:a16="http://schemas.microsoft.com/office/drawing/2014/main" xmlns="" id="{14D07CDE-E406-478B-92CF-30CE7CB8EA17}"/>
                  </a:ext>
                </a:extLst>
              </p:cNvPr>
              <p:cNvSpPr>
                <a:spLocks/>
              </p:cNvSpPr>
              <p:nvPr/>
            </p:nvSpPr>
            <p:spPr bwMode="auto">
              <a:xfrm>
                <a:off x="4121915" y="1966482"/>
                <a:ext cx="3656410" cy="2023092"/>
              </a:xfrm>
              <a:custGeom>
                <a:avLst/>
                <a:gdLst>
                  <a:gd name="T0" fmla="*/ 2626806 w 2842"/>
                  <a:gd name="T1" fmla="*/ 2422601 h 1411"/>
                  <a:gd name="T2" fmla="*/ 2664552 w 2842"/>
                  <a:gd name="T3" fmla="*/ 2355640 h 1411"/>
                  <a:gd name="T4" fmla="*/ 3326830 w 2842"/>
                  <a:gd name="T5" fmla="*/ 1746127 h 1411"/>
                  <a:gd name="T6" fmla="*/ 3393744 w 2842"/>
                  <a:gd name="T7" fmla="*/ 1715222 h 1411"/>
                  <a:gd name="T8" fmla="*/ 3467521 w 2842"/>
                  <a:gd name="T9" fmla="*/ 1807937 h 1411"/>
                  <a:gd name="T10" fmla="*/ 3467521 w 2842"/>
                  <a:gd name="T11" fmla="*/ 1967612 h 1411"/>
                  <a:gd name="T12" fmla="*/ 3501836 w 2842"/>
                  <a:gd name="T13" fmla="*/ 2001951 h 1411"/>
                  <a:gd name="T14" fmla="*/ 3591055 w 2842"/>
                  <a:gd name="T15" fmla="*/ 2001951 h 1411"/>
                  <a:gd name="T16" fmla="*/ 3591055 w 2842"/>
                  <a:gd name="T17" fmla="*/ 1298006 h 1411"/>
                  <a:gd name="T18" fmla="*/ 3762629 w 2842"/>
                  <a:gd name="T19" fmla="*/ 1126312 h 1411"/>
                  <a:gd name="T20" fmla="*/ 4466085 w 2842"/>
                  <a:gd name="T21" fmla="*/ 1126312 h 1411"/>
                  <a:gd name="T22" fmla="*/ 4466085 w 2842"/>
                  <a:gd name="T23" fmla="*/ 1049050 h 1411"/>
                  <a:gd name="T24" fmla="*/ 4431770 w 2842"/>
                  <a:gd name="T25" fmla="*/ 1014711 h 1411"/>
                  <a:gd name="T26" fmla="*/ 4270490 w 2842"/>
                  <a:gd name="T27" fmla="*/ 1014711 h 1411"/>
                  <a:gd name="T28" fmla="*/ 4184703 w 2842"/>
                  <a:gd name="T29" fmla="*/ 968354 h 1411"/>
                  <a:gd name="T30" fmla="*/ 4208723 w 2842"/>
                  <a:gd name="T31" fmla="*/ 873922 h 1411"/>
                  <a:gd name="T32" fmla="*/ 4817813 w 2842"/>
                  <a:gd name="T33" fmla="*/ 211184 h 1411"/>
                  <a:gd name="T34" fmla="*/ 4876148 w 2842"/>
                  <a:gd name="T35" fmla="*/ 175128 h 1411"/>
                  <a:gd name="T36" fmla="*/ 4876148 w 2842"/>
                  <a:gd name="T37" fmla="*/ 0 h 1411"/>
                  <a:gd name="T38" fmla="*/ 123534 w 2842"/>
                  <a:gd name="T39" fmla="*/ 0 h 1411"/>
                  <a:gd name="T40" fmla="*/ 0 w 2842"/>
                  <a:gd name="T41" fmla="*/ 123620 h 1411"/>
                  <a:gd name="T42" fmla="*/ 0 w 2842"/>
                  <a:gd name="T43" fmla="*/ 2422601 h 1411"/>
                  <a:gd name="T44" fmla="*/ 2626806 w 2842"/>
                  <a:gd name="T45" fmla="*/ 2422601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2" h="1411">
                    <a:moveTo>
                      <a:pt x="1531" y="1411"/>
                    </a:moveTo>
                    <a:cubicBezTo>
                      <a:pt x="1534" y="1396"/>
                      <a:pt x="1542" y="1383"/>
                      <a:pt x="1553" y="1372"/>
                    </a:cubicBezTo>
                    <a:cubicBezTo>
                      <a:pt x="1939" y="1017"/>
                      <a:pt x="1939" y="1017"/>
                      <a:pt x="1939" y="1017"/>
                    </a:cubicBezTo>
                    <a:cubicBezTo>
                      <a:pt x="1952" y="1005"/>
                      <a:pt x="1965" y="999"/>
                      <a:pt x="1978" y="999"/>
                    </a:cubicBezTo>
                    <a:cubicBezTo>
                      <a:pt x="1999" y="999"/>
                      <a:pt x="2021" y="1016"/>
                      <a:pt x="2021" y="1053"/>
                    </a:cubicBezTo>
                    <a:cubicBezTo>
                      <a:pt x="2021" y="1146"/>
                      <a:pt x="2021" y="1146"/>
                      <a:pt x="2021" y="1146"/>
                    </a:cubicBezTo>
                    <a:cubicBezTo>
                      <a:pt x="2021" y="1157"/>
                      <a:pt x="2030" y="1166"/>
                      <a:pt x="2041" y="1166"/>
                    </a:cubicBezTo>
                    <a:cubicBezTo>
                      <a:pt x="2093" y="1166"/>
                      <a:pt x="2093" y="1166"/>
                      <a:pt x="2093" y="1166"/>
                    </a:cubicBezTo>
                    <a:cubicBezTo>
                      <a:pt x="2093" y="756"/>
                      <a:pt x="2093" y="756"/>
                      <a:pt x="2093" y="756"/>
                    </a:cubicBezTo>
                    <a:cubicBezTo>
                      <a:pt x="2093" y="701"/>
                      <a:pt x="2137" y="656"/>
                      <a:pt x="2193" y="656"/>
                    </a:cubicBezTo>
                    <a:cubicBezTo>
                      <a:pt x="2603" y="656"/>
                      <a:pt x="2603" y="656"/>
                      <a:pt x="2603" y="656"/>
                    </a:cubicBezTo>
                    <a:cubicBezTo>
                      <a:pt x="2603" y="611"/>
                      <a:pt x="2603" y="611"/>
                      <a:pt x="2603" y="611"/>
                    </a:cubicBezTo>
                    <a:cubicBezTo>
                      <a:pt x="2603" y="600"/>
                      <a:pt x="2594" y="591"/>
                      <a:pt x="2583" y="591"/>
                    </a:cubicBezTo>
                    <a:cubicBezTo>
                      <a:pt x="2489" y="591"/>
                      <a:pt x="2489" y="591"/>
                      <a:pt x="2489" y="591"/>
                    </a:cubicBezTo>
                    <a:cubicBezTo>
                      <a:pt x="2455" y="591"/>
                      <a:pt x="2443" y="572"/>
                      <a:pt x="2439" y="564"/>
                    </a:cubicBezTo>
                    <a:cubicBezTo>
                      <a:pt x="2435" y="556"/>
                      <a:pt x="2430" y="534"/>
                      <a:pt x="2453" y="509"/>
                    </a:cubicBezTo>
                    <a:cubicBezTo>
                      <a:pt x="2808" y="123"/>
                      <a:pt x="2808" y="123"/>
                      <a:pt x="2808" y="123"/>
                    </a:cubicBezTo>
                    <a:cubicBezTo>
                      <a:pt x="2818" y="113"/>
                      <a:pt x="2829" y="106"/>
                      <a:pt x="2842" y="102"/>
                    </a:cubicBezTo>
                    <a:cubicBezTo>
                      <a:pt x="2842" y="0"/>
                      <a:pt x="2842" y="0"/>
                      <a:pt x="2842" y="0"/>
                    </a:cubicBezTo>
                    <a:cubicBezTo>
                      <a:pt x="72" y="0"/>
                      <a:pt x="72" y="0"/>
                      <a:pt x="72" y="0"/>
                    </a:cubicBezTo>
                    <a:cubicBezTo>
                      <a:pt x="32" y="0"/>
                      <a:pt x="0" y="33"/>
                      <a:pt x="0" y="72"/>
                    </a:cubicBezTo>
                    <a:cubicBezTo>
                      <a:pt x="0" y="1411"/>
                      <a:pt x="0" y="1411"/>
                      <a:pt x="0" y="1411"/>
                    </a:cubicBezTo>
                    <a:lnTo>
                      <a:pt x="1531" y="1411"/>
                    </a:lnTo>
                    <a:close/>
                  </a:path>
                </a:pathLst>
              </a:custGeom>
              <a:solidFill>
                <a:schemeClr val="accent6"/>
              </a:solidFill>
              <a:ln>
                <a:noFill/>
              </a:ln>
            </p:spPr>
            <p:txBody>
              <a:bodyPr/>
              <a:lstStyle/>
              <a:p>
                <a:endParaRPr lang="en-GB" sz="2700" dirty="0">
                  <a:latin typeface="+mj-lt"/>
                </a:endParaRPr>
              </a:p>
            </p:txBody>
          </p:sp>
          <p:sp>
            <p:nvSpPr>
              <p:cNvPr id="33" name="Freeform 7">
                <a:extLst>
                  <a:ext uri="{FF2B5EF4-FFF2-40B4-BE49-F238E27FC236}">
                    <a16:creationId xmlns:a16="http://schemas.microsoft.com/office/drawing/2014/main" xmlns="" id="{D8D2E339-A2E7-4477-BD2C-F2041E35128A}"/>
                  </a:ext>
                </a:extLst>
              </p:cNvPr>
              <p:cNvSpPr>
                <a:spLocks/>
              </p:cNvSpPr>
              <p:nvPr/>
            </p:nvSpPr>
            <p:spPr bwMode="auto">
              <a:xfrm>
                <a:off x="7770502" y="1974427"/>
                <a:ext cx="3655219" cy="1988120"/>
              </a:xfrm>
              <a:custGeom>
                <a:avLst/>
                <a:gdLst>
                  <a:gd name="T0" fmla="*/ 0 w 2841"/>
                  <a:gd name="T1" fmla="*/ 100 h 1411"/>
                  <a:gd name="T2" fmla="*/ 45 w 2841"/>
                  <a:gd name="T3" fmla="*/ 123 h 1411"/>
                  <a:gd name="T4" fmla="*/ 400 w 2841"/>
                  <a:gd name="T5" fmla="*/ 509 h 1411"/>
                  <a:gd name="T6" fmla="*/ 414 w 2841"/>
                  <a:gd name="T7" fmla="*/ 564 h 1411"/>
                  <a:gd name="T8" fmla="*/ 364 w 2841"/>
                  <a:gd name="T9" fmla="*/ 591 h 1411"/>
                  <a:gd name="T10" fmla="*/ 271 w 2841"/>
                  <a:gd name="T11" fmla="*/ 591 h 1411"/>
                  <a:gd name="T12" fmla="*/ 251 w 2841"/>
                  <a:gd name="T13" fmla="*/ 611 h 1411"/>
                  <a:gd name="T14" fmla="*/ 251 w 2841"/>
                  <a:gd name="T15" fmla="*/ 656 h 1411"/>
                  <a:gd name="T16" fmla="*/ 661 w 2841"/>
                  <a:gd name="T17" fmla="*/ 656 h 1411"/>
                  <a:gd name="T18" fmla="*/ 761 w 2841"/>
                  <a:gd name="T19" fmla="*/ 756 h 1411"/>
                  <a:gd name="T20" fmla="*/ 761 w 2841"/>
                  <a:gd name="T21" fmla="*/ 1166 h 1411"/>
                  <a:gd name="T22" fmla="*/ 800 w 2841"/>
                  <a:gd name="T23" fmla="*/ 1166 h 1411"/>
                  <a:gd name="T24" fmla="*/ 820 w 2841"/>
                  <a:gd name="T25" fmla="*/ 1146 h 1411"/>
                  <a:gd name="T26" fmla="*/ 820 w 2841"/>
                  <a:gd name="T27" fmla="*/ 1053 h 1411"/>
                  <a:gd name="T28" fmla="*/ 863 w 2841"/>
                  <a:gd name="T29" fmla="*/ 999 h 1411"/>
                  <a:gd name="T30" fmla="*/ 902 w 2841"/>
                  <a:gd name="T31" fmla="*/ 1017 h 1411"/>
                  <a:gd name="T32" fmla="*/ 1288 w 2841"/>
                  <a:gd name="T33" fmla="*/ 1372 h 1411"/>
                  <a:gd name="T34" fmla="*/ 1310 w 2841"/>
                  <a:gd name="T35" fmla="*/ 1411 h 1411"/>
                  <a:gd name="T36" fmla="*/ 2841 w 2841"/>
                  <a:gd name="T37" fmla="*/ 1411 h 1411"/>
                  <a:gd name="T38" fmla="*/ 2841 w 2841"/>
                  <a:gd name="T39" fmla="*/ 72 h 1411"/>
                  <a:gd name="T40" fmla="*/ 2769 w 2841"/>
                  <a:gd name="T41" fmla="*/ 0 h 1411"/>
                  <a:gd name="T42" fmla="*/ 0 w 2841"/>
                  <a:gd name="T43" fmla="*/ 0 h 1411"/>
                  <a:gd name="T44" fmla="*/ 0 w 2841"/>
                  <a:gd name="T45" fmla="*/ 10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1" h="1411">
                    <a:moveTo>
                      <a:pt x="0" y="100"/>
                    </a:moveTo>
                    <a:cubicBezTo>
                      <a:pt x="17" y="102"/>
                      <a:pt x="33" y="110"/>
                      <a:pt x="45" y="123"/>
                    </a:cubicBezTo>
                    <a:cubicBezTo>
                      <a:pt x="400" y="509"/>
                      <a:pt x="400" y="509"/>
                      <a:pt x="400" y="509"/>
                    </a:cubicBezTo>
                    <a:cubicBezTo>
                      <a:pt x="424" y="534"/>
                      <a:pt x="418" y="556"/>
                      <a:pt x="414" y="564"/>
                    </a:cubicBezTo>
                    <a:cubicBezTo>
                      <a:pt x="411" y="572"/>
                      <a:pt x="399" y="591"/>
                      <a:pt x="364" y="591"/>
                    </a:cubicBezTo>
                    <a:cubicBezTo>
                      <a:pt x="271" y="591"/>
                      <a:pt x="271" y="591"/>
                      <a:pt x="271" y="591"/>
                    </a:cubicBezTo>
                    <a:cubicBezTo>
                      <a:pt x="260" y="591"/>
                      <a:pt x="251" y="600"/>
                      <a:pt x="251" y="611"/>
                    </a:cubicBezTo>
                    <a:cubicBezTo>
                      <a:pt x="251" y="656"/>
                      <a:pt x="251" y="656"/>
                      <a:pt x="251" y="656"/>
                    </a:cubicBezTo>
                    <a:cubicBezTo>
                      <a:pt x="661" y="656"/>
                      <a:pt x="661" y="656"/>
                      <a:pt x="661" y="656"/>
                    </a:cubicBezTo>
                    <a:cubicBezTo>
                      <a:pt x="716" y="656"/>
                      <a:pt x="761" y="701"/>
                      <a:pt x="761" y="756"/>
                    </a:cubicBezTo>
                    <a:cubicBezTo>
                      <a:pt x="761" y="1166"/>
                      <a:pt x="761" y="1166"/>
                      <a:pt x="761" y="1166"/>
                    </a:cubicBezTo>
                    <a:cubicBezTo>
                      <a:pt x="800" y="1166"/>
                      <a:pt x="800" y="1166"/>
                      <a:pt x="800" y="1166"/>
                    </a:cubicBezTo>
                    <a:cubicBezTo>
                      <a:pt x="811" y="1166"/>
                      <a:pt x="820" y="1157"/>
                      <a:pt x="820" y="1146"/>
                    </a:cubicBezTo>
                    <a:cubicBezTo>
                      <a:pt x="820" y="1053"/>
                      <a:pt x="820" y="1053"/>
                      <a:pt x="820" y="1053"/>
                    </a:cubicBezTo>
                    <a:cubicBezTo>
                      <a:pt x="820" y="1016"/>
                      <a:pt x="842" y="999"/>
                      <a:pt x="863" y="999"/>
                    </a:cubicBezTo>
                    <a:cubicBezTo>
                      <a:pt x="877" y="999"/>
                      <a:pt x="890" y="1005"/>
                      <a:pt x="902" y="1017"/>
                    </a:cubicBezTo>
                    <a:cubicBezTo>
                      <a:pt x="1288" y="1372"/>
                      <a:pt x="1288" y="1372"/>
                      <a:pt x="1288" y="1372"/>
                    </a:cubicBezTo>
                    <a:cubicBezTo>
                      <a:pt x="1300" y="1383"/>
                      <a:pt x="1307" y="1396"/>
                      <a:pt x="1310" y="1411"/>
                    </a:cubicBezTo>
                    <a:cubicBezTo>
                      <a:pt x="2841" y="1411"/>
                      <a:pt x="2841" y="1411"/>
                      <a:pt x="2841" y="1411"/>
                    </a:cubicBezTo>
                    <a:cubicBezTo>
                      <a:pt x="2841" y="72"/>
                      <a:pt x="2841" y="72"/>
                      <a:pt x="2841" y="72"/>
                    </a:cubicBezTo>
                    <a:cubicBezTo>
                      <a:pt x="2841" y="33"/>
                      <a:pt x="2809" y="0"/>
                      <a:pt x="2769" y="0"/>
                    </a:cubicBezTo>
                    <a:cubicBezTo>
                      <a:pt x="0" y="0"/>
                      <a:pt x="0" y="0"/>
                      <a:pt x="0" y="0"/>
                    </a:cubicBezTo>
                    <a:lnTo>
                      <a:pt x="0" y="100"/>
                    </a:lnTo>
                    <a:close/>
                  </a:path>
                </a:pathLst>
              </a:custGeom>
              <a:solidFill>
                <a:schemeClr val="accent6">
                  <a:lumMod val="60000"/>
                  <a:lumOff val="40000"/>
                </a:schemeClr>
              </a:solidFill>
              <a:ln>
                <a:noFill/>
              </a:ln>
            </p:spPr>
            <p:txBody>
              <a:bodyPr/>
              <a:lstStyle/>
              <a:p>
                <a:pPr>
                  <a:defRPr/>
                </a:pPr>
                <a:endParaRPr lang="en-GB" sz="2700" dirty="0">
                  <a:latin typeface="+mj-lt"/>
                </a:endParaRPr>
              </a:p>
            </p:txBody>
          </p:sp>
          <p:sp>
            <p:nvSpPr>
              <p:cNvPr id="34" name="Freeform 8">
                <a:extLst>
                  <a:ext uri="{FF2B5EF4-FFF2-40B4-BE49-F238E27FC236}">
                    <a16:creationId xmlns:a16="http://schemas.microsoft.com/office/drawing/2014/main" xmlns="" id="{9353F7F0-48B7-4C96-A365-7F1F730DFA35}"/>
                  </a:ext>
                </a:extLst>
              </p:cNvPr>
              <p:cNvSpPr>
                <a:spLocks/>
              </p:cNvSpPr>
              <p:nvPr/>
            </p:nvSpPr>
            <p:spPr bwMode="auto">
              <a:xfrm>
                <a:off x="7769638" y="3947448"/>
                <a:ext cx="3655219" cy="2166135"/>
              </a:xfrm>
              <a:custGeom>
                <a:avLst/>
                <a:gdLst>
                  <a:gd name="T0" fmla="*/ 1310 w 2841"/>
                  <a:gd name="T1" fmla="*/ 0 h 1411"/>
                  <a:gd name="T2" fmla="*/ 1288 w 2841"/>
                  <a:gd name="T3" fmla="*/ 39 h 1411"/>
                  <a:gd name="T4" fmla="*/ 902 w 2841"/>
                  <a:gd name="T5" fmla="*/ 395 h 1411"/>
                  <a:gd name="T6" fmla="*/ 863 w 2841"/>
                  <a:gd name="T7" fmla="*/ 412 h 1411"/>
                  <a:gd name="T8" fmla="*/ 863 w 2841"/>
                  <a:gd name="T9" fmla="*/ 412 h 1411"/>
                  <a:gd name="T10" fmla="*/ 820 w 2841"/>
                  <a:gd name="T11" fmla="*/ 359 h 1411"/>
                  <a:gd name="T12" fmla="*/ 820 w 2841"/>
                  <a:gd name="T13" fmla="*/ 265 h 1411"/>
                  <a:gd name="T14" fmla="*/ 800 w 2841"/>
                  <a:gd name="T15" fmla="*/ 245 h 1411"/>
                  <a:gd name="T16" fmla="*/ 761 w 2841"/>
                  <a:gd name="T17" fmla="*/ 245 h 1411"/>
                  <a:gd name="T18" fmla="*/ 761 w 2841"/>
                  <a:gd name="T19" fmla="*/ 655 h 1411"/>
                  <a:gd name="T20" fmla="*/ 661 w 2841"/>
                  <a:gd name="T21" fmla="*/ 755 h 1411"/>
                  <a:gd name="T22" fmla="*/ 251 w 2841"/>
                  <a:gd name="T23" fmla="*/ 755 h 1411"/>
                  <a:gd name="T24" fmla="*/ 251 w 2841"/>
                  <a:gd name="T25" fmla="*/ 800 h 1411"/>
                  <a:gd name="T26" fmla="*/ 271 w 2841"/>
                  <a:gd name="T27" fmla="*/ 820 h 1411"/>
                  <a:gd name="T28" fmla="*/ 364 w 2841"/>
                  <a:gd name="T29" fmla="*/ 820 h 1411"/>
                  <a:gd name="T30" fmla="*/ 414 w 2841"/>
                  <a:gd name="T31" fmla="*/ 847 h 1411"/>
                  <a:gd name="T32" fmla="*/ 400 w 2841"/>
                  <a:gd name="T33" fmla="*/ 903 h 1411"/>
                  <a:gd name="T34" fmla="*/ 45 w 2841"/>
                  <a:gd name="T35" fmla="*/ 1288 h 1411"/>
                  <a:gd name="T36" fmla="*/ 0 w 2841"/>
                  <a:gd name="T37" fmla="*/ 1312 h 1411"/>
                  <a:gd name="T38" fmla="*/ 0 w 2841"/>
                  <a:gd name="T39" fmla="*/ 1411 h 1411"/>
                  <a:gd name="T40" fmla="*/ 2769 w 2841"/>
                  <a:gd name="T41" fmla="*/ 1411 h 1411"/>
                  <a:gd name="T42" fmla="*/ 2841 w 2841"/>
                  <a:gd name="T43" fmla="*/ 1339 h 1411"/>
                  <a:gd name="T44" fmla="*/ 2841 w 2841"/>
                  <a:gd name="T45" fmla="*/ 0 h 1411"/>
                  <a:gd name="T46" fmla="*/ 1310 w 2841"/>
                  <a:gd name="T47"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1" h="1411">
                    <a:moveTo>
                      <a:pt x="1310" y="0"/>
                    </a:moveTo>
                    <a:cubicBezTo>
                      <a:pt x="1307" y="15"/>
                      <a:pt x="1300" y="29"/>
                      <a:pt x="1288" y="39"/>
                    </a:cubicBezTo>
                    <a:cubicBezTo>
                      <a:pt x="902" y="395"/>
                      <a:pt x="902" y="395"/>
                      <a:pt x="902" y="395"/>
                    </a:cubicBezTo>
                    <a:cubicBezTo>
                      <a:pt x="890" y="407"/>
                      <a:pt x="877" y="412"/>
                      <a:pt x="863" y="412"/>
                    </a:cubicBezTo>
                    <a:cubicBezTo>
                      <a:pt x="863" y="412"/>
                      <a:pt x="863" y="412"/>
                      <a:pt x="863" y="412"/>
                    </a:cubicBezTo>
                    <a:cubicBezTo>
                      <a:pt x="842" y="412"/>
                      <a:pt x="820" y="396"/>
                      <a:pt x="820" y="359"/>
                    </a:cubicBezTo>
                    <a:cubicBezTo>
                      <a:pt x="820" y="265"/>
                      <a:pt x="820" y="265"/>
                      <a:pt x="820" y="265"/>
                    </a:cubicBezTo>
                    <a:cubicBezTo>
                      <a:pt x="820" y="254"/>
                      <a:pt x="811" y="245"/>
                      <a:pt x="800" y="245"/>
                    </a:cubicBezTo>
                    <a:cubicBezTo>
                      <a:pt x="761" y="245"/>
                      <a:pt x="761" y="245"/>
                      <a:pt x="761" y="245"/>
                    </a:cubicBezTo>
                    <a:cubicBezTo>
                      <a:pt x="761" y="655"/>
                      <a:pt x="761" y="655"/>
                      <a:pt x="761" y="655"/>
                    </a:cubicBezTo>
                    <a:cubicBezTo>
                      <a:pt x="761" y="710"/>
                      <a:pt x="716" y="755"/>
                      <a:pt x="661" y="755"/>
                    </a:cubicBezTo>
                    <a:cubicBezTo>
                      <a:pt x="251" y="755"/>
                      <a:pt x="251" y="755"/>
                      <a:pt x="251" y="755"/>
                    </a:cubicBezTo>
                    <a:cubicBezTo>
                      <a:pt x="251" y="800"/>
                      <a:pt x="251" y="800"/>
                      <a:pt x="251" y="800"/>
                    </a:cubicBezTo>
                    <a:cubicBezTo>
                      <a:pt x="251" y="811"/>
                      <a:pt x="260" y="820"/>
                      <a:pt x="271" y="820"/>
                    </a:cubicBezTo>
                    <a:cubicBezTo>
                      <a:pt x="364" y="820"/>
                      <a:pt x="364" y="820"/>
                      <a:pt x="364" y="820"/>
                    </a:cubicBezTo>
                    <a:cubicBezTo>
                      <a:pt x="399" y="820"/>
                      <a:pt x="411" y="839"/>
                      <a:pt x="414" y="847"/>
                    </a:cubicBezTo>
                    <a:cubicBezTo>
                      <a:pt x="418" y="856"/>
                      <a:pt x="424" y="877"/>
                      <a:pt x="400" y="903"/>
                    </a:cubicBezTo>
                    <a:cubicBezTo>
                      <a:pt x="45" y="1288"/>
                      <a:pt x="45" y="1288"/>
                      <a:pt x="45" y="1288"/>
                    </a:cubicBezTo>
                    <a:cubicBezTo>
                      <a:pt x="33" y="1302"/>
                      <a:pt x="17" y="1310"/>
                      <a:pt x="0" y="1312"/>
                    </a:cubicBezTo>
                    <a:cubicBezTo>
                      <a:pt x="0" y="1411"/>
                      <a:pt x="0" y="1411"/>
                      <a:pt x="0" y="1411"/>
                    </a:cubicBezTo>
                    <a:cubicBezTo>
                      <a:pt x="2769" y="1411"/>
                      <a:pt x="2769" y="1411"/>
                      <a:pt x="2769" y="1411"/>
                    </a:cubicBezTo>
                    <a:cubicBezTo>
                      <a:pt x="2809" y="1411"/>
                      <a:pt x="2841" y="1378"/>
                      <a:pt x="2841" y="1339"/>
                    </a:cubicBezTo>
                    <a:cubicBezTo>
                      <a:pt x="2841" y="0"/>
                      <a:pt x="2841" y="0"/>
                      <a:pt x="2841" y="0"/>
                    </a:cubicBezTo>
                    <a:lnTo>
                      <a:pt x="1310" y="0"/>
                    </a:lnTo>
                    <a:close/>
                  </a:path>
                </a:pathLst>
              </a:custGeom>
              <a:solidFill>
                <a:schemeClr val="accent2"/>
              </a:solidFill>
              <a:ln>
                <a:noFill/>
              </a:ln>
            </p:spPr>
            <p:txBody>
              <a:bodyPr/>
              <a:lstStyle/>
              <a:p>
                <a:pPr>
                  <a:defRPr/>
                </a:pPr>
                <a:endParaRPr lang="en-GB" sz="2700" dirty="0">
                  <a:latin typeface="+mj-lt"/>
                </a:endParaRPr>
              </a:p>
            </p:txBody>
          </p:sp>
          <p:sp>
            <p:nvSpPr>
              <p:cNvPr id="35" name="Freeform 9">
                <a:extLst>
                  <a:ext uri="{FF2B5EF4-FFF2-40B4-BE49-F238E27FC236}">
                    <a16:creationId xmlns:a16="http://schemas.microsoft.com/office/drawing/2014/main" xmlns="" id="{1BC434A8-2F54-4EAE-A5F4-89BE1AACAC80}"/>
                  </a:ext>
                </a:extLst>
              </p:cNvPr>
              <p:cNvSpPr>
                <a:spLocks/>
              </p:cNvSpPr>
              <p:nvPr/>
            </p:nvSpPr>
            <p:spPr bwMode="auto">
              <a:xfrm>
                <a:off x="4098132" y="3990319"/>
                <a:ext cx="3656410" cy="2185060"/>
              </a:xfrm>
              <a:custGeom>
                <a:avLst/>
                <a:gdLst>
                  <a:gd name="T0" fmla="*/ 2842 w 2842"/>
                  <a:gd name="T1" fmla="*/ 1309 h 1411"/>
                  <a:gd name="T2" fmla="*/ 2808 w 2842"/>
                  <a:gd name="T3" fmla="*/ 1288 h 1411"/>
                  <a:gd name="T4" fmla="*/ 2453 w 2842"/>
                  <a:gd name="T5" fmla="*/ 903 h 1411"/>
                  <a:gd name="T6" fmla="*/ 2439 w 2842"/>
                  <a:gd name="T7" fmla="*/ 847 h 1411"/>
                  <a:gd name="T8" fmla="*/ 2489 w 2842"/>
                  <a:gd name="T9" fmla="*/ 820 h 1411"/>
                  <a:gd name="T10" fmla="*/ 2583 w 2842"/>
                  <a:gd name="T11" fmla="*/ 820 h 1411"/>
                  <a:gd name="T12" fmla="*/ 2603 w 2842"/>
                  <a:gd name="T13" fmla="*/ 800 h 1411"/>
                  <a:gd name="T14" fmla="*/ 2603 w 2842"/>
                  <a:gd name="T15" fmla="*/ 755 h 1411"/>
                  <a:gd name="T16" fmla="*/ 2193 w 2842"/>
                  <a:gd name="T17" fmla="*/ 755 h 1411"/>
                  <a:gd name="T18" fmla="*/ 2093 w 2842"/>
                  <a:gd name="T19" fmla="*/ 655 h 1411"/>
                  <a:gd name="T20" fmla="*/ 2093 w 2842"/>
                  <a:gd name="T21" fmla="*/ 245 h 1411"/>
                  <a:gd name="T22" fmla="*/ 2041 w 2842"/>
                  <a:gd name="T23" fmla="*/ 245 h 1411"/>
                  <a:gd name="T24" fmla="*/ 2021 w 2842"/>
                  <a:gd name="T25" fmla="*/ 265 h 1411"/>
                  <a:gd name="T26" fmla="*/ 2021 w 2842"/>
                  <a:gd name="T27" fmla="*/ 359 h 1411"/>
                  <a:gd name="T28" fmla="*/ 1978 w 2842"/>
                  <a:gd name="T29" fmla="*/ 412 h 1411"/>
                  <a:gd name="T30" fmla="*/ 1939 w 2842"/>
                  <a:gd name="T31" fmla="*/ 395 h 1411"/>
                  <a:gd name="T32" fmla="*/ 1553 w 2842"/>
                  <a:gd name="T33" fmla="*/ 39 h 1411"/>
                  <a:gd name="T34" fmla="*/ 1531 w 2842"/>
                  <a:gd name="T35" fmla="*/ 0 h 1411"/>
                  <a:gd name="T36" fmla="*/ 0 w 2842"/>
                  <a:gd name="T37" fmla="*/ 0 h 1411"/>
                  <a:gd name="T38" fmla="*/ 0 w 2842"/>
                  <a:gd name="T39" fmla="*/ 1339 h 1411"/>
                  <a:gd name="T40" fmla="*/ 72 w 2842"/>
                  <a:gd name="T41" fmla="*/ 1411 h 1411"/>
                  <a:gd name="T42" fmla="*/ 2842 w 2842"/>
                  <a:gd name="T43" fmla="*/ 1411 h 1411"/>
                  <a:gd name="T44" fmla="*/ 2842 w 2842"/>
                  <a:gd name="T45" fmla="*/ 130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2" h="1411">
                    <a:moveTo>
                      <a:pt x="2842" y="1309"/>
                    </a:moveTo>
                    <a:cubicBezTo>
                      <a:pt x="2829" y="1306"/>
                      <a:pt x="2818" y="1299"/>
                      <a:pt x="2808" y="1288"/>
                    </a:cubicBezTo>
                    <a:cubicBezTo>
                      <a:pt x="2453" y="903"/>
                      <a:pt x="2453" y="903"/>
                      <a:pt x="2453" y="903"/>
                    </a:cubicBezTo>
                    <a:cubicBezTo>
                      <a:pt x="2430" y="877"/>
                      <a:pt x="2435" y="856"/>
                      <a:pt x="2439" y="847"/>
                    </a:cubicBezTo>
                    <a:cubicBezTo>
                      <a:pt x="2443" y="839"/>
                      <a:pt x="2455" y="820"/>
                      <a:pt x="2489" y="820"/>
                    </a:cubicBezTo>
                    <a:cubicBezTo>
                      <a:pt x="2583" y="820"/>
                      <a:pt x="2583" y="820"/>
                      <a:pt x="2583" y="820"/>
                    </a:cubicBezTo>
                    <a:cubicBezTo>
                      <a:pt x="2594" y="820"/>
                      <a:pt x="2603" y="811"/>
                      <a:pt x="2603" y="800"/>
                    </a:cubicBezTo>
                    <a:cubicBezTo>
                      <a:pt x="2603" y="755"/>
                      <a:pt x="2603" y="755"/>
                      <a:pt x="2603" y="755"/>
                    </a:cubicBezTo>
                    <a:cubicBezTo>
                      <a:pt x="2193" y="755"/>
                      <a:pt x="2193" y="755"/>
                      <a:pt x="2193" y="755"/>
                    </a:cubicBezTo>
                    <a:cubicBezTo>
                      <a:pt x="2137" y="755"/>
                      <a:pt x="2093" y="710"/>
                      <a:pt x="2093" y="655"/>
                    </a:cubicBezTo>
                    <a:cubicBezTo>
                      <a:pt x="2093" y="245"/>
                      <a:pt x="2093" y="245"/>
                      <a:pt x="2093" y="245"/>
                    </a:cubicBezTo>
                    <a:cubicBezTo>
                      <a:pt x="2041" y="245"/>
                      <a:pt x="2041" y="245"/>
                      <a:pt x="2041" y="245"/>
                    </a:cubicBezTo>
                    <a:cubicBezTo>
                      <a:pt x="2030" y="245"/>
                      <a:pt x="2021" y="254"/>
                      <a:pt x="2021" y="265"/>
                    </a:cubicBezTo>
                    <a:cubicBezTo>
                      <a:pt x="2021" y="359"/>
                      <a:pt x="2021" y="359"/>
                      <a:pt x="2021" y="359"/>
                    </a:cubicBezTo>
                    <a:cubicBezTo>
                      <a:pt x="2021" y="396"/>
                      <a:pt x="1999" y="412"/>
                      <a:pt x="1978" y="412"/>
                    </a:cubicBezTo>
                    <a:cubicBezTo>
                      <a:pt x="1965" y="412"/>
                      <a:pt x="1952" y="407"/>
                      <a:pt x="1939" y="395"/>
                    </a:cubicBezTo>
                    <a:cubicBezTo>
                      <a:pt x="1553" y="39"/>
                      <a:pt x="1553" y="39"/>
                      <a:pt x="1553" y="39"/>
                    </a:cubicBezTo>
                    <a:cubicBezTo>
                      <a:pt x="1542" y="29"/>
                      <a:pt x="1534" y="15"/>
                      <a:pt x="1531" y="0"/>
                    </a:cubicBezTo>
                    <a:cubicBezTo>
                      <a:pt x="0" y="0"/>
                      <a:pt x="0" y="0"/>
                      <a:pt x="0" y="0"/>
                    </a:cubicBezTo>
                    <a:cubicBezTo>
                      <a:pt x="0" y="1339"/>
                      <a:pt x="0" y="1339"/>
                      <a:pt x="0" y="1339"/>
                    </a:cubicBezTo>
                    <a:cubicBezTo>
                      <a:pt x="0" y="1378"/>
                      <a:pt x="32" y="1411"/>
                      <a:pt x="72" y="1411"/>
                    </a:cubicBezTo>
                    <a:cubicBezTo>
                      <a:pt x="2842" y="1411"/>
                      <a:pt x="2842" y="1411"/>
                      <a:pt x="2842" y="1411"/>
                    </a:cubicBezTo>
                    <a:lnTo>
                      <a:pt x="2842" y="1309"/>
                    </a:lnTo>
                    <a:close/>
                  </a:path>
                </a:pathLst>
              </a:custGeom>
              <a:solidFill>
                <a:schemeClr val="accent4"/>
              </a:solidFill>
              <a:ln>
                <a:noFill/>
              </a:ln>
            </p:spPr>
            <p:txBody>
              <a:bodyPr/>
              <a:lstStyle/>
              <a:p>
                <a:pPr>
                  <a:defRPr/>
                </a:pPr>
                <a:endParaRPr lang="en-GB" sz="2700" dirty="0">
                  <a:latin typeface="+mj-lt"/>
                </a:endParaRPr>
              </a:p>
            </p:txBody>
          </p:sp>
          <p:sp>
            <p:nvSpPr>
              <p:cNvPr id="36" name="TextBox 18">
                <a:extLst>
                  <a:ext uri="{FF2B5EF4-FFF2-40B4-BE49-F238E27FC236}">
                    <a16:creationId xmlns:a16="http://schemas.microsoft.com/office/drawing/2014/main" xmlns="" id="{48C27328-8842-4AAC-B9C8-663996A5BCF4}"/>
                  </a:ext>
                </a:extLst>
              </p:cNvPr>
              <p:cNvSpPr txBox="1"/>
              <p:nvPr/>
            </p:nvSpPr>
            <p:spPr>
              <a:xfrm>
                <a:off x="8123437" y="1923810"/>
                <a:ext cx="2369303" cy="369332"/>
              </a:xfrm>
              <a:prstGeom prst="rect">
                <a:avLst/>
              </a:prstGeom>
              <a:noFill/>
            </p:spPr>
            <p:txBody>
              <a:bodyPr wrap="none" rtlCol="0" anchor="ctr" anchorCtr="0">
                <a:spAutoFit/>
              </a:bodyPr>
              <a:lstStyle/>
              <a:p>
                <a:r>
                  <a:rPr lang="en-GB" b="1" dirty="0">
                    <a:solidFill>
                      <a:schemeClr val="bg1"/>
                    </a:solidFill>
                    <a:latin typeface="+mj-lt"/>
                    <a:ea typeface="League Spartan" charset="0"/>
                    <a:cs typeface="Poppins" pitchFamily="2" charset="77"/>
                  </a:rPr>
                  <a:t>Refuerzo negativo</a:t>
                </a:r>
              </a:p>
            </p:txBody>
          </p:sp>
          <p:sp>
            <p:nvSpPr>
              <p:cNvPr id="37" name="Subtitle 2">
                <a:extLst>
                  <a:ext uri="{FF2B5EF4-FFF2-40B4-BE49-F238E27FC236}">
                    <a16:creationId xmlns:a16="http://schemas.microsoft.com/office/drawing/2014/main" xmlns="" id="{D18D65F5-B205-4C37-B5AE-6EA8431A3EFE}"/>
                  </a:ext>
                </a:extLst>
              </p:cNvPr>
              <p:cNvSpPr txBox="1">
                <a:spLocks/>
              </p:cNvSpPr>
              <p:nvPr/>
            </p:nvSpPr>
            <p:spPr>
              <a:xfrm>
                <a:off x="9224836" y="2255173"/>
                <a:ext cx="2258743" cy="146737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Retirar el evento negativo para aumentar la frecuencia del comportamiento deseable. Ejemplo: Dejar de regañar</a:t>
                </a:r>
              </a:p>
            </p:txBody>
          </p:sp>
          <p:sp>
            <p:nvSpPr>
              <p:cNvPr id="38" name="TextBox 20">
                <a:extLst>
                  <a:ext uri="{FF2B5EF4-FFF2-40B4-BE49-F238E27FC236}">
                    <a16:creationId xmlns:a16="http://schemas.microsoft.com/office/drawing/2014/main" xmlns="" id="{6B8D4920-D65B-4A2B-A9F9-B752F57A6974}"/>
                  </a:ext>
                </a:extLst>
              </p:cNvPr>
              <p:cNvSpPr txBox="1"/>
              <p:nvPr/>
            </p:nvSpPr>
            <p:spPr>
              <a:xfrm>
                <a:off x="9408952" y="3944456"/>
                <a:ext cx="1086708" cy="369332"/>
              </a:xfrm>
              <a:prstGeom prst="rect">
                <a:avLst/>
              </a:prstGeom>
              <a:noFill/>
            </p:spPr>
            <p:txBody>
              <a:bodyPr wrap="none" rtlCol="0" anchor="ctr" anchorCtr="0">
                <a:spAutoFit/>
              </a:bodyPr>
              <a:lstStyle/>
              <a:p>
                <a:r>
                  <a:rPr lang="en-GB" b="1" dirty="0">
                    <a:solidFill>
                      <a:schemeClr val="bg1"/>
                    </a:solidFill>
                    <a:latin typeface="+mj-lt"/>
                    <a:ea typeface="League Spartan" charset="0"/>
                    <a:cs typeface="Poppins" pitchFamily="2" charset="77"/>
                  </a:rPr>
                  <a:t>Extinción</a:t>
                </a:r>
              </a:p>
            </p:txBody>
          </p:sp>
          <p:sp>
            <p:nvSpPr>
              <p:cNvPr id="42" name="Subtitle 2">
                <a:extLst>
                  <a:ext uri="{FF2B5EF4-FFF2-40B4-BE49-F238E27FC236}">
                    <a16:creationId xmlns:a16="http://schemas.microsoft.com/office/drawing/2014/main" xmlns="" id="{03CCDE52-E574-409A-BDB8-A08E845C21D1}"/>
                  </a:ext>
                </a:extLst>
              </p:cNvPr>
              <p:cNvSpPr txBox="1">
                <a:spLocks/>
              </p:cNvSpPr>
              <p:nvPr/>
            </p:nvSpPr>
            <p:spPr>
              <a:xfrm>
                <a:off x="9107271" y="4290936"/>
                <a:ext cx="2493871" cy="17443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Retirar la consecuencia positiva para disminuir la frecuencia de un comportamiento indeseable. Ejemplo: Ignorar el comportamiento</a:t>
                </a:r>
              </a:p>
            </p:txBody>
          </p:sp>
          <p:sp>
            <p:nvSpPr>
              <p:cNvPr id="46" name="TextBox 22">
                <a:extLst>
                  <a:ext uri="{FF2B5EF4-FFF2-40B4-BE49-F238E27FC236}">
                    <a16:creationId xmlns:a16="http://schemas.microsoft.com/office/drawing/2014/main" xmlns="" id="{635ADEAD-AD59-436F-8171-D51602CE3D90}"/>
                  </a:ext>
                </a:extLst>
              </p:cNvPr>
              <p:cNvSpPr txBox="1"/>
              <p:nvPr/>
            </p:nvSpPr>
            <p:spPr>
              <a:xfrm>
                <a:off x="4087556" y="1871750"/>
                <a:ext cx="2273186" cy="369332"/>
              </a:xfrm>
              <a:prstGeom prst="rect">
                <a:avLst/>
              </a:prstGeom>
              <a:noFill/>
            </p:spPr>
            <p:txBody>
              <a:bodyPr wrap="none" rtlCol="0" anchor="ctr" anchorCtr="0">
                <a:spAutoFit/>
              </a:bodyPr>
              <a:lstStyle/>
              <a:p>
                <a:r>
                  <a:rPr lang="en-GB" b="1" dirty="0">
                    <a:solidFill>
                      <a:schemeClr val="bg1"/>
                    </a:solidFill>
                    <a:latin typeface="+mj-lt"/>
                    <a:ea typeface="League Spartan" charset="0"/>
                    <a:cs typeface="Poppins" pitchFamily="2" charset="77"/>
                  </a:rPr>
                  <a:t>Refuerzo positivo</a:t>
                </a:r>
              </a:p>
            </p:txBody>
          </p:sp>
          <p:sp>
            <p:nvSpPr>
              <p:cNvPr id="47" name="Subtitle 2">
                <a:extLst>
                  <a:ext uri="{FF2B5EF4-FFF2-40B4-BE49-F238E27FC236}">
                    <a16:creationId xmlns:a16="http://schemas.microsoft.com/office/drawing/2014/main" xmlns="" id="{72611C04-BF01-4A3A-9ED8-8BED67973839}"/>
                  </a:ext>
                </a:extLst>
              </p:cNvPr>
              <p:cNvSpPr txBox="1">
                <a:spLocks/>
              </p:cNvSpPr>
              <p:nvPr/>
            </p:nvSpPr>
            <p:spPr>
              <a:xfrm>
                <a:off x="4106819" y="2137708"/>
                <a:ext cx="3393300" cy="202489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Utilizar un evento positivo para aumentar la frecuencia del comportamiento deseable. Ejemplo: Retroalimentación positiva. </a:t>
                </a:r>
              </a:p>
              <a:p>
                <a:pPr algn="l">
                  <a:lnSpc>
                    <a:spcPct val="100000"/>
                  </a:lnSpc>
                </a:pPr>
                <a:r>
                  <a:rPr lang="en-GB" sz="1800" b="1" dirty="0">
                    <a:solidFill>
                      <a:schemeClr val="bg1"/>
                    </a:solidFill>
                    <a:latin typeface="+mj-lt"/>
                    <a:ea typeface="Open Sans Light" panose="020B0306030504020204" pitchFamily="34" charset="0"/>
                    <a:cs typeface="Open Sans Light" panose="020B0306030504020204" pitchFamily="34" charset="0"/>
                    <a:sym typeface="Wingdings" panose="05000000000000000000" pitchFamily="2" charset="2"/>
                  </a:rPr>
                  <a:t>Utilizar siempre                         que sea posible</a:t>
                </a:r>
              </a:p>
              <a:p>
                <a:pPr marL="285750" indent="-285750" algn="l">
                  <a:lnSpc>
                    <a:spcPts val="1388"/>
                  </a:lnSpc>
                  <a:buFont typeface="Wingdings" panose="05000000000000000000" pitchFamily="2" charset="2"/>
                  <a:buChar char="à"/>
                </a:pPr>
                <a:endParaRPr lang="en-GB" sz="1400" dirty="0">
                  <a:solidFill>
                    <a:schemeClr val="bg1"/>
                  </a:solidFill>
                  <a:latin typeface="+mj-lt"/>
                  <a:ea typeface="Open Sans Light" panose="020B0306030504020204" pitchFamily="34" charset="0"/>
                  <a:cs typeface="Open Sans Light" panose="020B0306030504020204" pitchFamily="34" charset="0"/>
                </a:endParaRPr>
              </a:p>
            </p:txBody>
          </p:sp>
          <p:sp>
            <p:nvSpPr>
              <p:cNvPr id="52" name="TextBox 24">
                <a:extLst>
                  <a:ext uri="{FF2B5EF4-FFF2-40B4-BE49-F238E27FC236}">
                    <a16:creationId xmlns:a16="http://schemas.microsoft.com/office/drawing/2014/main" xmlns="" id="{99C7C9D3-51D9-4BEE-994D-8069FE758A7F}"/>
                  </a:ext>
                </a:extLst>
              </p:cNvPr>
              <p:cNvSpPr txBox="1"/>
              <p:nvPr/>
            </p:nvSpPr>
            <p:spPr>
              <a:xfrm>
                <a:off x="4110015" y="3929796"/>
                <a:ext cx="1958951" cy="369332"/>
              </a:xfrm>
              <a:prstGeom prst="rect">
                <a:avLst/>
              </a:prstGeom>
              <a:noFill/>
            </p:spPr>
            <p:txBody>
              <a:bodyPr wrap="square" rtlCol="0" anchor="ctr" anchorCtr="0">
                <a:spAutoFit/>
              </a:bodyPr>
              <a:lstStyle/>
              <a:p>
                <a:r>
                  <a:rPr lang="en-GB" b="1" dirty="0">
                    <a:solidFill>
                      <a:schemeClr val="bg1"/>
                    </a:solidFill>
                    <a:latin typeface="+mj-lt"/>
                    <a:ea typeface="League Spartan" charset="0"/>
                    <a:cs typeface="Poppins" pitchFamily="2" charset="77"/>
                  </a:rPr>
                  <a:t>Castigo</a:t>
                </a:r>
              </a:p>
            </p:txBody>
          </p:sp>
          <p:sp>
            <p:nvSpPr>
              <p:cNvPr id="53" name="Subtitle 2">
                <a:extLst>
                  <a:ext uri="{FF2B5EF4-FFF2-40B4-BE49-F238E27FC236}">
                    <a16:creationId xmlns:a16="http://schemas.microsoft.com/office/drawing/2014/main" xmlns="" id="{C69FE2AD-9BC5-4CF2-949F-AA6FB0D2846D}"/>
                  </a:ext>
                </a:extLst>
              </p:cNvPr>
              <p:cNvSpPr txBox="1">
                <a:spLocks/>
              </p:cNvSpPr>
              <p:nvPr/>
            </p:nvSpPr>
            <p:spPr>
              <a:xfrm>
                <a:off x="4110016" y="4178174"/>
                <a:ext cx="3103918" cy="19782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bg1"/>
                    </a:solidFill>
                    <a:latin typeface="+mj-lt"/>
                    <a:ea typeface="Open Sans Light" panose="020B0306030504020204" pitchFamily="34" charset="0"/>
                    <a:cs typeface="Open Sans Light" panose="020B0306030504020204" pitchFamily="34" charset="0"/>
                  </a:rPr>
                  <a:t>Utilizar un evento negativo para </a:t>
                </a:r>
                <a:br>
                  <a:rPr lang="en-GB" sz="1400" dirty="0">
                    <a:solidFill>
                      <a:schemeClr val="bg1"/>
                    </a:solidFill>
                    <a:latin typeface="+mj-lt"/>
                    <a:ea typeface="Open Sans Light" panose="020B0306030504020204" pitchFamily="34" charset="0"/>
                    <a:cs typeface="Open Sans Light" panose="020B0306030504020204" pitchFamily="34" charset="0"/>
                  </a:rPr>
                </a:br>
                <a:r>
                  <a:rPr lang="en-GB" sz="1400" dirty="0">
                    <a:solidFill>
                      <a:schemeClr val="bg1"/>
                    </a:solidFill>
                    <a:latin typeface="+mj-lt"/>
                    <a:ea typeface="Open Sans Light" panose="020B0306030504020204" pitchFamily="34" charset="0"/>
                    <a:cs typeface="Open Sans Light" panose="020B0306030504020204" pitchFamily="34" charset="0"/>
                  </a:rPr>
                  <a:t>disminuir la frecuencia de un comportamiento indeseable</a:t>
                </a:r>
              </a:p>
              <a:p>
                <a:pPr algn="l">
                  <a:lnSpc>
                    <a:spcPct val="100000"/>
                  </a:lnSpc>
                </a:pPr>
                <a:r>
                  <a:rPr lang="en-GB" sz="1400" dirty="0">
                    <a:solidFill>
                      <a:schemeClr val="bg1"/>
                    </a:solidFill>
                    <a:latin typeface="+mj-lt"/>
                    <a:ea typeface="Open Sans Light" panose="020B0306030504020204" pitchFamily="34" charset="0"/>
                    <a:cs typeface="Open Sans Light" panose="020B0306030504020204" pitchFamily="34" charset="0"/>
                  </a:rPr>
                  <a:t>Ejemplo: Degradar al empleado</a:t>
                </a:r>
              </a:p>
              <a:p>
                <a:pPr marL="285750" indent="-285750" algn="l">
                  <a:lnSpc>
                    <a:spcPct val="100000"/>
                  </a:lnSpc>
                  <a:buFont typeface="Wingdings" panose="05000000000000000000" pitchFamily="2" charset="2"/>
                  <a:buChar char="à"/>
                </a:pPr>
                <a:r>
                  <a:rPr lang="en-GB" sz="1400" dirty="0">
                    <a:solidFill>
                      <a:schemeClr val="bg1"/>
                    </a:solidFill>
                    <a:latin typeface="+mj-lt"/>
                    <a:ea typeface="Open Sans Light" panose="020B0306030504020204" pitchFamily="34" charset="0"/>
                    <a:cs typeface="Open Sans Light" panose="020B0306030504020204" pitchFamily="34" charset="0"/>
                    <a:sym typeface="Wingdings" panose="05000000000000000000" pitchFamily="2" charset="2"/>
                  </a:rPr>
                  <a:t>Puede causar resentimiento, pérdida de </a:t>
                </a:r>
                <a:br>
                  <a:rPr lang="en-GB" sz="1400" dirty="0">
                    <a:solidFill>
                      <a:schemeClr val="bg1"/>
                    </a:solidFill>
                    <a:latin typeface="+mj-lt"/>
                    <a:ea typeface="Open Sans Light" panose="020B0306030504020204" pitchFamily="34" charset="0"/>
                    <a:cs typeface="Open Sans Light" panose="020B0306030504020204" pitchFamily="34" charset="0"/>
                    <a:sym typeface="Wingdings" panose="05000000000000000000" pitchFamily="2" charset="2"/>
                  </a:rPr>
                </a:br>
                <a:r>
                  <a:rPr lang="en-GB" sz="1400" dirty="0">
                    <a:solidFill>
                      <a:schemeClr val="bg1"/>
                    </a:solidFill>
                    <a:latin typeface="+mj-lt"/>
                    <a:ea typeface="Open Sans Light" panose="020B0306030504020204" pitchFamily="34" charset="0"/>
                    <a:cs typeface="Open Sans Light" panose="020B0306030504020204" pitchFamily="34" charset="0"/>
                    <a:sym typeface="Wingdings" panose="05000000000000000000" pitchFamily="2" charset="2"/>
                  </a:rPr>
                  <a:t>autoestima, deseo de represalias</a:t>
                </a:r>
              </a:p>
              <a:p>
                <a:pPr marL="285750" indent="-285750" algn="l">
                  <a:lnSpc>
                    <a:spcPct val="100000"/>
                  </a:lnSpc>
                  <a:buFont typeface="Wingdings" panose="05000000000000000000" pitchFamily="2" charset="2"/>
                  <a:buChar char="à"/>
                </a:pPr>
                <a:r>
                  <a:rPr lang="en-GB" sz="1400" dirty="0">
                    <a:solidFill>
                      <a:schemeClr val="bg1"/>
                    </a:solidFill>
                    <a:latin typeface="+mj-lt"/>
                    <a:ea typeface="Open Sans Light" panose="020B0306030504020204" pitchFamily="34" charset="0"/>
                    <a:cs typeface="Open Sans Light" panose="020B0306030504020204" pitchFamily="34" charset="0"/>
                    <a:sym typeface="Wingdings" panose="05000000000000000000" pitchFamily="2" charset="2"/>
                  </a:rPr>
                  <a:t>Centrarse en el comportamiento, no en la persona</a:t>
                </a:r>
              </a:p>
              <a:p>
                <a:pPr marL="285750" indent="-285750" algn="l">
                  <a:lnSpc>
                    <a:spcPct val="100000"/>
                  </a:lnSpc>
                  <a:buFont typeface="Wingdings" panose="05000000000000000000" pitchFamily="2" charset="2"/>
                  <a:buChar char="à"/>
                </a:pPr>
                <a:r>
                  <a:rPr lang="en-GB" sz="1400" dirty="0">
                    <a:solidFill>
                      <a:schemeClr val="bg1"/>
                    </a:solidFill>
                    <a:latin typeface="+mj-lt"/>
                    <a:ea typeface="Open Sans Light" panose="020B0306030504020204" pitchFamily="34" charset="0"/>
                    <a:cs typeface="Open Sans Light" panose="020B0306030504020204" pitchFamily="34" charset="0"/>
                    <a:sym typeface="Wingdings" panose="05000000000000000000" pitchFamily="2" charset="2"/>
                  </a:rPr>
                  <a:t>Hazlo inmediatamente, y en privado</a:t>
                </a:r>
              </a:p>
            </p:txBody>
          </p:sp>
          <p:sp>
            <p:nvSpPr>
              <p:cNvPr id="56" name="TextBox 26">
                <a:extLst>
                  <a:ext uri="{FF2B5EF4-FFF2-40B4-BE49-F238E27FC236}">
                    <a16:creationId xmlns:a16="http://schemas.microsoft.com/office/drawing/2014/main" xmlns="" id="{F2109BFC-DC12-44E0-851F-F0AF87C27B52}"/>
                  </a:ext>
                </a:extLst>
              </p:cNvPr>
              <p:cNvSpPr txBox="1"/>
              <p:nvPr/>
            </p:nvSpPr>
            <p:spPr>
              <a:xfrm>
                <a:off x="6778692" y="3000468"/>
                <a:ext cx="1983620"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Teoría del refuerzo</a:t>
                </a:r>
              </a:p>
            </p:txBody>
          </p:sp>
          <p:sp>
            <p:nvSpPr>
              <p:cNvPr id="57" name="Subtitle 2">
                <a:extLst>
                  <a:ext uri="{FF2B5EF4-FFF2-40B4-BE49-F238E27FC236}">
                    <a16:creationId xmlns:a16="http://schemas.microsoft.com/office/drawing/2014/main" xmlns="" id="{8E3DF222-2166-47E2-8B7E-440352DED220}"/>
                  </a:ext>
                </a:extLst>
              </p:cNvPr>
              <p:cNvSpPr txBox="1">
                <a:spLocks/>
              </p:cNvSpPr>
              <p:nvPr/>
            </p:nvSpPr>
            <p:spPr>
              <a:xfrm>
                <a:off x="6934222" y="3427564"/>
                <a:ext cx="1709358" cy="131348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Open Sans Light" panose="020B0306030504020204" pitchFamily="34" charset="0"/>
                    <a:cs typeface="Open Sans Light" panose="020B0306030504020204" pitchFamily="34" charset="0"/>
                  </a:rPr>
                  <a:t>el proceso de moldear el comportamiento mediante el control de las consecuencias del mismo.</a:t>
                </a:r>
              </a:p>
            </p:txBody>
          </p:sp>
        </p:grpSp>
        <p:sp>
          <p:nvSpPr>
            <p:cNvPr id="62" name="TextBox 35">
              <a:extLst>
                <a:ext uri="{FF2B5EF4-FFF2-40B4-BE49-F238E27FC236}">
                  <a16:creationId xmlns:a16="http://schemas.microsoft.com/office/drawing/2014/main" xmlns="" id="{82973AA5-16A9-4C36-BCAA-0BA96277FB50}"/>
                </a:ext>
              </a:extLst>
            </p:cNvPr>
            <p:cNvSpPr txBox="1"/>
            <p:nvPr/>
          </p:nvSpPr>
          <p:spPr>
            <a:xfrm>
              <a:off x="5407254" y="6018217"/>
              <a:ext cx="1244251"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Añadir estímulo</a:t>
              </a:r>
            </a:p>
          </p:txBody>
        </p:sp>
        <p:sp>
          <p:nvSpPr>
            <p:cNvPr id="63" name="TextBox 35">
              <a:extLst>
                <a:ext uri="{FF2B5EF4-FFF2-40B4-BE49-F238E27FC236}">
                  <a16:creationId xmlns:a16="http://schemas.microsoft.com/office/drawing/2014/main" xmlns="" id="{7364FF6D-465C-4C39-AB06-A025B8116810}"/>
                </a:ext>
              </a:extLst>
            </p:cNvPr>
            <p:cNvSpPr txBox="1"/>
            <p:nvPr/>
          </p:nvSpPr>
          <p:spPr>
            <a:xfrm>
              <a:off x="9629286" y="5912459"/>
              <a:ext cx="1573829"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Eliminar el estímulo</a:t>
              </a:r>
            </a:p>
          </p:txBody>
        </p:sp>
        <p:sp>
          <p:nvSpPr>
            <p:cNvPr id="64" name="TextBox 35">
              <a:extLst>
                <a:ext uri="{FF2B5EF4-FFF2-40B4-BE49-F238E27FC236}">
                  <a16:creationId xmlns:a16="http://schemas.microsoft.com/office/drawing/2014/main" xmlns="" id="{A262A965-2832-4A5F-9A4C-125B1BFEA214}"/>
                </a:ext>
              </a:extLst>
            </p:cNvPr>
            <p:cNvSpPr txBox="1"/>
            <p:nvPr/>
          </p:nvSpPr>
          <p:spPr>
            <a:xfrm rot="16200000">
              <a:off x="3548390" y="2719716"/>
              <a:ext cx="1321580"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Fuerzas motrices</a:t>
              </a:r>
            </a:p>
          </p:txBody>
        </p:sp>
        <p:sp>
          <p:nvSpPr>
            <p:cNvPr id="65" name="TextBox 35">
              <a:extLst>
                <a:ext uri="{FF2B5EF4-FFF2-40B4-BE49-F238E27FC236}">
                  <a16:creationId xmlns:a16="http://schemas.microsoft.com/office/drawing/2014/main" xmlns="" id="{F7578794-E8E3-4778-BDB4-FA29F3C5E822}"/>
                </a:ext>
              </a:extLst>
            </p:cNvPr>
            <p:cNvSpPr txBox="1"/>
            <p:nvPr/>
          </p:nvSpPr>
          <p:spPr>
            <a:xfrm rot="16200000">
              <a:off x="3375543" y="4572328"/>
              <a:ext cx="1650838"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Fuerzas de contención</a:t>
              </a:r>
            </a:p>
          </p:txBody>
        </p:sp>
      </p:grpSp>
    </p:spTree>
    <p:extLst>
      <p:ext uri="{BB962C8B-B14F-4D97-AF65-F5344CB8AC3E}">
        <p14:creationId xmlns:p14="http://schemas.microsoft.com/office/powerpoint/2010/main" val="4090543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52110" y="415461"/>
            <a:ext cx="8852375" cy="697353"/>
          </a:xfrm>
        </p:spPr>
        <p:txBody>
          <a:bodyPr>
            <a:normAutofit/>
          </a:bodyPr>
          <a:lstStyle/>
          <a:p>
            <a:r>
              <a:rPr lang="en-GB" dirty="0"/>
              <a:t>Teoría de la motivación: Teoría de la fijación de objetivos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8316" y="1916751"/>
            <a:ext cx="3815628" cy="48375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700" dirty="0">
                <a:solidFill>
                  <a:srgbClr val="245473"/>
                </a:solidFill>
                <a:latin typeface="+mj-lt"/>
                <a:sym typeface="Wingdings" panose="05000000000000000000" pitchFamily="2" charset="2"/>
              </a:rPr>
              <a:t>La idea que subyace a la teoría de Edwin Locke es que los objetivos que son específicos y efectivamente difíciles pueden conducir a un mayor rendimiento. Un objetivo difícil ayudará a la persona a concentrarse y a dirigir su atención, además de darle energía para trabajar más. La dificultad del objetivo aumentará la persistencia y obligará a las personas a ser más eficaces y eficientes. </a:t>
            </a:r>
          </a:p>
          <a:p>
            <a:pPr marL="285750" indent="-285750" algn="l">
              <a:lnSpc>
                <a:spcPct val="100000"/>
              </a:lnSpc>
              <a:spcBef>
                <a:spcPts val="600"/>
              </a:spcBef>
              <a:buFont typeface="Arial" panose="020B0604020202020204" pitchFamily="34" charset="0"/>
              <a:buChar char="•"/>
            </a:pPr>
            <a:r>
              <a:rPr lang="en-GB" altLang="de-DE" sz="1700" dirty="0">
                <a:solidFill>
                  <a:srgbClr val="245473"/>
                </a:solidFill>
                <a:latin typeface="+mj-lt"/>
                <a:sym typeface="Wingdings" panose="05000000000000000000" pitchFamily="2" charset="2"/>
              </a:rPr>
              <a:t>La relación entre los objetivos y el rendimiento depende del grado de compromiso del individuo con el objetivo, así como de la especificidad de las tareas. </a:t>
            </a:r>
          </a:p>
          <a:p>
            <a:pPr marL="285750" indent="-285750" algn="l">
              <a:lnSpc>
                <a:spcPct val="100000"/>
              </a:lnSpc>
              <a:spcBef>
                <a:spcPts val="600"/>
              </a:spcBef>
              <a:buFont typeface="Arial" panose="020B0604020202020204" pitchFamily="34" charset="0"/>
              <a:buChar char="•"/>
            </a:pPr>
            <a:r>
              <a:rPr lang="en-GB" altLang="de-DE" sz="1700" dirty="0">
                <a:solidFill>
                  <a:srgbClr val="245473"/>
                </a:solidFill>
                <a:latin typeface="+mj-lt"/>
                <a:sym typeface="Wingdings" panose="05000000000000000000" pitchFamily="2" charset="2"/>
              </a:rPr>
              <a:t>Establecer objetivos que sean motivadores</a:t>
            </a:r>
          </a:p>
          <a:p>
            <a:pPr marL="285750" indent="-285750" algn="l">
              <a:lnSpc>
                <a:spcPct val="100000"/>
              </a:lnSpc>
              <a:spcBef>
                <a:spcPts val="600"/>
              </a:spcBef>
              <a:buFont typeface="Arial" panose="020B0604020202020204" pitchFamily="34" charset="0"/>
              <a:buChar char="•"/>
            </a:pPr>
            <a:r>
              <a:rPr lang="en-GB" altLang="de-DE" sz="1700" dirty="0">
                <a:solidFill>
                  <a:srgbClr val="245473"/>
                </a:solidFill>
                <a:latin typeface="+mj-lt"/>
                <a:sym typeface="Wingdings" panose="05000000000000000000" pitchFamily="2" charset="2"/>
              </a:rPr>
              <a:t>Conseguir la aceptación y el compromiso</a:t>
            </a:r>
          </a:p>
          <a:p>
            <a:pPr marL="285750" indent="-285750" algn="l">
              <a:lnSpc>
                <a:spcPct val="100000"/>
              </a:lnSpc>
              <a:spcBef>
                <a:spcPts val="600"/>
              </a:spcBef>
              <a:buFont typeface="Arial" panose="020B0604020202020204" pitchFamily="34" charset="0"/>
              <a:buChar char="•"/>
            </a:pPr>
            <a:r>
              <a:rPr lang="en-GB" altLang="de-DE" sz="1700" dirty="0">
                <a:solidFill>
                  <a:srgbClr val="245473"/>
                </a:solidFill>
                <a:latin typeface="+mj-lt"/>
                <a:sym typeface="Wingdings" panose="05000000000000000000" pitchFamily="2" charset="2"/>
              </a:rPr>
              <a:t>La retroalimentación sobre el progreso mantiene la motivación</a:t>
            </a:r>
          </a:p>
        </p:txBody>
      </p:sp>
      <p:sp>
        <p:nvSpPr>
          <p:cNvPr id="26" name="Freeform 3">
            <a:extLst>
              <a:ext uri="{FF2B5EF4-FFF2-40B4-BE49-F238E27FC236}">
                <a16:creationId xmlns:a16="http://schemas.microsoft.com/office/drawing/2014/main" xmlns="" id="{008F4D1D-1455-45DC-81EC-41632C75AB88}"/>
              </a:ext>
            </a:extLst>
          </p:cNvPr>
          <p:cNvSpPr>
            <a:spLocks noChangeArrowheads="1"/>
          </p:cNvSpPr>
          <p:nvPr/>
        </p:nvSpPr>
        <p:spPr bwMode="auto">
          <a:xfrm>
            <a:off x="5145642" y="3951782"/>
            <a:ext cx="3009540" cy="657800"/>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chemeClr val="accent1"/>
          </a:solidFill>
          <a:ln>
            <a:noFill/>
          </a:ln>
          <a:effectLst/>
        </p:spPr>
        <p:txBody>
          <a:bodyPr wrap="none" anchor="ctr"/>
          <a:lstStyle/>
          <a:p>
            <a:endParaRPr lang="en-GB" sz="567" dirty="0">
              <a:latin typeface="+mj-lt"/>
            </a:endParaRPr>
          </a:p>
        </p:txBody>
      </p:sp>
      <p:sp>
        <p:nvSpPr>
          <p:cNvPr id="27" name="Freeform 6">
            <a:extLst>
              <a:ext uri="{FF2B5EF4-FFF2-40B4-BE49-F238E27FC236}">
                <a16:creationId xmlns:a16="http://schemas.microsoft.com/office/drawing/2014/main" xmlns="" id="{57BE0BCF-C5BA-4B9D-A613-792DACE33107}"/>
              </a:ext>
            </a:extLst>
          </p:cNvPr>
          <p:cNvSpPr>
            <a:spLocks noChangeArrowheads="1"/>
          </p:cNvSpPr>
          <p:nvPr/>
        </p:nvSpPr>
        <p:spPr bwMode="auto">
          <a:xfrm>
            <a:off x="8195346" y="3958868"/>
            <a:ext cx="2648443" cy="623791"/>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accent2"/>
          </a:solidFill>
          <a:ln>
            <a:noFill/>
          </a:ln>
          <a:effectLst/>
        </p:spPr>
        <p:txBody>
          <a:bodyPr wrap="none" anchor="ctr"/>
          <a:lstStyle/>
          <a:p>
            <a:endParaRPr lang="en-GB" sz="567" dirty="0">
              <a:latin typeface="+mj-lt"/>
            </a:endParaRPr>
          </a:p>
        </p:txBody>
      </p:sp>
      <p:sp>
        <p:nvSpPr>
          <p:cNvPr id="28" name="Freeform 7">
            <a:extLst>
              <a:ext uri="{FF2B5EF4-FFF2-40B4-BE49-F238E27FC236}">
                <a16:creationId xmlns:a16="http://schemas.microsoft.com/office/drawing/2014/main" xmlns="" id="{0036DBDA-5BA8-4972-8B75-0624AB912BD0}"/>
              </a:ext>
            </a:extLst>
          </p:cNvPr>
          <p:cNvSpPr>
            <a:spLocks noChangeArrowheads="1"/>
          </p:cNvSpPr>
          <p:nvPr/>
        </p:nvSpPr>
        <p:spPr bwMode="auto">
          <a:xfrm>
            <a:off x="5789079" y="3958869"/>
            <a:ext cx="37790" cy="148797"/>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29" name="Freeform 9">
            <a:extLst>
              <a:ext uri="{FF2B5EF4-FFF2-40B4-BE49-F238E27FC236}">
                <a16:creationId xmlns:a16="http://schemas.microsoft.com/office/drawing/2014/main" xmlns="" id="{BD059D69-407D-44DC-ABEF-ECC95D049BF5}"/>
              </a:ext>
            </a:extLst>
          </p:cNvPr>
          <p:cNvSpPr>
            <a:spLocks noChangeArrowheads="1"/>
          </p:cNvSpPr>
          <p:nvPr/>
        </p:nvSpPr>
        <p:spPr bwMode="auto">
          <a:xfrm>
            <a:off x="4121593" y="3958869"/>
            <a:ext cx="37790" cy="148797"/>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30" name="Freeform 10">
            <a:extLst>
              <a:ext uri="{FF2B5EF4-FFF2-40B4-BE49-F238E27FC236}">
                <a16:creationId xmlns:a16="http://schemas.microsoft.com/office/drawing/2014/main" xmlns="" id="{02FED7F3-A9CE-4A7D-8F47-CD5C58DD5942}"/>
              </a:ext>
            </a:extLst>
          </p:cNvPr>
          <p:cNvSpPr>
            <a:spLocks noChangeArrowheads="1"/>
          </p:cNvSpPr>
          <p:nvPr/>
        </p:nvSpPr>
        <p:spPr bwMode="auto">
          <a:xfrm>
            <a:off x="5061621" y="4001382"/>
            <a:ext cx="727458" cy="467652"/>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567" dirty="0">
              <a:latin typeface="+mj-lt"/>
            </a:endParaRPr>
          </a:p>
        </p:txBody>
      </p:sp>
      <p:sp>
        <p:nvSpPr>
          <p:cNvPr id="39" name="Freeform 11">
            <a:extLst>
              <a:ext uri="{FF2B5EF4-FFF2-40B4-BE49-F238E27FC236}">
                <a16:creationId xmlns:a16="http://schemas.microsoft.com/office/drawing/2014/main" xmlns="" id="{CFD36FCA-8D0F-42C5-80DF-68522C3C440C}"/>
              </a:ext>
            </a:extLst>
          </p:cNvPr>
          <p:cNvSpPr>
            <a:spLocks noChangeArrowheads="1"/>
          </p:cNvSpPr>
          <p:nvPr/>
        </p:nvSpPr>
        <p:spPr bwMode="auto">
          <a:xfrm>
            <a:off x="4159383" y="4001382"/>
            <a:ext cx="727458" cy="467652"/>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567" dirty="0">
              <a:latin typeface="+mj-lt"/>
            </a:endParaRPr>
          </a:p>
        </p:txBody>
      </p:sp>
      <p:sp>
        <p:nvSpPr>
          <p:cNvPr id="40" name="Freeform 12">
            <a:extLst>
              <a:ext uri="{FF2B5EF4-FFF2-40B4-BE49-F238E27FC236}">
                <a16:creationId xmlns:a16="http://schemas.microsoft.com/office/drawing/2014/main" xmlns="" id="{79C93E05-38E9-4F43-AB51-231D77D20C11}"/>
              </a:ext>
            </a:extLst>
          </p:cNvPr>
          <p:cNvSpPr>
            <a:spLocks noChangeArrowheads="1"/>
          </p:cNvSpPr>
          <p:nvPr/>
        </p:nvSpPr>
        <p:spPr bwMode="auto">
          <a:xfrm>
            <a:off x="4109784" y="3533730"/>
            <a:ext cx="1728895" cy="85263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567" dirty="0">
              <a:latin typeface="+mj-lt"/>
            </a:endParaRPr>
          </a:p>
        </p:txBody>
      </p:sp>
      <p:sp>
        <p:nvSpPr>
          <p:cNvPr id="41" name="Freeform 13">
            <a:extLst>
              <a:ext uri="{FF2B5EF4-FFF2-40B4-BE49-F238E27FC236}">
                <a16:creationId xmlns:a16="http://schemas.microsoft.com/office/drawing/2014/main" xmlns="" id="{C9877F69-A18E-4895-8611-8F724E6D5104}"/>
              </a:ext>
            </a:extLst>
          </p:cNvPr>
          <p:cNvSpPr>
            <a:spLocks noChangeArrowheads="1"/>
          </p:cNvSpPr>
          <p:nvPr/>
        </p:nvSpPr>
        <p:spPr bwMode="auto">
          <a:xfrm>
            <a:off x="4886841" y="4365111"/>
            <a:ext cx="177140" cy="12281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43" name="Freeform 14">
            <a:extLst>
              <a:ext uri="{FF2B5EF4-FFF2-40B4-BE49-F238E27FC236}">
                <a16:creationId xmlns:a16="http://schemas.microsoft.com/office/drawing/2014/main" xmlns="" id="{CC7BBDC7-B8F7-4B59-B4CB-F774ADCD78BE}"/>
              </a:ext>
            </a:extLst>
          </p:cNvPr>
          <p:cNvSpPr>
            <a:spLocks noChangeArrowheads="1"/>
          </p:cNvSpPr>
          <p:nvPr/>
        </p:nvSpPr>
        <p:spPr bwMode="auto">
          <a:xfrm>
            <a:off x="4749853" y="3904545"/>
            <a:ext cx="448757" cy="106285"/>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567" dirty="0">
              <a:latin typeface="+mj-lt"/>
            </a:endParaRPr>
          </a:p>
        </p:txBody>
      </p:sp>
      <p:sp>
        <p:nvSpPr>
          <p:cNvPr id="44" name="Freeform 15">
            <a:extLst>
              <a:ext uri="{FF2B5EF4-FFF2-40B4-BE49-F238E27FC236}">
                <a16:creationId xmlns:a16="http://schemas.microsoft.com/office/drawing/2014/main" xmlns="" id="{7BC26534-5E7E-495A-9981-4B7C7C36C0E2}"/>
              </a:ext>
            </a:extLst>
          </p:cNvPr>
          <p:cNvSpPr>
            <a:spLocks noChangeArrowheads="1"/>
          </p:cNvSpPr>
          <p:nvPr/>
        </p:nvSpPr>
        <p:spPr bwMode="auto">
          <a:xfrm>
            <a:off x="4497131" y="2858232"/>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chemeClr val="accent1"/>
          </a:solidFill>
          <a:ln>
            <a:noFill/>
          </a:ln>
          <a:effectLst/>
        </p:spPr>
        <p:txBody>
          <a:bodyPr wrap="none" anchor="ctr"/>
          <a:lstStyle/>
          <a:p>
            <a:endParaRPr lang="en-GB" sz="567" dirty="0">
              <a:latin typeface="+mj-lt"/>
            </a:endParaRPr>
          </a:p>
        </p:txBody>
      </p:sp>
      <p:sp>
        <p:nvSpPr>
          <p:cNvPr id="45" name="TextBox 58">
            <a:extLst>
              <a:ext uri="{FF2B5EF4-FFF2-40B4-BE49-F238E27FC236}">
                <a16:creationId xmlns:a16="http://schemas.microsoft.com/office/drawing/2014/main" xmlns="" id="{A128495C-372C-449C-98E8-92AF1B895DCE}"/>
              </a:ext>
            </a:extLst>
          </p:cNvPr>
          <p:cNvSpPr txBox="1"/>
          <p:nvPr/>
        </p:nvSpPr>
        <p:spPr>
          <a:xfrm>
            <a:off x="4773271" y="3045217"/>
            <a:ext cx="404278" cy="611834"/>
          </a:xfrm>
          <a:prstGeom prst="rect">
            <a:avLst/>
          </a:prstGeom>
          <a:noFill/>
        </p:spPr>
        <p:txBody>
          <a:bodyPr wrap="none" rtlCol="0" anchor="ctr">
            <a:spAutoFit/>
          </a:bodyPr>
          <a:lstStyle/>
          <a:p>
            <a:pPr algn="ctr"/>
            <a:r>
              <a:rPr lang="en-GB" sz="3376" b="1">
                <a:solidFill>
                  <a:schemeClr val="bg1"/>
                </a:solidFill>
                <a:latin typeface="+mj-lt"/>
                <a:cs typeface="Poppins" pitchFamily="2" charset="77"/>
              </a:rPr>
              <a:t>1</a:t>
            </a:r>
            <a:endParaRPr lang="en-GB" sz="3376" b="1" dirty="0">
              <a:solidFill>
                <a:schemeClr val="bg1"/>
              </a:solidFill>
              <a:latin typeface="+mj-lt"/>
              <a:cs typeface="Poppins" pitchFamily="2" charset="77"/>
            </a:endParaRPr>
          </a:p>
        </p:txBody>
      </p:sp>
      <p:sp>
        <p:nvSpPr>
          <p:cNvPr id="48" name="Subtitle 2">
            <a:extLst>
              <a:ext uri="{FF2B5EF4-FFF2-40B4-BE49-F238E27FC236}">
                <a16:creationId xmlns:a16="http://schemas.microsoft.com/office/drawing/2014/main" xmlns="" id="{89DD8558-6E91-43FC-B76A-A166FE72624F}"/>
              </a:ext>
            </a:extLst>
          </p:cNvPr>
          <p:cNvSpPr txBox="1">
            <a:spLocks/>
          </p:cNvSpPr>
          <p:nvPr/>
        </p:nvSpPr>
        <p:spPr>
          <a:xfrm>
            <a:off x="4141234" y="2223599"/>
            <a:ext cx="2212017"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Por </a:t>
            </a:r>
            <a:r>
              <a:rPr lang="en-GB" sz="1800" dirty="0">
                <a:solidFill>
                  <a:srgbClr val="245473"/>
                </a:solidFill>
                <a:latin typeface="+mj-lt"/>
                <a:ea typeface="Lato Light" panose="020F0502020204030203" pitchFamily="34" charset="0"/>
                <a:cs typeface="Mukta ExtraLight" panose="020B0000000000000000" pitchFamily="34" charset="77"/>
              </a:rPr>
              <a:t>ejemplo, objetivos de rendimiento y aprendizaje</a:t>
            </a:r>
            <a:endParaRPr lang="en-GB" sz="1600" dirty="0">
              <a:solidFill>
                <a:srgbClr val="245473"/>
              </a:solidFill>
              <a:latin typeface="+mj-lt"/>
              <a:ea typeface="Lato Light" panose="020F0502020204030203" pitchFamily="34" charset="0"/>
              <a:cs typeface="Mukta ExtraLight" panose="020B0000000000000000" pitchFamily="34" charset="77"/>
            </a:endParaRPr>
          </a:p>
        </p:txBody>
      </p:sp>
      <p:sp>
        <p:nvSpPr>
          <p:cNvPr id="49" name="TextBox 63">
            <a:extLst>
              <a:ext uri="{FF2B5EF4-FFF2-40B4-BE49-F238E27FC236}">
                <a16:creationId xmlns:a16="http://schemas.microsoft.com/office/drawing/2014/main" xmlns="" id="{C3335743-3249-4A4D-A530-FE837D3523DA}"/>
              </a:ext>
            </a:extLst>
          </p:cNvPr>
          <p:cNvSpPr txBox="1"/>
          <p:nvPr/>
        </p:nvSpPr>
        <p:spPr>
          <a:xfrm>
            <a:off x="3741712" y="1844820"/>
            <a:ext cx="2465035" cy="369332"/>
          </a:xfrm>
          <a:prstGeom prst="rect">
            <a:avLst/>
          </a:prstGeom>
          <a:noFill/>
        </p:spPr>
        <p:txBody>
          <a:bodyPr wrap="none" rtlCol="0" anchor="b" anchorCtr="0">
            <a:spAutoFit/>
          </a:bodyPr>
          <a:lstStyle/>
          <a:p>
            <a:pPr algn="ctr"/>
            <a:r>
              <a:rPr lang="en-GB" b="1" dirty="0">
                <a:solidFill>
                  <a:srgbClr val="245473"/>
                </a:solidFill>
                <a:latin typeface="+mj-lt"/>
                <a:ea typeface="League Spartan" charset="0"/>
                <a:cs typeface="Poppins" pitchFamily="2" charset="77"/>
              </a:rPr>
              <a:t>Establecer un objetivo específico y elevado</a:t>
            </a:r>
          </a:p>
        </p:txBody>
      </p:sp>
      <p:grpSp>
        <p:nvGrpSpPr>
          <p:cNvPr id="4" name="Gruppieren 3">
            <a:extLst>
              <a:ext uri="{FF2B5EF4-FFF2-40B4-BE49-F238E27FC236}">
                <a16:creationId xmlns:a16="http://schemas.microsoft.com/office/drawing/2014/main" xmlns="" id="{3AC4ED2F-5381-4AD8-B562-6214C0EA766A}"/>
              </a:ext>
            </a:extLst>
          </p:cNvPr>
          <p:cNvGrpSpPr/>
          <p:nvPr/>
        </p:nvGrpSpPr>
        <p:grpSpPr>
          <a:xfrm>
            <a:off x="7357441" y="3536347"/>
            <a:ext cx="1728895" cy="1629696"/>
            <a:chOff x="5682424" y="2923582"/>
            <a:chExt cx="1728895" cy="1629696"/>
          </a:xfrm>
        </p:grpSpPr>
        <p:sp>
          <p:nvSpPr>
            <p:cNvPr id="50" name="Freeform 17">
              <a:extLst>
                <a:ext uri="{FF2B5EF4-FFF2-40B4-BE49-F238E27FC236}">
                  <a16:creationId xmlns:a16="http://schemas.microsoft.com/office/drawing/2014/main" xmlns="" id="{D4C40798-C1FD-4129-A354-EDEEEEDD0A3F}"/>
                </a:ext>
              </a:extLst>
            </p:cNvPr>
            <p:cNvSpPr>
              <a:spLocks noChangeArrowheads="1"/>
            </p:cNvSpPr>
            <p:nvPr/>
          </p:nvSpPr>
          <p:spPr bwMode="auto">
            <a:xfrm>
              <a:off x="7361719" y="4024219"/>
              <a:ext cx="37790" cy="148797"/>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51" name="Freeform 19">
              <a:extLst>
                <a:ext uri="{FF2B5EF4-FFF2-40B4-BE49-F238E27FC236}">
                  <a16:creationId xmlns:a16="http://schemas.microsoft.com/office/drawing/2014/main" xmlns="" id="{EBB8905A-915D-4572-90FD-914B0F6A3E6F}"/>
                </a:ext>
              </a:extLst>
            </p:cNvPr>
            <p:cNvSpPr>
              <a:spLocks noChangeArrowheads="1"/>
            </p:cNvSpPr>
            <p:nvPr/>
          </p:nvSpPr>
          <p:spPr bwMode="auto">
            <a:xfrm>
              <a:off x="5694233" y="4024219"/>
              <a:ext cx="37790" cy="148797"/>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54" name="Freeform 20">
              <a:extLst>
                <a:ext uri="{FF2B5EF4-FFF2-40B4-BE49-F238E27FC236}">
                  <a16:creationId xmlns:a16="http://schemas.microsoft.com/office/drawing/2014/main" xmlns="" id="{0206E414-E25D-4DA8-BBE0-243C191FCAE4}"/>
                </a:ext>
              </a:extLst>
            </p:cNvPr>
            <p:cNvSpPr>
              <a:spLocks noChangeArrowheads="1"/>
            </p:cNvSpPr>
            <p:nvPr/>
          </p:nvSpPr>
          <p:spPr bwMode="auto">
            <a:xfrm>
              <a:off x="6634261" y="4066731"/>
              <a:ext cx="727458" cy="467652"/>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567" dirty="0">
                <a:latin typeface="+mj-lt"/>
              </a:endParaRPr>
            </a:p>
          </p:txBody>
        </p:sp>
        <p:sp>
          <p:nvSpPr>
            <p:cNvPr id="55" name="Freeform 21">
              <a:extLst>
                <a:ext uri="{FF2B5EF4-FFF2-40B4-BE49-F238E27FC236}">
                  <a16:creationId xmlns:a16="http://schemas.microsoft.com/office/drawing/2014/main" xmlns="" id="{B4F66F28-0C0E-4B60-B98F-619A0C4B3780}"/>
                </a:ext>
              </a:extLst>
            </p:cNvPr>
            <p:cNvSpPr>
              <a:spLocks noChangeArrowheads="1"/>
            </p:cNvSpPr>
            <p:nvPr/>
          </p:nvSpPr>
          <p:spPr bwMode="auto">
            <a:xfrm>
              <a:off x="5729660" y="4066731"/>
              <a:ext cx="727458" cy="467652"/>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567" dirty="0">
                <a:latin typeface="+mj-lt"/>
              </a:endParaRPr>
            </a:p>
          </p:txBody>
        </p:sp>
        <p:sp>
          <p:nvSpPr>
            <p:cNvPr id="58" name="Freeform 22">
              <a:extLst>
                <a:ext uri="{FF2B5EF4-FFF2-40B4-BE49-F238E27FC236}">
                  <a16:creationId xmlns:a16="http://schemas.microsoft.com/office/drawing/2014/main" xmlns="" id="{DDB54AF0-CCA5-4AE5-815D-D94FE6BEC5D4}"/>
                </a:ext>
              </a:extLst>
            </p:cNvPr>
            <p:cNvSpPr>
              <a:spLocks noChangeArrowheads="1"/>
            </p:cNvSpPr>
            <p:nvPr/>
          </p:nvSpPr>
          <p:spPr bwMode="auto">
            <a:xfrm>
              <a:off x="5682424" y="3599079"/>
              <a:ext cx="1728895" cy="85263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567" dirty="0">
                <a:latin typeface="+mj-lt"/>
              </a:endParaRPr>
            </a:p>
          </p:txBody>
        </p:sp>
        <p:sp>
          <p:nvSpPr>
            <p:cNvPr id="59" name="Freeform 23">
              <a:extLst>
                <a:ext uri="{FF2B5EF4-FFF2-40B4-BE49-F238E27FC236}">
                  <a16:creationId xmlns:a16="http://schemas.microsoft.com/office/drawing/2014/main" xmlns="" id="{73CA84CB-7745-4B2F-BE88-598196478C74}"/>
                </a:ext>
              </a:extLst>
            </p:cNvPr>
            <p:cNvSpPr>
              <a:spLocks noChangeArrowheads="1"/>
            </p:cNvSpPr>
            <p:nvPr/>
          </p:nvSpPr>
          <p:spPr bwMode="auto">
            <a:xfrm>
              <a:off x="6457119" y="4430460"/>
              <a:ext cx="177142" cy="12281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60" name="Freeform 24">
              <a:extLst>
                <a:ext uri="{FF2B5EF4-FFF2-40B4-BE49-F238E27FC236}">
                  <a16:creationId xmlns:a16="http://schemas.microsoft.com/office/drawing/2014/main" xmlns="" id="{8DE8A0BF-FAF7-48DD-8978-A2A11161A152}"/>
                </a:ext>
              </a:extLst>
            </p:cNvPr>
            <p:cNvSpPr>
              <a:spLocks noChangeArrowheads="1"/>
            </p:cNvSpPr>
            <p:nvPr/>
          </p:nvSpPr>
          <p:spPr bwMode="auto">
            <a:xfrm>
              <a:off x="6320131" y="3969894"/>
              <a:ext cx="448757" cy="106285"/>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567" dirty="0">
                <a:latin typeface="+mj-lt"/>
              </a:endParaRPr>
            </a:p>
          </p:txBody>
        </p:sp>
        <p:sp>
          <p:nvSpPr>
            <p:cNvPr id="61" name="Freeform 25">
              <a:extLst>
                <a:ext uri="{FF2B5EF4-FFF2-40B4-BE49-F238E27FC236}">
                  <a16:creationId xmlns:a16="http://schemas.microsoft.com/office/drawing/2014/main" xmlns="" id="{B2CC8E22-5018-4DE5-AE49-35540BF10926}"/>
                </a:ext>
              </a:extLst>
            </p:cNvPr>
            <p:cNvSpPr>
              <a:spLocks noChangeArrowheads="1"/>
            </p:cNvSpPr>
            <p:nvPr/>
          </p:nvSpPr>
          <p:spPr bwMode="auto">
            <a:xfrm>
              <a:off x="6069772" y="2923582"/>
              <a:ext cx="954199" cy="110063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2"/>
            </a:solidFill>
            <a:ln>
              <a:noFill/>
            </a:ln>
            <a:effectLst/>
          </p:spPr>
          <p:txBody>
            <a:bodyPr wrap="none" anchor="ctr"/>
            <a:lstStyle/>
            <a:p>
              <a:endParaRPr lang="en-GB" sz="567" dirty="0">
                <a:latin typeface="+mj-lt"/>
              </a:endParaRPr>
            </a:p>
          </p:txBody>
        </p:sp>
        <p:sp>
          <p:nvSpPr>
            <p:cNvPr id="66" name="TextBox 60">
              <a:extLst>
                <a:ext uri="{FF2B5EF4-FFF2-40B4-BE49-F238E27FC236}">
                  <a16:creationId xmlns:a16="http://schemas.microsoft.com/office/drawing/2014/main" xmlns="" id="{38D382B6-5FF7-49FF-AD77-C4429F05948B}"/>
                </a:ext>
              </a:extLst>
            </p:cNvPr>
            <p:cNvSpPr txBox="1"/>
            <p:nvPr/>
          </p:nvSpPr>
          <p:spPr>
            <a:xfrm>
              <a:off x="6343853" y="3116751"/>
              <a:ext cx="404278" cy="611834"/>
            </a:xfrm>
            <a:prstGeom prst="rect">
              <a:avLst/>
            </a:prstGeom>
            <a:noFill/>
          </p:spPr>
          <p:txBody>
            <a:bodyPr wrap="none" rtlCol="0" anchor="ctr">
              <a:spAutoFit/>
            </a:bodyPr>
            <a:lstStyle/>
            <a:p>
              <a:pPr algn="ctr"/>
              <a:r>
                <a:rPr lang="en-GB" sz="3376" b="1">
                  <a:solidFill>
                    <a:schemeClr val="bg1"/>
                  </a:solidFill>
                  <a:latin typeface="+mj-lt"/>
                  <a:cs typeface="Poppins" pitchFamily="2" charset="77"/>
                </a:rPr>
                <a:t>2</a:t>
              </a:r>
              <a:endParaRPr lang="en-GB" sz="3376" b="1" dirty="0">
                <a:solidFill>
                  <a:schemeClr val="bg1"/>
                </a:solidFill>
                <a:latin typeface="+mj-lt"/>
                <a:cs typeface="Poppins" pitchFamily="2" charset="77"/>
              </a:endParaRPr>
            </a:p>
          </p:txBody>
        </p:sp>
      </p:grpSp>
      <p:sp>
        <p:nvSpPr>
          <p:cNvPr id="67" name="Subtitle 2">
            <a:extLst>
              <a:ext uri="{FF2B5EF4-FFF2-40B4-BE49-F238E27FC236}">
                <a16:creationId xmlns:a16="http://schemas.microsoft.com/office/drawing/2014/main" xmlns="" id="{55D9C3EA-D90A-45C7-B1C2-1AA21C8D0DA0}"/>
              </a:ext>
            </a:extLst>
          </p:cNvPr>
          <p:cNvSpPr txBox="1">
            <a:spLocks/>
          </p:cNvSpPr>
          <p:nvPr/>
        </p:nvSpPr>
        <p:spPr>
          <a:xfrm>
            <a:off x="7881856" y="5441028"/>
            <a:ext cx="2027332"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Por ejemplo, productividad, costes</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mejoras de costes</a:t>
            </a:r>
            <a:endParaRPr lang="en-GB" sz="1600" dirty="0">
              <a:solidFill>
                <a:srgbClr val="245473"/>
              </a:solidFill>
              <a:latin typeface="+mj-lt"/>
              <a:ea typeface="Lato Light" panose="020F0502020204030203" pitchFamily="34" charset="0"/>
              <a:cs typeface="Mukta ExtraLight" panose="020B0000000000000000" pitchFamily="34" charset="77"/>
            </a:endParaRPr>
          </a:p>
        </p:txBody>
      </p:sp>
      <p:sp>
        <p:nvSpPr>
          <p:cNvPr id="68" name="TextBox 67">
            <a:extLst>
              <a:ext uri="{FF2B5EF4-FFF2-40B4-BE49-F238E27FC236}">
                <a16:creationId xmlns:a16="http://schemas.microsoft.com/office/drawing/2014/main" xmlns="" id="{A5955568-3FC0-4EFB-A9E1-119E7ACF0AFA}"/>
              </a:ext>
            </a:extLst>
          </p:cNvPr>
          <p:cNvSpPr txBox="1"/>
          <p:nvPr/>
        </p:nvSpPr>
        <p:spPr>
          <a:xfrm>
            <a:off x="7369250" y="5147148"/>
            <a:ext cx="2449838"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Mejora del rendimiento de las tareas</a:t>
            </a:r>
          </a:p>
        </p:txBody>
      </p:sp>
      <p:grpSp>
        <p:nvGrpSpPr>
          <p:cNvPr id="6" name="Gruppieren 5">
            <a:extLst>
              <a:ext uri="{FF2B5EF4-FFF2-40B4-BE49-F238E27FC236}">
                <a16:creationId xmlns:a16="http://schemas.microsoft.com/office/drawing/2014/main" xmlns="" id="{958374E3-7C48-4D29-9AD5-DA879D40C5D1}"/>
              </a:ext>
            </a:extLst>
          </p:cNvPr>
          <p:cNvGrpSpPr/>
          <p:nvPr/>
        </p:nvGrpSpPr>
        <p:grpSpPr>
          <a:xfrm>
            <a:off x="10017137" y="2858232"/>
            <a:ext cx="1728895" cy="1629697"/>
            <a:chOff x="7575760" y="2153609"/>
            <a:chExt cx="1728895" cy="1629697"/>
          </a:xfrm>
        </p:grpSpPr>
        <p:sp>
          <p:nvSpPr>
            <p:cNvPr id="69" name="Freeform 27">
              <a:extLst>
                <a:ext uri="{FF2B5EF4-FFF2-40B4-BE49-F238E27FC236}">
                  <a16:creationId xmlns:a16="http://schemas.microsoft.com/office/drawing/2014/main" xmlns="" id="{B8558C61-F1C1-4D4C-BBA3-30A63410626B}"/>
                </a:ext>
              </a:extLst>
            </p:cNvPr>
            <p:cNvSpPr>
              <a:spLocks noChangeArrowheads="1"/>
            </p:cNvSpPr>
            <p:nvPr/>
          </p:nvSpPr>
          <p:spPr bwMode="auto">
            <a:xfrm>
              <a:off x="9255055" y="3254246"/>
              <a:ext cx="37790" cy="148797"/>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70" name="Freeform 29">
              <a:extLst>
                <a:ext uri="{FF2B5EF4-FFF2-40B4-BE49-F238E27FC236}">
                  <a16:creationId xmlns:a16="http://schemas.microsoft.com/office/drawing/2014/main" xmlns="" id="{28AA158E-0D96-4AA9-B7FC-DFD1F9857E2B}"/>
                </a:ext>
              </a:extLst>
            </p:cNvPr>
            <p:cNvSpPr>
              <a:spLocks noChangeArrowheads="1"/>
            </p:cNvSpPr>
            <p:nvPr/>
          </p:nvSpPr>
          <p:spPr bwMode="auto">
            <a:xfrm>
              <a:off x="7587568" y="3254246"/>
              <a:ext cx="37790" cy="148797"/>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71" name="Freeform 30">
              <a:extLst>
                <a:ext uri="{FF2B5EF4-FFF2-40B4-BE49-F238E27FC236}">
                  <a16:creationId xmlns:a16="http://schemas.microsoft.com/office/drawing/2014/main" xmlns="" id="{FC8D957A-4159-4C36-98E9-24C88FA20AD2}"/>
                </a:ext>
              </a:extLst>
            </p:cNvPr>
            <p:cNvSpPr>
              <a:spLocks noChangeArrowheads="1"/>
            </p:cNvSpPr>
            <p:nvPr/>
          </p:nvSpPr>
          <p:spPr bwMode="auto">
            <a:xfrm>
              <a:off x="8527596" y="3296759"/>
              <a:ext cx="727458" cy="467652"/>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567" dirty="0">
                <a:latin typeface="+mj-lt"/>
              </a:endParaRPr>
            </a:p>
          </p:txBody>
        </p:sp>
        <p:sp>
          <p:nvSpPr>
            <p:cNvPr id="72" name="Freeform 31">
              <a:extLst>
                <a:ext uri="{FF2B5EF4-FFF2-40B4-BE49-F238E27FC236}">
                  <a16:creationId xmlns:a16="http://schemas.microsoft.com/office/drawing/2014/main" xmlns="" id="{F9641A5E-BE21-45AF-BBAB-6F005E9BC0A8}"/>
                </a:ext>
              </a:extLst>
            </p:cNvPr>
            <p:cNvSpPr>
              <a:spLocks noChangeArrowheads="1"/>
            </p:cNvSpPr>
            <p:nvPr/>
          </p:nvSpPr>
          <p:spPr bwMode="auto">
            <a:xfrm>
              <a:off x="7625358" y="3296759"/>
              <a:ext cx="727458" cy="467652"/>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567" dirty="0">
                <a:latin typeface="+mj-lt"/>
              </a:endParaRPr>
            </a:p>
          </p:txBody>
        </p:sp>
        <p:sp>
          <p:nvSpPr>
            <p:cNvPr id="73" name="Freeform 32">
              <a:extLst>
                <a:ext uri="{FF2B5EF4-FFF2-40B4-BE49-F238E27FC236}">
                  <a16:creationId xmlns:a16="http://schemas.microsoft.com/office/drawing/2014/main" xmlns="" id="{7DD43EBA-38FC-4508-B51E-43F7F5669B8D}"/>
                </a:ext>
              </a:extLst>
            </p:cNvPr>
            <p:cNvSpPr>
              <a:spLocks noChangeArrowheads="1"/>
            </p:cNvSpPr>
            <p:nvPr/>
          </p:nvSpPr>
          <p:spPr bwMode="auto">
            <a:xfrm>
              <a:off x="7575760" y="2829107"/>
              <a:ext cx="1728895" cy="85263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567" dirty="0">
                <a:latin typeface="+mj-lt"/>
              </a:endParaRPr>
            </a:p>
          </p:txBody>
        </p:sp>
        <p:sp>
          <p:nvSpPr>
            <p:cNvPr id="74" name="Freeform 33">
              <a:extLst>
                <a:ext uri="{FF2B5EF4-FFF2-40B4-BE49-F238E27FC236}">
                  <a16:creationId xmlns:a16="http://schemas.microsoft.com/office/drawing/2014/main" xmlns="" id="{1DCCC1A1-97E8-4199-A880-643B8C9CFBC9}"/>
                </a:ext>
              </a:extLst>
            </p:cNvPr>
            <p:cNvSpPr>
              <a:spLocks noChangeArrowheads="1"/>
            </p:cNvSpPr>
            <p:nvPr/>
          </p:nvSpPr>
          <p:spPr bwMode="auto">
            <a:xfrm>
              <a:off x="8352816" y="3660488"/>
              <a:ext cx="177142" cy="12281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567" dirty="0">
                <a:latin typeface="+mj-lt"/>
              </a:endParaRPr>
            </a:p>
          </p:txBody>
        </p:sp>
        <p:sp>
          <p:nvSpPr>
            <p:cNvPr id="75" name="Freeform 34">
              <a:extLst>
                <a:ext uri="{FF2B5EF4-FFF2-40B4-BE49-F238E27FC236}">
                  <a16:creationId xmlns:a16="http://schemas.microsoft.com/office/drawing/2014/main" xmlns="" id="{5479974D-C15D-441E-B9ED-B8FDBB3F78AB}"/>
                </a:ext>
              </a:extLst>
            </p:cNvPr>
            <p:cNvSpPr>
              <a:spLocks noChangeArrowheads="1"/>
            </p:cNvSpPr>
            <p:nvPr/>
          </p:nvSpPr>
          <p:spPr bwMode="auto">
            <a:xfrm>
              <a:off x="8215829" y="3199922"/>
              <a:ext cx="448757" cy="106285"/>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567" dirty="0">
                <a:latin typeface="+mj-lt"/>
              </a:endParaRPr>
            </a:p>
          </p:txBody>
        </p:sp>
        <p:sp>
          <p:nvSpPr>
            <p:cNvPr id="76" name="Freeform 35">
              <a:extLst>
                <a:ext uri="{FF2B5EF4-FFF2-40B4-BE49-F238E27FC236}">
                  <a16:creationId xmlns:a16="http://schemas.microsoft.com/office/drawing/2014/main" xmlns="" id="{673B60C5-3643-4EB0-8BA0-44F82882888A}"/>
                </a:ext>
              </a:extLst>
            </p:cNvPr>
            <p:cNvSpPr>
              <a:spLocks noChangeArrowheads="1"/>
            </p:cNvSpPr>
            <p:nvPr/>
          </p:nvSpPr>
          <p:spPr bwMode="auto">
            <a:xfrm>
              <a:off x="7963108" y="2153609"/>
              <a:ext cx="954199" cy="1100636"/>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chemeClr val="accent3"/>
            </a:solidFill>
            <a:ln>
              <a:noFill/>
            </a:ln>
            <a:effectLst/>
          </p:spPr>
          <p:txBody>
            <a:bodyPr wrap="none" anchor="ctr"/>
            <a:lstStyle/>
            <a:p>
              <a:endParaRPr lang="en-GB" sz="567" dirty="0">
                <a:latin typeface="+mj-lt"/>
              </a:endParaRPr>
            </a:p>
          </p:txBody>
        </p:sp>
        <p:sp>
          <p:nvSpPr>
            <p:cNvPr id="77" name="TextBox 59">
              <a:extLst>
                <a:ext uri="{FF2B5EF4-FFF2-40B4-BE49-F238E27FC236}">
                  <a16:creationId xmlns:a16="http://schemas.microsoft.com/office/drawing/2014/main" xmlns="" id="{3B9AB66E-EF89-43E5-97E7-ECA45BDAABAB}"/>
                </a:ext>
              </a:extLst>
            </p:cNvPr>
            <p:cNvSpPr txBox="1"/>
            <p:nvPr/>
          </p:nvSpPr>
          <p:spPr>
            <a:xfrm>
              <a:off x="8238067" y="2340594"/>
              <a:ext cx="404278" cy="611834"/>
            </a:xfrm>
            <a:prstGeom prst="rect">
              <a:avLst/>
            </a:prstGeom>
            <a:noFill/>
          </p:spPr>
          <p:txBody>
            <a:bodyPr wrap="none" rtlCol="0" anchor="ctr">
              <a:spAutoFit/>
            </a:bodyPr>
            <a:lstStyle/>
            <a:p>
              <a:pPr algn="ctr"/>
              <a:r>
                <a:rPr lang="en-GB" sz="3376" b="1">
                  <a:solidFill>
                    <a:schemeClr val="bg1"/>
                  </a:solidFill>
                  <a:latin typeface="+mj-lt"/>
                  <a:cs typeface="Poppins" pitchFamily="2" charset="77"/>
                </a:rPr>
                <a:t>3</a:t>
              </a:r>
              <a:endParaRPr lang="en-GB" sz="3376" b="1" dirty="0">
                <a:solidFill>
                  <a:schemeClr val="bg1"/>
                </a:solidFill>
                <a:latin typeface="+mj-lt"/>
                <a:cs typeface="Poppins" pitchFamily="2" charset="77"/>
              </a:endParaRPr>
            </a:p>
          </p:txBody>
        </p:sp>
      </p:grpSp>
      <p:sp>
        <p:nvSpPr>
          <p:cNvPr id="78" name="Subtitle 2">
            <a:extLst>
              <a:ext uri="{FF2B5EF4-FFF2-40B4-BE49-F238E27FC236}">
                <a16:creationId xmlns:a16="http://schemas.microsoft.com/office/drawing/2014/main" xmlns="" id="{68E576E2-2432-4BAD-9FBF-2D4DAABE312F}"/>
              </a:ext>
            </a:extLst>
          </p:cNvPr>
          <p:cNvSpPr txBox="1">
            <a:spLocks/>
          </p:cNvSpPr>
          <p:nvPr/>
        </p:nvSpPr>
        <p:spPr>
          <a:xfrm>
            <a:off x="10208321" y="4866728"/>
            <a:ext cx="1613561" cy="1419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Por ejemplo, la satisfacción con los resultados del rendimiento y las recompensas</a:t>
            </a:r>
          </a:p>
        </p:txBody>
      </p:sp>
      <p:sp>
        <p:nvSpPr>
          <p:cNvPr id="79" name="TextBox 70">
            <a:extLst>
              <a:ext uri="{FF2B5EF4-FFF2-40B4-BE49-F238E27FC236}">
                <a16:creationId xmlns:a16="http://schemas.microsoft.com/office/drawing/2014/main" xmlns="" id="{B84488F1-CA80-4F2C-8430-83EF34D930F1}"/>
              </a:ext>
            </a:extLst>
          </p:cNvPr>
          <p:cNvSpPr txBox="1"/>
          <p:nvPr/>
        </p:nvSpPr>
        <p:spPr>
          <a:xfrm>
            <a:off x="10008321" y="4529240"/>
            <a:ext cx="2112694" cy="338554"/>
          </a:xfrm>
          <a:prstGeom prst="rect">
            <a:avLst/>
          </a:prstGeom>
          <a:noFill/>
        </p:spPr>
        <p:txBody>
          <a:bodyPr wrap="none" rtlCol="0" anchor="b" anchorCtr="0">
            <a:spAutoFit/>
          </a:bodyPr>
          <a:lstStyle/>
          <a:p>
            <a:pPr algn="ctr"/>
            <a:r>
              <a:rPr lang="en-GB" sz="1600" b="1" dirty="0">
                <a:solidFill>
                  <a:srgbClr val="245473"/>
                </a:solidFill>
                <a:latin typeface="+mj-lt"/>
                <a:ea typeface="League Spartan" charset="0"/>
                <a:cs typeface="Poppins" pitchFamily="2" charset="77"/>
              </a:rPr>
              <a:t>Lograr el resultado deseado</a:t>
            </a:r>
          </a:p>
        </p:txBody>
      </p:sp>
      <p:cxnSp>
        <p:nvCxnSpPr>
          <p:cNvPr id="9" name="Gerade Verbindung mit Pfeil 8">
            <a:extLst>
              <a:ext uri="{FF2B5EF4-FFF2-40B4-BE49-F238E27FC236}">
                <a16:creationId xmlns:a16="http://schemas.microsoft.com/office/drawing/2014/main" xmlns="" id="{11425517-54D0-4304-959A-F855AF1AF4BA}"/>
              </a:ext>
            </a:extLst>
          </p:cNvPr>
          <p:cNvCxnSpPr>
            <a:cxnSpLocks/>
          </p:cNvCxnSpPr>
          <p:nvPr/>
        </p:nvCxnSpPr>
        <p:spPr>
          <a:xfrm flipH="1">
            <a:off x="6428507" y="2591657"/>
            <a:ext cx="588824" cy="1516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Subtitle 2">
            <a:extLst>
              <a:ext uri="{FF2B5EF4-FFF2-40B4-BE49-F238E27FC236}">
                <a16:creationId xmlns:a16="http://schemas.microsoft.com/office/drawing/2014/main" xmlns="" id="{4A4A0A3C-B973-4786-BDB6-CE60ADE88278}"/>
              </a:ext>
            </a:extLst>
          </p:cNvPr>
          <p:cNvSpPr txBox="1">
            <a:spLocks/>
          </p:cNvSpPr>
          <p:nvPr/>
        </p:nvSpPr>
        <p:spPr>
          <a:xfrm>
            <a:off x="7031206" y="1976316"/>
            <a:ext cx="5341829" cy="15858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Tx/>
              <a:buChar char="-"/>
            </a:pPr>
            <a:r>
              <a:rPr lang="en-GB" sz="1800" dirty="0">
                <a:solidFill>
                  <a:srgbClr val="245473"/>
                </a:solidFill>
                <a:latin typeface="+mj-lt"/>
                <a:ea typeface="Lato Light" panose="020F0502020204030203" pitchFamily="34" charset="0"/>
                <a:cs typeface="Mukta ExtraLight" panose="020B0000000000000000" pitchFamily="34" charset="77"/>
              </a:rPr>
              <a:t>Compromiso con el objetivo = Confianza en el objetivo (autoeficacia) + creencia en la importancia del objetivo</a:t>
            </a:r>
          </a:p>
          <a:p>
            <a:pPr marL="171450" indent="-171450" algn="l">
              <a:lnSpc>
                <a:spcPct val="100000"/>
              </a:lnSpc>
              <a:buFontTx/>
              <a:buChar char="-"/>
            </a:pPr>
            <a:r>
              <a:rPr lang="en-GB" sz="1800" dirty="0">
                <a:solidFill>
                  <a:srgbClr val="245473"/>
                </a:solidFill>
                <a:latin typeface="+mj-lt"/>
                <a:ea typeface="Lato Light" panose="020F0502020204030203" pitchFamily="34" charset="0"/>
                <a:cs typeface="Mukta ExtraLight" panose="020B0000000000000000" pitchFamily="34" charset="77"/>
              </a:rPr>
              <a:t>Información sobre el progreso hacia el objetivo</a:t>
            </a:r>
          </a:p>
          <a:p>
            <a:pPr marL="171450" indent="-171450" algn="l">
              <a:lnSpc>
                <a:spcPct val="100000"/>
              </a:lnSpc>
              <a:buFontTx/>
              <a:buChar char="-"/>
            </a:pPr>
            <a:r>
              <a:rPr lang="en-GB" sz="1800" dirty="0">
                <a:solidFill>
                  <a:srgbClr val="245473"/>
                </a:solidFill>
                <a:latin typeface="+mj-lt"/>
                <a:ea typeface="Lato Light" panose="020F0502020204030203" pitchFamily="34" charset="0"/>
                <a:cs typeface="Mukta ExtraLight" panose="020B0000000000000000" pitchFamily="34" charset="77"/>
              </a:rPr>
              <a:t>Complejidad de la tarea</a:t>
            </a:r>
          </a:p>
          <a:p>
            <a:pPr marL="171450" indent="-171450" algn="l">
              <a:lnSpc>
                <a:spcPct val="100000"/>
              </a:lnSpc>
              <a:buFontTx/>
              <a:buChar char="-"/>
            </a:pPr>
            <a:r>
              <a:rPr lang="en-GB" sz="1800" dirty="0">
                <a:solidFill>
                  <a:srgbClr val="245473"/>
                </a:solidFill>
                <a:latin typeface="+mj-lt"/>
                <a:ea typeface="Lato Light" panose="020F0502020204030203" pitchFamily="34" charset="0"/>
                <a:cs typeface="Mukta ExtraLight" panose="020B0000000000000000" pitchFamily="34" charset="77"/>
              </a:rPr>
              <a:t>Situación Limitaciones de los recursos  </a:t>
            </a:r>
          </a:p>
        </p:txBody>
      </p:sp>
      <p:sp>
        <p:nvSpPr>
          <p:cNvPr id="81" name="TextBox 63">
            <a:extLst>
              <a:ext uri="{FF2B5EF4-FFF2-40B4-BE49-F238E27FC236}">
                <a16:creationId xmlns:a16="http://schemas.microsoft.com/office/drawing/2014/main" xmlns="" id="{CA86B311-474A-4578-A203-A40AA823E3F1}"/>
              </a:ext>
            </a:extLst>
          </p:cNvPr>
          <p:cNvSpPr txBox="1"/>
          <p:nvPr/>
        </p:nvSpPr>
        <p:spPr>
          <a:xfrm>
            <a:off x="6952326" y="1724597"/>
            <a:ext cx="3864648" cy="584775"/>
          </a:xfrm>
          <a:prstGeom prst="rect">
            <a:avLst/>
          </a:prstGeom>
          <a:noFill/>
        </p:spPr>
        <p:txBody>
          <a:bodyPr wrap="none" rtlCol="0" anchor="b" anchorCtr="0">
            <a:spAutoFit/>
          </a:bodyPr>
          <a:lstStyle/>
          <a:p>
            <a:r>
              <a:rPr lang="en-GB" sz="1600" b="1" dirty="0">
                <a:solidFill>
                  <a:srgbClr val="245473"/>
                </a:solidFill>
                <a:latin typeface="+mj-lt"/>
                <a:ea typeface="League Spartan" charset="0"/>
                <a:cs typeface="Poppins" pitchFamily="2" charset="77"/>
              </a:rPr>
              <a:t>Condiciones para el efecto     </a:t>
            </a:r>
            <a:r>
              <a:rPr lang="en-GB" sz="1600" b="1" dirty="0">
                <a:solidFill>
                  <a:srgbClr val="245473"/>
                </a:solidFill>
                <a:latin typeface="+mj-lt"/>
                <a:ea typeface="Lato Light" panose="020F0502020204030203" pitchFamily="34" charset="0"/>
                <a:cs typeface="Mukta ExtraLight" panose="020B0000000000000000" pitchFamily="34" charset="77"/>
              </a:rPr>
              <a:t>4 Moderadores clave</a:t>
            </a:r>
          </a:p>
          <a:p>
            <a:endParaRPr lang="en-GB" sz="1600" b="1" dirty="0">
              <a:solidFill>
                <a:schemeClr val="tx2"/>
              </a:solidFill>
              <a:latin typeface="+mj-lt"/>
              <a:ea typeface="League Spartan" charset="0"/>
              <a:cs typeface="Poppins" pitchFamily="2" charset="77"/>
            </a:endParaRPr>
          </a:p>
        </p:txBody>
      </p:sp>
      <p:cxnSp>
        <p:nvCxnSpPr>
          <p:cNvPr id="82" name="Gerade Verbindung mit Pfeil 81">
            <a:extLst>
              <a:ext uri="{FF2B5EF4-FFF2-40B4-BE49-F238E27FC236}">
                <a16:creationId xmlns:a16="http://schemas.microsoft.com/office/drawing/2014/main" xmlns="" id="{E4E98E79-6115-4FBF-A25A-DEC233142422}"/>
              </a:ext>
            </a:extLst>
          </p:cNvPr>
          <p:cNvCxnSpPr>
            <a:cxnSpLocks/>
          </p:cNvCxnSpPr>
          <p:nvPr/>
        </p:nvCxnSpPr>
        <p:spPr>
          <a:xfrm flipV="1">
            <a:off x="5096041" y="4431347"/>
            <a:ext cx="1204562" cy="379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Subtitle 2">
            <a:extLst>
              <a:ext uri="{FF2B5EF4-FFF2-40B4-BE49-F238E27FC236}">
                <a16:creationId xmlns:a16="http://schemas.microsoft.com/office/drawing/2014/main" xmlns="" id="{498FDE28-3AC1-4511-919A-D791EBA14B87}"/>
              </a:ext>
            </a:extLst>
          </p:cNvPr>
          <p:cNvSpPr txBox="1">
            <a:spLocks/>
          </p:cNvSpPr>
          <p:nvPr/>
        </p:nvSpPr>
        <p:spPr>
          <a:xfrm>
            <a:off x="3881180" y="5077234"/>
            <a:ext cx="3525860" cy="155197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Tx/>
              <a:buChar char="-"/>
            </a:pPr>
            <a:r>
              <a:rPr lang="en-GB" sz="1700" dirty="0">
                <a:solidFill>
                  <a:srgbClr val="245473"/>
                </a:solidFill>
                <a:latin typeface="+mj-lt"/>
                <a:ea typeface="Lato Light" panose="020F0502020204030203" pitchFamily="34" charset="0"/>
                <a:cs typeface="Mukta ExtraLight" panose="020B0000000000000000" pitchFamily="34" charset="77"/>
              </a:rPr>
              <a:t>Dirigir la atención y la acción</a:t>
            </a:r>
          </a:p>
          <a:p>
            <a:pPr marL="171450" indent="-171450" algn="l">
              <a:lnSpc>
                <a:spcPct val="100000"/>
              </a:lnSpc>
              <a:buFontTx/>
              <a:buChar char="-"/>
            </a:pPr>
            <a:r>
              <a:rPr lang="en-GB" sz="1700" dirty="0">
                <a:solidFill>
                  <a:srgbClr val="245473"/>
                </a:solidFill>
                <a:latin typeface="+mj-lt"/>
                <a:ea typeface="Lato Light" panose="020F0502020204030203" pitchFamily="34" charset="0"/>
                <a:cs typeface="Mukta ExtraLight" panose="020B0000000000000000" pitchFamily="34" charset="77"/>
              </a:rPr>
              <a:t>Centrar el esfuerzo en la tarea relevante para el objetivo</a:t>
            </a:r>
          </a:p>
          <a:p>
            <a:pPr marL="171450" indent="-171450" algn="l">
              <a:lnSpc>
                <a:spcPct val="100000"/>
              </a:lnSpc>
              <a:buFontTx/>
              <a:buChar char="-"/>
            </a:pPr>
            <a:r>
              <a:rPr lang="en-GB" sz="1700" dirty="0">
                <a:solidFill>
                  <a:srgbClr val="245473"/>
                </a:solidFill>
                <a:latin typeface="+mj-lt"/>
                <a:ea typeface="Lato Light" panose="020F0502020204030203" pitchFamily="34" charset="0"/>
                <a:cs typeface="Mukta ExtraLight" panose="020B0000000000000000" pitchFamily="34" charset="77"/>
              </a:rPr>
              <a:t>Persistir en la tarea durante horas extras</a:t>
            </a:r>
          </a:p>
          <a:p>
            <a:pPr marL="171450" indent="-171450" algn="l">
              <a:lnSpc>
                <a:spcPct val="100000"/>
              </a:lnSpc>
              <a:buFontTx/>
              <a:buChar char="-"/>
            </a:pPr>
            <a:r>
              <a:rPr lang="en-GB" sz="1700" dirty="0">
                <a:solidFill>
                  <a:srgbClr val="245473"/>
                </a:solidFill>
                <a:latin typeface="+mj-lt"/>
                <a:ea typeface="Lato Light" panose="020F0502020204030203" pitchFamily="34" charset="0"/>
                <a:cs typeface="Mukta ExtraLight" panose="020B0000000000000000" pitchFamily="34" charset="77"/>
              </a:rPr>
              <a:t>Motivar el uso y la adquisición de </a:t>
            </a:r>
          </a:p>
          <a:p>
            <a:pPr algn="l">
              <a:lnSpc>
                <a:spcPct val="100000"/>
              </a:lnSpc>
            </a:pPr>
            <a:r>
              <a:rPr lang="en-GB" sz="1700" dirty="0">
                <a:solidFill>
                  <a:srgbClr val="245473"/>
                </a:solidFill>
                <a:latin typeface="+mj-lt"/>
                <a:ea typeface="Lato Light" panose="020F0502020204030203" pitchFamily="34" charset="0"/>
                <a:cs typeface="Mukta ExtraLight" panose="020B0000000000000000" pitchFamily="34" charset="77"/>
              </a:rPr>
              <a:t>Estrategias/habilidades/conocimientos necesarios</a:t>
            </a:r>
          </a:p>
        </p:txBody>
      </p:sp>
      <p:sp>
        <p:nvSpPr>
          <p:cNvPr id="84" name="TextBox 63">
            <a:extLst>
              <a:ext uri="{FF2B5EF4-FFF2-40B4-BE49-F238E27FC236}">
                <a16:creationId xmlns:a16="http://schemas.microsoft.com/office/drawing/2014/main" xmlns="" id="{77606111-F873-4E63-9D57-1141A16F1B03}"/>
              </a:ext>
            </a:extLst>
          </p:cNvPr>
          <p:cNvSpPr txBox="1"/>
          <p:nvPr/>
        </p:nvSpPr>
        <p:spPr>
          <a:xfrm>
            <a:off x="3800131" y="4798532"/>
            <a:ext cx="3569119" cy="584775"/>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Mecanismo del efecto meta </a:t>
            </a:r>
            <a:r>
              <a:rPr lang="en-GB" sz="1600" b="1" dirty="0">
                <a:solidFill>
                  <a:srgbClr val="245473"/>
                </a:solidFill>
                <a:latin typeface="+mj-lt"/>
                <a:ea typeface="Lato Light" panose="020F0502020204030203" pitchFamily="34" charset="0"/>
                <a:cs typeface="Mukta ExtraLight" panose="020B0000000000000000" pitchFamily="34" charset="77"/>
              </a:rPr>
              <a:t>4 mediadores clave</a:t>
            </a:r>
          </a:p>
          <a:p>
            <a:endParaRPr lang="en-GB"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3451588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8169" y="493400"/>
            <a:ext cx="8852375" cy="697353"/>
          </a:xfrm>
        </p:spPr>
        <p:txBody>
          <a:bodyPr>
            <a:normAutofit/>
          </a:bodyPr>
          <a:lstStyle/>
          <a:p>
            <a:r>
              <a:rPr lang="en-GB" dirty="0"/>
              <a:t>La motivación en la crisis: El papel del control</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370" y="1852317"/>
            <a:ext cx="3651448" cy="522737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El control amplía el campo de la comunicación al permitir que el departamento coopere con otras funciones.</a:t>
            </a:r>
          </a:p>
          <a:p>
            <a:pPr algn="l">
              <a:lnSpc>
                <a:spcPct val="100000"/>
              </a:lnSpc>
              <a:spcBef>
                <a:spcPts val="600"/>
              </a:spcBef>
            </a:pPr>
            <a:r>
              <a:rPr lang="en-GB" altLang="de-DE" sz="1800" dirty="0">
                <a:solidFill>
                  <a:srgbClr val="245473"/>
                </a:solidFill>
                <a:latin typeface="+mj-lt"/>
              </a:rPr>
              <a:t>Cuando los directivos y los empleados de una empresa tienen -más o menos- la misma imagen de hacia dónde "ir", qué caminos tomar, qué sistemas e instrumentos utilizar, qué condiciones marco tener en cuenta, etc., la comunicación y el trabajo pueden ser mucho más específicos y eficaces</a:t>
            </a:r>
          </a:p>
          <a:p>
            <a:pPr algn="l">
              <a:lnSpc>
                <a:spcPct val="100000"/>
              </a:lnSpc>
              <a:spcBef>
                <a:spcPts val="600"/>
              </a:spcBef>
            </a:pPr>
            <a:r>
              <a:rPr lang="en-GB" altLang="de-DE" sz="1800" dirty="0">
                <a:solidFill>
                  <a:srgbClr val="245473"/>
                </a:solidFill>
                <a:latin typeface="+mj-lt"/>
              </a:rPr>
              <a:t>La misma imagen de la gestión ayuda a reconocer más fácilmente en el día a día dónde existen desviaciones o a tomar las medidas adecuadas sin instrucciones estrechas/concretas</a:t>
            </a:r>
          </a:p>
          <a:p>
            <a:pPr algn="l">
              <a:lnSpc>
                <a:spcPts val="1500"/>
              </a:lnSpc>
              <a:spcBef>
                <a:spcPts val="600"/>
              </a:spcBef>
            </a:pPr>
            <a:endParaRPr lang="en-GB" sz="1800" dirty="0">
              <a:latin typeface="+mj-lt"/>
              <a:sym typeface="Wingdings" panose="05000000000000000000" pitchFamily="2" charset="2"/>
            </a:endParaRPr>
          </a:p>
        </p:txBody>
      </p:sp>
      <p:sp>
        <p:nvSpPr>
          <p:cNvPr id="38" name="TextBox 10">
            <a:extLst>
              <a:ext uri="{FF2B5EF4-FFF2-40B4-BE49-F238E27FC236}">
                <a16:creationId xmlns:a16="http://schemas.microsoft.com/office/drawing/2014/main" xmlns="" id="{3A5CE3FB-C24C-4714-80AD-4C77E96268EA}"/>
              </a:ext>
            </a:extLst>
          </p:cNvPr>
          <p:cNvSpPr txBox="1"/>
          <p:nvPr/>
        </p:nvSpPr>
        <p:spPr>
          <a:xfrm>
            <a:off x="4059533" y="5831975"/>
            <a:ext cx="227948" cy="307777"/>
          </a:xfrm>
          <a:prstGeom prst="rect">
            <a:avLst/>
          </a:prstGeom>
          <a:noFill/>
        </p:spPr>
        <p:txBody>
          <a:bodyPr wrap="none" rtlCol="0" anchor="ctr">
            <a:spAutoFit/>
          </a:bodyPr>
          <a:lstStyle/>
          <a:p>
            <a:pPr algn="ctr"/>
            <a:r>
              <a:rPr lang="en-GB" sz="1400" b="1">
                <a:solidFill>
                  <a:schemeClr val="bg1"/>
                </a:solidFill>
                <a:latin typeface="+mj-lt"/>
                <a:cs typeface="Poppins" pitchFamily="2" charset="77"/>
              </a:rPr>
              <a:t>I</a:t>
            </a:r>
            <a:endParaRPr lang="en-GB" sz="1400" b="1" dirty="0">
              <a:solidFill>
                <a:schemeClr val="bg1"/>
              </a:solidFill>
              <a:latin typeface="+mj-lt"/>
              <a:cs typeface="Poppins" pitchFamily="2" charset="77"/>
            </a:endParaRPr>
          </a:p>
        </p:txBody>
      </p:sp>
      <p:sp>
        <p:nvSpPr>
          <p:cNvPr id="60" name="Freeform 61">
            <a:extLst>
              <a:ext uri="{FF2B5EF4-FFF2-40B4-BE49-F238E27FC236}">
                <a16:creationId xmlns:a16="http://schemas.microsoft.com/office/drawing/2014/main" xmlns="" id="{6BDDA5E1-A93A-4192-A092-D8650B69A7F3}"/>
              </a:ext>
            </a:extLst>
          </p:cNvPr>
          <p:cNvSpPr/>
          <p:nvPr/>
        </p:nvSpPr>
        <p:spPr>
          <a:xfrm rot="1363340">
            <a:off x="7586578" y="2051249"/>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1" name="Freeform 75">
            <a:extLst>
              <a:ext uri="{FF2B5EF4-FFF2-40B4-BE49-F238E27FC236}">
                <a16:creationId xmlns:a16="http://schemas.microsoft.com/office/drawing/2014/main" xmlns="" id="{AF01EBD2-D533-4D48-8477-4BBE4ADBBA71}"/>
              </a:ext>
            </a:extLst>
          </p:cNvPr>
          <p:cNvSpPr/>
          <p:nvPr/>
        </p:nvSpPr>
        <p:spPr>
          <a:xfrm rot="1363340">
            <a:off x="8276463" y="2817843"/>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2" name="Freeform 63">
            <a:extLst>
              <a:ext uri="{FF2B5EF4-FFF2-40B4-BE49-F238E27FC236}">
                <a16:creationId xmlns:a16="http://schemas.microsoft.com/office/drawing/2014/main" xmlns="" id="{032B0CA7-8A39-458C-BDAC-925E0C0E1384}"/>
              </a:ext>
            </a:extLst>
          </p:cNvPr>
          <p:cNvSpPr/>
          <p:nvPr/>
        </p:nvSpPr>
        <p:spPr>
          <a:xfrm rot="1363340">
            <a:off x="6600954" y="2116401"/>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3" name="Freeform 65">
            <a:extLst>
              <a:ext uri="{FF2B5EF4-FFF2-40B4-BE49-F238E27FC236}">
                <a16:creationId xmlns:a16="http://schemas.microsoft.com/office/drawing/2014/main" xmlns="" id="{DF8BD30A-0491-498C-B4DB-97B73F075174}"/>
              </a:ext>
            </a:extLst>
          </p:cNvPr>
          <p:cNvSpPr/>
          <p:nvPr/>
        </p:nvSpPr>
        <p:spPr>
          <a:xfrm rot="1363340">
            <a:off x="5836463" y="2779718"/>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4" name="Freeform 73">
            <a:extLst>
              <a:ext uri="{FF2B5EF4-FFF2-40B4-BE49-F238E27FC236}">
                <a16:creationId xmlns:a16="http://schemas.microsoft.com/office/drawing/2014/main" xmlns="" id="{C7E216F9-87BD-4F3A-BEB4-8F8D0C2481E0}"/>
              </a:ext>
            </a:extLst>
          </p:cNvPr>
          <p:cNvSpPr/>
          <p:nvPr/>
        </p:nvSpPr>
        <p:spPr>
          <a:xfrm rot="1363340">
            <a:off x="8292351" y="3811003"/>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5" name="Freeform 67">
            <a:extLst>
              <a:ext uri="{FF2B5EF4-FFF2-40B4-BE49-F238E27FC236}">
                <a16:creationId xmlns:a16="http://schemas.microsoft.com/office/drawing/2014/main" xmlns="" id="{120E5A9F-B811-4326-A88E-F213ACB5BFF9}"/>
              </a:ext>
            </a:extLst>
          </p:cNvPr>
          <p:cNvSpPr/>
          <p:nvPr/>
        </p:nvSpPr>
        <p:spPr>
          <a:xfrm rot="1363340">
            <a:off x="5899763" y="3788690"/>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6" name="Freeform 71">
            <a:extLst>
              <a:ext uri="{FF2B5EF4-FFF2-40B4-BE49-F238E27FC236}">
                <a16:creationId xmlns:a16="http://schemas.microsoft.com/office/drawing/2014/main" xmlns="" id="{65456EAE-E5EA-403F-A02E-AB67A3638531}"/>
              </a:ext>
            </a:extLst>
          </p:cNvPr>
          <p:cNvSpPr/>
          <p:nvPr/>
        </p:nvSpPr>
        <p:spPr>
          <a:xfrm rot="1363340">
            <a:off x="7577165" y="4491617"/>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7" name="Freeform 69">
            <a:extLst>
              <a:ext uri="{FF2B5EF4-FFF2-40B4-BE49-F238E27FC236}">
                <a16:creationId xmlns:a16="http://schemas.microsoft.com/office/drawing/2014/main" xmlns="" id="{B898853A-AFEC-43EC-9DC2-92C43A3107AB}"/>
              </a:ext>
            </a:extLst>
          </p:cNvPr>
          <p:cNvSpPr/>
          <p:nvPr/>
        </p:nvSpPr>
        <p:spPr>
          <a:xfrm rot="1363340">
            <a:off x="6561541" y="4507969"/>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6" name="Oval 76">
            <a:extLst>
              <a:ext uri="{FF2B5EF4-FFF2-40B4-BE49-F238E27FC236}">
                <a16:creationId xmlns:a16="http://schemas.microsoft.com/office/drawing/2014/main" xmlns="" id="{EA5EE8E4-E9C2-4C21-B8B0-D32B9F7BE0C6}"/>
              </a:ext>
            </a:extLst>
          </p:cNvPr>
          <p:cNvSpPr/>
          <p:nvPr/>
        </p:nvSpPr>
        <p:spPr>
          <a:xfrm>
            <a:off x="6889943" y="3104826"/>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7" name="TextBox 77">
            <a:extLst>
              <a:ext uri="{FF2B5EF4-FFF2-40B4-BE49-F238E27FC236}">
                <a16:creationId xmlns:a16="http://schemas.microsoft.com/office/drawing/2014/main" xmlns="" id="{801D96F8-57D8-438F-8E3A-ECD429C79F2F}"/>
              </a:ext>
            </a:extLst>
          </p:cNvPr>
          <p:cNvSpPr txBox="1"/>
          <p:nvPr/>
        </p:nvSpPr>
        <p:spPr>
          <a:xfrm>
            <a:off x="6384792" y="5858181"/>
            <a:ext cx="1196930"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Entrada externa</a:t>
            </a:r>
          </a:p>
        </p:txBody>
      </p:sp>
      <p:sp>
        <p:nvSpPr>
          <p:cNvPr id="78" name="Subtitle 2">
            <a:extLst>
              <a:ext uri="{FF2B5EF4-FFF2-40B4-BE49-F238E27FC236}">
                <a16:creationId xmlns:a16="http://schemas.microsoft.com/office/drawing/2014/main" xmlns="" id="{6126F63C-1407-4252-8941-7EAB39EF1683}"/>
              </a:ext>
            </a:extLst>
          </p:cNvPr>
          <p:cNvSpPr txBox="1">
            <a:spLocks/>
          </p:cNvSpPr>
          <p:nvPr/>
        </p:nvSpPr>
        <p:spPr>
          <a:xfrm>
            <a:off x="4583189" y="6085666"/>
            <a:ext cx="2994724"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¿Qué ofertas queremos que estén disponibles? ¿Cómo podemos ver cómo se han utilizado estas ofertas?</a:t>
            </a:r>
          </a:p>
        </p:txBody>
      </p:sp>
      <p:sp>
        <p:nvSpPr>
          <p:cNvPr id="79" name="TextBox 85">
            <a:extLst>
              <a:ext uri="{FF2B5EF4-FFF2-40B4-BE49-F238E27FC236}">
                <a16:creationId xmlns:a16="http://schemas.microsoft.com/office/drawing/2014/main" xmlns="" id="{B1574C41-7DB5-4DAA-8E1C-1E96CA720619}"/>
              </a:ext>
            </a:extLst>
          </p:cNvPr>
          <p:cNvSpPr txBox="1"/>
          <p:nvPr/>
        </p:nvSpPr>
        <p:spPr>
          <a:xfrm>
            <a:off x="8797125" y="5053072"/>
            <a:ext cx="1167051"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Entrada interna</a:t>
            </a:r>
          </a:p>
        </p:txBody>
      </p:sp>
      <p:sp>
        <p:nvSpPr>
          <p:cNvPr id="80" name="Subtitle 2">
            <a:extLst>
              <a:ext uri="{FF2B5EF4-FFF2-40B4-BE49-F238E27FC236}">
                <a16:creationId xmlns:a16="http://schemas.microsoft.com/office/drawing/2014/main" xmlns="" id="{0D5F2556-C7A7-4134-A94E-C88AE77C8C48}"/>
              </a:ext>
            </a:extLst>
          </p:cNvPr>
          <p:cNvSpPr txBox="1">
            <a:spLocks/>
          </p:cNvSpPr>
          <p:nvPr/>
        </p:nvSpPr>
        <p:spPr>
          <a:xfrm>
            <a:off x="8619875" y="5371252"/>
            <a:ext cx="2994724"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¿Qué queremos crear en la organización? ¿Qué nos muestra si hemos utilizado nuestros recursos de forma eficiente?</a:t>
            </a:r>
          </a:p>
        </p:txBody>
      </p:sp>
      <p:sp>
        <p:nvSpPr>
          <p:cNvPr id="81" name="TextBox 79">
            <a:extLst>
              <a:ext uri="{FF2B5EF4-FFF2-40B4-BE49-F238E27FC236}">
                <a16:creationId xmlns:a16="http://schemas.microsoft.com/office/drawing/2014/main" xmlns="" id="{4F56CE7D-6B12-4A0E-BE8A-C84424E75C82}"/>
              </a:ext>
            </a:extLst>
          </p:cNvPr>
          <p:cNvSpPr txBox="1"/>
          <p:nvPr/>
        </p:nvSpPr>
        <p:spPr>
          <a:xfrm>
            <a:off x="5460018" y="1746049"/>
            <a:ext cx="765658"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Salida</a:t>
            </a:r>
          </a:p>
        </p:txBody>
      </p:sp>
      <p:sp>
        <p:nvSpPr>
          <p:cNvPr id="82" name="Subtitle 2">
            <a:extLst>
              <a:ext uri="{FF2B5EF4-FFF2-40B4-BE49-F238E27FC236}">
                <a16:creationId xmlns:a16="http://schemas.microsoft.com/office/drawing/2014/main" xmlns="" id="{02832155-942F-4C97-89E5-54133525D27B}"/>
              </a:ext>
            </a:extLst>
          </p:cNvPr>
          <p:cNvSpPr txBox="1">
            <a:spLocks/>
          </p:cNvSpPr>
          <p:nvPr/>
        </p:nvSpPr>
        <p:spPr>
          <a:xfrm>
            <a:off x="4513977" y="1918740"/>
            <a:ext cx="1956642"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¿Cómo determinar si se han alcanzado los objetivos?</a:t>
            </a:r>
          </a:p>
        </p:txBody>
      </p:sp>
      <p:sp>
        <p:nvSpPr>
          <p:cNvPr id="83" name="TextBox 87">
            <a:extLst>
              <a:ext uri="{FF2B5EF4-FFF2-40B4-BE49-F238E27FC236}">
                <a16:creationId xmlns:a16="http://schemas.microsoft.com/office/drawing/2014/main" xmlns="" id="{BD4B3174-FB3C-4E98-9862-D158B7A01F15}"/>
              </a:ext>
            </a:extLst>
          </p:cNvPr>
          <p:cNvSpPr txBox="1"/>
          <p:nvPr/>
        </p:nvSpPr>
        <p:spPr>
          <a:xfrm>
            <a:off x="8221718" y="1764756"/>
            <a:ext cx="701154"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Objetivos</a:t>
            </a:r>
          </a:p>
        </p:txBody>
      </p:sp>
      <p:sp>
        <p:nvSpPr>
          <p:cNvPr id="84" name="Subtitle 2">
            <a:extLst>
              <a:ext uri="{FF2B5EF4-FFF2-40B4-BE49-F238E27FC236}">
                <a16:creationId xmlns:a16="http://schemas.microsoft.com/office/drawing/2014/main" xmlns="" id="{56D41A71-334F-4EEA-AB20-F99D3A639C29}"/>
              </a:ext>
            </a:extLst>
          </p:cNvPr>
          <p:cNvSpPr txBox="1">
            <a:spLocks/>
          </p:cNvSpPr>
          <p:nvPr/>
        </p:nvSpPr>
        <p:spPr>
          <a:xfrm>
            <a:off x="8667420" y="1958702"/>
            <a:ext cx="1956642"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¿Qué queremos conseguir? ¿Cómo medimos el éxito?</a:t>
            </a:r>
          </a:p>
        </p:txBody>
      </p:sp>
      <p:sp>
        <p:nvSpPr>
          <p:cNvPr id="85" name="TextBox 81">
            <a:extLst>
              <a:ext uri="{FF2B5EF4-FFF2-40B4-BE49-F238E27FC236}">
                <a16:creationId xmlns:a16="http://schemas.microsoft.com/office/drawing/2014/main" xmlns="" id="{C59BE297-4A59-4096-B805-D8A5934F9160}"/>
              </a:ext>
            </a:extLst>
          </p:cNvPr>
          <p:cNvSpPr txBox="1"/>
          <p:nvPr/>
        </p:nvSpPr>
        <p:spPr>
          <a:xfrm>
            <a:off x="4530084" y="4493920"/>
            <a:ext cx="1324273"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Resultado directo</a:t>
            </a:r>
          </a:p>
        </p:txBody>
      </p:sp>
      <p:sp>
        <p:nvSpPr>
          <p:cNvPr id="86" name="Subtitle 2">
            <a:extLst>
              <a:ext uri="{FF2B5EF4-FFF2-40B4-BE49-F238E27FC236}">
                <a16:creationId xmlns:a16="http://schemas.microsoft.com/office/drawing/2014/main" xmlns="" id="{97DFE127-046C-4071-BA49-A3B5CC016FD7}"/>
              </a:ext>
            </a:extLst>
          </p:cNvPr>
          <p:cNvSpPr txBox="1">
            <a:spLocks/>
          </p:cNvSpPr>
          <p:nvPr/>
        </p:nvSpPr>
        <p:spPr>
          <a:xfrm>
            <a:off x="3643544" y="4765245"/>
            <a:ext cx="2582132" cy="72405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¿A qué percepción aspiramos?</a:t>
            </a:r>
          </a:p>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¿Cómo reconocer si se ha producido este cambio?</a:t>
            </a:r>
          </a:p>
        </p:txBody>
      </p:sp>
      <p:sp>
        <p:nvSpPr>
          <p:cNvPr id="87" name="TextBox 89">
            <a:extLst>
              <a:ext uri="{FF2B5EF4-FFF2-40B4-BE49-F238E27FC236}">
                <a16:creationId xmlns:a16="http://schemas.microsoft.com/office/drawing/2014/main" xmlns="" id="{85F80962-17EE-4FAD-B21A-CE8CC30893C6}"/>
              </a:ext>
            </a:extLst>
          </p:cNvPr>
          <p:cNvSpPr txBox="1"/>
          <p:nvPr/>
        </p:nvSpPr>
        <p:spPr>
          <a:xfrm>
            <a:off x="9471463" y="3960199"/>
            <a:ext cx="566181"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Entrada</a:t>
            </a:r>
          </a:p>
        </p:txBody>
      </p:sp>
      <p:sp>
        <p:nvSpPr>
          <p:cNvPr id="88" name="Subtitle 2">
            <a:extLst>
              <a:ext uri="{FF2B5EF4-FFF2-40B4-BE49-F238E27FC236}">
                <a16:creationId xmlns:a16="http://schemas.microsoft.com/office/drawing/2014/main" xmlns="" id="{2CA8EE23-D662-486D-8FA6-1BEDC90CF1DC}"/>
              </a:ext>
            </a:extLst>
          </p:cNvPr>
          <p:cNvSpPr txBox="1">
            <a:spLocks/>
          </p:cNvSpPr>
          <p:nvPr/>
        </p:nvSpPr>
        <p:spPr>
          <a:xfrm>
            <a:off x="9503653" y="4218587"/>
            <a:ext cx="2671419"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¿Cuáles son nuestras necesidades de personal y financieras? ¿Para qué queremos utilizar estos recursos?</a:t>
            </a:r>
          </a:p>
        </p:txBody>
      </p:sp>
      <p:sp>
        <p:nvSpPr>
          <p:cNvPr id="89" name="TextBox 83">
            <a:extLst>
              <a:ext uri="{FF2B5EF4-FFF2-40B4-BE49-F238E27FC236}">
                <a16:creationId xmlns:a16="http://schemas.microsoft.com/office/drawing/2014/main" xmlns="" id="{4D8AC17F-16A3-4DC2-B780-0BE5FE94B359}"/>
              </a:ext>
            </a:extLst>
          </p:cNvPr>
          <p:cNvSpPr txBox="1"/>
          <p:nvPr/>
        </p:nvSpPr>
        <p:spPr>
          <a:xfrm>
            <a:off x="4111300" y="2749475"/>
            <a:ext cx="1444498"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Resultado indirecto</a:t>
            </a:r>
          </a:p>
        </p:txBody>
      </p:sp>
      <p:sp>
        <p:nvSpPr>
          <p:cNvPr id="90" name="Subtitle 2">
            <a:extLst>
              <a:ext uri="{FF2B5EF4-FFF2-40B4-BE49-F238E27FC236}">
                <a16:creationId xmlns:a16="http://schemas.microsoft.com/office/drawing/2014/main" xmlns="" id="{37EFF054-3F62-4853-93AF-3455BA12BEE6}"/>
              </a:ext>
            </a:extLst>
          </p:cNvPr>
          <p:cNvSpPr txBox="1">
            <a:spLocks/>
          </p:cNvSpPr>
          <p:nvPr/>
        </p:nvSpPr>
        <p:spPr>
          <a:xfrm>
            <a:off x="3587421" y="2990886"/>
            <a:ext cx="2146290" cy="111185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¿Qué tipo de comportamiento/actitudes buscamos? ¿Cómo determinamos si nos hemos acercado a estos objetivos?</a:t>
            </a:r>
          </a:p>
        </p:txBody>
      </p:sp>
      <p:sp>
        <p:nvSpPr>
          <p:cNvPr id="91" name="TextBox 91">
            <a:extLst>
              <a:ext uri="{FF2B5EF4-FFF2-40B4-BE49-F238E27FC236}">
                <a16:creationId xmlns:a16="http://schemas.microsoft.com/office/drawing/2014/main" xmlns="" id="{F427BAC5-63C1-4F2A-BCEE-22BFE06525BD}"/>
              </a:ext>
            </a:extLst>
          </p:cNvPr>
          <p:cNvSpPr txBox="1"/>
          <p:nvPr/>
        </p:nvSpPr>
        <p:spPr>
          <a:xfrm>
            <a:off x="9430708" y="2794492"/>
            <a:ext cx="1083502"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Subproyectos</a:t>
            </a:r>
          </a:p>
        </p:txBody>
      </p:sp>
      <p:sp>
        <p:nvSpPr>
          <p:cNvPr id="92" name="Subtitle 2">
            <a:extLst>
              <a:ext uri="{FF2B5EF4-FFF2-40B4-BE49-F238E27FC236}">
                <a16:creationId xmlns:a16="http://schemas.microsoft.com/office/drawing/2014/main" xmlns="" id="{8599FDD3-7F7D-4346-86CA-05FDF2717016}"/>
              </a:ext>
            </a:extLst>
          </p:cNvPr>
          <p:cNvSpPr txBox="1">
            <a:spLocks/>
          </p:cNvSpPr>
          <p:nvPr/>
        </p:nvSpPr>
        <p:spPr>
          <a:xfrm>
            <a:off x="9433509" y="2980923"/>
            <a:ext cx="2548694"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¿Qué hitos estamos estableciendo? ¿Cómo sabemos si vamos por el buen camino?</a:t>
            </a:r>
          </a:p>
        </p:txBody>
      </p:sp>
      <p:sp>
        <p:nvSpPr>
          <p:cNvPr id="4" name="Gleichschenkliges Dreieck 3">
            <a:extLst>
              <a:ext uri="{FF2B5EF4-FFF2-40B4-BE49-F238E27FC236}">
                <a16:creationId xmlns:a16="http://schemas.microsoft.com/office/drawing/2014/main" xmlns="" id="{4A89FBAD-A732-4DD4-B362-3FEDB9A075D4}"/>
              </a:ext>
            </a:extLst>
          </p:cNvPr>
          <p:cNvSpPr/>
          <p:nvPr/>
        </p:nvSpPr>
        <p:spPr>
          <a:xfrm rot="2710436">
            <a:off x="6617579" y="2814364"/>
            <a:ext cx="544727" cy="2868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3" name="Gleichschenkliges Dreieck 92">
            <a:extLst>
              <a:ext uri="{FF2B5EF4-FFF2-40B4-BE49-F238E27FC236}">
                <a16:creationId xmlns:a16="http://schemas.microsoft.com/office/drawing/2014/main" xmlns="" id="{CCBBF23E-1A05-442A-937F-605B8CE6A0EA}"/>
              </a:ext>
            </a:extLst>
          </p:cNvPr>
          <p:cNvSpPr/>
          <p:nvPr/>
        </p:nvSpPr>
        <p:spPr>
          <a:xfrm rot="5400000">
            <a:off x="7496463" y="2505268"/>
            <a:ext cx="544727" cy="2868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4" name="Gleichschenkliges Dreieck 93">
            <a:extLst>
              <a:ext uri="{FF2B5EF4-FFF2-40B4-BE49-F238E27FC236}">
                <a16:creationId xmlns:a16="http://schemas.microsoft.com/office/drawing/2014/main" xmlns="" id="{607E1190-74AA-4F76-B1DC-954A67AABC40}"/>
              </a:ext>
            </a:extLst>
          </p:cNvPr>
          <p:cNvSpPr/>
          <p:nvPr/>
        </p:nvSpPr>
        <p:spPr>
          <a:xfrm rot="8087739">
            <a:off x="8334281" y="2961392"/>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5" name="Gleichschenkliges Dreieck 94">
            <a:extLst>
              <a:ext uri="{FF2B5EF4-FFF2-40B4-BE49-F238E27FC236}">
                <a16:creationId xmlns:a16="http://schemas.microsoft.com/office/drawing/2014/main" xmlns="" id="{C87DD8D4-0930-4C24-B58D-5F3488FABBE8}"/>
              </a:ext>
            </a:extLst>
          </p:cNvPr>
          <p:cNvSpPr/>
          <p:nvPr/>
        </p:nvSpPr>
        <p:spPr>
          <a:xfrm rot="10800000">
            <a:off x="8606644" y="3848674"/>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6" name="Gleichschenkliges Dreieck 95">
            <a:extLst>
              <a:ext uri="{FF2B5EF4-FFF2-40B4-BE49-F238E27FC236}">
                <a16:creationId xmlns:a16="http://schemas.microsoft.com/office/drawing/2014/main" xmlns="" id="{B786D9A4-8BFD-4964-959F-7467184793D9}"/>
              </a:ext>
            </a:extLst>
          </p:cNvPr>
          <p:cNvSpPr/>
          <p:nvPr/>
        </p:nvSpPr>
        <p:spPr>
          <a:xfrm rot="13537568">
            <a:off x="8165851" y="4663977"/>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7" name="Gleichschenkliges Dreieck 96">
            <a:extLst>
              <a:ext uri="{FF2B5EF4-FFF2-40B4-BE49-F238E27FC236}">
                <a16:creationId xmlns:a16="http://schemas.microsoft.com/office/drawing/2014/main" xmlns="" id="{0C2AD5D0-A5F4-4F77-9898-53B3B1DA33C3}"/>
              </a:ext>
            </a:extLst>
          </p:cNvPr>
          <p:cNvSpPr/>
          <p:nvPr/>
        </p:nvSpPr>
        <p:spPr>
          <a:xfrm rot="16200000">
            <a:off x="7290754" y="4945052"/>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8" name="Gleichschenkliges Dreieck 97">
            <a:extLst>
              <a:ext uri="{FF2B5EF4-FFF2-40B4-BE49-F238E27FC236}">
                <a16:creationId xmlns:a16="http://schemas.microsoft.com/office/drawing/2014/main" xmlns="" id="{56409426-3C69-4ED1-A78E-6193B1C20BED}"/>
              </a:ext>
            </a:extLst>
          </p:cNvPr>
          <p:cNvSpPr/>
          <p:nvPr/>
        </p:nvSpPr>
        <p:spPr>
          <a:xfrm rot="18901129">
            <a:off x="6442966" y="4519157"/>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9" name="Gleichschenkliges Dreieck 98">
            <a:extLst>
              <a:ext uri="{FF2B5EF4-FFF2-40B4-BE49-F238E27FC236}">
                <a16:creationId xmlns:a16="http://schemas.microsoft.com/office/drawing/2014/main" xmlns="" id="{87CB8A62-178F-4472-9953-205AF4D39FD1}"/>
              </a:ext>
            </a:extLst>
          </p:cNvPr>
          <p:cNvSpPr/>
          <p:nvPr/>
        </p:nvSpPr>
        <p:spPr>
          <a:xfrm>
            <a:off x="6198348" y="3635708"/>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Tree>
    <p:extLst>
      <p:ext uri="{BB962C8B-B14F-4D97-AF65-F5344CB8AC3E}">
        <p14:creationId xmlns:p14="http://schemas.microsoft.com/office/powerpoint/2010/main" val="5242758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0296" y="524626"/>
            <a:ext cx="8852375" cy="697353"/>
          </a:xfrm>
        </p:spPr>
        <p:txBody>
          <a:bodyPr>
            <a:normAutofit/>
          </a:bodyPr>
          <a:lstStyle/>
          <a:p>
            <a:r>
              <a:rPr lang="en-GB" dirty="0"/>
              <a:t>La motivación en la crisis: El papel del control</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97449" y="1898115"/>
            <a:ext cx="4213294" cy="541114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Los empleados motivados se esfuerzan al máximo por alcanzar los objetivos de la organización. La motivación mejora el rendimiento laboral al salvar la distancia entre la capacidad y la voluntad de trabajar. Un mejor rendimiento se traduce en una mayor productividad y, en consecuencia, en un menor coste de producción.</a:t>
            </a:r>
          </a:p>
          <a:p>
            <a:pPr algn="l">
              <a:lnSpc>
                <a:spcPct val="100000"/>
              </a:lnSpc>
              <a:spcBef>
                <a:spcPts val="600"/>
              </a:spcBef>
            </a:pPr>
            <a:r>
              <a:rPr lang="en-GB" altLang="de-DE" sz="2000" dirty="0">
                <a:solidFill>
                  <a:srgbClr val="245473"/>
                </a:solidFill>
                <a:latin typeface="+mj-lt"/>
              </a:rPr>
              <a:t>Especialmente durante las crisis, el Controlling desempeña un papel importante. Aporta estructura y permite explicar la necesidad de las decisiones.</a:t>
            </a:r>
          </a:p>
          <a:p>
            <a:pPr marL="285750" indent="-285750" algn="l">
              <a:lnSpc>
                <a:spcPct val="100000"/>
              </a:lnSpc>
              <a:spcBef>
                <a:spcPts val="600"/>
              </a:spcBef>
              <a:buFont typeface="Wingdings" panose="05000000000000000000" pitchFamily="2" charset="2"/>
              <a:buChar char="à"/>
            </a:pPr>
            <a:r>
              <a:rPr lang="en-GB" altLang="de-DE" sz="2000" dirty="0">
                <a:solidFill>
                  <a:srgbClr val="245473"/>
                </a:solidFill>
                <a:latin typeface="+mj-lt"/>
                <a:sym typeface="Wingdings" panose="05000000000000000000" pitchFamily="2" charset="2"/>
              </a:rPr>
              <a:t>El control ayuda a comunicar durante la crisis y, por tanto, a motivar</a:t>
            </a:r>
          </a:p>
          <a:p>
            <a:pPr algn="l">
              <a:lnSpc>
                <a:spcPts val="1500"/>
              </a:lnSpc>
              <a:spcBef>
                <a:spcPts val="600"/>
              </a:spcBef>
            </a:pPr>
            <a:endParaRPr lang="en-GB" altLang="de-DE" sz="2000" dirty="0">
              <a:latin typeface="+mj-lt"/>
            </a:endParaRPr>
          </a:p>
          <a:p>
            <a:pPr algn="l">
              <a:lnSpc>
                <a:spcPts val="1500"/>
              </a:lnSpc>
              <a:spcBef>
                <a:spcPts val="600"/>
              </a:spcBef>
            </a:pPr>
            <a:endParaRPr lang="en-GB" sz="2000" dirty="0">
              <a:latin typeface="+mj-lt"/>
              <a:sym typeface="Wingdings" panose="05000000000000000000" pitchFamily="2" charset="2"/>
            </a:endParaRPr>
          </a:p>
        </p:txBody>
      </p:sp>
      <p:sp>
        <p:nvSpPr>
          <p:cNvPr id="39" name="Freeform 34">
            <a:extLst>
              <a:ext uri="{FF2B5EF4-FFF2-40B4-BE49-F238E27FC236}">
                <a16:creationId xmlns:a16="http://schemas.microsoft.com/office/drawing/2014/main" xmlns="" id="{7A4AC857-63E2-46D8-8C76-44B9AD16D75A}"/>
              </a:ext>
            </a:extLst>
          </p:cNvPr>
          <p:cNvSpPr/>
          <p:nvPr/>
        </p:nvSpPr>
        <p:spPr>
          <a:xfrm>
            <a:off x="6349008" y="2362901"/>
            <a:ext cx="2783922" cy="1588283"/>
          </a:xfrm>
          <a:custGeom>
            <a:avLst/>
            <a:gdLst>
              <a:gd name="connsiteX0" fmla="*/ 4554247 w 7421858"/>
              <a:gd name="connsiteY0" fmla="*/ 0 h 4234318"/>
              <a:gd name="connsiteX1" fmla="*/ 6735047 w 7421858"/>
              <a:gd name="connsiteY1" fmla="*/ 552199 h 4234318"/>
              <a:gd name="connsiteX2" fmla="*/ 6749999 w 7421858"/>
              <a:gd name="connsiteY2" fmla="*/ 560796 h 4234318"/>
              <a:gd name="connsiteX3" fmla="*/ 7020479 w 7421858"/>
              <a:gd name="connsiteY3" fmla="*/ 92310 h 4234318"/>
              <a:gd name="connsiteX4" fmla="*/ 7421858 w 7421858"/>
              <a:gd name="connsiteY4" fmla="*/ 2679530 h 4234318"/>
              <a:gd name="connsiteX5" fmla="*/ 4980571 w 7421858"/>
              <a:gd name="connsiteY5" fmla="*/ 3625535 h 4234318"/>
              <a:gd name="connsiteX6" fmla="*/ 5283100 w 7421858"/>
              <a:gd name="connsiteY6" fmla="*/ 3101540 h 4234318"/>
              <a:gd name="connsiteX7" fmla="*/ 5194752 w 7421858"/>
              <a:gd name="connsiteY7" fmla="*/ 3058980 h 4234318"/>
              <a:gd name="connsiteX8" fmla="*/ 4554247 w 7421858"/>
              <a:gd name="connsiteY8" fmla="*/ 2929668 h 4234318"/>
              <a:gd name="connsiteX9" fmla="*/ 2976825 w 7421858"/>
              <a:gd name="connsiteY9" fmla="*/ 4105225 h 4234318"/>
              <a:gd name="connsiteX10" fmla="*/ 2944914 w 7421858"/>
              <a:gd name="connsiteY10" fmla="*/ 4234318 h 4234318"/>
              <a:gd name="connsiteX11" fmla="*/ 1444712 w 7421858"/>
              <a:gd name="connsiteY11" fmla="*/ 3027326 h 4234318"/>
              <a:gd name="connsiteX12" fmla="*/ 0 w 7421858"/>
              <a:gd name="connsiteY12" fmla="*/ 4189673 h 4234318"/>
              <a:gd name="connsiteX13" fmla="*/ 29641 w 7421858"/>
              <a:gd name="connsiteY13" fmla="*/ 3892627 h 4234318"/>
              <a:gd name="connsiteX14" fmla="*/ 4554247 w 7421858"/>
              <a:gd name="connsiteY14" fmla="*/ 0 h 423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1858" h="4234318">
                <a:moveTo>
                  <a:pt x="4554247" y="0"/>
                </a:moveTo>
                <a:cubicBezTo>
                  <a:pt x="5343872" y="0"/>
                  <a:pt x="6086775" y="200037"/>
                  <a:pt x="6735047" y="552199"/>
                </a:cubicBezTo>
                <a:lnTo>
                  <a:pt x="6749999" y="560796"/>
                </a:lnTo>
                <a:lnTo>
                  <a:pt x="7020479" y="92310"/>
                </a:lnTo>
                <a:lnTo>
                  <a:pt x="7421858" y="2679530"/>
                </a:lnTo>
                <a:lnTo>
                  <a:pt x="4980571" y="3625535"/>
                </a:lnTo>
                <a:lnTo>
                  <a:pt x="5283100" y="3101540"/>
                </a:lnTo>
                <a:lnTo>
                  <a:pt x="5194752" y="3058980"/>
                </a:lnTo>
                <a:cubicBezTo>
                  <a:pt x="4997887" y="2975713"/>
                  <a:pt x="4781444" y="2929668"/>
                  <a:pt x="4554247" y="2929668"/>
                </a:cubicBezTo>
                <a:cubicBezTo>
                  <a:pt x="3808757" y="2929668"/>
                  <a:pt x="3179054" y="3425416"/>
                  <a:pt x="2976825" y="4105225"/>
                </a:cubicBezTo>
                <a:lnTo>
                  <a:pt x="2944914" y="4234318"/>
                </a:lnTo>
                <a:lnTo>
                  <a:pt x="1444712" y="3027326"/>
                </a:lnTo>
                <a:lnTo>
                  <a:pt x="0" y="4189673"/>
                </a:lnTo>
                <a:lnTo>
                  <a:pt x="29641" y="3892627"/>
                </a:lnTo>
                <a:cubicBezTo>
                  <a:pt x="359173" y="1689568"/>
                  <a:pt x="2259400" y="0"/>
                  <a:pt x="45542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40" name="Freeform 36">
            <a:extLst>
              <a:ext uri="{FF2B5EF4-FFF2-40B4-BE49-F238E27FC236}">
                <a16:creationId xmlns:a16="http://schemas.microsoft.com/office/drawing/2014/main" xmlns="" id="{65F23160-AD5C-4784-9EE7-13D6801DAE10}"/>
              </a:ext>
            </a:extLst>
          </p:cNvPr>
          <p:cNvSpPr/>
          <p:nvPr/>
        </p:nvSpPr>
        <p:spPr>
          <a:xfrm>
            <a:off x="8137076" y="2660923"/>
            <a:ext cx="1636358" cy="3054156"/>
          </a:xfrm>
          <a:custGeom>
            <a:avLst/>
            <a:gdLst>
              <a:gd name="connsiteX0" fmla="*/ 2362483 w 4362485"/>
              <a:gd name="connsiteY0" fmla="*/ 0 h 8142296"/>
              <a:gd name="connsiteX1" fmla="*/ 2402074 w 4362485"/>
              <a:gd name="connsiteY1" fmla="*/ 25803 h 8142296"/>
              <a:gd name="connsiteX2" fmla="*/ 4362485 w 4362485"/>
              <a:gd name="connsiteY2" fmla="*/ 3780653 h 8142296"/>
              <a:gd name="connsiteX3" fmla="*/ 2402074 w 4362485"/>
              <a:gd name="connsiteY3" fmla="*/ 7535503 h 8142296"/>
              <a:gd name="connsiteX4" fmla="*/ 2176016 w 4362485"/>
              <a:gd name="connsiteY4" fmla="*/ 7682833 h 8142296"/>
              <a:gd name="connsiteX5" fmla="*/ 2441287 w 4362485"/>
              <a:gd name="connsiteY5" fmla="*/ 8142296 h 8142296"/>
              <a:gd name="connsiteX6" fmla="*/ 0 w 4362485"/>
              <a:gd name="connsiteY6" fmla="*/ 7196290 h 8142296"/>
              <a:gd name="connsiteX7" fmla="*/ 401379 w 4362485"/>
              <a:gd name="connsiteY7" fmla="*/ 4609071 h 8142296"/>
              <a:gd name="connsiteX8" fmla="*/ 709786 w 4362485"/>
              <a:gd name="connsiteY8" fmla="*/ 5143248 h 8142296"/>
              <a:gd name="connsiteX9" fmla="*/ 864172 w 4362485"/>
              <a:gd name="connsiteY9" fmla="*/ 5024899 h 8142296"/>
              <a:gd name="connsiteX10" fmla="*/ 1432817 w 4362485"/>
              <a:gd name="connsiteY10" fmla="*/ 3780653 h 8142296"/>
              <a:gd name="connsiteX11" fmla="*/ 1005344 w 4362485"/>
              <a:gd name="connsiteY11" fmla="*/ 2674252 h 8142296"/>
              <a:gd name="connsiteX12" fmla="*/ 895346 w 4362485"/>
              <a:gd name="connsiteY12" fmla="*/ 2566847 h 8142296"/>
              <a:gd name="connsiteX13" fmla="*/ 2654921 w 4362485"/>
              <a:gd name="connsiteY13" fmla="*/ 1885007 h 81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485" h="8142296">
                <a:moveTo>
                  <a:pt x="2362483" y="0"/>
                </a:moveTo>
                <a:lnTo>
                  <a:pt x="2402074" y="25803"/>
                </a:lnTo>
                <a:cubicBezTo>
                  <a:pt x="3587147" y="852596"/>
                  <a:pt x="4362485" y="2226080"/>
                  <a:pt x="4362485" y="3780653"/>
                </a:cubicBezTo>
                <a:cubicBezTo>
                  <a:pt x="4362485" y="5335227"/>
                  <a:pt x="3587147" y="6708711"/>
                  <a:pt x="2402074" y="7535503"/>
                </a:cubicBezTo>
                <a:lnTo>
                  <a:pt x="2176016" y="7682833"/>
                </a:lnTo>
                <a:lnTo>
                  <a:pt x="2441287" y="8142296"/>
                </a:lnTo>
                <a:lnTo>
                  <a:pt x="0" y="7196290"/>
                </a:lnTo>
                <a:lnTo>
                  <a:pt x="401379" y="4609071"/>
                </a:lnTo>
                <a:lnTo>
                  <a:pt x="709786" y="5143248"/>
                </a:lnTo>
                <a:lnTo>
                  <a:pt x="864172" y="5024899"/>
                </a:lnTo>
                <a:cubicBezTo>
                  <a:pt x="1212485" y="4723179"/>
                  <a:pt x="1432817" y="4277647"/>
                  <a:pt x="1432817" y="3780653"/>
                </a:cubicBezTo>
                <a:cubicBezTo>
                  <a:pt x="1432817" y="3354659"/>
                  <a:pt x="1270940" y="2966473"/>
                  <a:pt x="1005344" y="2674252"/>
                </a:cubicBezTo>
                <a:lnTo>
                  <a:pt x="895346" y="2566847"/>
                </a:lnTo>
                <a:lnTo>
                  <a:pt x="2654921" y="18850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41" name="Freeform 35">
            <a:extLst>
              <a:ext uri="{FF2B5EF4-FFF2-40B4-BE49-F238E27FC236}">
                <a16:creationId xmlns:a16="http://schemas.microsoft.com/office/drawing/2014/main" xmlns="" id="{ADF1E005-EB03-4FDF-8141-238E66609F31}"/>
              </a:ext>
            </a:extLst>
          </p:cNvPr>
          <p:cNvSpPr/>
          <p:nvPr/>
        </p:nvSpPr>
        <p:spPr>
          <a:xfrm>
            <a:off x="6125752" y="3498443"/>
            <a:ext cx="2684248" cy="2296732"/>
          </a:xfrm>
          <a:custGeom>
            <a:avLst/>
            <a:gdLst>
              <a:gd name="connsiteX0" fmla="*/ 2039909 w 7156130"/>
              <a:gd name="connsiteY0" fmla="*/ 0 h 6123024"/>
              <a:gd name="connsiteX1" fmla="*/ 4079817 w 7156130"/>
              <a:gd name="connsiteY1" fmla="*/ 1641214 h 6123024"/>
              <a:gd name="connsiteX2" fmla="*/ 3508652 w 7156130"/>
              <a:gd name="connsiteY2" fmla="*/ 1641214 h 6123024"/>
              <a:gd name="connsiteX3" fmla="*/ 3512433 w 7156130"/>
              <a:gd name="connsiteY3" fmla="*/ 1716092 h 6123024"/>
              <a:gd name="connsiteX4" fmla="*/ 5149444 w 7156130"/>
              <a:gd name="connsiteY4" fmla="*/ 3193356 h 6123024"/>
              <a:gd name="connsiteX5" fmla="*/ 5638767 w 7156130"/>
              <a:gd name="connsiteY5" fmla="*/ 3119377 h 6123024"/>
              <a:gd name="connsiteX6" fmla="*/ 5648797 w 7156130"/>
              <a:gd name="connsiteY6" fmla="*/ 3115706 h 6123024"/>
              <a:gd name="connsiteX7" fmla="*/ 5362134 w 7156130"/>
              <a:gd name="connsiteY7" fmla="*/ 4963487 h 6123024"/>
              <a:gd name="connsiteX8" fmla="*/ 7156130 w 7156130"/>
              <a:gd name="connsiteY8" fmla="*/ 5658666 h 6123024"/>
              <a:gd name="connsiteX9" fmla="*/ 7082800 w 7156130"/>
              <a:gd name="connsiteY9" fmla="*/ 5695661 h 6123024"/>
              <a:gd name="connsiteX10" fmla="*/ 5149444 w 7156130"/>
              <a:gd name="connsiteY10" fmla="*/ 6123024 h 6123024"/>
              <a:gd name="connsiteX11" fmla="*/ 580222 w 7156130"/>
              <a:gd name="connsiteY11" fmla="*/ 1783287 h 6123024"/>
              <a:gd name="connsiteX12" fmla="*/ 576630 w 7156130"/>
              <a:gd name="connsiteY12" fmla="*/ 1641214 h 6123024"/>
              <a:gd name="connsiteX13" fmla="*/ 0 w 7156130"/>
              <a:gd name="connsiteY13" fmla="*/ 1641214 h 61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56130" h="6123024">
                <a:moveTo>
                  <a:pt x="2039909" y="0"/>
                </a:moveTo>
                <a:lnTo>
                  <a:pt x="4079817" y="1641214"/>
                </a:lnTo>
                <a:lnTo>
                  <a:pt x="3508652" y="1641214"/>
                </a:lnTo>
                <a:lnTo>
                  <a:pt x="3512433" y="1716092"/>
                </a:lnTo>
                <a:cubicBezTo>
                  <a:pt x="3596699" y="2545849"/>
                  <a:pt x="4297455" y="3193356"/>
                  <a:pt x="5149444" y="3193356"/>
                </a:cubicBezTo>
                <a:cubicBezTo>
                  <a:pt x="5319842" y="3193356"/>
                  <a:pt x="5484190" y="3167456"/>
                  <a:pt x="5638767" y="3119377"/>
                </a:cubicBezTo>
                <a:lnTo>
                  <a:pt x="5648797" y="3115706"/>
                </a:lnTo>
                <a:lnTo>
                  <a:pt x="5362134" y="4963487"/>
                </a:lnTo>
                <a:lnTo>
                  <a:pt x="7156130" y="5658666"/>
                </a:lnTo>
                <a:lnTo>
                  <a:pt x="7082800" y="5695661"/>
                </a:lnTo>
                <a:cubicBezTo>
                  <a:pt x="6495516" y="5969871"/>
                  <a:pt x="5840366" y="6123024"/>
                  <a:pt x="5149444" y="6123024"/>
                </a:cubicBezTo>
                <a:cubicBezTo>
                  <a:pt x="2701607" y="6123024"/>
                  <a:pt x="702760" y="4200671"/>
                  <a:pt x="580222" y="1783287"/>
                </a:cubicBezTo>
                <a:lnTo>
                  <a:pt x="57663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48" name="TextBox 44">
            <a:extLst>
              <a:ext uri="{FF2B5EF4-FFF2-40B4-BE49-F238E27FC236}">
                <a16:creationId xmlns:a16="http://schemas.microsoft.com/office/drawing/2014/main" xmlns="" id="{4F2948D9-3832-4877-9E7B-EF634DF63D21}"/>
              </a:ext>
            </a:extLst>
          </p:cNvPr>
          <p:cNvSpPr txBox="1"/>
          <p:nvPr/>
        </p:nvSpPr>
        <p:spPr>
          <a:xfrm>
            <a:off x="4161368" y="1867337"/>
            <a:ext cx="2188100" cy="369332"/>
          </a:xfrm>
          <a:prstGeom prst="rect">
            <a:avLst/>
          </a:prstGeom>
          <a:noFill/>
        </p:spPr>
        <p:txBody>
          <a:bodyPr wrap="none" rtlCol="0" anchor="b" anchorCtr="0">
            <a:spAutoFit/>
          </a:bodyPr>
          <a:lstStyle/>
          <a:p>
            <a:r>
              <a:rPr lang="en-GB" b="1" dirty="0">
                <a:solidFill>
                  <a:srgbClr val="F95C2C"/>
                </a:solidFill>
                <a:latin typeface="+mj-lt"/>
                <a:ea typeface="League Spartan" charset="0"/>
                <a:cs typeface="Poppins" pitchFamily="2" charset="77"/>
              </a:rPr>
              <a:t>El mundo de los números</a:t>
            </a:r>
          </a:p>
        </p:txBody>
      </p:sp>
      <p:sp>
        <p:nvSpPr>
          <p:cNvPr id="49" name="Subtitle 2">
            <a:extLst>
              <a:ext uri="{FF2B5EF4-FFF2-40B4-BE49-F238E27FC236}">
                <a16:creationId xmlns:a16="http://schemas.microsoft.com/office/drawing/2014/main" xmlns="" id="{E1501556-70F6-4CFE-A160-05D0EF7C95E1}"/>
              </a:ext>
            </a:extLst>
          </p:cNvPr>
          <p:cNvSpPr txBox="1">
            <a:spLocks/>
          </p:cNvSpPr>
          <p:nvPr/>
        </p:nvSpPr>
        <p:spPr>
          <a:xfrm>
            <a:off x="4156656" y="2154922"/>
            <a:ext cx="2279572" cy="34694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Estructura del sistema de ratios - Objetivos y estrategias superiores como base</a:t>
            </a:r>
          </a:p>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Propietario del proceso: desde el análisis hasta el informe (convertir los datos en información)</a:t>
            </a:r>
          </a:p>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Entender el mundo del "cliente</a:t>
            </a:r>
          </a:p>
        </p:txBody>
      </p:sp>
      <p:sp>
        <p:nvSpPr>
          <p:cNvPr id="50" name="TextBox 46">
            <a:extLst>
              <a:ext uri="{FF2B5EF4-FFF2-40B4-BE49-F238E27FC236}">
                <a16:creationId xmlns:a16="http://schemas.microsoft.com/office/drawing/2014/main" xmlns="" id="{8B57CE06-A061-47D1-9B34-DF805E8453D1}"/>
              </a:ext>
            </a:extLst>
          </p:cNvPr>
          <p:cNvSpPr txBox="1"/>
          <p:nvPr/>
        </p:nvSpPr>
        <p:spPr>
          <a:xfrm>
            <a:off x="5438840" y="5624341"/>
            <a:ext cx="2082943" cy="646331"/>
          </a:xfrm>
          <a:prstGeom prst="rect">
            <a:avLst/>
          </a:prstGeom>
          <a:noFill/>
        </p:spPr>
        <p:txBody>
          <a:bodyPr wrap="none" rtlCol="0" anchor="b" anchorCtr="0">
            <a:spAutoFit/>
          </a:bodyPr>
          <a:lstStyle/>
          <a:p>
            <a:r>
              <a:rPr lang="en-GB" b="1" dirty="0">
                <a:solidFill>
                  <a:srgbClr val="0070C0"/>
                </a:solidFill>
                <a:latin typeface="+mj-lt"/>
                <a:ea typeface="League Spartan" charset="0"/>
                <a:cs typeface="Poppins" pitchFamily="2" charset="77"/>
              </a:rPr>
              <a:t>La comunicación como </a:t>
            </a:r>
            <a:br>
              <a:rPr lang="en-GB" b="1" dirty="0">
                <a:solidFill>
                  <a:srgbClr val="0070C0"/>
                </a:solidFill>
                <a:latin typeface="+mj-lt"/>
                <a:ea typeface="League Spartan" charset="0"/>
                <a:cs typeface="Poppins" pitchFamily="2" charset="77"/>
              </a:rPr>
            </a:br>
            <a:r>
              <a:rPr lang="en-GB" b="1" dirty="0">
                <a:solidFill>
                  <a:srgbClr val="0070C0"/>
                </a:solidFill>
                <a:latin typeface="+mj-lt"/>
                <a:ea typeface="League Spartan" charset="0"/>
                <a:cs typeface="Poppins" pitchFamily="2" charset="77"/>
              </a:rPr>
              <a:t>factor de éxito</a:t>
            </a:r>
          </a:p>
        </p:txBody>
      </p:sp>
      <p:sp>
        <p:nvSpPr>
          <p:cNvPr id="51" name="Subtitle 2">
            <a:extLst>
              <a:ext uri="{FF2B5EF4-FFF2-40B4-BE49-F238E27FC236}">
                <a16:creationId xmlns:a16="http://schemas.microsoft.com/office/drawing/2014/main" xmlns="" id="{5387EF2E-C593-4CF6-A811-7372EFE379DD}"/>
              </a:ext>
            </a:extLst>
          </p:cNvPr>
          <p:cNvSpPr txBox="1">
            <a:spLocks/>
          </p:cNvSpPr>
          <p:nvPr/>
        </p:nvSpPr>
        <p:spPr>
          <a:xfrm>
            <a:off x="5466483" y="6186651"/>
            <a:ext cx="2824970"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Garantizar la imagen común</a:t>
            </a:r>
          </a:p>
        </p:txBody>
      </p:sp>
      <p:sp>
        <p:nvSpPr>
          <p:cNvPr id="52" name="TextBox 48">
            <a:extLst>
              <a:ext uri="{FF2B5EF4-FFF2-40B4-BE49-F238E27FC236}">
                <a16:creationId xmlns:a16="http://schemas.microsoft.com/office/drawing/2014/main" xmlns="" id="{9FFE739E-27B7-4366-9945-FCFA4EAC2F05}"/>
              </a:ext>
            </a:extLst>
          </p:cNvPr>
          <p:cNvSpPr txBox="1"/>
          <p:nvPr/>
        </p:nvSpPr>
        <p:spPr>
          <a:xfrm>
            <a:off x="9650099" y="1996052"/>
            <a:ext cx="2444452" cy="584775"/>
          </a:xfrm>
          <a:prstGeom prst="rect">
            <a:avLst/>
          </a:prstGeom>
          <a:noFill/>
        </p:spPr>
        <p:txBody>
          <a:bodyPr wrap="none" rtlCol="0" anchor="b" anchorCtr="0">
            <a:spAutoFit/>
          </a:bodyPr>
          <a:lstStyle/>
          <a:p>
            <a:r>
              <a:rPr lang="en-GB" sz="1600" b="1" dirty="0">
                <a:solidFill>
                  <a:srgbClr val="245473"/>
                </a:solidFill>
                <a:latin typeface="+mj-lt"/>
                <a:ea typeface="League Spartan" charset="0"/>
                <a:cs typeface="Poppins" pitchFamily="2" charset="77"/>
              </a:rPr>
              <a:t>Del mundo de los números </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al mundo de la acción</a:t>
            </a:r>
          </a:p>
        </p:txBody>
      </p:sp>
      <p:sp>
        <p:nvSpPr>
          <p:cNvPr id="53" name="Subtitle 2">
            <a:extLst>
              <a:ext uri="{FF2B5EF4-FFF2-40B4-BE49-F238E27FC236}">
                <a16:creationId xmlns:a16="http://schemas.microsoft.com/office/drawing/2014/main" xmlns="" id="{097B918B-7DA4-441D-9476-34F39F7AB016}"/>
              </a:ext>
            </a:extLst>
          </p:cNvPr>
          <p:cNvSpPr txBox="1">
            <a:spLocks/>
          </p:cNvSpPr>
          <p:nvPr/>
        </p:nvSpPr>
        <p:spPr>
          <a:xfrm>
            <a:off x="9949592" y="2715074"/>
            <a:ext cx="1956642" cy="263842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Imágenes comunes sobre los valores (por ejemplo, la transparencia)</a:t>
            </a:r>
          </a:p>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El controlador se encuentra en el lateral del FK</a:t>
            </a:r>
          </a:p>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Medidas y control de medidas</a:t>
            </a:r>
          </a:p>
        </p:txBody>
      </p:sp>
    </p:spTree>
    <p:extLst>
      <p:ext uri="{BB962C8B-B14F-4D97-AF65-F5344CB8AC3E}">
        <p14:creationId xmlns:p14="http://schemas.microsoft.com/office/powerpoint/2010/main" val="30180175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426898"/>
            <a:ext cx="8852375" cy="697353"/>
          </a:xfrm>
        </p:spPr>
        <p:txBody>
          <a:bodyPr>
            <a:normAutofit/>
          </a:bodyPr>
          <a:lstStyle/>
          <a:p>
            <a:r>
              <a:rPr lang="en-GB" dirty="0"/>
              <a:t>La motivación en la crisis: El papel del control</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82834" y="1854279"/>
            <a:ext cx="3344821" cy="57958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El ser humano es un ser visual. El lenguaje y las imágenes no son congruentes: "dibujamos" imágenes diferentes en un mismo término. Los problemas de congruencia de las imágenes están en la comunicación - es decir, tenemos que hacer coincidir nuestras imágenes (¡a través de la comunicación!) para obtener una imagen coherente</a:t>
            </a:r>
          </a:p>
          <a:p>
            <a:pPr algn="l">
              <a:lnSpc>
                <a:spcPct val="100000"/>
              </a:lnSpc>
              <a:spcBef>
                <a:spcPts val="600"/>
              </a:spcBef>
            </a:pPr>
            <a:r>
              <a:rPr lang="en-GB" altLang="de-DE" sz="2200" dirty="0">
                <a:solidFill>
                  <a:srgbClr val="245473"/>
                </a:solidFill>
                <a:latin typeface="+mj-lt"/>
              </a:rPr>
              <a:t>La imagen y los valores están estrechamente relacionados y constituyen una base decisiva para la cultura empresarial</a:t>
            </a:r>
          </a:p>
          <a:p>
            <a:pPr algn="l">
              <a:lnSpc>
                <a:spcPts val="1500"/>
              </a:lnSpc>
              <a:spcBef>
                <a:spcPts val="600"/>
              </a:spcBef>
            </a:pPr>
            <a:endParaRPr lang="en-GB" altLang="de-DE" sz="2200" dirty="0">
              <a:latin typeface="+mj-lt"/>
            </a:endParaRPr>
          </a:p>
          <a:p>
            <a:pPr algn="l">
              <a:lnSpc>
                <a:spcPts val="1500"/>
              </a:lnSpc>
              <a:spcBef>
                <a:spcPts val="600"/>
              </a:spcBef>
            </a:pPr>
            <a:endParaRPr lang="en-GB" sz="2000" dirty="0">
              <a:latin typeface="+mj-lt"/>
              <a:sym typeface="Wingdings" panose="05000000000000000000" pitchFamily="2" charset="2"/>
            </a:endParaRPr>
          </a:p>
        </p:txBody>
      </p:sp>
      <p:cxnSp>
        <p:nvCxnSpPr>
          <p:cNvPr id="39" name="Gerade Verbindung mit Pfeil 38">
            <a:extLst>
              <a:ext uri="{FF2B5EF4-FFF2-40B4-BE49-F238E27FC236}">
                <a16:creationId xmlns:a16="http://schemas.microsoft.com/office/drawing/2014/main" xmlns="" id="{23D71616-296A-4C54-86F9-18357615BB8B}"/>
              </a:ext>
            </a:extLst>
          </p:cNvPr>
          <p:cNvCxnSpPr>
            <a:cxnSpLocks/>
          </p:cNvCxnSpPr>
          <p:nvPr/>
        </p:nvCxnSpPr>
        <p:spPr>
          <a:xfrm flipV="1">
            <a:off x="3773103" y="2098307"/>
            <a:ext cx="0" cy="36270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xmlns="" id="{B47F72BC-012F-4057-BEF3-EABE5035DDE3}"/>
              </a:ext>
            </a:extLst>
          </p:cNvPr>
          <p:cNvCxnSpPr>
            <a:cxnSpLocks/>
          </p:cNvCxnSpPr>
          <p:nvPr/>
        </p:nvCxnSpPr>
        <p:spPr>
          <a:xfrm>
            <a:off x="3773103" y="5706059"/>
            <a:ext cx="7122695"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41" name="Subtitle 2">
            <a:extLst>
              <a:ext uri="{FF2B5EF4-FFF2-40B4-BE49-F238E27FC236}">
                <a16:creationId xmlns:a16="http://schemas.microsoft.com/office/drawing/2014/main" xmlns="" id="{F1A79FB0-F966-4368-8CFA-2C6934D2E531}"/>
              </a:ext>
            </a:extLst>
          </p:cNvPr>
          <p:cNvSpPr txBox="1">
            <a:spLocks/>
          </p:cNvSpPr>
          <p:nvPr/>
        </p:nvSpPr>
        <p:spPr>
          <a:xfrm>
            <a:off x="7808822" y="5706059"/>
            <a:ext cx="2839455"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2000" b="1" dirty="0">
                <a:latin typeface="+mj-lt"/>
                <a:ea typeface="Lato Light" panose="020F0502020204030203" pitchFamily="34" charset="0"/>
                <a:cs typeface="Mukta ExtraLight" panose="020B0000000000000000" pitchFamily="34" charset="77"/>
              </a:rPr>
              <a:t>Tiempo</a:t>
            </a:r>
            <a:endParaRPr lang="en-GB" sz="1600" b="1" dirty="0">
              <a:latin typeface="+mj-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xmlns="" id="{2DFDA697-9BA4-4665-AC66-B7D5DC53A564}"/>
              </a:ext>
            </a:extLst>
          </p:cNvPr>
          <p:cNvSpPr txBox="1">
            <a:spLocks/>
          </p:cNvSpPr>
          <p:nvPr/>
        </p:nvSpPr>
        <p:spPr>
          <a:xfrm rot="16200000">
            <a:off x="3097278" y="2722396"/>
            <a:ext cx="1070797"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2000" b="1" dirty="0">
                <a:latin typeface="+mj-lt"/>
                <a:ea typeface="Lato Light" panose="020F0502020204030203" pitchFamily="34" charset="0"/>
                <a:cs typeface="Mukta ExtraLight" panose="020B0000000000000000" pitchFamily="34" charset="77"/>
              </a:rPr>
              <a:t>Resultado</a:t>
            </a:r>
            <a:endParaRPr lang="en-GB" sz="1600" b="1" dirty="0">
              <a:latin typeface="+mj-lt"/>
              <a:ea typeface="Lato Light" panose="020F0502020204030203" pitchFamily="34" charset="0"/>
              <a:cs typeface="Mukta ExtraLight" panose="020B0000000000000000" pitchFamily="34" charset="77"/>
            </a:endParaRPr>
          </a:p>
        </p:txBody>
      </p:sp>
      <p:cxnSp>
        <p:nvCxnSpPr>
          <p:cNvPr id="6" name="Gerader Verbinder 5">
            <a:extLst>
              <a:ext uri="{FF2B5EF4-FFF2-40B4-BE49-F238E27FC236}">
                <a16:creationId xmlns:a16="http://schemas.microsoft.com/office/drawing/2014/main" xmlns="" id="{BE1383EF-64B9-40E9-9BFB-AFEE35E70549}"/>
              </a:ext>
            </a:extLst>
          </p:cNvPr>
          <p:cNvCxnSpPr/>
          <p:nvPr/>
        </p:nvCxnSpPr>
        <p:spPr>
          <a:xfrm flipV="1">
            <a:off x="3773103" y="2133782"/>
            <a:ext cx="6555263" cy="3563568"/>
          </a:xfrm>
          <a:prstGeom prst="line">
            <a:avLst/>
          </a:prstGeom>
          <a:ln w="28575">
            <a:solidFill>
              <a:srgbClr val="C01F75"/>
            </a:solidFill>
          </a:ln>
        </p:spPr>
        <p:style>
          <a:lnRef idx="1">
            <a:schemeClr val="accent1"/>
          </a:lnRef>
          <a:fillRef idx="0">
            <a:schemeClr val="accent1"/>
          </a:fillRef>
          <a:effectRef idx="0">
            <a:schemeClr val="accent1"/>
          </a:effectRef>
          <a:fontRef idx="minor">
            <a:schemeClr val="tx1"/>
          </a:fontRef>
        </p:style>
      </p:cxnSp>
      <p:sp>
        <p:nvSpPr>
          <p:cNvPr id="7" name="Freihandform: Form 6">
            <a:extLst>
              <a:ext uri="{FF2B5EF4-FFF2-40B4-BE49-F238E27FC236}">
                <a16:creationId xmlns:a16="http://schemas.microsoft.com/office/drawing/2014/main" xmlns="" id="{577EAD8D-DC5C-4562-8F79-53C7B2F830B9}"/>
              </a:ext>
            </a:extLst>
          </p:cNvPr>
          <p:cNvSpPr/>
          <p:nvPr/>
        </p:nvSpPr>
        <p:spPr>
          <a:xfrm>
            <a:off x="3753394" y="2011680"/>
            <a:ext cx="6235337" cy="3707797"/>
          </a:xfrm>
          <a:custGeom>
            <a:avLst/>
            <a:gdLst>
              <a:gd name="connsiteX0" fmla="*/ 0 w 6235337"/>
              <a:gd name="connsiteY0" fmla="*/ 3683725 h 3707797"/>
              <a:gd name="connsiteX1" fmla="*/ 5042263 w 6235337"/>
              <a:gd name="connsiteY1" fmla="*/ 3161211 h 3707797"/>
              <a:gd name="connsiteX2" fmla="*/ 6235337 w 6235337"/>
              <a:gd name="connsiteY2" fmla="*/ 0 h 3707797"/>
            </a:gdLst>
            <a:ahLst/>
            <a:cxnLst>
              <a:cxn ang="0">
                <a:pos x="connsiteX0" y="connsiteY0"/>
              </a:cxn>
              <a:cxn ang="0">
                <a:pos x="connsiteX1" y="connsiteY1"/>
              </a:cxn>
              <a:cxn ang="0">
                <a:pos x="connsiteX2" y="connsiteY2"/>
              </a:cxn>
            </a:cxnLst>
            <a:rect l="l" t="t" r="r" b="b"/>
            <a:pathLst>
              <a:path w="6235337" h="3707797">
                <a:moveTo>
                  <a:pt x="0" y="3683725"/>
                </a:moveTo>
                <a:cubicBezTo>
                  <a:pt x="2001520" y="3729445"/>
                  <a:pt x="4003040" y="3775165"/>
                  <a:pt x="5042263" y="3161211"/>
                </a:cubicBezTo>
                <a:cubicBezTo>
                  <a:pt x="6081486" y="2547257"/>
                  <a:pt x="6158411" y="1273628"/>
                  <a:pt x="6235337" y="0"/>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Subtitle 2">
            <a:extLst>
              <a:ext uri="{FF2B5EF4-FFF2-40B4-BE49-F238E27FC236}">
                <a16:creationId xmlns:a16="http://schemas.microsoft.com/office/drawing/2014/main" xmlns="" id="{759F290D-0948-4A1C-9C45-AB8BDE3394A7}"/>
              </a:ext>
            </a:extLst>
          </p:cNvPr>
          <p:cNvSpPr txBox="1">
            <a:spLocks/>
          </p:cNvSpPr>
          <p:nvPr/>
        </p:nvSpPr>
        <p:spPr>
          <a:xfrm>
            <a:off x="5192002" y="3134685"/>
            <a:ext cx="1807994"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2000" b="1" dirty="0">
                <a:solidFill>
                  <a:srgbClr val="C01F75"/>
                </a:solidFill>
                <a:latin typeface="+mj-lt"/>
                <a:ea typeface="Lato Light" panose="020F0502020204030203" pitchFamily="34" charset="0"/>
                <a:cs typeface="Mukta ExtraLight" panose="020B0000000000000000" pitchFamily="34" charset="77"/>
              </a:rPr>
              <a:t>Progreso previsto</a:t>
            </a:r>
          </a:p>
        </p:txBody>
      </p:sp>
      <p:sp>
        <p:nvSpPr>
          <p:cNvPr id="47" name="Subtitle 2">
            <a:extLst>
              <a:ext uri="{FF2B5EF4-FFF2-40B4-BE49-F238E27FC236}">
                <a16:creationId xmlns:a16="http://schemas.microsoft.com/office/drawing/2014/main" xmlns="" id="{BBC76C7B-B908-4A9F-8971-836105D14B50}"/>
              </a:ext>
            </a:extLst>
          </p:cNvPr>
          <p:cNvSpPr txBox="1">
            <a:spLocks/>
          </p:cNvSpPr>
          <p:nvPr/>
        </p:nvSpPr>
        <p:spPr>
          <a:xfrm>
            <a:off x="10095382" y="3288573"/>
            <a:ext cx="1807994"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92D050"/>
                </a:solidFill>
                <a:latin typeface="+mj-lt"/>
                <a:ea typeface="Lato Light" panose="020F0502020204030203" pitchFamily="34" charset="0"/>
                <a:cs typeface="Mukta ExtraLight" panose="020B0000000000000000" pitchFamily="34" charset="77"/>
              </a:rPr>
              <a:t>Progreso real</a:t>
            </a:r>
          </a:p>
        </p:txBody>
      </p:sp>
      <p:sp>
        <p:nvSpPr>
          <p:cNvPr id="48" name="Subtitle 2">
            <a:extLst>
              <a:ext uri="{FF2B5EF4-FFF2-40B4-BE49-F238E27FC236}">
                <a16:creationId xmlns:a16="http://schemas.microsoft.com/office/drawing/2014/main" xmlns="" id="{7B4C9667-2D82-4FF8-8E37-87BA9C5E6962}"/>
              </a:ext>
            </a:extLst>
          </p:cNvPr>
          <p:cNvSpPr txBox="1">
            <a:spLocks/>
          </p:cNvSpPr>
          <p:nvPr/>
        </p:nvSpPr>
        <p:spPr>
          <a:xfrm>
            <a:off x="7532925" y="3547985"/>
            <a:ext cx="1523975" cy="1573516"/>
          </a:xfrm>
          <a:prstGeom prst="rect">
            <a:avLst/>
          </a:prstGeom>
          <a:solidFill>
            <a:schemeClr val="tx2"/>
          </a:solidFill>
          <a:ln>
            <a:solidFill>
              <a:schemeClr val="tx2"/>
            </a:solidFill>
          </a:ln>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b="1" dirty="0">
                <a:solidFill>
                  <a:schemeClr val="bg1"/>
                </a:solidFill>
                <a:latin typeface="+mj-lt"/>
                <a:ea typeface="Lato Light" panose="020F0502020204030203" pitchFamily="34" charset="0"/>
                <a:cs typeface="Mukta ExtraLight" panose="020B0000000000000000" pitchFamily="34" charset="77"/>
              </a:rPr>
              <a:t>El control es importante para alinear las expectativas con la realidad</a:t>
            </a:r>
          </a:p>
        </p:txBody>
      </p:sp>
    </p:spTree>
    <p:extLst>
      <p:ext uri="{BB962C8B-B14F-4D97-AF65-F5344CB8AC3E}">
        <p14:creationId xmlns:p14="http://schemas.microsoft.com/office/powerpoint/2010/main" val="31113083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8938" y="453079"/>
            <a:ext cx="8852375" cy="697353"/>
          </a:xfrm>
        </p:spPr>
        <p:txBody>
          <a:bodyPr>
            <a:normAutofit/>
          </a:bodyPr>
          <a:lstStyle/>
          <a:p>
            <a:r>
              <a:rPr lang="en-GB" dirty="0"/>
              <a:t>Motivación en la crisis: Imágenes compartidas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41423" y="1954542"/>
            <a:ext cx="3675482" cy="4825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Imágenes compartidas en la cabecera: Lo que realmente importa - "La pirámide mágicamente trivial.</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Pensamiento y actuación empresarial global</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Cooperación</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Comunicación / información: horizontal - vertical - diagonal</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Desarrollo de los empleados</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Delegación de responsabilidades y competencias</a:t>
            </a:r>
          </a:p>
          <a:p>
            <a:pPr algn="l">
              <a:lnSpc>
                <a:spcPts val="1500"/>
              </a:lnSpc>
              <a:spcBef>
                <a:spcPts val="600"/>
              </a:spcBef>
            </a:pPr>
            <a:endParaRPr lang="en-GB" sz="2200" dirty="0">
              <a:latin typeface="+mj-lt"/>
              <a:sym typeface="Wingdings" panose="05000000000000000000" pitchFamily="2" charset="2"/>
            </a:endParaRPr>
          </a:p>
        </p:txBody>
      </p:sp>
      <p:grpSp>
        <p:nvGrpSpPr>
          <p:cNvPr id="14" name="Gruppieren 13">
            <a:extLst>
              <a:ext uri="{FF2B5EF4-FFF2-40B4-BE49-F238E27FC236}">
                <a16:creationId xmlns:a16="http://schemas.microsoft.com/office/drawing/2014/main" xmlns="" id="{832B19D9-61A1-4217-950F-EBF30D4A196B}"/>
              </a:ext>
            </a:extLst>
          </p:cNvPr>
          <p:cNvGrpSpPr/>
          <p:nvPr/>
        </p:nvGrpSpPr>
        <p:grpSpPr>
          <a:xfrm>
            <a:off x="6715676" y="2620935"/>
            <a:ext cx="5413720" cy="2776818"/>
            <a:chOff x="5030350" y="2620935"/>
            <a:chExt cx="5413720" cy="2776818"/>
          </a:xfrm>
        </p:grpSpPr>
        <p:sp>
          <p:nvSpPr>
            <p:cNvPr id="30" name="Subtitle 2">
              <a:extLst>
                <a:ext uri="{FF2B5EF4-FFF2-40B4-BE49-F238E27FC236}">
                  <a16:creationId xmlns:a16="http://schemas.microsoft.com/office/drawing/2014/main" xmlns="" id="{33A103E5-293E-4912-B2B7-14F7DA453357}"/>
                </a:ext>
              </a:extLst>
            </p:cNvPr>
            <p:cNvSpPr txBox="1">
              <a:spLocks/>
            </p:cNvSpPr>
            <p:nvPr/>
          </p:nvSpPr>
          <p:spPr>
            <a:xfrm>
              <a:off x="8609503" y="4159386"/>
              <a:ext cx="1834567"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latin typeface="+mj-lt"/>
                  <a:ea typeface="Lato Light" panose="020F0502020204030203" pitchFamily="34" charset="0"/>
                  <a:cs typeface="Mukta ExtraLight" panose="020B0000000000000000" pitchFamily="34" charset="77"/>
                </a:rPr>
                <a:t>Mandos intermedios</a:t>
              </a:r>
            </a:p>
          </p:txBody>
        </p:sp>
        <p:sp>
          <p:nvSpPr>
            <p:cNvPr id="31" name="Subtitle 2">
              <a:extLst>
                <a:ext uri="{FF2B5EF4-FFF2-40B4-BE49-F238E27FC236}">
                  <a16:creationId xmlns:a16="http://schemas.microsoft.com/office/drawing/2014/main" xmlns="" id="{A358FBB7-9614-4260-B90C-405642DB873F}"/>
                </a:ext>
              </a:extLst>
            </p:cNvPr>
            <p:cNvSpPr txBox="1">
              <a:spLocks/>
            </p:cNvSpPr>
            <p:nvPr/>
          </p:nvSpPr>
          <p:spPr>
            <a:xfrm>
              <a:off x="9115107" y="5086121"/>
              <a:ext cx="1267097"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latin typeface="+mj-lt"/>
                  <a:ea typeface="Lato Light" panose="020F0502020204030203" pitchFamily="34" charset="0"/>
                  <a:cs typeface="Mukta ExtraLight" panose="020B0000000000000000" pitchFamily="34" charset="77"/>
                </a:rPr>
                <a:t>Empleados</a:t>
              </a:r>
            </a:p>
          </p:txBody>
        </p:sp>
        <p:grpSp>
          <p:nvGrpSpPr>
            <p:cNvPr id="13" name="Gruppieren 12">
              <a:extLst>
                <a:ext uri="{FF2B5EF4-FFF2-40B4-BE49-F238E27FC236}">
                  <a16:creationId xmlns:a16="http://schemas.microsoft.com/office/drawing/2014/main" xmlns="" id="{0B2FCDEB-307E-43E3-9D85-BFB6703C10D9}"/>
                </a:ext>
              </a:extLst>
            </p:cNvPr>
            <p:cNvGrpSpPr/>
            <p:nvPr/>
          </p:nvGrpSpPr>
          <p:grpSpPr>
            <a:xfrm>
              <a:off x="5030350" y="2620935"/>
              <a:ext cx="5093095" cy="2700336"/>
              <a:chOff x="5030350" y="2620935"/>
              <a:chExt cx="5093095" cy="2700336"/>
            </a:xfrm>
          </p:grpSpPr>
          <p:sp>
            <p:nvSpPr>
              <p:cNvPr id="4" name="L-Form 3">
                <a:extLst>
                  <a:ext uri="{FF2B5EF4-FFF2-40B4-BE49-F238E27FC236}">
                    <a16:creationId xmlns:a16="http://schemas.microsoft.com/office/drawing/2014/main" xmlns="" id="{2D58E443-81C9-41E9-862F-40578F23115D}"/>
                  </a:ext>
                </a:extLst>
              </p:cNvPr>
              <p:cNvSpPr/>
              <p:nvPr/>
            </p:nvSpPr>
            <p:spPr>
              <a:xfrm rot="8106606">
                <a:off x="6693786" y="2620935"/>
                <a:ext cx="705394" cy="69735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Gleichschenkliges Dreieck 4">
                <a:extLst>
                  <a:ext uri="{FF2B5EF4-FFF2-40B4-BE49-F238E27FC236}">
                    <a16:creationId xmlns:a16="http://schemas.microsoft.com/office/drawing/2014/main" xmlns="" id="{987FE59E-BE27-4A83-B5CC-CB848242E834}"/>
                  </a:ext>
                </a:extLst>
              </p:cNvPr>
              <p:cNvSpPr/>
              <p:nvPr/>
            </p:nvSpPr>
            <p:spPr>
              <a:xfrm>
                <a:off x="5151441" y="3071271"/>
                <a:ext cx="3790083" cy="2160000"/>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leichschenkliges Dreieck 23">
                <a:extLst>
                  <a:ext uri="{FF2B5EF4-FFF2-40B4-BE49-F238E27FC236}">
                    <a16:creationId xmlns:a16="http://schemas.microsoft.com/office/drawing/2014/main" xmlns="" id="{C895F87F-03E1-4432-9905-B54790550EC4}"/>
                  </a:ext>
                </a:extLst>
              </p:cNvPr>
              <p:cNvSpPr/>
              <p:nvPr/>
            </p:nvSpPr>
            <p:spPr>
              <a:xfrm>
                <a:off x="6418538" y="307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Gleichschenkliges Dreieck 24">
                <a:extLst>
                  <a:ext uri="{FF2B5EF4-FFF2-40B4-BE49-F238E27FC236}">
                    <a16:creationId xmlns:a16="http://schemas.microsoft.com/office/drawing/2014/main" xmlns="" id="{918A9E23-49DA-4A7A-84CD-C29AEE39F89B}"/>
                  </a:ext>
                </a:extLst>
              </p:cNvPr>
              <p:cNvSpPr/>
              <p:nvPr/>
            </p:nvSpPr>
            <p:spPr>
              <a:xfrm>
                <a:off x="7046483" y="379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Gleichschenkliges Dreieck 25">
                <a:extLst>
                  <a:ext uri="{FF2B5EF4-FFF2-40B4-BE49-F238E27FC236}">
                    <a16:creationId xmlns:a16="http://schemas.microsoft.com/office/drawing/2014/main" xmlns="" id="{7BB62E3A-1B54-430B-8CF5-D99187C30AA2}"/>
                  </a:ext>
                </a:extLst>
              </p:cNvPr>
              <p:cNvSpPr/>
              <p:nvPr/>
            </p:nvSpPr>
            <p:spPr>
              <a:xfrm>
                <a:off x="7674427" y="451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Gleichschenkliges Dreieck 26">
                <a:extLst>
                  <a:ext uri="{FF2B5EF4-FFF2-40B4-BE49-F238E27FC236}">
                    <a16:creationId xmlns:a16="http://schemas.microsoft.com/office/drawing/2014/main" xmlns="" id="{85D41FAE-4210-470C-8755-5AC24E066AB4}"/>
                  </a:ext>
                </a:extLst>
              </p:cNvPr>
              <p:cNvSpPr/>
              <p:nvPr/>
            </p:nvSpPr>
            <p:spPr>
              <a:xfrm>
                <a:off x="5151441" y="451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Gleichschenkliges Dreieck 27">
                <a:extLst>
                  <a:ext uri="{FF2B5EF4-FFF2-40B4-BE49-F238E27FC236}">
                    <a16:creationId xmlns:a16="http://schemas.microsoft.com/office/drawing/2014/main" xmlns="" id="{46C85814-A4A0-489E-9219-C1B5BC0B3BEA}"/>
                  </a:ext>
                </a:extLst>
              </p:cNvPr>
              <p:cNvSpPr/>
              <p:nvPr/>
            </p:nvSpPr>
            <p:spPr>
              <a:xfrm>
                <a:off x="5784989" y="379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ubtitle 2">
                <a:extLst>
                  <a:ext uri="{FF2B5EF4-FFF2-40B4-BE49-F238E27FC236}">
                    <a16:creationId xmlns:a16="http://schemas.microsoft.com/office/drawing/2014/main" xmlns="" id="{2B87C5BD-049A-4127-A4C4-6CDDDB74D9C3}"/>
                  </a:ext>
                </a:extLst>
              </p:cNvPr>
              <p:cNvSpPr txBox="1">
                <a:spLocks/>
              </p:cNvSpPr>
              <p:nvPr/>
            </p:nvSpPr>
            <p:spPr>
              <a:xfrm>
                <a:off x="7930742" y="3650844"/>
                <a:ext cx="2192703"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latin typeface="+mj-lt"/>
                    <a:ea typeface="Lato Light" panose="020F0502020204030203" pitchFamily="34" charset="0"/>
                    <a:cs typeface="Mukta ExtraLight" panose="020B0000000000000000" pitchFamily="34" charset="77"/>
                  </a:rPr>
                  <a:t>Gestión TOP</a:t>
                </a:r>
              </a:p>
            </p:txBody>
          </p:sp>
          <p:sp>
            <p:nvSpPr>
              <p:cNvPr id="32" name="Subtitle 2">
                <a:extLst>
                  <a:ext uri="{FF2B5EF4-FFF2-40B4-BE49-F238E27FC236}">
                    <a16:creationId xmlns:a16="http://schemas.microsoft.com/office/drawing/2014/main" xmlns="" id="{6994D27D-6842-4446-9F33-11DC21C3D774}"/>
                  </a:ext>
                </a:extLst>
              </p:cNvPr>
              <p:cNvSpPr txBox="1">
                <a:spLocks/>
              </p:cNvSpPr>
              <p:nvPr/>
            </p:nvSpPr>
            <p:spPr>
              <a:xfrm>
                <a:off x="7674427" y="2632044"/>
                <a:ext cx="2273703"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latin typeface="+mj-lt"/>
                    <a:ea typeface="Lato Light" panose="020F0502020204030203" pitchFamily="34" charset="0"/>
                    <a:cs typeface="Mukta ExtraLight" panose="020B0000000000000000" pitchFamily="34" charset="77"/>
                  </a:rPr>
                  <a:t>Director General / Propietario</a:t>
                </a:r>
              </a:p>
            </p:txBody>
          </p:sp>
          <p:sp>
            <p:nvSpPr>
              <p:cNvPr id="11" name="Ellipse 10">
                <a:extLst>
                  <a:ext uri="{FF2B5EF4-FFF2-40B4-BE49-F238E27FC236}">
                    <a16:creationId xmlns:a16="http://schemas.microsoft.com/office/drawing/2014/main" xmlns="" id="{26AA0779-2F6F-4331-A947-36FEDE96099C}"/>
                  </a:ext>
                </a:extLst>
              </p:cNvPr>
              <p:cNvSpPr/>
              <p:nvPr/>
            </p:nvSpPr>
            <p:spPr>
              <a:xfrm>
                <a:off x="6244955" y="3611271"/>
                <a:ext cx="360632"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 </a:t>
                </a:r>
                <a:endParaRPr lang="en-GB" dirty="0"/>
              </a:p>
            </p:txBody>
          </p:sp>
          <p:sp>
            <p:nvSpPr>
              <p:cNvPr id="34" name="Ellipse 33">
                <a:extLst>
                  <a:ext uri="{FF2B5EF4-FFF2-40B4-BE49-F238E27FC236}">
                    <a16:creationId xmlns:a16="http://schemas.microsoft.com/office/drawing/2014/main" xmlns="" id="{F1E252BB-5771-41E9-958B-5F00813C7F43}"/>
                  </a:ext>
                </a:extLst>
              </p:cNvPr>
              <p:cNvSpPr/>
              <p:nvPr/>
            </p:nvSpPr>
            <p:spPr>
              <a:xfrm>
                <a:off x="7494111" y="3615447"/>
                <a:ext cx="360632"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 </a:t>
                </a:r>
                <a:endParaRPr lang="en-GB" dirty="0"/>
              </a:p>
            </p:txBody>
          </p:sp>
          <p:sp>
            <p:nvSpPr>
              <p:cNvPr id="35" name="Ellipse 34">
                <a:extLst>
                  <a:ext uri="{FF2B5EF4-FFF2-40B4-BE49-F238E27FC236}">
                    <a16:creationId xmlns:a16="http://schemas.microsoft.com/office/drawing/2014/main" xmlns="" id="{DF9E5D3D-BB64-4A34-8074-1ABC81083050}"/>
                  </a:ext>
                </a:extLst>
              </p:cNvPr>
              <p:cNvSpPr/>
              <p:nvPr/>
            </p:nvSpPr>
            <p:spPr>
              <a:xfrm>
                <a:off x="6864649" y="3611271"/>
                <a:ext cx="360632"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 </a:t>
                </a:r>
                <a:endParaRPr lang="en-GB" dirty="0"/>
              </a:p>
            </p:txBody>
          </p:sp>
          <p:sp>
            <p:nvSpPr>
              <p:cNvPr id="36" name="Ellipse 35">
                <a:extLst>
                  <a:ext uri="{FF2B5EF4-FFF2-40B4-BE49-F238E27FC236}">
                    <a16:creationId xmlns:a16="http://schemas.microsoft.com/office/drawing/2014/main" xmlns="" id="{C6630DF9-464B-4072-8EA8-8FA87FF76508}"/>
                  </a:ext>
                </a:extLst>
              </p:cNvPr>
              <p:cNvSpPr/>
              <p:nvPr/>
            </p:nvSpPr>
            <p:spPr>
              <a:xfrm>
                <a:off x="5658989" y="4396131"/>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llipse 36">
                <a:extLst>
                  <a:ext uri="{FF2B5EF4-FFF2-40B4-BE49-F238E27FC236}">
                    <a16:creationId xmlns:a16="http://schemas.microsoft.com/office/drawing/2014/main" xmlns="" id="{D231A234-0204-4152-826F-1E92367C80CA}"/>
                  </a:ext>
                </a:extLst>
              </p:cNvPr>
              <p:cNvSpPr/>
              <p:nvPr/>
            </p:nvSpPr>
            <p:spPr>
              <a:xfrm>
                <a:off x="6926086" y="4388871"/>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Ellipse 37">
                <a:extLst>
                  <a:ext uri="{FF2B5EF4-FFF2-40B4-BE49-F238E27FC236}">
                    <a16:creationId xmlns:a16="http://schemas.microsoft.com/office/drawing/2014/main" xmlns="" id="{1E17CC86-3E22-43F2-A0ED-05D900442E1D}"/>
                  </a:ext>
                </a:extLst>
              </p:cNvPr>
              <p:cNvSpPr/>
              <p:nvPr/>
            </p:nvSpPr>
            <p:spPr>
              <a:xfrm>
                <a:off x="8161817" y="4401744"/>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Ellipse 42">
                <a:extLst>
                  <a:ext uri="{FF2B5EF4-FFF2-40B4-BE49-F238E27FC236}">
                    <a16:creationId xmlns:a16="http://schemas.microsoft.com/office/drawing/2014/main" xmlns="" id="{14954DCE-26C4-45C6-B3D7-D5550F4F5EFE}"/>
                  </a:ext>
                </a:extLst>
              </p:cNvPr>
              <p:cNvSpPr/>
              <p:nvPr/>
            </p:nvSpPr>
            <p:spPr>
              <a:xfrm>
                <a:off x="7548427" y="4396131"/>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Ellipse 43">
                <a:extLst>
                  <a:ext uri="{FF2B5EF4-FFF2-40B4-BE49-F238E27FC236}">
                    <a16:creationId xmlns:a16="http://schemas.microsoft.com/office/drawing/2014/main" xmlns="" id="{959D7397-4CA1-45FC-8C9C-A86141E94841}"/>
                  </a:ext>
                </a:extLst>
              </p:cNvPr>
              <p:cNvSpPr/>
              <p:nvPr/>
            </p:nvSpPr>
            <p:spPr>
              <a:xfrm>
                <a:off x="6281330" y="4401744"/>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Ellipse 44">
                <a:extLst>
                  <a:ext uri="{FF2B5EF4-FFF2-40B4-BE49-F238E27FC236}">
                    <a16:creationId xmlns:a16="http://schemas.microsoft.com/office/drawing/2014/main" xmlns="" id="{33E68AA9-DE81-496D-BC11-6BB106E8F1B4}"/>
                  </a:ext>
                </a:extLst>
              </p:cNvPr>
              <p:cNvSpPr/>
              <p:nvPr/>
            </p:nvSpPr>
            <p:spPr>
              <a:xfrm>
                <a:off x="5030350" y="51412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Ellipse 48">
                <a:extLst>
                  <a:ext uri="{FF2B5EF4-FFF2-40B4-BE49-F238E27FC236}">
                    <a16:creationId xmlns:a16="http://schemas.microsoft.com/office/drawing/2014/main" xmlns="" id="{35C8BF4B-0F89-4ED5-9210-C33C7FFD38C9}"/>
                  </a:ext>
                </a:extLst>
              </p:cNvPr>
              <p:cNvSpPr/>
              <p:nvPr/>
            </p:nvSpPr>
            <p:spPr>
              <a:xfrm>
                <a:off x="6303703"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llipse 49">
                <a:extLst>
                  <a:ext uri="{FF2B5EF4-FFF2-40B4-BE49-F238E27FC236}">
                    <a16:creationId xmlns:a16="http://schemas.microsoft.com/office/drawing/2014/main" xmlns="" id="{5A9116FB-B769-4555-B661-6670828E73CC}"/>
                  </a:ext>
                </a:extLst>
              </p:cNvPr>
              <p:cNvSpPr/>
              <p:nvPr/>
            </p:nvSpPr>
            <p:spPr>
              <a:xfrm>
                <a:off x="5694989" y="51412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Ellipse 50">
                <a:extLst>
                  <a:ext uri="{FF2B5EF4-FFF2-40B4-BE49-F238E27FC236}">
                    <a16:creationId xmlns:a16="http://schemas.microsoft.com/office/drawing/2014/main" xmlns="" id="{B8935E6E-1448-4A46-BDDB-5F7A5351B733}"/>
                  </a:ext>
                </a:extLst>
              </p:cNvPr>
              <p:cNvSpPr/>
              <p:nvPr/>
            </p:nvSpPr>
            <p:spPr>
              <a:xfrm>
                <a:off x="5361989"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Ellipse 51">
                <a:extLst>
                  <a:ext uri="{FF2B5EF4-FFF2-40B4-BE49-F238E27FC236}">
                    <a16:creationId xmlns:a16="http://schemas.microsoft.com/office/drawing/2014/main" xmlns="" id="{EAB98700-7ED0-4BE3-ABA0-2CF60D889838}"/>
                  </a:ext>
                </a:extLst>
              </p:cNvPr>
              <p:cNvSpPr/>
              <p:nvPr/>
            </p:nvSpPr>
            <p:spPr>
              <a:xfrm>
                <a:off x="6002853" y="51412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Ellipse 52">
                <a:extLst>
                  <a:ext uri="{FF2B5EF4-FFF2-40B4-BE49-F238E27FC236}">
                    <a16:creationId xmlns:a16="http://schemas.microsoft.com/office/drawing/2014/main" xmlns="" id="{00E9DB65-3451-4CF3-B9C5-EA4223FF8274}"/>
                  </a:ext>
                </a:extLst>
              </p:cNvPr>
              <p:cNvSpPr/>
              <p:nvPr/>
            </p:nvSpPr>
            <p:spPr>
              <a:xfrm>
                <a:off x="7547000"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Ellipse 53">
                <a:extLst>
                  <a:ext uri="{FF2B5EF4-FFF2-40B4-BE49-F238E27FC236}">
                    <a16:creationId xmlns:a16="http://schemas.microsoft.com/office/drawing/2014/main" xmlns="" id="{6BECD9F7-31A1-48E9-AFFB-A301DD7B9CA1}"/>
                  </a:ext>
                </a:extLst>
              </p:cNvPr>
              <p:cNvSpPr/>
              <p:nvPr/>
            </p:nvSpPr>
            <p:spPr>
              <a:xfrm>
                <a:off x="8820353" y="51318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Ellipse 54">
                <a:extLst>
                  <a:ext uri="{FF2B5EF4-FFF2-40B4-BE49-F238E27FC236}">
                    <a16:creationId xmlns:a16="http://schemas.microsoft.com/office/drawing/2014/main" xmlns="" id="{4EA91DC3-3C71-40CD-A477-418E934A71EB}"/>
                  </a:ext>
                </a:extLst>
              </p:cNvPr>
              <p:cNvSpPr/>
              <p:nvPr/>
            </p:nvSpPr>
            <p:spPr>
              <a:xfrm>
                <a:off x="8211639"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Ellipse 55">
                <a:extLst>
                  <a:ext uri="{FF2B5EF4-FFF2-40B4-BE49-F238E27FC236}">
                    <a16:creationId xmlns:a16="http://schemas.microsoft.com/office/drawing/2014/main" xmlns="" id="{8BE27E6A-50FA-440F-8802-CA7C64A21361}"/>
                  </a:ext>
                </a:extLst>
              </p:cNvPr>
              <p:cNvSpPr/>
              <p:nvPr/>
            </p:nvSpPr>
            <p:spPr>
              <a:xfrm>
                <a:off x="7878639" y="51318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Ellipse 56">
                <a:extLst>
                  <a:ext uri="{FF2B5EF4-FFF2-40B4-BE49-F238E27FC236}">
                    <a16:creationId xmlns:a16="http://schemas.microsoft.com/office/drawing/2014/main" xmlns="" id="{DA9E01EF-54A0-429D-BBD3-D24F0414D0CB}"/>
                  </a:ext>
                </a:extLst>
              </p:cNvPr>
              <p:cNvSpPr/>
              <p:nvPr/>
            </p:nvSpPr>
            <p:spPr>
              <a:xfrm>
                <a:off x="8519503"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2" name="Rechteck 11">
            <a:extLst>
              <a:ext uri="{FF2B5EF4-FFF2-40B4-BE49-F238E27FC236}">
                <a16:creationId xmlns:a16="http://schemas.microsoft.com/office/drawing/2014/main" xmlns="" id="{D18E6934-73E5-4095-B3D1-F8E5091612EA}"/>
              </a:ext>
            </a:extLst>
          </p:cNvPr>
          <p:cNvSpPr/>
          <p:nvPr/>
        </p:nvSpPr>
        <p:spPr>
          <a:xfrm>
            <a:off x="4139312" y="1964061"/>
            <a:ext cx="2957946" cy="4632037"/>
          </a:xfrm>
          <a:prstGeom prst="rect">
            <a:avLst/>
          </a:prstGeom>
        </p:spPr>
        <p:txBody>
          <a:bodyPr wrap="square">
            <a:spAutoFit/>
          </a:bodyPr>
          <a:lstStyle/>
          <a:p>
            <a:pPr marL="177800" indent="-177800">
              <a:spcBef>
                <a:spcPts val="600"/>
              </a:spcBef>
              <a:buFont typeface="Arial" panose="020B0604020202020204" pitchFamily="34" charset="0"/>
              <a:buChar char="•"/>
            </a:pPr>
            <a:r>
              <a:rPr lang="en-GB" altLang="de-DE" i="1" dirty="0">
                <a:solidFill>
                  <a:srgbClr val="245473"/>
                </a:solidFill>
              </a:rPr>
              <a:t>Lo colectivo antes que lo individual</a:t>
            </a:r>
          </a:p>
          <a:p>
            <a:pPr marL="177800" indent="-177800">
              <a:spcBef>
                <a:spcPts val="600"/>
              </a:spcBef>
              <a:buFont typeface="Arial" panose="020B0604020202020204" pitchFamily="34" charset="0"/>
              <a:buChar char="•"/>
            </a:pPr>
            <a:r>
              <a:rPr lang="en-GB" altLang="de-DE" i="1" dirty="0">
                <a:solidFill>
                  <a:srgbClr val="245473"/>
                </a:solidFill>
              </a:rPr>
              <a:t>Comunicación e imágenes en cascada sobre los niveles de gestión</a:t>
            </a:r>
          </a:p>
          <a:p>
            <a:pPr marL="177800" indent="-177800">
              <a:spcBef>
                <a:spcPts val="600"/>
              </a:spcBef>
              <a:buFont typeface="Arial" panose="020B0604020202020204" pitchFamily="34" charset="0"/>
              <a:buChar char="•"/>
            </a:pPr>
            <a:r>
              <a:rPr lang="en-GB" altLang="de-DE" i="1" dirty="0">
                <a:solidFill>
                  <a:srgbClr val="245473"/>
                </a:solidFill>
              </a:rPr>
              <a:t>Cada gestor desempeña un papel importante en la transmisión de imágenes coherentes</a:t>
            </a:r>
            <a:br>
              <a:rPr lang="en-GB" altLang="de-DE" i="1" dirty="0">
                <a:solidFill>
                  <a:srgbClr val="245473"/>
                </a:solidFill>
              </a:rPr>
            </a:br>
            <a:endParaRPr lang="en-GB" altLang="de-DE" i="1" dirty="0">
              <a:solidFill>
                <a:srgbClr val="245473"/>
              </a:solidFill>
            </a:endParaRPr>
          </a:p>
          <a:p>
            <a:pPr marL="285750" indent="-285750">
              <a:spcBef>
                <a:spcPts val="600"/>
              </a:spcBef>
              <a:buFont typeface="Wingdings" panose="05000000000000000000" pitchFamily="2" charset="2"/>
              <a:buChar char="à"/>
            </a:pPr>
            <a:r>
              <a:rPr lang="en-GB" altLang="de-DE" i="1" dirty="0">
                <a:solidFill>
                  <a:srgbClr val="245473"/>
                </a:solidFill>
              </a:rPr>
              <a:t>Propósito, metas, objetivos, formas, valores</a:t>
            </a:r>
          </a:p>
          <a:p>
            <a:pPr marL="285750" indent="-285750">
              <a:spcBef>
                <a:spcPts val="600"/>
              </a:spcBef>
              <a:buFont typeface="Wingdings" panose="05000000000000000000" pitchFamily="2" charset="2"/>
              <a:buChar char="à"/>
            </a:pPr>
            <a:r>
              <a:rPr lang="en-GB" altLang="de-DE" i="1" dirty="0">
                <a:solidFill>
                  <a:srgbClr val="245473"/>
                </a:solidFill>
              </a:rPr>
              <a:t>Papel y contribuciones de los directivos</a:t>
            </a:r>
          </a:p>
          <a:p>
            <a:pPr marL="285750" indent="-285750">
              <a:spcBef>
                <a:spcPts val="600"/>
              </a:spcBef>
              <a:buFont typeface="Wingdings" panose="05000000000000000000" pitchFamily="2" charset="2"/>
              <a:buChar char="à"/>
            </a:pPr>
            <a:r>
              <a:rPr lang="en-GB" altLang="de-DE" i="1" dirty="0">
                <a:solidFill>
                  <a:srgbClr val="245473"/>
                </a:solidFill>
              </a:rPr>
              <a:t>Proceso de desarrollo de la empresa</a:t>
            </a:r>
          </a:p>
        </p:txBody>
      </p:sp>
    </p:spTree>
    <p:extLst>
      <p:ext uri="{BB962C8B-B14F-4D97-AF65-F5344CB8AC3E}">
        <p14:creationId xmlns:p14="http://schemas.microsoft.com/office/powerpoint/2010/main" val="1610532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SIGUIENT      E </a:t>
            </a:r>
            <a:r>
              <a:rPr lang="en-GB" sz="5400" i="0" dirty="0">
                <a:solidFill>
                  <a:srgbClr val="E64D92"/>
                </a:solidFill>
              </a:rPr>
              <a:t>Módulo 7 </a:t>
            </a:r>
          </a:p>
        </p:txBody>
      </p:sp>
      <p:sp>
        <p:nvSpPr>
          <p:cNvPr id="3" name="Text Placeholder 2"/>
          <p:cNvSpPr>
            <a:spLocks noGrp="1"/>
          </p:cNvSpPr>
          <p:nvPr>
            <p:ph type="body" sz="quarter" idx="14"/>
          </p:nvPr>
        </p:nvSpPr>
        <p:spPr>
          <a:xfrm>
            <a:off x="296833" y="3233207"/>
            <a:ext cx="5886252" cy="697353"/>
          </a:xfrm>
        </p:spPr>
        <p:txBody>
          <a:bodyPr/>
          <a:lstStyle/>
          <a:p>
            <a:r>
              <a:rPr lang="en-GB" sz="3200" i="0" dirty="0"/>
              <a:t>Aprender de la crisis </a:t>
            </a:r>
            <a:endParaRPr lang="en-GB" sz="3200" dirty="0"/>
          </a:p>
          <a:p>
            <a:pPr algn="ctr"/>
            <a:endParaRPr lang="en-GB" sz="3200" dirty="0">
              <a:solidFill>
                <a:srgbClr val="5B9BD5"/>
              </a:solidFill>
            </a:endParaRP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34210" y="459516"/>
            <a:ext cx="8852375" cy="697353"/>
          </a:xfrm>
        </p:spPr>
        <p:txBody>
          <a:bodyPr>
            <a:normAutofit/>
          </a:bodyPr>
          <a:lstStyle/>
          <a:p>
            <a:r>
              <a:rPr lang="en-GB" sz="3600" b="0" i="0" dirty="0" err="1">
                <a:solidFill>
                  <a:schemeClr val="bg1"/>
                </a:solidFill>
                <a:effectLst/>
                <a:highlight>
                  <a:srgbClr val="E53292"/>
                </a:highlight>
                <a:latin typeface="+mj-lt"/>
              </a:rPr>
              <a:t>WATCHaderLiderazgo </a:t>
            </a:r>
            <a:r>
              <a:rPr lang="en-GB" dirty="0"/>
              <a:t>vs. Gestión</a:t>
            </a:r>
          </a:p>
        </p:txBody>
      </p:sp>
      <p:sp>
        <p:nvSpPr>
          <p:cNvPr id="28" name="Rechteck 27">
            <a:extLst>
              <a:ext uri="{FF2B5EF4-FFF2-40B4-BE49-F238E27FC236}">
                <a16:creationId xmlns:a16="http://schemas.microsoft.com/office/drawing/2014/main" xmlns="" id="{98670D1F-3C08-4A05-AA8F-091E4EC900BD}"/>
              </a:ext>
            </a:extLst>
          </p:cNvPr>
          <p:cNvSpPr/>
          <p:nvPr/>
        </p:nvSpPr>
        <p:spPr>
          <a:xfrm>
            <a:off x="550278" y="6310824"/>
            <a:ext cx="7015179"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Fuente: Dr. John Kotter| </a:t>
            </a:r>
            <a:r>
              <a:rPr lang="en-GB" sz="1000" dirty="0" err="1">
                <a:latin typeface="+mj-lt"/>
              </a:rPr>
              <a:t>Youtube: </a:t>
            </a:r>
            <a:r>
              <a:rPr lang="en-GB" sz="1000" dirty="0">
                <a:hlinkClick r:id="rId8"/>
              </a:rPr>
              <a:t>https://www.youtube.com/watch?v=SEfgCqnMl5E&amp;t=198s</a:t>
            </a:r>
            <a:endParaRPr lang="en-GB" sz="1000" dirty="0">
              <a:latin typeface="+mj-lt"/>
            </a:endParaRPr>
          </a:p>
        </p:txBody>
      </p:sp>
      <p:pic>
        <p:nvPicPr>
          <p:cNvPr id="29" name="Picture 22" descr="iMac.png">
            <a:extLst>
              <a:ext uri="{FF2B5EF4-FFF2-40B4-BE49-F238E27FC236}">
                <a16:creationId xmlns:a16="http://schemas.microsoft.com/office/drawing/2014/main" xmlns="" id="{342333D4-743F-4D63-8568-7794FADD8C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60243" y="1642311"/>
            <a:ext cx="5428649" cy="4802162"/>
          </a:xfrm>
          <a:prstGeom prst="rect">
            <a:avLst/>
          </a:prstGeom>
        </p:spPr>
      </p:pic>
      <p:pic>
        <p:nvPicPr>
          <p:cNvPr id="4" name="Onlinemedien 3" title="The Key Differences Between Leading and Managing">
            <a:hlinkClick r:id="" action="ppaction://media"/>
            <a:extLst>
              <a:ext uri="{FF2B5EF4-FFF2-40B4-BE49-F238E27FC236}">
                <a16:creationId xmlns:a16="http://schemas.microsoft.com/office/drawing/2014/main" xmlns="" id="{6FD220AE-D763-4390-B6DB-0140A5334196}"/>
              </a:ext>
            </a:extLst>
          </p:cNvPr>
          <p:cNvPicPr>
            <a:picLocks noRot="1" noChangeAspect="1"/>
          </p:cNvPicPr>
          <p:nvPr>
            <a:videoFile r:link="rId3"/>
          </p:nvPr>
        </p:nvPicPr>
        <p:blipFill>
          <a:blip r:embed="rId10"/>
          <a:stretch>
            <a:fillRect/>
          </a:stretch>
        </p:blipFill>
        <p:spPr>
          <a:xfrm>
            <a:off x="4993768" y="2319689"/>
            <a:ext cx="4105514" cy="2276573"/>
          </a:xfrm>
          <a:prstGeom prst="rect">
            <a:avLst/>
          </a:prstGeom>
        </p:spPr>
      </p:pic>
      <p:sp>
        <p:nvSpPr>
          <p:cNvPr id="5" name="TextBox 4">
            <a:extLst>
              <a:ext uri="{FF2B5EF4-FFF2-40B4-BE49-F238E27FC236}">
                <a16:creationId xmlns:a16="http://schemas.microsoft.com/office/drawing/2014/main" xmlns="" id="{4BA2EA5A-F519-407D-B405-5D273E8083C7}"/>
              </a:ext>
            </a:extLst>
          </p:cNvPr>
          <p:cNvSpPr txBox="1"/>
          <p:nvPr/>
        </p:nvSpPr>
        <p:spPr>
          <a:xfrm>
            <a:off x="783771" y="2144486"/>
            <a:ext cx="3331029" cy="2677656"/>
          </a:xfrm>
          <a:prstGeom prst="rect">
            <a:avLst/>
          </a:prstGeom>
          <a:noFill/>
        </p:spPr>
        <p:txBody>
          <a:bodyPr wrap="square" rtlCol="0">
            <a:spAutoFit/>
          </a:bodyPr>
          <a:lstStyle/>
          <a:p>
            <a:pPr algn="l"/>
            <a:r>
              <a:rPr lang="en-GB" sz="2800" b="0" i="0" dirty="0">
                <a:solidFill>
                  <a:schemeClr val="bg1"/>
                </a:solidFill>
                <a:effectLst/>
                <a:highlight>
                  <a:srgbClr val="E53292"/>
                </a:highlight>
                <a:latin typeface="+mj-lt"/>
              </a:rPr>
              <a:t>VER </a:t>
            </a:r>
          </a:p>
          <a:p>
            <a:pPr algn="l"/>
            <a:r>
              <a:rPr lang="en-GB" sz="2800" b="0" i="0" dirty="0">
                <a:solidFill>
                  <a:srgbClr val="245473"/>
                </a:solidFill>
                <a:effectLst/>
                <a:latin typeface="+mj-lt"/>
              </a:rPr>
              <a:t>La opinión </a:t>
            </a:r>
            <a:r>
              <a:rPr lang="en-GB" sz="2800" b="0" i="0" dirty="0" err="1">
                <a:solidFill>
                  <a:srgbClr val="245473"/>
                </a:solidFill>
                <a:effectLst/>
                <a:latin typeface="+mj-lt"/>
              </a:rPr>
              <a:t>del Dr. </a:t>
            </a:r>
            <a:r>
              <a:rPr lang="en-GB" sz="2800" b="0" i="0" dirty="0">
                <a:solidFill>
                  <a:srgbClr val="245473"/>
                </a:solidFill>
                <a:effectLst/>
                <a:latin typeface="+mj-lt"/>
              </a:rPr>
              <a:t>John Kotter sobre Las diferencias clave entre liderar y gestionar</a:t>
            </a:r>
          </a:p>
        </p:txBody>
      </p:sp>
    </p:spTree>
    <p:extLst>
      <p:ext uri="{BB962C8B-B14F-4D97-AF65-F5344CB8AC3E}">
        <p14:creationId xmlns:p14="http://schemas.microsoft.com/office/powerpoint/2010/main" val="21239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2810" y="524626"/>
            <a:ext cx="8852375" cy="697353"/>
          </a:xfrm>
        </p:spPr>
        <p:txBody>
          <a:bodyPr>
            <a:normAutofit/>
          </a:bodyPr>
          <a:lstStyle/>
          <a:p>
            <a:r>
              <a:rPr lang="en-GB"/>
              <a:t>Liderazgo vs. Gestión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466300" cy="21137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¿Es el liderazgo bueno y la gestión mala? Por supuesto que no, ambos son importantes. Pero hay una diferencia.</a:t>
            </a:r>
            <a:endParaRPr lang="en-GB" sz="2200" dirty="0">
              <a:latin typeface="+mj-lt"/>
              <a:sym typeface="Wingdings" panose="05000000000000000000" pitchFamily="2" charset="2"/>
            </a:endParaRPr>
          </a:p>
        </p:txBody>
      </p:sp>
      <p:graphicFrame>
        <p:nvGraphicFramePr>
          <p:cNvPr id="6" name="Tabelle 6">
            <a:extLst>
              <a:ext uri="{FF2B5EF4-FFF2-40B4-BE49-F238E27FC236}">
                <a16:creationId xmlns:a16="http://schemas.microsoft.com/office/drawing/2014/main" xmlns="" id="{5B8B2C0C-5593-4756-B6E9-53B36CD6D848}"/>
              </a:ext>
            </a:extLst>
          </p:cNvPr>
          <p:cNvGraphicFramePr>
            <a:graphicFrameLocks noGrp="1"/>
          </p:cNvGraphicFramePr>
          <p:nvPr>
            <p:extLst>
              <p:ext uri="{D42A27DB-BD31-4B8C-83A1-F6EECF244321}">
                <p14:modId xmlns:p14="http://schemas.microsoft.com/office/powerpoint/2010/main" val="868072214"/>
              </p:ext>
            </p:extLst>
          </p:nvPr>
        </p:nvGraphicFramePr>
        <p:xfrm>
          <a:off x="3298371" y="1937982"/>
          <a:ext cx="8343353" cy="5095560"/>
        </p:xfrm>
        <a:graphic>
          <a:graphicData uri="http://schemas.openxmlformats.org/drawingml/2006/table">
            <a:tbl>
              <a:tblPr firstRow="1" bandRow="1">
                <a:tableStyleId>{5C22544A-7EE6-4342-B048-85BDC9FD1C3A}</a:tableStyleId>
              </a:tblPr>
              <a:tblGrid>
                <a:gridCol w="2078373">
                  <a:extLst>
                    <a:ext uri="{9D8B030D-6E8A-4147-A177-3AD203B41FA5}">
                      <a16:colId xmlns:a16="http://schemas.microsoft.com/office/drawing/2014/main" xmlns="" val="2385997846"/>
                    </a:ext>
                  </a:extLst>
                </a:gridCol>
                <a:gridCol w="3132490">
                  <a:extLst>
                    <a:ext uri="{9D8B030D-6E8A-4147-A177-3AD203B41FA5}">
                      <a16:colId xmlns:a16="http://schemas.microsoft.com/office/drawing/2014/main" xmlns="" val="1679318793"/>
                    </a:ext>
                  </a:extLst>
                </a:gridCol>
                <a:gridCol w="3132490">
                  <a:extLst>
                    <a:ext uri="{9D8B030D-6E8A-4147-A177-3AD203B41FA5}">
                      <a16:colId xmlns:a16="http://schemas.microsoft.com/office/drawing/2014/main" xmlns="" val="3252795210"/>
                    </a:ext>
                  </a:extLst>
                </a:gridCol>
              </a:tblGrid>
              <a:tr h="465429">
                <a:tc>
                  <a:txBody>
                    <a:bodyPr/>
                    <a:lstStyle/>
                    <a:p>
                      <a:endParaRPr lang="en-GB" sz="1600" dirty="0"/>
                    </a:p>
                  </a:txBody>
                  <a:tcPr>
                    <a:solidFill>
                      <a:schemeClr val="bg1"/>
                    </a:solidFill>
                  </a:tcPr>
                </a:tc>
                <a:tc>
                  <a:txBody>
                    <a:bodyPr/>
                    <a:lstStyle/>
                    <a:p>
                      <a:r>
                        <a:rPr lang="en-GB" dirty="0"/>
                        <a:t>Gestión</a:t>
                      </a:r>
                    </a:p>
                  </a:txBody>
                  <a:tcPr/>
                </a:tc>
                <a:tc>
                  <a:txBody>
                    <a:bodyPr/>
                    <a:lstStyle/>
                    <a:p>
                      <a:r>
                        <a:rPr lang="en-GB" dirty="0"/>
                        <a:t>Liderazgo</a:t>
                      </a:r>
                    </a:p>
                  </a:txBody>
                  <a:tcPr>
                    <a:solidFill>
                      <a:schemeClr val="accent2"/>
                    </a:solidFill>
                  </a:tcPr>
                </a:tc>
                <a:extLst>
                  <a:ext uri="{0D108BD9-81ED-4DB2-BD59-A6C34878D82A}">
                    <a16:rowId xmlns:a16="http://schemas.microsoft.com/office/drawing/2014/main" xmlns="" val="2460152674"/>
                  </a:ext>
                </a:extLst>
              </a:tr>
              <a:tr h="1185891">
                <a:tc>
                  <a:txBody>
                    <a:bodyPr/>
                    <a:lstStyle/>
                    <a:p>
                      <a:r>
                        <a:rPr lang="en-GB" sz="1800" dirty="0">
                          <a:solidFill>
                            <a:schemeClr val="tx2"/>
                          </a:solidFill>
                        </a:rPr>
                        <a:t>¿Qué nos proponemos hacer?</a:t>
                      </a:r>
                    </a:p>
                  </a:txBody>
                  <a:tcPr>
                    <a:solidFill>
                      <a:schemeClr val="bg1"/>
                    </a:solidFill>
                  </a:tcPr>
                </a:tc>
                <a:tc>
                  <a:txBody>
                    <a:bodyPr/>
                    <a:lstStyle/>
                    <a:p>
                      <a:r>
                        <a:rPr lang="en-GB" sz="1600" b="1" dirty="0">
                          <a:solidFill>
                            <a:schemeClr val="tx2"/>
                          </a:solidFill>
                          <a:latin typeface="+mj-lt"/>
                        </a:rPr>
                        <a:t>Planificación y presupuesto</a:t>
                      </a:r>
                      <a:br>
                        <a:rPr lang="en-GB" sz="1600" b="1" dirty="0">
                          <a:solidFill>
                            <a:schemeClr val="tx2"/>
                          </a:solidFill>
                          <a:latin typeface="+mj-lt"/>
                        </a:rPr>
                      </a:br>
                      <a:r>
                        <a:rPr lang="en-GB" sz="1600" b="0" dirty="0">
                          <a:solidFill>
                            <a:schemeClr val="tx2"/>
                          </a:solidFill>
                          <a:latin typeface="+mj-lt"/>
                        </a:rPr>
                        <a:t>Establecer pasos y calendarios detallados y asignar recursos.</a:t>
                      </a:r>
                      <a:endParaRPr lang="en-GB" sz="1600" b="1" dirty="0">
                        <a:solidFill>
                          <a:schemeClr val="tx2"/>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2"/>
                          </a:solidFill>
                          <a:latin typeface="+mj-lt"/>
                        </a:rPr>
                        <a:t>Establecer la dirección</a:t>
                      </a:r>
                      <a:br>
                        <a:rPr lang="en-GB" sz="1600" b="1" dirty="0">
                          <a:solidFill>
                            <a:schemeClr val="tx2"/>
                          </a:solidFill>
                          <a:latin typeface="+mj-lt"/>
                        </a:rPr>
                      </a:br>
                      <a:r>
                        <a:rPr lang="en-GB" sz="1600" b="0" dirty="0">
                          <a:solidFill>
                            <a:schemeClr val="tx2"/>
                          </a:solidFill>
                          <a:latin typeface="+mj-lt"/>
                        </a:rPr>
                        <a:t>Desarrollar una visión y estrategias para lograr esa visión; Establecer estándares altos pero razonables.</a:t>
                      </a:r>
                      <a:endParaRPr lang="en-GB" sz="1600" dirty="0">
                        <a:solidFill>
                          <a:schemeClr val="tx2"/>
                        </a:solidFill>
                        <a:latin typeface="+mj-lt"/>
                      </a:endParaRPr>
                    </a:p>
                  </a:txBody>
                  <a:tcPr>
                    <a:solidFill>
                      <a:schemeClr val="accent2">
                        <a:lumMod val="40000"/>
                        <a:lumOff val="60000"/>
                      </a:schemeClr>
                    </a:solidFill>
                  </a:tcPr>
                </a:tc>
                <a:extLst>
                  <a:ext uri="{0D108BD9-81ED-4DB2-BD59-A6C34878D82A}">
                    <a16:rowId xmlns:a16="http://schemas.microsoft.com/office/drawing/2014/main" xmlns="" val="3039951977"/>
                  </a:ext>
                </a:extLst>
              </a:tr>
              <a:tr h="863456">
                <a:tc>
                  <a:txBody>
                    <a:bodyPr/>
                    <a:lstStyle/>
                    <a:p>
                      <a:r>
                        <a:rPr lang="en-GB" sz="1800" dirty="0">
                          <a:solidFill>
                            <a:schemeClr val="tx2"/>
                          </a:solidFill>
                        </a:rPr>
                        <a:t>¿Cómo conseguimos resultados?</a:t>
                      </a:r>
                    </a:p>
                  </a:txBody>
                  <a:tcPr>
                    <a:solidFill>
                      <a:schemeClr val="bg1"/>
                    </a:solidFill>
                  </a:tcPr>
                </a:tc>
                <a:tc>
                  <a:txBody>
                    <a:bodyPr/>
                    <a:lstStyle/>
                    <a:p>
                      <a:r>
                        <a:rPr lang="en-GB" sz="1600" b="1" dirty="0">
                          <a:solidFill>
                            <a:schemeClr val="tx2"/>
                          </a:solidFill>
                          <a:latin typeface="+mj-lt"/>
                        </a:rPr>
                        <a:t>Organización y dotación de personal</a:t>
                      </a:r>
                      <a:br>
                        <a:rPr lang="en-GB" sz="1600" b="1" dirty="0">
                          <a:solidFill>
                            <a:schemeClr val="tx2"/>
                          </a:solidFill>
                          <a:latin typeface="+mj-lt"/>
                        </a:rPr>
                      </a:br>
                      <a:r>
                        <a:rPr lang="en-GB" sz="1600" b="0" dirty="0">
                          <a:solidFill>
                            <a:schemeClr val="tx2"/>
                          </a:solidFill>
                          <a:latin typeface="+mj-lt"/>
                        </a:rPr>
                        <a:t>Establecer una estructura para lograr el plan; delegar autoridad y proporcionar políticas y procesos.</a:t>
                      </a:r>
                      <a:endParaRPr lang="en-GB" sz="1600" b="1" dirty="0">
                        <a:solidFill>
                          <a:schemeClr val="tx2"/>
                        </a:solidFill>
                        <a:latin typeface="+mj-lt"/>
                      </a:endParaRPr>
                    </a:p>
                  </a:txBody>
                  <a:tcPr/>
                </a:tc>
                <a:tc>
                  <a:txBody>
                    <a:bodyPr/>
                    <a:lstStyle/>
                    <a:p>
                      <a:r>
                        <a:rPr lang="en-GB" sz="1600" b="1" dirty="0">
                          <a:solidFill>
                            <a:schemeClr val="tx2"/>
                          </a:solidFill>
                          <a:latin typeface="+mj-lt"/>
                        </a:rPr>
                        <a:t>Alinear a las personas</a:t>
                      </a:r>
                      <a:r>
                        <a:rPr lang="en-GB" sz="1600" b="0" dirty="0">
                          <a:solidFill>
                            <a:schemeClr val="tx2"/>
                          </a:solidFill>
                          <a:latin typeface="+mj-lt"/>
                        </a:rPr>
                        <a:t/>
                      </a:r>
                      <a:br>
                        <a:rPr lang="en-GB" sz="1600" b="0" dirty="0">
                          <a:solidFill>
                            <a:schemeClr val="tx2"/>
                          </a:solidFill>
                          <a:latin typeface="+mj-lt"/>
                        </a:rPr>
                      </a:br>
                      <a:r>
                        <a:rPr lang="en-GB" sz="1600" b="0" dirty="0">
                          <a:solidFill>
                            <a:schemeClr val="tx2"/>
                          </a:solidFill>
                          <a:latin typeface="+mj-lt"/>
                        </a:rPr>
                        <a:t>Comunicar la dirección para influir en la creación de equipos y coaliciones que comprendan la visión y la estrategia.</a:t>
                      </a:r>
                      <a:endParaRPr lang="en-GB" sz="1600" b="1" dirty="0">
                        <a:solidFill>
                          <a:schemeClr val="tx2"/>
                        </a:solidFill>
                        <a:latin typeface="+mj-lt"/>
                      </a:endParaRPr>
                    </a:p>
                  </a:txBody>
                  <a:tcPr>
                    <a:solidFill>
                      <a:schemeClr val="accent2">
                        <a:lumMod val="20000"/>
                        <a:lumOff val="80000"/>
                      </a:schemeClr>
                    </a:solidFill>
                  </a:tcPr>
                </a:tc>
                <a:extLst>
                  <a:ext uri="{0D108BD9-81ED-4DB2-BD59-A6C34878D82A}">
                    <a16:rowId xmlns:a16="http://schemas.microsoft.com/office/drawing/2014/main" xmlns="" val="2969073303"/>
                  </a:ext>
                </a:extLst>
              </a:tr>
              <a:tr h="668482">
                <a:tc>
                  <a:txBody>
                    <a:bodyPr/>
                    <a:lstStyle/>
                    <a:p>
                      <a:r>
                        <a:rPr lang="en-GB" sz="1800" dirty="0">
                          <a:solidFill>
                            <a:schemeClr val="tx2"/>
                          </a:solidFill>
                        </a:rPr>
                        <a:t>¿Cómo lo hacemos posible?</a:t>
                      </a:r>
                    </a:p>
                  </a:txBody>
                  <a:tcPr>
                    <a:solidFill>
                      <a:schemeClr val="bg1"/>
                    </a:solidFill>
                  </a:tcPr>
                </a:tc>
                <a:tc>
                  <a:txBody>
                    <a:bodyPr/>
                    <a:lstStyle/>
                    <a:p>
                      <a:r>
                        <a:rPr lang="en-GB" sz="1600" b="1">
                          <a:solidFill>
                            <a:schemeClr val="tx2"/>
                          </a:solidFill>
                          <a:latin typeface="+mj-lt"/>
                        </a:rPr>
                        <a:t>Controlar y resolver problemas</a:t>
                      </a:r>
                      <a:br>
                        <a:rPr lang="en-GB" sz="1600" b="1">
                          <a:solidFill>
                            <a:schemeClr val="tx2"/>
                          </a:solidFill>
                          <a:latin typeface="+mj-lt"/>
                        </a:rPr>
                      </a:br>
                      <a:r>
                        <a:rPr lang="en-GB" sz="1600" b="0">
                          <a:solidFill>
                            <a:schemeClr val="tx2"/>
                          </a:solidFill>
                          <a:latin typeface="+mj-lt"/>
                        </a:rPr>
                        <a:t>Seguimiento y organización.</a:t>
                      </a:r>
                      <a:endParaRPr lang="en-GB" sz="1600" b="1" dirty="0">
                        <a:solidFill>
                          <a:schemeClr val="tx2"/>
                        </a:solidFill>
                        <a:latin typeface="+mj-lt"/>
                      </a:endParaRPr>
                    </a:p>
                  </a:txBody>
                  <a:tcPr/>
                </a:tc>
                <a:tc>
                  <a:txBody>
                    <a:bodyPr/>
                    <a:lstStyle/>
                    <a:p>
                      <a:r>
                        <a:rPr lang="en-GB" sz="1600" b="1" dirty="0">
                          <a:solidFill>
                            <a:schemeClr val="tx2"/>
                          </a:solidFill>
                          <a:latin typeface="+mj-lt"/>
                        </a:rPr>
                        <a:t>Motivar, orientar, inspirar</a:t>
                      </a:r>
                      <a:br>
                        <a:rPr lang="en-GB" sz="1600" b="1" dirty="0">
                          <a:solidFill>
                            <a:schemeClr val="tx2"/>
                          </a:solidFill>
                          <a:latin typeface="+mj-lt"/>
                        </a:rPr>
                      </a:br>
                      <a:r>
                        <a:rPr lang="en-GB" sz="1600" b="0" dirty="0">
                          <a:solidFill>
                            <a:schemeClr val="tx2"/>
                          </a:solidFill>
                          <a:latin typeface="+mj-lt"/>
                        </a:rPr>
                        <a:t>Animar a las personas a desarrollarse y superar las barreras del cambio.</a:t>
                      </a:r>
                      <a:endParaRPr lang="en-GB" sz="1600" b="1" dirty="0">
                        <a:solidFill>
                          <a:schemeClr val="tx2"/>
                        </a:solidFill>
                        <a:latin typeface="+mj-lt"/>
                      </a:endParaRPr>
                    </a:p>
                  </a:txBody>
                  <a:tcPr>
                    <a:solidFill>
                      <a:schemeClr val="accent2">
                        <a:lumMod val="40000"/>
                        <a:lumOff val="60000"/>
                      </a:schemeClr>
                    </a:solidFill>
                  </a:tcPr>
                </a:tc>
                <a:extLst>
                  <a:ext uri="{0D108BD9-81ED-4DB2-BD59-A6C34878D82A}">
                    <a16:rowId xmlns:a16="http://schemas.microsoft.com/office/drawing/2014/main" xmlns="" val="2885567023"/>
                  </a:ext>
                </a:extLst>
              </a:tr>
              <a:tr h="863456">
                <a:tc>
                  <a:txBody>
                    <a:bodyPr/>
                    <a:lstStyle/>
                    <a:p>
                      <a:r>
                        <a:rPr lang="en-GB" sz="1800" dirty="0">
                          <a:solidFill>
                            <a:schemeClr val="tx2"/>
                          </a:solidFill>
                        </a:rPr>
                        <a:t>¿Cuáles son los resultados?</a:t>
                      </a:r>
                    </a:p>
                  </a:txBody>
                  <a:tcPr>
                    <a:solidFill>
                      <a:schemeClr val="bg1"/>
                    </a:solidFill>
                  </a:tcPr>
                </a:tc>
                <a:tc>
                  <a:txBody>
                    <a:bodyPr/>
                    <a:lstStyle/>
                    <a:p>
                      <a:r>
                        <a:rPr lang="en-GB" sz="1600" b="1">
                          <a:solidFill>
                            <a:schemeClr val="tx2"/>
                          </a:solidFill>
                          <a:latin typeface="+mj-lt"/>
                        </a:rPr>
                        <a:t>Producir previsibilidad y orden</a:t>
                      </a:r>
                      <a:r>
                        <a:rPr lang="en-GB" sz="1600" b="0">
                          <a:solidFill>
                            <a:schemeClr val="tx2"/>
                          </a:solidFill>
                          <a:latin typeface="+mj-lt"/>
                        </a:rPr>
                        <a:t/>
                      </a:r>
                      <a:br>
                        <a:rPr lang="en-GB" sz="1600" b="0">
                          <a:solidFill>
                            <a:schemeClr val="tx2"/>
                          </a:solidFill>
                          <a:latin typeface="+mj-lt"/>
                        </a:rPr>
                      </a:br>
                      <a:r>
                        <a:rPr lang="en-GB" sz="1600" b="0">
                          <a:solidFill>
                            <a:schemeClr val="tx2"/>
                          </a:solidFill>
                          <a:latin typeface="+mj-lt"/>
                        </a:rPr>
                        <a:t>Cumplir sistemáticamente los presupuestos y los objetivos</a:t>
                      </a:r>
                      <a:endParaRPr lang="en-GB" sz="1600" b="1" dirty="0">
                        <a:solidFill>
                          <a:schemeClr val="tx2"/>
                        </a:solidFill>
                        <a:latin typeface="+mj-lt"/>
                      </a:endParaRPr>
                    </a:p>
                  </a:txBody>
                  <a:tcPr/>
                </a:tc>
                <a:tc>
                  <a:txBody>
                    <a:bodyPr/>
                    <a:lstStyle/>
                    <a:p>
                      <a:r>
                        <a:rPr lang="en-GB" sz="1600" b="1" dirty="0">
                          <a:solidFill>
                            <a:schemeClr val="tx2"/>
                          </a:solidFill>
                          <a:latin typeface="+mj-lt"/>
                        </a:rPr>
                        <a:t>Producir el cambio</a:t>
                      </a:r>
                      <a:br>
                        <a:rPr lang="en-GB" sz="1600" b="1" dirty="0">
                          <a:solidFill>
                            <a:schemeClr val="tx2"/>
                          </a:solidFill>
                          <a:latin typeface="+mj-lt"/>
                        </a:rPr>
                      </a:br>
                      <a:r>
                        <a:rPr lang="en-GB" sz="1600" b="0" dirty="0">
                          <a:solidFill>
                            <a:schemeClr val="tx2"/>
                          </a:solidFill>
                          <a:latin typeface="+mj-lt"/>
                        </a:rPr>
                        <a:t>A menudo en un grado dramático, como el cultivo de nuevos servicios y nuevos enfoques. </a:t>
                      </a:r>
                      <a:endParaRPr lang="en-GB" sz="1600" b="1" dirty="0">
                        <a:solidFill>
                          <a:schemeClr val="tx2"/>
                        </a:solidFill>
                        <a:latin typeface="+mj-lt"/>
                      </a:endParaRPr>
                    </a:p>
                  </a:txBody>
                  <a:tcPr>
                    <a:solidFill>
                      <a:schemeClr val="accent2">
                        <a:lumMod val="20000"/>
                        <a:lumOff val="80000"/>
                      </a:schemeClr>
                    </a:solidFill>
                  </a:tcPr>
                </a:tc>
                <a:extLst>
                  <a:ext uri="{0D108BD9-81ED-4DB2-BD59-A6C34878D82A}">
                    <a16:rowId xmlns:a16="http://schemas.microsoft.com/office/drawing/2014/main" xmlns="" val="3650380883"/>
                  </a:ext>
                </a:extLst>
              </a:tr>
            </a:tbl>
          </a:graphicData>
        </a:graphic>
      </p:graphicFrame>
    </p:spTree>
    <p:extLst>
      <p:ext uri="{BB962C8B-B14F-4D97-AF65-F5344CB8AC3E}">
        <p14:creationId xmlns:p14="http://schemas.microsoft.com/office/powerpoint/2010/main" val="760594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8713</Words>
  <Application>Microsoft Office PowerPoint</Application>
  <PresentationFormat>Custom</PresentationFormat>
  <Paragraphs>1103</Paragraphs>
  <Slides>76</Slides>
  <Notes>72</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95</cp:revision>
  <cp:lastPrinted>2021-03-15T08:23:15Z</cp:lastPrinted>
  <dcterms:created xsi:type="dcterms:W3CDTF">2020-11-19T10:19:39Z</dcterms:created>
  <dcterms:modified xsi:type="dcterms:W3CDTF">2022-04-21T15:08:32Z</dcterms:modified>
</cp:coreProperties>
</file>