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xml" ContentType="application/vnd.openxmlformats-officedocument.presentationml.tags+xml"/>
  <Override PartName="/ppt/notesSlides/notesSlide6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1.xml" ContentType="application/vnd.openxmlformats-officedocument.presentationml.notesSlide+xml"/>
  <Override PartName="/ppt/charts/chart5.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27.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317" r:id="rId2"/>
    <p:sldId id="3322" r:id="rId3"/>
    <p:sldId id="4199" r:id="rId4"/>
    <p:sldId id="4089" r:id="rId5"/>
    <p:sldId id="4200" r:id="rId6"/>
    <p:sldId id="4214" r:id="rId7"/>
    <p:sldId id="4226" r:id="rId8"/>
    <p:sldId id="4211" r:id="rId9"/>
    <p:sldId id="4227" r:id="rId10"/>
    <p:sldId id="4229" r:id="rId11"/>
    <p:sldId id="4215" r:id="rId12"/>
    <p:sldId id="4225" r:id="rId13"/>
    <p:sldId id="4230" r:id="rId14"/>
    <p:sldId id="4216" r:id="rId15"/>
    <p:sldId id="4213" r:id="rId16"/>
    <p:sldId id="4217" r:id="rId17"/>
    <p:sldId id="4218" r:id="rId18"/>
    <p:sldId id="4219" r:id="rId19"/>
    <p:sldId id="4224" r:id="rId20"/>
    <p:sldId id="4221" r:id="rId21"/>
    <p:sldId id="4222" r:id="rId22"/>
    <p:sldId id="4202" r:id="rId23"/>
    <p:sldId id="4110" r:id="rId24"/>
    <p:sldId id="4210" r:id="rId25"/>
    <p:sldId id="4209" r:id="rId26"/>
    <p:sldId id="4201" r:id="rId27"/>
    <p:sldId id="4231" r:id="rId28"/>
    <p:sldId id="4234" r:id="rId29"/>
    <p:sldId id="4204" r:id="rId30"/>
    <p:sldId id="4235" r:id="rId31"/>
    <p:sldId id="4206" r:id="rId32"/>
    <p:sldId id="4236" r:id="rId33"/>
    <p:sldId id="4275" r:id="rId34"/>
    <p:sldId id="4237" r:id="rId35"/>
    <p:sldId id="4238" r:id="rId36"/>
    <p:sldId id="4239" r:id="rId37"/>
    <p:sldId id="4240" r:id="rId38"/>
    <p:sldId id="4274" r:id="rId39"/>
    <p:sldId id="4276" r:id="rId40"/>
    <p:sldId id="4208" r:id="rId41"/>
    <p:sldId id="4232" r:id="rId42"/>
    <p:sldId id="4207" r:id="rId43"/>
    <p:sldId id="4233" r:id="rId44"/>
    <p:sldId id="4242" r:id="rId45"/>
    <p:sldId id="4243" r:id="rId46"/>
    <p:sldId id="4244" r:id="rId47"/>
    <p:sldId id="4245" r:id="rId48"/>
    <p:sldId id="4246" r:id="rId49"/>
    <p:sldId id="4247" r:id="rId50"/>
    <p:sldId id="4248" r:id="rId51"/>
    <p:sldId id="4249" r:id="rId52"/>
    <p:sldId id="4250" r:id="rId53"/>
    <p:sldId id="4251" r:id="rId54"/>
    <p:sldId id="4252" r:id="rId55"/>
    <p:sldId id="4277" r:id="rId56"/>
    <p:sldId id="4254" r:id="rId57"/>
    <p:sldId id="4255" r:id="rId58"/>
    <p:sldId id="4256" r:id="rId59"/>
    <p:sldId id="4257" r:id="rId60"/>
    <p:sldId id="4258" r:id="rId61"/>
    <p:sldId id="4259" r:id="rId62"/>
    <p:sldId id="4223" r:id="rId63"/>
    <p:sldId id="4260" r:id="rId64"/>
    <p:sldId id="4261" r:id="rId65"/>
    <p:sldId id="4212" r:id="rId66"/>
    <p:sldId id="4263" r:id="rId67"/>
    <p:sldId id="4264" r:id="rId68"/>
    <p:sldId id="4266" r:id="rId69"/>
    <p:sldId id="4267" r:id="rId70"/>
    <p:sldId id="4268" r:id="rId71"/>
    <p:sldId id="4269" r:id="rId72"/>
    <p:sldId id="4220" r:id="rId73"/>
    <p:sldId id="4273" r:id="rId74"/>
    <p:sldId id="4278" r:id="rId75"/>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73"/>
    <a:srgbClr val="EC2179"/>
    <a:srgbClr val="4472C4"/>
    <a:srgbClr val="ED7D31"/>
    <a:srgbClr val="FFC000"/>
    <a:srgbClr val="70AD4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5"/>
    <p:restoredTop sz="94760"/>
  </p:normalViewPr>
  <p:slideViewPr>
    <p:cSldViewPr snapToGrid="0" snapToObjects="1">
      <p:cViewPr>
        <p:scale>
          <a:sx n="66" d="100"/>
          <a:sy n="66" d="100"/>
        </p:scale>
        <p:origin x="-468"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 $B$1</c:f>
              <c:strCache>
                <c:ptCount val="1"/>
                <c:pt idx="0">
                  <c:v>VALOR NETO</c:v>
                </c:pt>
              </c:strCache>
            </c:strRef>
          </c:tx>
          <c:spPr>
            <a:ln w="38100" cap="rnd">
              <a:solidFill>
                <a:schemeClr val="bg1"/>
              </a:solidFill>
              <a:round/>
            </a:ln>
            <a:effectLst/>
          </c:spPr>
          <c:marker>
            <c:symbol val="none"/>
          </c:marker>
          <c:cat>
            <c:numRef>
              <c:f>Hoja1!$A$2:$A$7</c:f>
              <c:numCache>
                <c:formatCode>General</c:formatCode>
                <c:ptCount val="6"/>
                <c:pt idx="0">
                  <c:v>2014</c:v>
                </c:pt>
                <c:pt idx="1">
                  <c:v>2015</c:v>
                </c:pt>
                <c:pt idx="2">
                  <c:v>2016</c:v>
                </c:pt>
                <c:pt idx="3">
                  <c:v>2017</c:v>
                </c:pt>
                <c:pt idx="4">
                  <c:v>2018</c:v>
                </c:pt>
                <c:pt idx="5">
                  <c:v>2019</c:v>
                </c:pt>
              </c:numCache>
            </c:numRef>
          </c:cat>
          <c:val>
            <c:numRef>
              <c:f>Hoja1! $B$2:$B$7</c:f>
              <c:numCache>
                <c:formatCode>General</c:formatCode>
                <c:ptCount val="6"/>
                <c:pt idx="0">
                  <c:v>4.3</c:v>
                </c:pt>
                <c:pt idx="1">
                  <c:v>2.5</c:v>
                </c:pt>
                <c:pt idx="2">
                  <c:v>3.5</c:v>
                </c:pt>
                <c:pt idx="3">
                  <c:v>4.5</c:v>
                </c:pt>
                <c:pt idx="4">
                  <c:v>3.5</c:v>
                </c:pt>
                <c:pt idx="5">
                  <c:v>4.3</c:v>
                </c:pt>
              </c:numCache>
            </c:numRef>
          </c:val>
          <c:smooth val="0"/>
          <c:extLst xmlns:c16r2="http://schemas.microsoft.com/office/drawing/2015/06/chart">
            <c:ext xmlns:c16="http://schemas.microsoft.com/office/drawing/2014/chart" uri="{C3380CC4-5D6E-409C-BE32-E72D297353CC}">
              <c16:uniqueId val="{00000000-FA6B-452E-8083-76DC1C95A676}"/>
            </c:ext>
          </c:extLst>
        </c:ser>
        <c:dLbls>
          <c:showLegendKey val="0"/>
          <c:showVal val="0"/>
          <c:showCatName val="0"/>
          <c:showSerName val="0"/>
          <c:showPercent val="0"/>
          <c:showBubbleSize val="0"/>
        </c:dLbls>
        <c:marker val="1"/>
        <c:smooth val="0"/>
        <c:axId val="252097280"/>
        <c:axId val="252098816"/>
      </c:lineChart>
      <c:catAx>
        <c:axId val="25209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1" i="0" u="none" strike="noStrike" kern="1200" baseline="0">
                <a:solidFill>
                  <a:schemeClr val="bg1"/>
                </a:solidFill>
                <a:latin typeface="Poppins" pitchFamily="2" charset="77"/>
                <a:ea typeface="+mn-ea"/>
                <a:cs typeface="Poppins" pitchFamily="2" charset="77"/>
              </a:defRPr>
            </a:pPr>
            <a:endParaRPr lang="en-US"/>
          </a:p>
        </c:txPr>
        <c:crossAx val="252098816"/>
        <c:crosses val="autoZero"/>
        <c:auto val="1"/>
        <c:lblAlgn val="ctr"/>
        <c:lblOffset val="100"/>
        <c:noMultiLvlLbl val="0"/>
      </c:catAx>
      <c:valAx>
        <c:axId val="252098816"/>
        <c:scaling>
          <c:orientation val="minMax"/>
        </c:scaling>
        <c:delete val="1"/>
        <c:axPos val="l"/>
        <c:numFmt formatCode="General" sourceLinked="1"/>
        <c:majorTickMark val="none"/>
        <c:minorTickMark val="none"/>
        <c:tickLblPos val="nextTo"/>
        <c:crossAx val="252097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300" b="1" i="0">
          <a:solidFill>
            <a:schemeClr val="bg1"/>
          </a:solidFill>
          <a:latin typeface="Poppins" pitchFamily="2" charset="77"/>
          <a:cs typeface="Poppins" pitchFamily="2" charset="77"/>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0115495937323833"/>
        </c:manualLayout>
      </c:layout>
      <c:barChart>
        <c:barDir val="col"/>
        <c:grouping val="clustered"/>
        <c:varyColors val="0"/>
        <c:ser>
          <c:idx val="0"/>
          <c:order val="0"/>
          <c:tx>
            <c:strRef>
              <c:f>Hoja1! $B$1</c:f>
              <c:strCache>
                <c:ptCount val="1"/>
                <c:pt idx="0">
                  <c:v>VALOR NETO</c:v>
                </c:pt>
              </c:strCache>
            </c:strRef>
          </c:tx>
          <c:spPr>
            <a:solidFill>
              <a:schemeClr val="bg1"/>
            </a:solidFill>
            <a:ln>
              <a:noFill/>
            </a:ln>
            <a:effectLst/>
          </c:spPr>
          <c:invertIfNegative val="0"/>
          <c:cat>
            <c:numRef>
              <c:f>Hoja1!$A$2:$A$7</c:f>
              <c:numCache>
                <c:formatCode>General</c:formatCode>
                <c:ptCount val="6"/>
                <c:pt idx="0">
                  <c:v>2014</c:v>
                </c:pt>
                <c:pt idx="1">
                  <c:v>2015</c:v>
                </c:pt>
                <c:pt idx="2">
                  <c:v>2016</c:v>
                </c:pt>
                <c:pt idx="3">
                  <c:v>2017</c:v>
                </c:pt>
                <c:pt idx="4">
                  <c:v>2018</c:v>
                </c:pt>
                <c:pt idx="5">
                  <c:v>2019</c:v>
                </c:pt>
              </c:numCache>
            </c:numRef>
          </c:cat>
          <c:val>
            <c:numRef>
              <c:f>Hoja1! $B$2:$B$7</c:f>
              <c:numCache>
                <c:formatCode>General</c:formatCode>
                <c:ptCount val="6"/>
                <c:pt idx="0">
                  <c:v>4.3</c:v>
                </c:pt>
                <c:pt idx="1">
                  <c:v>2.5</c:v>
                </c:pt>
                <c:pt idx="2">
                  <c:v>3.5</c:v>
                </c:pt>
                <c:pt idx="3">
                  <c:v>4.5</c:v>
                </c:pt>
                <c:pt idx="4">
                  <c:v>5.0999999999999996</c:v>
                </c:pt>
                <c:pt idx="5">
                  <c:v>6.5</c:v>
                </c:pt>
              </c:numCache>
            </c:numRef>
          </c:val>
          <c:extLst xmlns:c16r2="http://schemas.microsoft.com/office/drawing/2015/06/chart">
            <c:ext xmlns:c16="http://schemas.microsoft.com/office/drawing/2014/chart" uri="{C3380CC4-5D6E-409C-BE32-E72D297353CC}">
              <c16:uniqueId val="{00000000-B97A-4F36-A9B7-27A14F1C625F}"/>
            </c:ext>
          </c:extLst>
        </c:ser>
        <c:dLbls>
          <c:showLegendKey val="0"/>
          <c:showVal val="0"/>
          <c:showCatName val="0"/>
          <c:showSerName val="0"/>
          <c:showPercent val="0"/>
          <c:showBubbleSize val="0"/>
        </c:dLbls>
        <c:gapWidth val="219"/>
        <c:overlap val="-27"/>
        <c:axId val="258939136"/>
        <c:axId val="258945024"/>
      </c:barChart>
      <c:catAx>
        <c:axId val="2589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1" i="0" u="none" strike="noStrike" kern="1200" baseline="0">
                <a:solidFill>
                  <a:schemeClr val="bg1"/>
                </a:solidFill>
                <a:latin typeface="Poppins" pitchFamily="2" charset="77"/>
                <a:ea typeface="+mn-ea"/>
                <a:cs typeface="Poppins" pitchFamily="2" charset="77"/>
              </a:defRPr>
            </a:pPr>
            <a:endParaRPr lang="en-US"/>
          </a:p>
        </c:txPr>
        <c:crossAx val="258945024"/>
        <c:crosses val="autoZero"/>
        <c:auto val="1"/>
        <c:lblAlgn val="ctr"/>
        <c:lblOffset val="100"/>
        <c:noMultiLvlLbl val="0"/>
      </c:catAx>
      <c:valAx>
        <c:axId val="258945024"/>
        <c:scaling>
          <c:orientation val="minMax"/>
        </c:scaling>
        <c:delete val="1"/>
        <c:axPos val="l"/>
        <c:numFmt formatCode="General" sourceLinked="1"/>
        <c:majorTickMark val="none"/>
        <c:minorTickMark val="none"/>
        <c:tickLblPos val="nextTo"/>
        <c:crossAx val="2589391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i="0">
          <a:solidFill>
            <a:schemeClr val="bg1"/>
          </a:solidFill>
          <a:latin typeface="Poppins" pitchFamily="2" charset="77"/>
          <a:cs typeface="Poppins" pitchFamily="2" charset="77"/>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 $B$1</c:f>
              <c:strCache>
                <c:ptCount val="1"/>
                <c:pt idx="0">
                  <c:v>Ventas</c:v>
                </c:pt>
              </c:strCache>
            </c:strRef>
          </c:tx>
          <c:spPr>
            <a:ln>
              <a:noFill/>
            </a:ln>
          </c:spPr>
          <c:dPt>
            <c:idx val="0"/>
            <c:bubble3D val="0"/>
            <c:spPr>
              <a:solidFill>
                <a:schemeClr val="bg1"/>
              </a:solidFill>
              <a:ln w="19050">
                <a:noFill/>
              </a:ln>
              <a:effectLst/>
            </c:spPr>
            <c:extLst xmlns:c16r2="http://schemas.microsoft.com/office/drawing/2015/06/chart">
              <c:ext xmlns:c16="http://schemas.microsoft.com/office/drawing/2014/chart" uri="{C3380CC4-5D6E-409C-BE32-E72D297353CC}">
                <c16:uniqueId val="{00000001-70B8-4D7F-B20A-3852C930B81F}"/>
              </c:ext>
            </c:extLst>
          </c:dPt>
          <c:dPt>
            <c:idx val="1"/>
            <c:bubble3D val="0"/>
            <c:spPr>
              <a:solidFill>
                <a:schemeClr val="bg1">
                  <a:lumMod val="95000"/>
                </a:schemeClr>
              </a:solidFill>
              <a:ln w="19050">
                <a:noFill/>
              </a:ln>
              <a:effectLst/>
            </c:spPr>
            <c:extLst xmlns:c16r2="http://schemas.microsoft.com/office/drawing/2015/06/chart">
              <c:ext xmlns:c16="http://schemas.microsoft.com/office/drawing/2014/chart" uri="{C3380CC4-5D6E-409C-BE32-E72D297353CC}">
                <c16:uniqueId val="{00000003-70B8-4D7F-B20A-3852C930B81F}"/>
              </c:ext>
            </c:extLst>
          </c:dPt>
          <c:dPt>
            <c:idx val="2"/>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5-70B8-4D7F-B20A-3852C930B81F}"/>
              </c:ext>
            </c:extLst>
          </c:dPt>
          <c:dPt>
            <c:idx val="3"/>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07-70B8-4D7F-B20A-3852C930B81F}"/>
              </c:ext>
            </c:extLst>
          </c:dPt>
          <c:cat>
            <c:strRef>
              <c:f>Hoja1!$A$2:$A$5</c:f>
              <c:strCache>
                <c:ptCount val="4"/>
                <c:pt idx="0">
                  <c:v>1er Trimestre</c:v>
                </c:pt>
                <c:pt idx="1">
                  <c:v>2º Trimestre</c:v>
                </c:pt>
                <c:pt idx="2">
                  <c:v>3er Trimestre</c:v>
                </c:pt>
                <c:pt idx="3">
                  <c:v>4º Trimestre</c:v>
                </c:pt>
              </c:strCache>
            </c:strRef>
          </c:cat>
          <c:val>
            <c:numRef>
              <c:f>Hoja1!$B$2:$B$5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70B8-4D7F-B20A-3852C930B8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 $B$1</c:f>
              <c:strCache>
                <c:ptCount val="1"/>
                <c:pt idx="0">
                  <c:v>Serie 1</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f>Hoja1!$A$2:$A$9</c:f>
              <c:strCache>
                <c:ptCount val="8"/>
                <c:pt idx="0">
                  <c:v>Enero</c:v>
                </c:pt>
                <c:pt idx="1">
                  <c:v>Feb</c:v>
                </c:pt>
                <c:pt idx="2">
                  <c:v>Mar</c:v>
                </c:pt>
                <c:pt idx="3">
                  <c:v>Abr</c:v>
                </c:pt>
                <c:pt idx="4">
                  <c:v>Mayo</c:v>
                </c:pt>
                <c:pt idx="5">
                  <c:v>Jun</c:v>
                </c:pt>
                <c:pt idx="6">
                  <c:v>Jul</c:v>
                </c:pt>
                <c:pt idx="7">
                  <c:v>Ago</c:v>
                </c:pt>
              </c:strCache>
            </c:strRef>
          </c:cat>
          <c:val>
            <c:numRef>
              <c:f>Hoja 1: $B$2:$B$9</c:f>
              <c:numCache>
                <c:formatCode>General</c:formatCode>
                <c:ptCount val="8"/>
                <c:pt idx="0">
                  <c:v>110</c:v>
                </c:pt>
                <c:pt idx="1">
                  <c:v>27</c:v>
                </c:pt>
                <c:pt idx="2">
                  <c:v>76</c:v>
                </c:pt>
                <c:pt idx="3">
                  <c:v>90</c:v>
                </c:pt>
                <c:pt idx="4">
                  <c:v>115</c:v>
                </c:pt>
                <c:pt idx="5">
                  <c:v>50</c:v>
                </c:pt>
                <c:pt idx="6">
                  <c:v>67</c:v>
                </c:pt>
                <c:pt idx="7">
                  <c:v>150</c:v>
                </c:pt>
              </c:numCache>
            </c:numRef>
          </c:val>
          <c:smooth val="0"/>
          <c:extLst xmlns:c16r2="http://schemas.microsoft.com/office/drawing/2015/06/chart">
            <c:ext xmlns:c16="http://schemas.microsoft.com/office/drawing/2014/chart" uri="{C3380CC4-5D6E-409C-BE32-E72D297353CC}">
              <c16:uniqueId val="{00000000-FE6C-4F7F-9052-FD2117C62F3C}"/>
            </c:ext>
          </c:extLst>
        </c:ser>
        <c:ser>
          <c:idx val="1"/>
          <c:order val="1"/>
          <c:tx>
            <c:strRef>
              <c:f>Hoja1! $C$1</c:f>
              <c:strCache>
                <c:ptCount val="1"/>
                <c:pt idx="0">
                  <c:v>Serie 2</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strRef>
              <c:f>Hoja1! $A$2:$A$9</c:f>
              <c:strCache>
                <c:ptCount val="8"/>
                <c:pt idx="0">
                  <c:v>Enero</c:v>
                </c:pt>
                <c:pt idx="1">
                  <c:v>Feb</c:v>
                </c:pt>
                <c:pt idx="2">
                  <c:v>Mar</c:v>
                </c:pt>
                <c:pt idx="3">
                  <c:v>Abr</c:v>
                </c:pt>
                <c:pt idx="4">
                  <c:v>Mayo</c:v>
                </c:pt>
                <c:pt idx="5">
                  <c:v>Jun</c:v>
                </c:pt>
                <c:pt idx="6">
                  <c:v>Jul</c:v>
                </c:pt>
                <c:pt idx="7">
                  <c:v>Ago</c:v>
                </c:pt>
              </c:strCache>
            </c:strRef>
          </c:cat>
          <c:val>
            <c:numRef>
              <c:f>Hoja1! $C$2:$C$9</c:f>
              <c:numCache>
                <c:formatCode>General</c:formatCode>
                <c:ptCount val="8"/>
                <c:pt idx="0">
                  <c:v>88</c:v>
                </c:pt>
                <c:pt idx="1">
                  <c:v>142</c:v>
                </c:pt>
                <c:pt idx="2">
                  <c:v>88</c:v>
                </c:pt>
                <c:pt idx="3">
                  <c:v>98</c:v>
                </c:pt>
                <c:pt idx="4">
                  <c:v>112</c:v>
                </c:pt>
                <c:pt idx="5">
                  <c:v>101</c:v>
                </c:pt>
                <c:pt idx="6">
                  <c:v>133</c:v>
                </c:pt>
                <c:pt idx="7">
                  <c:v>142</c:v>
                </c:pt>
              </c:numCache>
            </c:numRef>
          </c:val>
          <c:smooth val="0"/>
          <c:extLst xmlns:c16r2="http://schemas.microsoft.com/office/drawing/2015/06/chart">
            <c:ext xmlns:c16="http://schemas.microsoft.com/office/drawing/2014/chart" uri="{C3380CC4-5D6E-409C-BE32-E72D297353CC}">
              <c16:uniqueId val="{00000001-FE6C-4F7F-9052-FD2117C62F3C}"/>
            </c:ext>
          </c:extLst>
        </c:ser>
        <c:ser>
          <c:idx val="2"/>
          <c:order val="2"/>
          <c:tx>
            <c:strRef>
              <c:f>Hoja1! $D$1</c:f>
              <c:strCache>
                <c:ptCount val="1"/>
                <c:pt idx="0">
                  <c:v>Serie 3</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f>Hoja1!$A$2:$A$9</c:f>
              <c:strCache>
                <c:ptCount val="8"/>
                <c:pt idx="0">
                  <c:v>Enero</c:v>
                </c:pt>
                <c:pt idx="1">
                  <c:v>Feb</c:v>
                </c:pt>
                <c:pt idx="2">
                  <c:v>Mar</c:v>
                </c:pt>
                <c:pt idx="3">
                  <c:v>Abr</c:v>
                </c:pt>
                <c:pt idx="4">
                  <c:v>Mayo</c:v>
                </c:pt>
                <c:pt idx="5">
                  <c:v>Jun</c:v>
                </c:pt>
                <c:pt idx="6">
                  <c:v>Jul</c:v>
                </c:pt>
                <c:pt idx="7">
                  <c:v>Ago</c:v>
                </c:pt>
              </c:strCache>
            </c:strRef>
          </c:cat>
          <c:val>
            <c:numRef>
              <c:f>Hoja1! $D$2:$D$9</c:f>
              <c:numCache>
                <c:formatCode>General</c:formatCode>
                <c:ptCount val="8"/>
                <c:pt idx="0">
                  <c:v>25</c:v>
                </c:pt>
                <c:pt idx="1">
                  <c:v>55</c:v>
                </c:pt>
                <c:pt idx="2">
                  <c:v>75</c:v>
                </c:pt>
                <c:pt idx="3">
                  <c:v>83</c:v>
                </c:pt>
                <c:pt idx="4">
                  <c:v>108</c:v>
                </c:pt>
                <c:pt idx="5">
                  <c:v>74</c:v>
                </c:pt>
                <c:pt idx="6">
                  <c:v>88</c:v>
                </c:pt>
                <c:pt idx="7">
                  <c:v>98</c:v>
                </c:pt>
              </c:numCache>
            </c:numRef>
          </c:val>
          <c:smooth val="0"/>
          <c:extLst xmlns:c16r2="http://schemas.microsoft.com/office/drawing/2015/06/chart">
            <c:ext xmlns:c16="http://schemas.microsoft.com/office/drawing/2014/chart" uri="{C3380CC4-5D6E-409C-BE32-E72D297353CC}">
              <c16:uniqueId val="{00000002-FE6C-4F7F-9052-FD2117C62F3C}"/>
            </c:ext>
          </c:extLst>
        </c:ser>
        <c:dLbls>
          <c:showLegendKey val="0"/>
          <c:showVal val="0"/>
          <c:showCatName val="0"/>
          <c:showSerName val="0"/>
          <c:showPercent val="0"/>
          <c:showBubbleSize val="0"/>
        </c:dLbls>
        <c:marker val="1"/>
        <c:smooth val="0"/>
        <c:axId val="261744896"/>
        <c:axId val="261747072"/>
      </c:lineChart>
      <c:catAx>
        <c:axId val="26174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261747072"/>
        <c:crosses val="autoZero"/>
        <c:auto val="1"/>
        <c:lblAlgn val="ctr"/>
        <c:lblOffset val="100"/>
        <c:noMultiLvlLbl val="0"/>
      </c:catAx>
      <c:valAx>
        <c:axId val="261747072"/>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261744896"/>
        <c:crosses val="autoZero"/>
        <c:crossBetween val="between"/>
        <c:majorUnit val="3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053609721229458E-2"/>
          <c:y val="8.8221037324285032E-2"/>
          <c:w val="0.86436740528949252"/>
          <c:h val="0.87251575375666512"/>
        </c:manualLayout>
      </c:layout>
      <c:barChart>
        <c:barDir val="col"/>
        <c:grouping val="stacked"/>
        <c:varyColors val="0"/>
        <c:ser>
          <c:idx val="0"/>
          <c:order val="0"/>
          <c:spPr>
            <a:solidFill>
              <a:schemeClr val="accent2"/>
            </a:solidFill>
            <a:ln>
              <a:noFill/>
            </a:ln>
          </c:spPr>
          <c:invertIfNegative val="0"/>
          <c:dLbls>
            <c:dLbl>
              <c:idx val="0"/>
              <c:layout>
                <c:manualLayout>
                  <c:x val="0"/>
                  <c:y val="-0.46534173533688805"/>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A1D-4FA3-B132-27689F135FF3}"/>
                </c:ext>
              </c:extLst>
            </c:dLbl>
            <c:dLbl>
              <c:idx val="1"/>
              <c:layout>
                <c:manualLayout>
                  <c:x val="0"/>
                  <c:y val="-0.34900630150266604"/>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A1D-4FA3-B132-27689F135FF3}"/>
                </c:ext>
              </c:extLst>
            </c:dLbl>
            <c:dLbl>
              <c:idx val="2"/>
              <c:layout>
                <c:manualLayout>
                  <c:x val="0"/>
                  <c:y val="-0.2326708676684440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A1D-4FA3-B132-27689F135FF3}"/>
                </c:ext>
              </c:extLst>
            </c:dLbl>
            <c:dLbl>
              <c:idx val="3"/>
              <c:layout>
                <c:manualLayout>
                  <c:x val="0"/>
                  <c:y val="-0.16480853126514786"/>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A1D-4FA3-B132-27689F135FF3}"/>
                </c:ext>
              </c:extLst>
            </c:dLbl>
            <c:dLbl>
              <c:idx val="4"/>
              <c:layout>
                <c:manualLayout>
                  <c:x val="0"/>
                  <c:y val="-0.1454192922927775"/>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A1D-4FA3-B132-27689F135FF3}"/>
                </c:ext>
              </c:extLst>
            </c:dLbl>
            <c:dLbl>
              <c:idx val="5"/>
              <c:layout>
                <c:manualLayout>
                  <c:x val="0"/>
                  <c:y val="-0.13572467280659234"/>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A1D-4FA3-B132-27689F135FF3}"/>
                </c:ext>
              </c:extLst>
            </c:dLbl>
            <c:dLbl>
              <c:idx val="6"/>
              <c:layout>
                <c:manualLayout>
                  <c:x val="0"/>
                  <c:y val="-7.7556955889481333E-2"/>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A1D-4FA3-B132-27689F135FF3}"/>
                </c:ext>
              </c:extLst>
            </c:dLbl>
            <c:dLbl>
              <c:idx val="7"/>
              <c:layout>
                <c:manualLayout>
                  <c:x val="0"/>
                  <c:y val="-5.8167716917111006E-2"/>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A1D-4FA3-B132-27689F135FF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Hoja1! $A$1:$H$1</c:f>
              <c:numCache>
                <c:formatCode>General</c:formatCode>
                <c:ptCount val="8"/>
                <c:pt idx="0">
                  <c:v>44</c:v>
                </c:pt>
                <c:pt idx="1">
                  <c:v>32</c:v>
                </c:pt>
                <c:pt idx="2">
                  <c:v>20</c:v>
                </c:pt>
                <c:pt idx="3">
                  <c:v>13</c:v>
                </c:pt>
                <c:pt idx="4">
                  <c:v>11</c:v>
                </c:pt>
                <c:pt idx="5">
                  <c:v>10</c:v>
                </c:pt>
                <c:pt idx="6">
                  <c:v>4</c:v>
                </c:pt>
                <c:pt idx="7">
                  <c:v>2</c:v>
                </c:pt>
              </c:numCache>
            </c:numRef>
          </c:val>
          <c:extLst xmlns:c16r2="http://schemas.microsoft.com/office/drawing/2015/06/chart">
            <c:ext xmlns:c16="http://schemas.microsoft.com/office/drawing/2014/chart" uri="{C3380CC4-5D6E-409C-BE32-E72D297353CC}">
              <c16:uniqueId val="{00000008-BA1D-4FA3-B132-27689F135FF3}"/>
            </c:ext>
          </c:extLst>
        </c:ser>
        <c:dLbls>
          <c:showLegendKey val="0"/>
          <c:showVal val="0"/>
          <c:showCatName val="0"/>
          <c:showSerName val="0"/>
          <c:showPercent val="0"/>
          <c:showBubbleSize val="0"/>
        </c:dLbls>
        <c:gapWidth val="80"/>
        <c:overlap val="100"/>
        <c:axId val="289536640"/>
        <c:axId val="290017664"/>
      </c:barChart>
      <c:lineChart>
        <c:grouping val="standard"/>
        <c:varyColors val="0"/>
        <c:ser>
          <c:idx val="1"/>
          <c:order val="1"/>
          <c:spPr>
            <a:ln w="28575" algn="ctr">
              <a:solidFill>
                <a:schemeClr val="tx2"/>
              </a:solidFill>
              <a:prstDash val="solid"/>
            </a:ln>
          </c:spPr>
          <c:marker>
            <c:symbol val="none"/>
          </c:marker>
          <c:dLbls>
            <c:dLbl>
              <c:idx val="2"/>
              <c:layout>
                <c:manualLayout>
                  <c:x val="0"/>
                  <c:y val="-4.8957828405235097E-2"/>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A1D-4FA3-B132-27689F135FF3}"/>
                </c:ext>
              </c:extLst>
            </c:dLbl>
            <c:dLbl>
              <c:idx val="3"/>
              <c:layout>
                <c:manualLayout>
                  <c:x val="0"/>
                  <c:y val="-4.8957828405235097E-2"/>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A1D-4FA3-B132-27689F135FF3}"/>
                </c:ext>
              </c:extLst>
            </c:dLbl>
            <c:dLbl>
              <c:idx val="4"/>
              <c:layout>
                <c:manualLayout>
                  <c:x val="0"/>
                  <c:y val="-4.8957828405235097E-2"/>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A1D-4FA3-B132-27689F135FF3}"/>
                </c:ext>
              </c:extLst>
            </c:dLbl>
            <c:dLbl>
              <c:idx val="5"/>
              <c:layout>
                <c:manualLayout>
                  <c:x val="0"/>
                  <c:y val="-4.8957828405235097E-2"/>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A1D-4FA3-B132-27689F135FF3}"/>
                </c:ext>
              </c:extLst>
            </c:dLbl>
            <c:dLbl>
              <c:idx val="6"/>
              <c:layout>
                <c:manualLayout>
                  <c:x val="0"/>
                  <c:y val="-4.8957828405235097E-2"/>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A1D-4FA3-B132-27689F135FF3}"/>
                </c:ext>
              </c:extLst>
            </c:dLbl>
            <c:dLbl>
              <c:idx val="7"/>
              <c:layout>
                <c:manualLayout>
                  <c:x val="0"/>
                  <c:y val="-4.8957828405235097E-2"/>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A1D-4FA3-B132-27689F135FF3}"/>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Hoja1! $A$2:$H$2</c:f>
              <c:numCache>
                <c:formatCode>General</c:formatCode>
                <c:ptCount val="8"/>
                <c:pt idx="0">
                  <c:v>32.352941176470587</c:v>
                </c:pt>
                <c:pt idx="1">
                  <c:v>55.882352941176471</c:v>
                </c:pt>
                <c:pt idx="2">
                  <c:v>70.588235294117652</c:v>
                </c:pt>
                <c:pt idx="3">
                  <c:v>80.14705882352942</c:v>
                </c:pt>
                <c:pt idx="4">
                  <c:v>88.235294117647058</c:v>
                </c:pt>
                <c:pt idx="5">
                  <c:v>95.588235294117652</c:v>
                </c:pt>
                <c:pt idx="6">
                  <c:v>98.529411764705884</c:v>
                </c:pt>
                <c:pt idx="7">
                  <c:v>100</c:v>
                </c:pt>
              </c:numCache>
            </c:numRef>
          </c:val>
          <c:smooth val="1"/>
          <c:extLst xmlns:c16r2="http://schemas.microsoft.com/office/drawing/2015/06/chart">
            <c:ext xmlns:c16="http://schemas.microsoft.com/office/drawing/2014/chart" uri="{C3380CC4-5D6E-409C-BE32-E72D297353CC}">
              <c16:uniqueId val="{0000000F-BA1D-4FA3-B132-27689F135FF3}"/>
            </c:ext>
          </c:extLst>
        </c:ser>
        <c:dLbls>
          <c:showLegendKey val="0"/>
          <c:showVal val="0"/>
          <c:showCatName val="0"/>
          <c:showSerName val="0"/>
          <c:showPercent val="0"/>
          <c:showBubbleSize val="0"/>
        </c:dLbls>
        <c:marker val="1"/>
        <c:smooth val="0"/>
        <c:axId val="290020736"/>
        <c:axId val="290019200"/>
      </c:lineChart>
      <c:catAx>
        <c:axId val="2895366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290017664"/>
        <c:crosses val="min"/>
        <c:auto val="0"/>
        <c:lblAlgn val="ctr"/>
        <c:lblOffset val="100"/>
        <c:noMultiLvlLbl val="0"/>
      </c:catAx>
      <c:valAx>
        <c:axId val="290017664"/>
        <c:scaling>
          <c:orientation val="minMax"/>
          <c:max val="45"/>
          <c:min val="0"/>
        </c:scaling>
        <c:delete val="0"/>
        <c:axPos val="r"/>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400">
                <a:solidFill>
                  <a:schemeClr val="tx1"/>
                </a:solidFill>
                <a:latin typeface="+mn-lt"/>
                <a:ea typeface="+mn-ea"/>
                <a:cs typeface="+mn-cs"/>
                <a:sym typeface="+mn-lt"/>
              </a:defRPr>
            </a:pPr>
            <a:endParaRPr lang="en-US"/>
          </a:p>
        </c:txPr>
        <c:crossAx val="289536640"/>
        <c:crosses val="max"/>
        <c:crossBetween val="between"/>
        <c:majorUnit val="5"/>
      </c:valAx>
      <c:valAx>
        <c:axId val="290019200"/>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400">
                <a:solidFill>
                  <a:schemeClr val="tx1"/>
                </a:solidFill>
                <a:latin typeface="+mn-lt"/>
                <a:ea typeface="+mn-ea"/>
                <a:cs typeface="+mn-cs"/>
                <a:sym typeface="+mn-lt"/>
              </a:defRPr>
            </a:pPr>
            <a:endParaRPr lang="en-US"/>
          </a:p>
        </c:txPr>
        <c:crossAx val="290020736"/>
        <c:crosses val="min"/>
        <c:crossBetween val="between"/>
        <c:majorUnit val="10"/>
      </c:valAx>
      <c:catAx>
        <c:axId val="290020736"/>
        <c:scaling>
          <c:orientation val="minMax"/>
        </c:scaling>
        <c:delete val="1"/>
        <c:axPos val="b"/>
        <c:majorTickMark val="out"/>
        <c:minorTickMark val="none"/>
        <c:tickLblPos val="nextTo"/>
        <c:crossAx val="290019200"/>
        <c:crosses val="min"/>
        <c:auto val="0"/>
        <c:lblAlgn val="ctr"/>
        <c:lblOffset val="100"/>
        <c:noMultiLvlLbl val="0"/>
      </c:cat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BA4C8819-8146-8441-A609-42AD66A2BEDA}"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8C56B131-3E0C-5F41-86A4-98F96D39F171}" type="slidenum">
              <a:rPr lang="x-none" smtClean="0"/>
              <a:t>‹#›</a:t>
            </a:fld>
            <a:endParaRPr lang="x-none"/>
          </a:p>
        </p:txBody>
      </p:sp>
    </p:spTree>
    <p:extLst>
      <p:ext uri="{BB962C8B-B14F-4D97-AF65-F5344CB8AC3E}">
        <p14:creationId xmlns:p14="http://schemas.microsoft.com/office/powerpoint/2010/main" val="106913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6507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355094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20355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123530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403821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46689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94464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104703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136994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2957793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49682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199636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3011346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27985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520223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20859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244484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83023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391419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3745520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203675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1215833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787764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3175070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4096817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1596344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224482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602179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4293171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354115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787547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399335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4103174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42</a:t>
            </a:fld>
            <a:endParaRPr lang="en-GB" dirty="0"/>
          </a:p>
        </p:txBody>
      </p:sp>
    </p:spTree>
    <p:extLst>
      <p:ext uri="{BB962C8B-B14F-4D97-AF65-F5344CB8AC3E}">
        <p14:creationId xmlns:p14="http://schemas.microsoft.com/office/powerpoint/2010/main" val="3762537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2497177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44</a:t>
            </a:fld>
            <a:endParaRPr lang="en-GB" dirty="0"/>
          </a:p>
        </p:txBody>
      </p:sp>
    </p:spTree>
    <p:extLst>
      <p:ext uri="{BB962C8B-B14F-4D97-AF65-F5344CB8AC3E}">
        <p14:creationId xmlns:p14="http://schemas.microsoft.com/office/powerpoint/2010/main" val="4083934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45</a:t>
            </a:fld>
            <a:endParaRPr lang="en-GB" dirty="0"/>
          </a:p>
        </p:txBody>
      </p:sp>
    </p:spTree>
    <p:extLst>
      <p:ext uri="{BB962C8B-B14F-4D97-AF65-F5344CB8AC3E}">
        <p14:creationId xmlns:p14="http://schemas.microsoft.com/office/powerpoint/2010/main" val="1389001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46</a:t>
            </a:fld>
            <a:endParaRPr lang="en-GB" dirty="0"/>
          </a:p>
        </p:txBody>
      </p:sp>
    </p:spTree>
    <p:extLst>
      <p:ext uri="{BB962C8B-B14F-4D97-AF65-F5344CB8AC3E}">
        <p14:creationId xmlns:p14="http://schemas.microsoft.com/office/powerpoint/2010/main" val="4223221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47</a:t>
            </a:fld>
            <a:endParaRPr lang="en-GB" dirty="0"/>
          </a:p>
        </p:txBody>
      </p:sp>
    </p:spTree>
    <p:extLst>
      <p:ext uri="{BB962C8B-B14F-4D97-AF65-F5344CB8AC3E}">
        <p14:creationId xmlns:p14="http://schemas.microsoft.com/office/powerpoint/2010/main" val="942572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48</a:t>
            </a:fld>
            <a:endParaRPr lang="en-GB" dirty="0"/>
          </a:p>
        </p:txBody>
      </p:sp>
    </p:spTree>
    <p:extLst>
      <p:ext uri="{BB962C8B-B14F-4D97-AF65-F5344CB8AC3E}">
        <p14:creationId xmlns:p14="http://schemas.microsoft.com/office/powerpoint/2010/main" val="2623057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49</a:t>
            </a:fld>
            <a:endParaRPr lang="en-GB" dirty="0"/>
          </a:p>
        </p:txBody>
      </p:sp>
    </p:spTree>
    <p:extLst>
      <p:ext uri="{BB962C8B-B14F-4D97-AF65-F5344CB8AC3E}">
        <p14:creationId xmlns:p14="http://schemas.microsoft.com/office/powerpoint/2010/main" val="3660836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50</a:t>
            </a:fld>
            <a:endParaRPr lang="en-GB" dirty="0"/>
          </a:p>
        </p:txBody>
      </p:sp>
    </p:spTree>
    <p:extLst>
      <p:ext uri="{BB962C8B-B14F-4D97-AF65-F5344CB8AC3E}">
        <p14:creationId xmlns:p14="http://schemas.microsoft.com/office/powerpoint/2010/main" val="4113591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51</a:t>
            </a:fld>
            <a:endParaRPr lang="en-GB" dirty="0"/>
          </a:p>
        </p:txBody>
      </p:sp>
    </p:spTree>
    <p:extLst>
      <p:ext uri="{BB962C8B-B14F-4D97-AF65-F5344CB8AC3E}">
        <p14:creationId xmlns:p14="http://schemas.microsoft.com/office/powerpoint/2010/main" val="307735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2814173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52</a:t>
            </a:fld>
            <a:endParaRPr lang="en-GB" dirty="0"/>
          </a:p>
        </p:txBody>
      </p:sp>
    </p:spTree>
    <p:extLst>
      <p:ext uri="{BB962C8B-B14F-4D97-AF65-F5344CB8AC3E}">
        <p14:creationId xmlns:p14="http://schemas.microsoft.com/office/powerpoint/2010/main" val="171372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53</a:t>
            </a:fld>
            <a:endParaRPr lang="en-GB" dirty="0"/>
          </a:p>
        </p:txBody>
      </p:sp>
    </p:spTree>
    <p:extLst>
      <p:ext uri="{BB962C8B-B14F-4D97-AF65-F5344CB8AC3E}">
        <p14:creationId xmlns:p14="http://schemas.microsoft.com/office/powerpoint/2010/main" val="3672063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54</a:t>
            </a:fld>
            <a:endParaRPr lang="en-GB" dirty="0"/>
          </a:p>
        </p:txBody>
      </p:sp>
    </p:spTree>
    <p:extLst>
      <p:ext uri="{BB962C8B-B14F-4D97-AF65-F5344CB8AC3E}">
        <p14:creationId xmlns:p14="http://schemas.microsoft.com/office/powerpoint/2010/main" val="1380849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55</a:t>
            </a:fld>
            <a:endParaRPr lang="en-GB" dirty="0"/>
          </a:p>
        </p:txBody>
      </p:sp>
    </p:spTree>
    <p:extLst>
      <p:ext uri="{BB962C8B-B14F-4D97-AF65-F5344CB8AC3E}">
        <p14:creationId xmlns:p14="http://schemas.microsoft.com/office/powerpoint/2010/main" val="115014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56</a:t>
            </a:fld>
            <a:endParaRPr lang="en-GB" dirty="0"/>
          </a:p>
        </p:txBody>
      </p:sp>
    </p:spTree>
    <p:extLst>
      <p:ext uri="{BB962C8B-B14F-4D97-AF65-F5344CB8AC3E}">
        <p14:creationId xmlns:p14="http://schemas.microsoft.com/office/powerpoint/2010/main" val="263249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57</a:t>
            </a:fld>
            <a:endParaRPr lang="en-GB" dirty="0"/>
          </a:p>
        </p:txBody>
      </p:sp>
    </p:spTree>
    <p:extLst>
      <p:ext uri="{BB962C8B-B14F-4D97-AF65-F5344CB8AC3E}">
        <p14:creationId xmlns:p14="http://schemas.microsoft.com/office/powerpoint/2010/main" val="2791474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58</a:t>
            </a:fld>
            <a:endParaRPr lang="en-GB" dirty="0"/>
          </a:p>
        </p:txBody>
      </p:sp>
    </p:spTree>
    <p:extLst>
      <p:ext uri="{BB962C8B-B14F-4D97-AF65-F5344CB8AC3E}">
        <p14:creationId xmlns:p14="http://schemas.microsoft.com/office/powerpoint/2010/main" val="1833807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59</a:t>
            </a:fld>
            <a:endParaRPr lang="en-GB" dirty="0"/>
          </a:p>
        </p:txBody>
      </p:sp>
    </p:spTree>
    <p:extLst>
      <p:ext uri="{BB962C8B-B14F-4D97-AF65-F5344CB8AC3E}">
        <p14:creationId xmlns:p14="http://schemas.microsoft.com/office/powerpoint/2010/main" val="278381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60</a:t>
            </a:fld>
            <a:endParaRPr lang="en-GB" dirty="0"/>
          </a:p>
        </p:txBody>
      </p:sp>
    </p:spTree>
    <p:extLst>
      <p:ext uri="{BB962C8B-B14F-4D97-AF65-F5344CB8AC3E}">
        <p14:creationId xmlns:p14="http://schemas.microsoft.com/office/powerpoint/2010/main" val="33525959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61</a:t>
            </a:fld>
            <a:endParaRPr lang="en-GB" dirty="0"/>
          </a:p>
        </p:txBody>
      </p:sp>
    </p:spTree>
    <p:extLst>
      <p:ext uri="{BB962C8B-B14F-4D97-AF65-F5344CB8AC3E}">
        <p14:creationId xmlns:p14="http://schemas.microsoft.com/office/powerpoint/2010/main" val="241375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2395046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62</a:t>
            </a:fld>
            <a:endParaRPr lang="en-GB" dirty="0"/>
          </a:p>
        </p:txBody>
      </p:sp>
    </p:spTree>
    <p:extLst>
      <p:ext uri="{BB962C8B-B14F-4D97-AF65-F5344CB8AC3E}">
        <p14:creationId xmlns:p14="http://schemas.microsoft.com/office/powerpoint/2010/main" val="10566782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63</a:t>
            </a:fld>
            <a:endParaRPr lang="en-GB" dirty="0"/>
          </a:p>
        </p:txBody>
      </p:sp>
    </p:spTree>
    <p:extLst>
      <p:ext uri="{BB962C8B-B14F-4D97-AF65-F5344CB8AC3E}">
        <p14:creationId xmlns:p14="http://schemas.microsoft.com/office/powerpoint/2010/main" val="3554670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64</a:t>
            </a:fld>
            <a:endParaRPr lang="en-GB" dirty="0"/>
          </a:p>
        </p:txBody>
      </p:sp>
    </p:spTree>
    <p:extLst>
      <p:ext uri="{BB962C8B-B14F-4D97-AF65-F5344CB8AC3E}">
        <p14:creationId xmlns:p14="http://schemas.microsoft.com/office/powerpoint/2010/main" val="18629086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65</a:t>
            </a:fld>
            <a:endParaRPr lang="en-GB" dirty="0"/>
          </a:p>
        </p:txBody>
      </p:sp>
    </p:spTree>
    <p:extLst>
      <p:ext uri="{BB962C8B-B14F-4D97-AF65-F5344CB8AC3E}">
        <p14:creationId xmlns:p14="http://schemas.microsoft.com/office/powerpoint/2010/main" val="1596316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66</a:t>
            </a:fld>
            <a:endParaRPr lang="en-GB" dirty="0"/>
          </a:p>
        </p:txBody>
      </p:sp>
    </p:spTree>
    <p:extLst>
      <p:ext uri="{BB962C8B-B14F-4D97-AF65-F5344CB8AC3E}">
        <p14:creationId xmlns:p14="http://schemas.microsoft.com/office/powerpoint/2010/main" val="37564584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67</a:t>
            </a:fld>
            <a:endParaRPr lang="en-GB" dirty="0"/>
          </a:p>
        </p:txBody>
      </p:sp>
    </p:spTree>
    <p:extLst>
      <p:ext uri="{BB962C8B-B14F-4D97-AF65-F5344CB8AC3E}">
        <p14:creationId xmlns:p14="http://schemas.microsoft.com/office/powerpoint/2010/main" val="4291959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68</a:t>
            </a:fld>
            <a:endParaRPr lang="en-GB" dirty="0"/>
          </a:p>
        </p:txBody>
      </p:sp>
    </p:spTree>
    <p:extLst>
      <p:ext uri="{BB962C8B-B14F-4D97-AF65-F5344CB8AC3E}">
        <p14:creationId xmlns:p14="http://schemas.microsoft.com/office/powerpoint/2010/main" val="860059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69</a:t>
            </a:fld>
            <a:endParaRPr lang="en-GB" dirty="0"/>
          </a:p>
        </p:txBody>
      </p:sp>
    </p:spTree>
    <p:extLst>
      <p:ext uri="{BB962C8B-B14F-4D97-AF65-F5344CB8AC3E}">
        <p14:creationId xmlns:p14="http://schemas.microsoft.com/office/powerpoint/2010/main" val="18688500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70</a:t>
            </a:fld>
            <a:endParaRPr lang="en-GB" dirty="0"/>
          </a:p>
        </p:txBody>
      </p:sp>
    </p:spTree>
    <p:extLst>
      <p:ext uri="{BB962C8B-B14F-4D97-AF65-F5344CB8AC3E}">
        <p14:creationId xmlns:p14="http://schemas.microsoft.com/office/powerpoint/2010/main" val="39368652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71</a:t>
            </a:fld>
            <a:endParaRPr lang="en-GB" dirty="0"/>
          </a:p>
        </p:txBody>
      </p:sp>
    </p:spTree>
    <p:extLst>
      <p:ext uri="{BB962C8B-B14F-4D97-AF65-F5344CB8AC3E}">
        <p14:creationId xmlns:p14="http://schemas.microsoft.com/office/powerpoint/2010/main" val="42755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29906147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72</a:t>
            </a:fld>
            <a:endParaRPr lang="en-GB" dirty="0"/>
          </a:p>
        </p:txBody>
      </p:sp>
    </p:spTree>
    <p:extLst>
      <p:ext uri="{BB962C8B-B14F-4D97-AF65-F5344CB8AC3E}">
        <p14:creationId xmlns:p14="http://schemas.microsoft.com/office/powerpoint/2010/main" val="26841405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73</a:t>
            </a:fld>
            <a:endParaRPr lang="en-GB" dirty="0"/>
          </a:p>
        </p:txBody>
      </p:sp>
    </p:spTree>
    <p:extLst>
      <p:ext uri="{BB962C8B-B14F-4D97-AF65-F5344CB8AC3E}">
        <p14:creationId xmlns:p14="http://schemas.microsoft.com/office/powerpoint/2010/main" val="11023914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74</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383710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268606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6F77F-91D8-384D-8C19-D656F88045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47E3BA3B-E56A-5946-B900-701FCB671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4053488D-A4CE-014C-B29D-C3D0B71B0439}"/>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00E38C67-840B-A046-BD57-E6951648C97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75F1A09-9BE6-4E47-B214-24192D18B594}"/>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58356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04642-9EA5-E64B-997A-C8F691077722}"/>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4794ED1-5169-3448-8202-E240D21688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1E42EB9-7023-CC45-9736-139B628A9042}"/>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719D6A52-3883-FD40-9C0A-33E0E528CE2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295BB1E3-91F8-8440-B0D5-0B4516319603}"/>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3249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A666B8-1751-174B-B9F5-27D068C6BC5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1042A416-69A4-7746-BF24-42B7AB0933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02B24F09-8DD5-2248-ADBF-1FFE1FA5E52C}"/>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A35D0CB3-78CE-884A-9421-37CFA6F212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389F85E-B660-EF47-B339-F09CCD8B5EE5}"/>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21840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274724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18730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2097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25548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1D776-7E2C-9749-956E-0070BB41E9BF}"/>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6ED6CD5-D50A-9341-833D-792E4759DB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8444D3A-AACF-5A4C-8961-97C68AC085C9}"/>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C008BA2E-438E-4D42-9CF2-432DCAC4433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51FEF80-AFD7-1A42-9A91-3DAAA921031D}"/>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47903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0A5CC-4D26-C545-A3CB-6B8E684895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70AEDCA-4CA0-224F-8BC0-5EFBCC3ED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547C649-0939-364F-9CEE-D871A09681DE}"/>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8F15B30C-7D95-6348-865C-B352BEBBE60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744D6D8-6FD5-2549-ADA3-F5FA870D54F3}"/>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9697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D4A20-0237-7842-89D5-85A10C83DA6F}"/>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9BDD8C9-A000-5C43-B778-465A206D856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83FE2D60-6E0F-F64D-BE6F-D000E4CDA5F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FE22BE44-5BEC-7141-A162-5D5103F63148}"/>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6" name="Footer Placeholder 5">
            <a:extLst>
              <a:ext uri="{FF2B5EF4-FFF2-40B4-BE49-F238E27FC236}">
                <a16:creationId xmlns:a16="http://schemas.microsoft.com/office/drawing/2014/main" xmlns="" id="{A9A550C0-D296-EE4D-B603-D12A45AF6D1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68EB4E1F-6A19-2048-B0B6-EDA7227E2ADC}"/>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63176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8367F-860E-9E43-992F-B57B10116FEE}"/>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078D2AE4-2751-5F4D-83D2-07252F482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8F4FF8BA-FDCD-744E-A144-A8C921B43E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C15F069-345A-F149-86DF-C2ED3729C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9BC2D2-ECD1-9C40-B2B1-CF10B40CD2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B2919DA6-2315-454F-92AD-A249989D5C0B}"/>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8" name="Footer Placeholder 7">
            <a:extLst>
              <a:ext uri="{FF2B5EF4-FFF2-40B4-BE49-F238E27FC236}">
                <a16:creationId xmlns:a16="http://schemas.microsoft.com/office/drawing/2014/main" xmlns="" id="{1C296222-15E6-534B-9A89-3E1900E31F3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E8829519-B885-4D49-A255-CE80873FCDF8}"/>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301735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A6C7C-C70F-AE4F-800F-07E2F9FAC819}"/>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4F22E11A-4366-1C42-BA0E-668EF8D77726}"/>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4" name="Footer Placeholder 3">
            <a:extLst>
              <a:ext uri="{FF2B5EF4-FFF2-40B4-BE49-F238E27FC236}">
                <a16:creationId xmlns:a16="http://schemas.microsoft.com/office/drawing/2014/main" xmlns="" id="{97548ED5-3C3E-1C4E-8E25-E1DC7E1E2DC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3E8D57CF-8E46-C042-A610-A7D74B324A53}"/>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2471582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8C71739-6D11-1141-8761-DAD49AE4C767}"/>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3" name="Footer Placeholder 2">
            <a:extLst>
              <a:ext uri="{FF2B5EF4-FFF2-40B4-BE49-F238E27FC236}">
                <a16:creationId xmlns:a16="http://schemas.microsoft.com/office/drawing/2014/main" xmlns="" id="{BB878C08-08BA-CF4C-BA5E-91EFB7F0C9C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9459D281-EBD3-704B-9CAB-FF75641DB534}"/>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81534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C5A8B-5839-0242-A056-B03B263BB0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76C303E-731C-2641-89C6-EA8E76C6B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449B3070-0563-C245-A827-1D57D6F3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EA2F423-CE58-EE4E-B95E-5575C29D7C33}"/>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6" name="Footer Placeholder 5">
            <a:extLst>
              <a:ext uri="{FF2B5EF4-FFF2-40B4-BE49-F238E27FC236}">
                <a16:creationId xmlns:a16="http://schemas.microsoft.com/office/drawing/2014/main" xmlns="" id="{F905632E-7E06-F341-ADFF-AC6F8C87988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B735B08-1D28-3342-8CCF-0F2B58217F15}"/>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16555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A658C-6CC9-0443-B04E-F9C8DDB9DA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11A19E77-D6DB-F847-93E3-7FDBF1D42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46816294-B423-5347-BF62-FC05C66BE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3DE55EE-E170-0A4B-A988-68F7EFFBE5DF}"/>
              </a:ext>
            </a:extLst>
          </p:cNvPr>
          <p:cNvSpPr>
            <a:spLocks noGrp="1"/>
          </p:cNvSpPr>
          <p:nvPr>
            <p:ph type="dt" sz="half" idx="10"/>
          </p:nvPr>
        </p:nvSpPr>
        <p:spPr/>
        <p:txBody>
          <a:bodyPr/>
          <a:lstStyle/>
          <a:p>
            <a:fld id="{F2EC7EF9-AD17-284C-861A-F4DF46F3C8A3}" type="datetimeFigureOut">
              <a:rPr lang="x-none" smtClean="0"/>
              <a:t>21/04/2022</a:t>
            </a:fld>
            <a:endParaRPr lang="x-none"/>
          </a:p>
        </p:txBody>
      </p:sp>
      <p:sp>
        <p:nvSpPr>
          <p:cNvPr id="6" name="Footer Placeholder 5">
            <a:extLst>
              <a:ext uri="{FF2B5EF4-FFF2-40B4-BE49-F238E27FC236}">
                <a16:creationId xmlns:a16="http://schemas.microsoft.com/office/drawing/2014/main" xmlns="" id="{7DEDCB95-93E9-F64C-800A-8BF6B62E455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EB2EA7BB-BFF5-8E4E-AB74-F942FBE9EBB1}"/>
              </a:ext>
            </a:extLst>
          </p:cNvPr>
          <p:cNvSpPr>
            <a:spLocks noGrp="1"/>
          </p:cNvSpPr>
          <p:nvPr>
            <p:ph type="sldNum" sz="quarter" idx="12"/>
          </p:nvPr>
        </p:nvSpPr>
        <p:spPr/>
        <p:txBody>
          <a:bodyPr/>
          <a:lstStyle/>
          <a:p>
            <a:fld id="{BDCF6836-2D51-EE41-9CA4-AD924796E213}" type="slidenum">
              <a:rPr lang="x-none" smtClean="0"/>
              <a:t>‹#›</a:t>
            </a:fld>
            <a:endParaRPr lang="x-none"/>
          </a:p>
        </p:txBody>
      </p:sp>
    </p:spTree>
    <p:extLst>
      <p:ext uri="{BB962C8B-B14F-4D97-AF65-F5344CB8AC3E}">
        <p14:creationId xmlns:p14="http://schemas.microsoft.com/office/powerpoint/2010/main" val="237947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FA83433-18C4-304E-9AF4-5F4467CA0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 </a:t>
            </a:r>
            <a:endParaRPr lang="x-none"/>
          </a:p>
        </p:txBody>
      </p:sp>
      <p:sp>
        <p:nvSpPr>
          <p:cNvPr id="3" name="Text Placeholder 2">
            <a:extLst>
              <a:ext uri="{FF2B5EF4-FFF2-40B4-BE49-F238E27FC236}">
                <a16:creationId xmlns:a16="http://schemas.microsoft.com/office/drawing/2014/main" xmlns="" id="{DC48E506-8F78-4840-87CF-B7D6404FA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4" name="Date Placeholder 3">
            <a:extLst>
              <a:ext uri="{FF2B5EF4-FFF2-40B4-BE49-F238E27FC236}">
                <a16:creationId xmlns:a16="http://schemas.microsoft.com/office/drawing/2014/main" xmlns="" id="{525C447E-06E7-1C43-883C-52FF6F407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C7EF9-AD17-284C-861A-F4DF46F3C8A3}" type="datetimeFigureOut">
              <a:rPr lang="x-none" smtClean="0"/>
              <a:t>21/04/2022</a:t>
            </a:fld>
            <a:endParaRPr lang="x-none"/>
          </a:p>
        </p:txBody>
      </p:sp>
      <p:sp>
        <p:nvSpPr>
          <p:cNvPr id="5" name="Footer Placeholder 4">
            <a:extLst>
              <a:ext uri="{FF2B5EF4-FFF2-40B4-BE49-F238E27FC236}">
                <a16:creationId xmlns:a16="http://schemas.microsoft.com/office/drawing/2014/main" xmlns="" id="{172F4534-549F-3748-8122-FFBC57CCA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D4B0DAB4-5930-9148-B933-2FF7599D7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F6836-2D51-EE41-9CA4-AD924796E213}" type="slidenum">
              <a:rPr lang="x-none" smtClean="0"/>
              <a:t>‹#›</a:t>
            </a:fld>
            <a:endParaRPr lang="x-none"/>
          </a:p>
        </p:txBody>
      </p:sp>
    </p:spTree>
    <p:extLst>
      <p:ext uri="{BB962C8B-B14F-4D97-AF65-F5344CB8AC3E}">
        <p14:creationId xmlns:p14="http://schemas.microsoft.com/office/powerpoint/2010/main" val="136408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chart" Target="../charts/chart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medium.com/@KeithKrach/4-ways-entrepreneurs-can-manage-risk-5d55210deb3f" TargetMode="External"/><Relationship Id="rId2" Type="http://schemas.openxmlformats.org/officeDocument/2006/relationships/hyperlink" Target="https://www.entrepreneur.com/article/276728" TargetMode="External"/><Relationship Id="rId1" Type="http://schemas.openxmlformats.org/officeDocument/2006/relationships/slideLayout" Target="../slideLayouts/slideLayout13.xml"/><Relationship Id="rId6" Type="http://schemas.openxmlformats.org/officeDocument/2006/relationships/hyperlink" Target="https://www.fm-magazine.com/news/2020/jul/risk-management-lessons-from-coronavirus-pandemic.html" TargetMode="External"/><Relationship Id="rId5" Type="http://schemas.openxmlformats.org/officeDocument/2006/relationships/hyperlink" Target="https://www.bdo.co.uk/en-gb/insights/advisory/risk-and-advisory-services/covid-19-agile-risk-management-on-the-road-to-recovery" TargetMode="External"/><Relationship Id="rId4" Type="http://schemas.openxmlformats.org/officeDocument/2006/relationships/hyperlink" Target="https://www.forbes.com/sites/forbesbusinessdevelopmentcouncil/2020/10/08/how-to-effectively-manage-risk-in-the-time-of-covid-19/?sh=117fd298dce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oleObject" Target="../embeddings/oleObject6.bin"/><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notesSlide" Target="../notesSlides/notesSlide61.xml"/><Relationship Id="rId1" Type="http://schemas.openxmlformats.org/officeDocument/2006/relationships/vmlDrawing" Target="../drawings/vmlDrawing6.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chart" Target="../charts/chart5.xml"/><Relationship Id="rId10" Type="http://schemas.openxmlformats.org/officeDocument/2006/relationships/tags" Target="../tags/tag14.xml"/><Relationship Id="rId19" Type="http://schemas.openxmlformats.org/officeDocument/2006/relationships/slideLayout" Target="../slideLayouts/slideLayout1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6.emf"/></Relationships>
</file>

<file path=ppt/slides/_rels/slide6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emf"/><Relationship Id="rId2" Type="http://schemas.openxmlformats.org/officeDocument/2006/relationships/tags" Target="../tags/tag2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62.xml"/><Relationship Id="rId4"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6.emf"/><Relationship Id="rId2" Type="http://schemas.openxmlformats.org/officeDocument/2006/relationships/tags" Target="../tags/tag2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64.xml"/><Relationship Id="rId4"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2" y="4930199"/>
            <a:ext cx="9128102" cy="697353"/>
          </a:xfrm>
        </p:spPr>
        <p:txBody>
          <a:bodyPr/>
          <a:lstStyle/>
          <a:p>
            <a:r>
              <a:rPr lang="en-GB" sz="3600" dirty="0"/>
              <a:t>Gestión de riesgos + análisis de las causas principales</a:t>
            </a:r>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Módulo 4 </a:t>
            </a:r>
          </a:p>
        </p:txBody>
      </p:sp>
      <p:sp>
        <p:nvSpPr>
          <p:cNvPr id="5" name="TextBox 4">
            <a:extLst>
              <a:ext uri="{FF2B5EF4-FFF2-40B4-BE49-F238E27FC236}">
                <a16:creationId xmlns:a16="http://schemas.microsoft.com/office/drawing/2014/main" xmlns="" id="{EB1EC615-0C3F-4E29-9A86-6AFF29E08972}"/>
              </a:ext>
            </a:extLst>
          </p:cNvPr>
          <p:cNvSpPr txBox="1"/>
          <p:nvPr/>
        </p:nvSpPr>
        <p:spPr>
          <a:xfrm>
            <a:off x="615043" y="5934670"/>
            <a:ext cx="10542814" cy="1077218"/>
          </a:xfrm>
          <a:prstGeom prst="rect">
            <a:avLst/>
          </a:prstGeom>
          <a:noFill/>
        </p:spPr>
        <p:txBody>
          <a:bodyPr wrap="square">
            <a:spAutoFit/>
          </a:bodyPr>
          <a:lstStyle/>
          <a:p>
            <a:r>
              <a:rPr lang="en-GB" sz="1600" dirty="0"/>
              <a:t>El </a:t>
            </a:r>
            <a:r>
              <a:rPr lang="en-GB" sz="1600" dirty="0" err="1"/>
              <a:t>apoyo</a:t>
            </a:r>
            <a:r>
              <a:rPr lang="en-GB" sz="1600" dirty="0"/>
              <a:t> de la </a:t>
            </a:r>
            <a:r>
              <a:rPr lang="en-GB" sz="1600" dirty="0" err="1"/>
              <a:t>Comisión</a:t>
            </a:r>
            <a:r>
              <a:rPr lang="en-GB" sz="1600" dirty="0"/>
              <a:t> </a:t>
            </a:r>
            <a:r>
              <a:rPr lang="en-GB" sz="1600" dirty="0" err="1"/>
              <a:t>Europea</a:t>
            </a:r>
            <a:r>
              <a:rPr lang="en-GB" sz="1600" dirty="0"/>
              <a:t> a la </a:t>
            </a:r>
            <a:r>
              <a:rPr lang="en-GB" sz="1600" dirty="0" err="1"/>
              <a:t>producción</a:t>
            </a:r>
            <a:r>
              <a:rPr lang="en-GB" sz="1600" dirty="0"/>
              <a:t> de </a:t>
            </a:r>
            <a:r>
              <a:rPr lang="en-GB" sz="1600" dirty="0" err="1"/>
              <a:t>esta</a:t>
            </a:r>
            <a:r>
              <a:rPr lang="en-GB" sz="1600" dirty="0"/>
              <a:t> </a:t>
            </a:r>
            <a:r>
              <a:rPr lang="en-GB" sz="1600" dirty="0" err="1"/>
              <a:t>publicación</a:t>
            </a:r>
            <a:r>
              <a:rPr lang="en-GB" sz="1600" dirty="0"/>
              <a:t> no </a:t>
            </a:r>
            <a:r>
              <a:rPr lang="en-GB" sz="1600" dirty="0" err="1"/>
              <a:t>constituye</a:t>
            </a:r>
            <a:r>
              <a:rPr lang="en-GB" sz="1600" dirty="0"/>
              <a:t> </a:t>
            </a:r>
            <a:r>
              <a:rPr lang="en-GB" sz="1600" dirty="0" err="1"/>
              <a:t>su</a:t>
            </a:r>
            <a:r>
              <a:rPr lang="en-GB" sz="1600" dirty="0"/>
              <a:t> </a:t>
            </a:r>
            <a:r>
              <a:rPr lang="en-GB" sz="1600" dirty="0" err="1"/>
              <a:t>conformidad</a:t>
            </a:r>
            <a:r>
              <a:rPr lang="en-GB" sz="1600" dirty="0"/>
              <a:t> con el </a:t>
            </a:r>
            <a:r>
              <a:rPr lang="en-GB" sz="1600" dirty="0" err="1"/>
              <a:t>contenido</a:t>
            </a:r>
            <a:r>
              <a:rPr lang="en-GB" sz="1600" dirty="0"/>
              <a:t> que </a:t>
            </a:r>
            <a:r>
              <a:rPr lang="en-GB" sz="1600" dirty="0" err="1"/>
              <a:t>refleja</a:t>
            </a:r>
            <a:r>
              <a:rPr lang="en-GB" sz="1600" dirty="0"/>
              <a:t> </a:t>
            </a:r>
            <a:r>
              <a:rPr lang="en-GB" sz="1600" dirty="0" err="1"/>
              <a:t>únicamente</a:t>
            </a:r>
            <a:r>
              <a:rPr lang="en-GB" sz="1600" dirty="0"/>
              <a:t> las </a:t>
            </a:r>
            <a:r>
              <a:rPr lang="en-GB" sz="1600" dirty="0" err="1"/>
              <a:t>opiniones</a:t>
            </a:r>
            <a:r>
              <a:rPr lang="en-GB" sz="1600" dirty="0"/>
              <a:t> de </a:t>
            </a:r>
            <a:r>
              <a:rPr lang="en-GB" sz="1600" dirty="0" err="1"/>
              <a:t>los</a:t>
            </a:r>
            <a:r>
              <a:rPr lang="en-GB" sz="1600" dirty="0"/>
              <a:t> </a:t>
            </a:r>
            <a:r>
              <a:rPr lang="en-GB" sz="1600" dirty="0" err="1"/>
              <a:t>autores</a:t>
            </a:r>
            <a:r>
              <a:rPr lang="en-GB" sz="1600" dirty="0"/>
              <a:t>, y la </a:t>
            </a:r>
            <a:r>
              <a:rPr lang="en-GB" sz="1600" dirty="0" err="1"/>
              <a:t>Comisión</a:t>
            </a:r>
            <a:r>
              <a:rPr lang="en-GB" sz="1600" dirty="0"/>
              <a:t> no se </a:t>
            </a:r>
            <a:r>
              <a:rPr lang="en-GB" sz="1600" dirty="0" err="1"/>
              <a:t>hace</a:t>
            </a:r>
            <a:r>
              <a:rPr lang="en-GB" sz="1600" dirty="0"/>
              <a:t> </a:t>
            </a:r>
            <a:r>
              <a:rPr lang="en-GB" sz="1600" dirty="0" err="1"/>
              <a:t>responsable</a:t>
            </a:r>
            <a:r>
              <a:rPr lang="en-GB" sz="1600" dirty="0"/>
              <a:t> del </a:t>
            </a:r>
            <a:r>
              <a:rPr lang="en-GB" sz="1600" dirty="0" err="1"/>
              <a:t>uso</a:t>
            </a:r>
            <a:r>
              <a:rPr lang="en-GB" sz="1600" dirty="0"/>
              <a:t> que </a:t>
            </a:r>
            <a:r>
              <a:rPr lang="en-GB" sz="1600" dirty="0" err="1"/>
              <a:t>pueda</a:t>
            </a:r>
            <a:r>
              <a:rPr lang="en-GB" sz="1600" dirty="0"/>
              <a:t> </a:t>
            </a:r>
            <a:r>
              <a:rPr lang="en-GB" sz="1600" dirty="0" err="1"/>
              <a:t>hacerse</a:t>
            </a:r>
            <a:r>
              <a:rPr lang="en-GB" sz="1600" dirty="0"/>
              <a:t> de la </a:t>
            </a:r>
            <a:r>
              <a:rPr lang="en-GB" sz="1600" dirty="0" err="1"/>
              <a:t>información</a:t>
            </a:r>
            <a:r>
              <a:rPr lang="en-GB" sz="1600" dirty="0"/>
              <a:t> </a:t>
            </a:r>
            <a:r>
              <a:rPr lang="en-GB" sz="1600" dirty="0" err="1"/>
              <a:t>contenida</a:t>
            </a:r>
            <a:r>
              <a:rPr lang="en-GB" sz="1600" dirty="0"/>
              <a:t> </a:t>
            </a:r>
            <a:r>
              <a:rPr lang="en-GB" sz="1600" dirty="0" err="1"/>
              <a:t>en</a:t>
            </a:r>
            <a:r>
              <a:rPr lang="en-GB" sz="1600" dirty="0"/>
              <a:t> </a:t>
            </a:r>
            <a:r>
              <a:rPr lang="en-GB" sz="1600" dirty="0" err="1"/>
              <a:t>ella</a:t>
            </a:r>
            <a:r>
              <a:rPr lang="en-GB" sz="1600"/>
              <a:t>.</a:t>
            </a:r>
          </a:p>
          <a:p>
            <a:endParaRPr lang="en-IE" sz="1600" dirty="0">
              <a:solidFill>
                <a:schemeClr val="bg1"/>
              </a:solidFill>
            </a:endParaRPr>
          </a:p>
        </p:txBody>
      </p:sp>
    </p:spTree>
    <p:extLst>
      <p:ext uri="{BB962C8B-B14F-4D97-AF65-F5344CB8AC3E}">
        <p14:creationId xmlns:p14="http://schemas.microsoft.com/office/powerpoint/2010/main" val="410472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215" y="481910"/>
            <a:ext cx="8852375" cy="697353"/>
          </a:xfrm>
        </p:spPr>
        <p:txBody>
          <a:bodyPr>
            <a:normAutofit/>
          </a:bodyPr>
          <a:lstStyle/>
          <a:p>
            <a:r>
              <a:rPr lang="en-GB" dirty="0"/>
              <a:t>Lluvia de ideas sobre las áreas de riesgo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520436" cy="286775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identificación de las áreas de riesgo suele comenzar con un ejercicio de lluvia de ideas.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Es importante integrar a los miembros adecuados del equipo o pedir ayuda externa.</a:t>
            </a:r>
          </a:p>
        </p:txBody>
      </p:sp>
      <p:grpSp>
        <p:nvGrpSpPr>
          <p:cNvPr id="28" name="Group 88">
            <a:extLst>
              <a:ext uri="{FF2B5EF4-FFF2-40B4-BE49-F238E27FC236}">
                <a16:creationId xmlns:a16="http://schemas.microsoft.com/office/drawing/2014/main" xmlns="" id="{D7EF0734-E158-4DAB-8FFE-A46AE4CBAA79}"/>
              </a:ext>
            </a:extLst>
          </p:cNvPr>
          <p:cNvGrpSpPr/>
          <p:nvPr/>
        </p:nvGrpSpPr>
        <p:grpSpPr>
          <a:xfrm>
            <a:off x="4932457" y="2100582"/>
            <a:ext cx="4462181" cy="3780896"/>
            <a:chOff x="7034500" y="2593161"/>
            <a:chExt cx="10358529" cy="8776991"/>
          </a:xfrm>
        </p:grpSpPr>
        <p:sp>
          <p:nvSpPr>
            <p:cNvPr id="29" name="Freeform 68">
              <a:extLst>
                <a:ext uri="{FF2B5EF4-FFF2-40B4-BE49-F238E27FC236}">
                  <a16:creationId xmlns:a16="http://schemas.microsoft.com/office/drawing/2014/main" xmlns="" id="{E913ED5F-4406-401F-969A-4DC8885D72EB}"/>
                </a:ext>
              </a:extLst>
            </p:cNvPr>
            <p:cNvSpPr/>
            <p:nvPr/>
          </p:nvSpPr>
          <p:spPr>
            <a:xfrm>
              <a:off x="12305205" y="2593161"/>
              <a:ext cx="3506287" cy="3064282"/>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0" name="Freeform 67">
              <a:extLst>
                <a:ext uri="{FF2B5EF4-FFF2-40B4-BE49-F238E27FC236}">
                  <a16:creationId xmlns:a16="http://schemas.microsoft.com/office/drawing/2014/main" xmlns="" id="{47FCF92C-34D2-41D3-A541-ED6E5590FD2C}"/>
                </a:ext>
              </a:extLst>
            </p:cNvPr>
            <p:cNvSpPr/>
            <p:nvPr/>
          </p:nvSpPr>
          <p:spPr>
            <a:xfrm>
              <a:off x="8616037" y="2593161"/>
              <a:ext cx="3506287" cy="3064282"/>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1" name="Freeform 64">
              <a:extLst>
                <a:ext uri="{FF2B5EF4-FFF2-40B4-BE49-F238E27FC236}">
                  <a16:creationId xmlns:a16="http://schemas.microsoft.com/office/drawing/2014/main" xmlns="" id="{BBDF8FA0-1C14-4432-A251-9DB6E8269887}"/>
                </a:ext>
              </a:extLst>
            </p:cNvPr>
            <p:cNvSpPr/>
            <p:nvPr/>
          </p:nvSpPr>
          <p:spPr>
            <a:xfrm>
              <a:off x="14328744" y="4174698"/>
              <a:ext cx="3064284" cy="3506287"/>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2" name="Freeform 63">
              <a:extLst>
                <a:ext uri="{FF2B5EF4-FFF2-40B4-BE49-F238E27FC236}">
                  <a16:creationId xmlns:a16="http://schemas.microsoft.com/office/drawing/2014/main" xmlns="" id="{00E3306C-EAF9-417E-B662-800F54539E46}"/>
                </a:ext>
              </a:extLst>
            </p:cNvPr>
            <p:cNvSpPr/>
            <p:nvPr/>
          </p:nvSpPr>
          <p:spPr>
            <a:xfrm>
              <a:off x="7034500" y="4174698"/>
              <a:ext cx="3064282" cy="350628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3" name="Freeform 59">
              <a:extLst>
                <a:ext uri="{FF2B5EF4-FFF2-40B4-BE49-F238E27FC236}">
                  <a16:creationId xmlns:a16="http://schemas.microsoft.com/office/drawing/2014/main" xmlns="" id="{683AE7AB-2F33-4997-A5EB-510D638D2980}"/>
                </a:ext>
              </a:extLst>
            </p:cNvPr>
            <p:cNvSpPr/>
            <p:nvPr/>
          </p:nvSpPr>
          <p:spPr>
            <a:xfrm>
              <a:off x="7034501" y="7863865"/>
              <a:ext cx="3064281" cy="3506287"/>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4" name="Freeform 58">
              <a:extLst>
                <a:ext uri="{FF2B5EF4-FFF2-40B4-BE49-F238E27FC236}">
                  <a16:creationId xmlns:a16="http://schemas.microsoft.com/office/drawing/2014/main" xmlns="" id="{FFEAAA28-DDB5-4303-A319-304B3DD8A5C3}"/>
                </a:ext>
              </a:extLst>
            </p:cNvPr>
            <p:cNvSpPr/>
            <p:nvPr/>
          </p:nvSpPr>
          <p:spPr>
            <a:xfrm>
              <a:off x="14328746" y="7863864"/>
              <a:ext cx="3064283" cy="3506288"/>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35" name="Freeform 1">
              <a:extLst>
                <a:ext uri="{FF2B5EF4-FFF2-40B4-BE49-F238E27FC236}">
                  <a16:creationId xmlns:a16="http://schemas.microsoft.com/office/drawing/2014/main" xmlns="" id="{081A5865-744E-40A7-BC39-169CA62E9C8A}"/>
                </a:ext>
              </a:extLst>
            </p:cNvPr>
            <p:cNvSpPr>
              <a:spLocks noChangeArrowheads="1"/>
            </p:cNvSpPr>
            <p:nvPr/>
          </p:nvSpPr>
          <p:spPr bwMode="auto">
            <a:xfrm>
              <a:off x="10526891" y="6323862"/>
              <a:ext cx="3323869" cy="5046290"/>
            </a:xfrm>
            <a:custGeom>
              <a:avLst/>
              <a:gdLst>
                <a:gd name="T0" fmla="*/ 4090 w 5091"/>
                <a:gd name="T1" fmla="*/ 4730 h 7728"/>
                <a:gd name="T2" fmla="*/ 4090 w 5091"/>
                <a:gd name="T3" fmla="*/ 4730 h 7728"/>
                <a:gd name="T4" fmla="*/ 4083 w 5091"/>
                <a:gd name="T5" fmla="*/ 4526 h 7728"/>
                <a:gd name="T6" fmla="*/ 4083 w 5091"/>
                <a:gd name="T7" fmla="*/ 4526 h 7728"/>
                <a:gd name="T8" fmla="*/ 5035 w 5091"/>
                <a:gd name="T9" fmla="*/ 2014 h 7728"/>
                <a:gd name="T10" fmla="*/ 5035 w 5091"/>
                <a:gd name="T11" fmla="*/ 2014 h 7728"/>
                <a:gd name="T12" fmla="*/ 2760 w 5091"/>
                <a:gd name="T13" fmla="*/ 63 h 7728"/>
                <a:gd name="T14" fmla="*/ 2760 w 5091"/>
                <a:gd name="T15" fmla="*/ 63 h 7728"/>
                <a:gd name="T16" fmla="*/ 852 w 5091"/>
                <a:gd name="T17" fmla="*/ 1261 h 7728"/>
                <a:gd name="T18" fmla="*/ 852 w 5091"/>
                <a:gd name="T19" fmla="*/ 1261 h 7728"/>
                <a:gd name="T20" fmla="*/ 507 w 5091"/>
                <a:gd name="T21" fmla="*/ 2282 h 7728"/>
                <a:gd name="T22" fmla="*/ 507 w 5091"/>
                <a:gd name="T23" fmla="*/ 2282 h 7728"/>
                <a:gd name="T24" fmla="*/ 183 w 5091"/>
                <a:gd name="T25" fmla="*/ 3105 h 7728"/>
                <a:gd name="T26" fmla="*/ 183 w 5091"/>
                <a:gd name="T27" fmla="*/ 3105 h 7728"/>
                <a:gd name="T28" fmla="*/ 493 w 5091"/>
                <a:gd name="T29" fmla="*/ 3372 h 7728"/>
                <a:gd name="T30" fmla="*/ 493 w 5091"/>
                <a:gd name="T31" fmla="*/ 3372 h 7728"/>
                <a:gd name="T32" fmla="*/ 493 w 5091"/>
                <a:gd name="T33" fmla="*/ 3767 h 7728"/>
                <a:gd name="T34" fmla="*/ 493 w 5091"/>
                <a:gd name="T35" fmla="*/ 3767 h 7728"/>
                <a:gd name="T36" fmla="*/ 542 w 5091"/>
                <a:gd name="T37" fmla="*/ 4133 h 7728"/>
                <a:gd name="T38" fmla="*/ 542 w 5091"/>
                <a:gd name="T39" fmla="*/ 4133 h 7728"/>
                <a:gd name="T40" fmla="*/ 514 w 5091"/>
                <a:gd name="T41" fmla="*/ 4436 h 7728"/>
                <a:gd name="T42" fmla="*/ 514 w 5091"/>
                <a:gd name="T43" fmla="*/ 4436 h 7728"/>
                <a:gd name="T44" fmla="*/ 873 w 5091"/>
                <a:gd name="T45" fmla="*/ 4922 h 7728"/>
                <a:gd name="T46" fmla="*/ 873 w 5091"/>
                <a:gd name="T47" fmla="*/ 4922 h 7728"/>
                <a:gd name="T48" fmla="*/ 1944 w 5091"/>
                <a:gd name="T49" fmla="*/ 5093 h 7728"/>
                <a:gd name="T50" fmla="*/ 1944 w 5091"/>
                <a:gd name="T51" fmla="*/ 5093 h 7728"/>
                <a:gd name="T52" fmla="*/ 1961 w 5091"/>
                <a:gd name="T53" fmla="*/ 5219 h 7728"/>
                <a:gd name="T54" fmla="*/ 1961 w 5091"/>
                <a:gd name="T55" fmla="*/ 5219 h 7728"/>
                <a:gd name="T56" fmla="*/ 1397 w 5091"/>
                <a:gd name="T57" fmla="*/ 7727 h 7728"/>
                <a:gd name="T58" fmla="*/ 1775 w 5091"/>
                <a:gd name="T59" fmla="*/ 7727 h 7728"/>
                <a:gd name="T60" fmla="*/ 4618 w 5091"/>
                <a:gd name="T61" fmla="*/ 7727 h 7728"/>
                <a:gd name="T62" fmla="*/ 5090 w 5091"/>
                <a:gd name="T63" fmla="*/ 7727 h 7728"/>
                <a:gd name="T64" fmla="*/ 5090 w 5091"/>
                <a:gd name="T65" fmla="*/ 7727 h 7728"/>
                <a:gd name="T66" fmla="*/ 4657 w 5091"/>
                <a:gd name="T67" fmla="*/ 6432 h 7728"/>
                <a:gd name="T68" fmla="*/ 4657 w 5091"/>
                <a:gd name="T69" fmla="*/ 6432 h 7728"/>
                <a:gd name="T70" fmla="*/ 4090 w 5091"/>
                <a:gd name="T71" fmla="*/ 473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91" h="7728">
                  <a:moveTo>
                    <a:pt x="4090" y="4730"/>
                  </a:moveTo>
                  <a:lnTo>
                    <a:pt x="4090" y="4730"/>
                  </a:lnTo>
                  <a:cubicBezTo>
                    <a:pt x="4086" y="4661"/>
                    <a:pt x="4084" y="4593"/>
                    <a:pt x="4083" y="4526"/>
                  </a:cubicBezTo>
                  <a:lnTo>
                    <a:pt x="4083" y="4526"/>
                  </a:lnTo>
                  <a:cubicBezTo>
                    <a:pt x="4076" y="3934"/>
                    <a:pt x="5028" y="3169"/>
                    <a:pt x="5035" y="2014"/>
                  </a:cubicBezTo>
                  <a:lnTo>
                    <a:pt x="5035" y="2014"/>
                  </a:lnTo>
                  <a:cubicBezTo>
                    <a:pt x="5042" y="859"/>
                    <a:pt x="3971" y="57"/>
                    <a:pt x="2760" y="63"/>
                  </a:cubicBezTo>
                  <a:lnTo>
                    <a:pt x="2760" y="63"/>
                  </a:lnTo>
                  <a:cubicBezTo>
                    <a:pt x="2760" y="63"/>
                    <a:pt x="1373" y="0"/>
                    <a:pt x="852" y="1261"/>
                  </a:cubicBezTo>
                  <a:lnTo>
                    <a:pt x="852" y="1261"/>
                  </a:lnTo>
                  <a:cubicBezTo>
                    <a:pt x="606" y="1902"/>
                    <a:pt x="909" y="1831"/>
                    <a:pt x="507" y="2282"/>
                  </a:cubicBezTo>
                  <a:lnTo>
                    <a:pt x="507" y="2282"/>
                  </a:lnTo>
                  <a:cubicBezTo>
                    <a:pt x="106" y="2733"/>
                    <a:pt x="0" y="3021"/>
                    <a:pt x="183" y="3105"/>
                  </a:cubicBezTo>
                  <a:lnTo>
                    <a:pt x="183" y="3105"/>
                  </a:lnTo>
                  <a:cubicBezTo>
                    <a:pt x="366" y="3190"/>
                    <a:pt x="500" y="3154"/>
                    <a:pt x="493" y="3372"/>
                  </a:cubicBezTo>
                  <a:lnTo>
                    <a:pt x="493" y="3372"/>
                  </a:lnTo>
                  <a:cubicBezTo>
                    <a:pt x="451" y="3492"/>
                    <a:pt x="295" y="3640"/>
                    <a:pt x="493" y="3767"/>
                  </a:cubicBezTo>
                  <a:lnTo>
                    <a:pt x="493" y="3767"/>
                  </a:lnTo>
                  <a:cubicBezTo>
                    <a:pt x="366" y="3950"/>
                    <a:pt x="563" y="4077"/>
                    <a:pt x="542" y="4133"/>
                  </a:cubicBezTo>
                  <a:lnTo>
                    <a:pt x="542" y="4133"/>
                  </a:lnTo>
                  <a:cubicBezTo>
                    <a:pt x="542" y="4133"/>
                    <a:pt x="570" y="4281"/>
                    <a:pt x="514" y="4436"/>
                  </a:cubicBezTo>
                  <a:lnTo>
                    <a:pt x="514" y="4436"/>
                  </a:lnTo>
                  <a:cubicBezTo>
                    <a:pt x="457" y="4591"/>
                    <a:pt x="373" y="4922"/>
                    <a:pt x="873" y="4922"/>
                  </a:cubicBezTo>
                  <a:lnTo>
                    <a:pt x="873" y="4922"/>
                  </a:lnTo>
                  <a:cubicBezTo>
                    <a:pt x="1373" y="4922"/>
                    <a:pt x="1867" y="4755"/>
                    <a:pt x="1944" y="5093"/>
                  </a:cubicBezTo>
                  <a:lnTo>
                    <a:pt x="1944" y="5093"/>
                  </a:lnTo>
                  <a:cubicBezTo>
                    <a:pt x="1953" y="5132"/>
                    <a:pt x="1958" y="5175"/>
                    <a:pt x="1961" y="5219"/>
                  </a:cubicBezTo>
                  <a:lnTo>
                    <a:pt x="1961" y="5219"/>
                  </a:lnTo>
                  <a:cubicBezTo>
                    <a:pt x="1928" y="6174"/>
                    <a:pt x="1397" y="7727"/>
                    <a:pt x="1397" y="7727"/>
                  </a:cubicBezTo>
                  <a:lnTo>
                    <a:pt x="1775" y="7727"/>
                  </a:lnTo>
                  <a:lnTo>
                    <a:pt x="4618" y="7727"/>
                  </a:lnTo>
                  <a:lnTo>
                    <a:pt x="5090" y="7727"/>
                  </a:lnTo>
                  <a:lnTo>
                    <a:pt x="5090" y="7727"/>
                  </a:lnTo>
                  <a:cubicBezTo>
                    <a:pt x="5090" y="7727"/>
                    <a:pt x="5023" y="7129"/>
                    <a:pt x="4657" y="6432"/>
                  </a:cubicBezTo>
                  <a:lnTo>
                    <a:pt x="4657" y="6432"/>
                  </a:lnTo>
                  <a:cubicBezTo>
                    <a:pt x="4299" y="5752"/>
                    <a:pt x="4093" y="4772"/>
                    <a:pt x="4090" y="4730"/>
                  </a:cubicBezTo>
                </a:path>
              </a:pathLst>
            </a:custGeom>
            <a:solidFill>
              <a:schemeClr val="tx2"/>
            </a:solidFill>
            <a:ln>
              <a:noFill/>
            </a:ln>
            <a:effectLst/>
          </p:spPr>
          <p:txBody>
            <a:bodyPr wrap="none" anchor="ctr"/>
            <a:lstStyle/>
            <a:p>
              <a:endParaRPr lang="en-GB" dirty="0">
                <a:latin typeface="+mj-lt"/>
              </a:endParaRPr>
            </a:p>
          </p:txBody>
        </p:sp>
      </p:grpSp>
      <p:sp>
        <p:nvSpPr>
          <p:cNvPr id="36" name="Freeform 311">
            <a:extLst>
              <a:ext uri="{FF2B5EF4-FFF2-40B4-BE49-F238E27FC236}">
                <a16:creationId xmlns:a16="http://schemas.microsoft.com/office/drawing/2014/main" xmlns="" id="{10EF235C-7697-4259-BCCA-5821BF96AF8B}"/>
              </a:ext>
            </a:extLst>
          </p:cNvPr>
          <p:cNvSpPr>
            <a:spLocks noChangeAspect="1" noChangeArrowheads="1"/>
          </p:cNvSpPr>
          <p:nvPr/>
        </p:nvSpPr>
        <p:spPr bwMode="auto">
          <a:xfrm>
            <a:off x="6826556" y="3998043"/>
            <a:ext cx="752761" cy="746041"/>
          </a:xfrm>
          <a:custGeom>
            <a:avLst/>
            <a:gdLst>
              <a:gd name="T0" fmla="*/ 2147483646 w 814"/>
              <a:gd name="T1" fmla="*/ 2147483646 h 812"/>
              <a:gd name="T2" fmla="*/ 2147483646 w 814"/>
              <a:gd name="T3" fmla="*/ 2147483646 h 812"/>
              <a:gd name="T4" fmla="*/ 2147483646 w 814"/>
              <a:gd name="T5" fmla="*/ 2147483646 h 812"/>
              <a:gd name="T6" fmla="*/ 2147483646 w 814"/>
              <a:gd name="T7" fmla="*/ 2147483646 h 812"/>
              <a:gd name="T8" fmla="*/ 2147483646 w 814"/>
              <a:gd name="T9" fmla="*/ 2147483646 h 812"/>
              <a:gd name="T10" fmla="*/ 2147483646 w 814"/>
              <a:gd name="T11" fmla="*/ 2147483646 h 812"/>
              <a:gd name="T12" fmla="*/ 2147483646 w 814"/>
              <a:gd name="T13" fmla="*/ 2147483646 h 812"/>
              <a:gd name="T14" fmla="*/ 2147483646 w 814"/>
              <a:gd name="T15" fmla="*/ 2147483646 h 812"/>
              <a:gd name="T16" fmla="*/ 2147483646 w 814"/>
              <a:gd name="T17" fmla="*/ 2147483646 h 812"/>
              <a:gd name="T18" fmla="*/ 2147483646 w 814"/>
              <a:gd name="T19" fmla="*/ 2147483646 h 812"/>
              <a:gd name="T20" fmla="*/ 2147483646 w 814"/>
              <a:gd name="T21" fmla="*/ 2147483646 h 812"/>
              <a:gd name="T22" fmla="*/ 2147483646 w 814"/>
              <a:gd name="T23" fmla="*/ 2147483646 h 812"/>
              <a:gd name="T24" fmla="*/ 2147483646 w 814"/>
              <a:gd name="T25" fmla="*/ 2147483646 h 812"/>
              <a:gd name="T26" fmla="*/ 2147483646 w 814"/>
              <a:gd name="T27" fmla="*/ 2147483646 h 812"/>
              <a:gd name="T28" fmla="*/ 2147483646 w 814"/>
              <a:gd name="T29" fmla="*/ 2147483646 h 812"/>
              <a:gd name="T30" fmla="*/ 2147483646 w 814"/>
              <a:gd name="T31" fmla="*/ 2147483646 h 812"/>
              <a:gd name="T32" fmla="*/ 2147483646 w 814"/>
              <a:gd name="T33" fmla="*/ 2147483646 h 812"/>
              <a:gd name="T34" fmla="*/ 2147483646 w 814"/>
              <a:gd name="T35" fmla="*/ 2147483646 h 812"/>
              <a:gd name="T36" fmla="*/ 2147483646 w 814"/>
              <a:gd name="T37" fmla="*/ 2147483646 h 812"/>
              <a:gd name="T38" fmla="*/ 2147483646 w 814"/>
              <a:gd name="T39" fmla="*/ 2147483646 h 812"/>
              <a:gd name="T40" fmla="*/ 2147483646 w 814"/>
              <a:gd name="T41" fmla="*/ 2147483646 h 812"/>
              <a:gd name="T42" fmla="*/ 2147483646 w 814"/>
              <a:gd name="T43" fmla="*/ 2147483646 h 812"/>
              <a:gd name="T44" fmla="*/ 2147483646 w 814"/>
              <a:gd name="T45" fmla="*/ 2147483646 h 812"/>
              <a:gd name="T46" fmla="*/ 2147483646 w 814"/>
              <a:gd name="T47" fmla="*/ 2147483646 h 812"/>
              <a:gd name="T48" fmla="*/ 2147483646 w 814"/>
              <a:gd name="T49" fmla="*/ 2147483646 h 812"/>
              <a:gd name="T50" fmla="*/ 0 w 814"/>
              <a:gd name="T51" fmla="*/ 2147483646 h 812"/>
              <a:gd name="T52" fmla="*/ 2147483646 w 814"/>
              <a:gd name="T53" fmla="*/ 2147483646 h 812"/>
              <a:gd name="T54" fmla="*/ 2147483646 w 814"/>
              <a:gd name="T55" fmla="*/ 2147483646 h 812"/>
              <a:gd name="T56" fmla="*/ 2147483646 w 814"/>
              <a:gd name="T57" fmla="*/ 2147483646 h 812"/>
              <a:gd name="T58" fmla="*/ 2147483646 w 814"/>
              <a:gd name="T59" fmla="*/ 2147483646 h 812"/>
              <a:gd name="T60" fmla="*/ 2147483646 w 814"/>
              <a:gd name="T61" fmla="*/ 2147483646 h 812"/>
              <a:gd name="T62" fmla="*/ 2147483646 w 814"/>
              <a:gd name="T63" fmla="*/ 2147483646 h 812"/>
              <a:gd name="T64" fmla="*/ 2147483646 w 814"/>
              <a:gd name="T65" fmla="*/ 2147483646 h 812"/>
              <a:gd name="T66" fmla="*/ 2147483646 w 814"/>
              <a:gd name="T67" fmla="*/ 2147483646 h 812"/>
              <a:gd name="T68" fmla="*/ 2147483646 w 814"/>
              <a:gd name="T69" fmla="*/ 2147483646 h 812"/>
              <a:gd name="T70" fmla="*/ 2147483646 w 814"/>
              <a:gd name="T71" fmla="*/ 2147483646 h 812"/>
              <a:gd name="T72" fmla="*/ 2147483646 w 814"/>
              <a:gd name="T73" fmla="*/ 2147483646 h 812"/>
              <a:gd name="T74" fmla="*/ 2147483646 w 814"/>
              <a:gd name="T75" fmla="*/ 2147483646 h 812"/>
              <a:gd name="T76" fmla="*/ 2147483646 w 814"/>
              <a:gd name="T77" fmla="*/ 2147483646 h 812"/>
              <a:gd name="T78" fmla="*/ 2147483646 w 814"/>
              <a:gd name="T79" fmla="*/ 2147483646 h 812"/>
              <a:gd name="T80" fmla="*/ 2147483646 w 814"/>
              <a:gd name="T81" fmla="*/ 2147483646 h 812"/>
              <a:gd name="T82" fmla="*/ 2147483646 w 814"/>
              <a:gd name="T83" fmla="*/ 2147483646 h 812"/>
              <a:gd name="T84" fmla="*/ 2147483646 w 814"/>
              <a:gd name="T85" fmla="*/ 2147483646 h 812"/>
              <a:gd name="T86" fmla="*/ 2147483646 w 814"/>
              <a:gd name="T87" fmla="*/ 2147483646 h 812"/>
              <a:gd name="T88" fmla="*/ 2147483646 w 814"/>
              <a:gd name="T89" fmla="*/ 2147483646 h 812"/>
              <a:gd name="T90" fmla="*/ 2147483646 w 814"/>
              <a:gd name="T91" fmla="*/ 2147483646 h 812"/>
              <a:gd name="T92" fmla="*/ 2147483646 w 814"/>
              <a:gd name="T93" fmla="*/ 2147483646 h 812"/>
              <a:gd name="T94" fmla="*/ 2147483646 w 814"/>
              <a:gd name="T95" fmla="*/ 2147483646 h 812"/>
              <a:gd name="T96" fmla="*/ 2147483646 w 814"/>
              <a:gd name="T97" fmla="*/ 2147483646 h 8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4" h="812">
                <a:moveTo>
                  <a:pt x="575" y="609"/>
                </a:moveTo>
                <a:lnTo>
                  <a:pt x="575" y="609"/>
                </a:lnTo>
                <a:cubicBezTo>
                  <a:pt x="574" y="615"/>
                  <a:pt x="574" y="621"/>
                  <a:pt x="574" y="628"/>
                </a:cubicBezTo>
                <a:lnTo>
                  <a:pt x="574" y="652"/>
                </a:lnTo>
                <a:lnTo>
                  <a:pt x="325" y="652"/>
                </a:lnTo>
                <a:cubicBezTo>
                  <a:pt x="317" y="652"/>
                  <a:pt x="311" y="657"/>
                  <a:pt x="311" y="664"/>
                </a:cubicBezTo>
                <a:cubicBezTo>
                  <a:pt x="311" y="672"/>
                  <a:pt x="317" y="676"/>
                  <a:pt x="325" y="676"/>
                </a:cubicBezTo>
                <a:lnTo>
                  <a:pt x="574" y="676"/>
                </a:lnTo>
                <a:lnTo>
                  <a:pt x="574" y="715"/>
                </a:lnTo>
                <a:cubicBezTo>
                  <a:pt x="574" y="717"/>
                  <a:pt x="573" y="718"/>
                  <a:pt x="570" y="718"/>
                </a:cubicBezTo>
                <a:lnTo>
                  <a:pt x="275" y="718"/>
                </a:lnTo>
                <a:cubicBezTo>
                  <a:pt x="273" y="718"/>
                  <a:pt x="271" y="717"/>
                  <a:pt x="271" y="715"/>
                </a:cubicBezTo>
                <a:lnTo>
                  <a:pt x="271" y="629"/>
                </a:lnTo>
                <a:cubicBezTo>
                  <a:pt x="271" y="623"/>
                  <a:pt x="271" y="615"/>
                  <a:pt x="271" y="609"/>
                </a:cubicBezTo>
                <a:lnTo>
                  <a:pt x="575" y="609"/>
                </a:lnTo>
                <a:close/>
                <a:moveTo>
                  <a:pt x="486" y="787"/>
                </a:moveTo>
                <a:lnTo>
                  <a:pt x="360" y="787"/>
                </a:lnTo>
                <a:cubicBezTo>
                  <a:pt x="333" y="787"/>
                  <a:pt x="310" y="768"/>
                  <a:pt x="306" y="743"/>
                </a:cubicBezTo>
                <a:lnTo>
                  <a:pt x="540" y="743"/>
                </a:lnTo>
                <a:cubicBezTo>
                  <a:pt x="534" y="768"/>
                  <a:pt x="512" y="787"/>
                  <a:pt x="486" y="787"/>
                </a:cubicBezTo>
                <a:close/>
                <a:moveTo>
                  <a:pt x="645" y="399"/>
                </a:moveTo>
                <a:lnTo>
                  <a:pt x="645" y="399"/>
                </a:lnTo>
                <a:cubicBezTo>
                  <a:pt x="647" y="400"/>
                  <a:pt x="648" y="400"/>
                  <a:pt x="650" y="400"/>
                </a:cubicBezTo>
                <a:cubicBezTo>
                  <a:pt x="653" y="400"/>
                  <a:pt x="656" y="399"/>
                  <a:pt x="659" y="397"/>
                </a:cubicBezTo>
                <a:lnTo>
                  <a:pt x="808" y="248"/>
                </a:lnTo>
                <a:cubicBezTo>
                  <a:pt x="813" y="243"/>
                  <a:pt x="813" y="235"/>
                  <a:pt x="808" y="231"/>
                </a:cubicBezTo>
                <a:lnTo>
                  <a:pt x="659" y="81"/>
                </a:lnTo>
                <a:cubicBezTo>
                  <a:pt x="655" y="79"/>
                  <a:pt x="650" y="77"/>
                  <a:pt x="645" y="79"/>
                </a:cubicBezTo>
                <a:cubicBezTo>
                  <a:pt x="641" y="81"/>
                  <a:pt x="638" y="86"/>
                  <a:pt x="638" y="90"/>
                </a:cubicBezTo>
                <a:lnTo>
                  <a:pt x="638" y="163"/>
                </a:lnTo>
                <a:lnTo>
                  <a:pt x="234" y="163"/>
                </a:lnTo>
                <a:cubicBezTo>
                  <a:pt x="228" y="163"/>
                  <a:pt x="222" y="167"/>
                  <a:pt x="222" y="174"/>
                </a:cubicBezTo>
                <a:cubicBezTo>
                  <a:pt x="222" y="181"/>
                  <a:pt x="228" y="186"/>
                  <a:pt x="234" y="186"/>
                </a:cubicBezTo>
                <a:lnTo>
                  <a:pt x="650" y="186"/>
                </a:lnTo>
                <a:cubicBezTo>
                  <a:pt x="658" y="186"/>
                  <a:pt x="662" y="181"/>
                  <a:pt x="662" y="174"/>
                </a:cubicBezTo>
                <a:lnTo>
                  <a:pt x="662" y="121"/>
                </a:lnTo>
                <a:lnTo>
                  <a:pt x="782" y="240"/>
                </a:lnTo>
                <a:lnTo>
                  <a:pt x="662" y="358"/>
                </a:lnTo>
                <a:lnTo>
                  <a:pt x="662" y="304"/>
                </a:lnTo>
                <a:cubicBezTo>
                  <a:pt x="662" y="297"/>
                  <a:pt x="658" y="292"/>
                  <a:pt x="650" y="292"/>
                </a:cubicBezTo>
                <a:lnTo>
                  <a:pt x="479" y="292"/>
                </a:lnTo>
                <a:lnTo>
                  <a:pt x="398" y="213"/>
                </a:lnTo>
                <a:cubicBezTo>
                  <a:pt x="395" y="209"/>
                  <a:pt x="389" y="207"/>
                  <a:pt x="385" y="209"/>
                </a:cubicBezTo>
                <a:cubicBezTo>
                  <a:pt x="381" y="211"/>
                  <a:pt x="377" y="216"/>
                  <a:pt x="377" y="220"/>
                </a:cubicBezTo>
                <a:lnTo>
                  <a:pt x="377" y="293"/>
                </a:lnTo>
                <a:lnTo>
                  <a:pt x="139" y="293"/>
                </a:lnTo>
                <a:cubicBezTo>
                  <a:pt x="147" y="143"/>
                  <a:pt x="271" y="25"/>
                  <a:pt x="421" y="25"/>
                </a:cubicBezTo>
                <a:cubicBezTo>
                  <a:pt x="479" y="25"/>
                  <a:pt x="535" y="42"/>
                  <a:pt x="582" y="76"/>
                </a:cubicBezTo>
                <a:cubicBezTo>
                  <a:pt x="589" y="79"/>
                  <a:pt x="595" y="77"/>
                  <a:pt x="600" y="72"/>
                </a:cubicBezTo>
                <a:cubicBezTo>
                  <a:pt x="603" y="67"/>
                  <a:pt x="602" y="59"/>
                  <a:pt x="596" y="54"/>
                </a:cubicBezTo>
                <a:cubicBezTo>
                  <a:pt x="546" y="19"/>
                  <a:pt x="484" y="0"/>
                  <a:pt x="421" y="0"/>
                </a:cubicBezTo>
                <a:cubicBezTo>
                  <a:pt x="257" y="0"/>
                  <a:pt x="123" y="130"/>
                  <a:pt x="114" y="293"/>
                </a:cubicBezTo>
                <a:lnTo>
                  <a:pt x="11" y="293"/>
                </a:lnTo>
                <a:cubicBezTo>
                  <a:pt x="6" y="293"/>
                  <a:pt x="0" y="297"/>
                  <a:pt x="0" y="304"/>
                </a:cubicBezTo>
                <a:cubicBezTo>
                  <a:pt x="0" y="311"/>
                  <a:pt x="6" y="317"/>
                  <a:pt x="11" y="317"/>
                </a:cubicBezTo>
                <a:lnTo>
                  <a:pt x="390" y="317"/>
                </a:lnTo>
                <a:cubicBezTo>
                  <a:pt x="397" y="317"/>
                  <a:pt x="402" y="311"/>
                  <a:pt x="402" y="304"/>
                </a:cubicBezTo>
                <a:lnTo>
                  <a:pt x="402" y="251"/>
                </a:lnTo>
                <a:lnTo>
                  <a:pt x="522" y="370"/>
                </a:lnTo>
                <a:lnTo>
                  <a:pt x="402" y="489"/>
                </a:lnTo>
                <a:lnTo>
                  <a:pt x="402" y="434"/>
                </a:lnTo>
                <a:cubicBezTo>
                  <a:pt x="402" y="429"/>
                  <a:pt x="397" y="422"/>
                  <a:pt x="390" y="422"/>
                </a:cubicBezTo>
                <a:lnTo>
                  <a:pt x="94" y="422"/>
                </a:lnTo>
                <a:cubicBezTo>
                  <a:pt x="87" y="422"/>
                  <a:pt x="82" y="429"/>
                  <a:pt x="82" y="434"/>
                </a:cubicBezTo>
                <a:cubicBezTo>
                  <a:pt x="82" y="441"/>
                  <a:pt x="87" y="447"/>
                  <a:pt x="94" y="447"/>
                </a:cubicBezTo>
                <a:lnTo>
                  <a:pt x="147" y="447"/>
                </a:lnTo>
                <a:cubicBezTo>
                  <a:pt x="162" y="475"/>
                  <a:pt x="180" y="501"/>
                  <a:pt x="203" y="524"/>
                </a:cubicBezTo>
                <a:cubicBezTo>
                  <a:pt x="231" y="552"/>
                  <a:pt x="246" y="589"/>
                  <a:pt x="246" y="629"/>
                </a:cubicBezTo>
                <a:lnTo>
                  <a:pt x="246" y="715"/>
                </a:lnTo>
                <a:cubicBezTo>
                  <a:pt x="246" y="730"/>
                  <a:pt x="259" y="743"/>
                  <a:pt x="275" y="743"/>
                </a:cubicBezTo>
                <a:lnTo>
                  <a:pt x="281" y="743"/>
                </a:lnTo>
                <a:cubicBezTo>
                  <a:pt x="286" y="782"/>
                  <a:pt x="319" y="811"/>
                  <a:pt x="360" y="811"/>
                </a:cubicBezTo>
                <a:lnTo>
                  <a:pt x="486" y="811"/>
                </a:lnTo>
                <a:cubicBezTo>
                  <a:pt x="525" y="811"/>
                  <a:pt x="559" y="782"/>
                  <a:pt x="565" y="743"/>
                </a:cubicBezTo>
                <a:lnTo>
                  <a:pt x="570" y="743"/>
                </a:lnTo>
                <a:cubicBezTo>
                  <a:pt x="585" y="743"/>
                  <a:pt x="599" y="730"/>
                  <a:pt x="599" y="715"/>
                </a:cubicBezTo>
                <a:lnTo>
                  <a:pt x="599" y="628"/>
                </a:lnTo>
                <a:cubicBezTo>
                  <a:pt x="599" y="588"/>
                  <a:pt x="615" y="550"/>
                  <a:pt x="642" y="521"/>
                </a:cubicBezTo>
                <a:cubicBezTo>
                  <a:pt x="667" y="495"/>
                  <a:pt x="687" y="466"/>
                  <a:pt x="702" y="433"/>
                </a:cubicBezTo>
                <a:cubicBezTo>
                  <a:pt x="705" y="426"/>
                  <a:pt x="702" y="420"/>
                  <a:pt x="696" y="417"/>
                </a:cubicBezTo>
                <a:cubicBezTo>
                  <a:pt x="689" y="414"/>
                  <a:pt x="682" y="417"/>
                  <a:pt x="679" y="423"/>
                </a:cubicBezTo>
                <a:cubicBezTo>
                  <a:pt x="665" y="454"/>
                  <a:pt x="647" y="481"/>
                  <a:pt x="624" y="506"/>
                </a:cubicBezTo>
                <a:cubicBezTo>
                  <a:pt x="602" y="527"/>
                  <a:pt x="587" y="554"/>
                  <a:pt x="579" y="584"/>
                </a:cubicBezTo>
                <a:lnTo>
                  <a:pt x="265" y="584"/>
                </a:lnTo>
                <a:cubicBezTo>
                  <a:pt x="257" y="555"/>
                  <a:pt x="242" y="528"/>
                  <a:pt x="221" y="507"/>
                </a:cubicBezTo>
                <a:cubicBezTo>
                  <a:pt x="203" y="489"/>
                  <a:pt x="188" y="468"/>
                  <a:pt x="175" y="447"/>
                </a:cubicBezTo>
                <a:lnTo>
                  <a:pt x="377" y="447"/>
                </a:lnTo>
                <a:lnTo>
                  <a:pt x="377" y="518"/>
                </a:lnTo>
                <a:cubicBezTo>
                  <a:pt x="377" y="524"/>
                  <a:pt x="381" y="528"/>
                  <a:pt x="385" y="529"/>
                </a:cubicBezTo>
                <a:cubicBezTo>
                  <a:pt x="387" y="530"/>
                  <a:pt x="388" y="530"/>
                  <a:pt x="390" y="530"/>
                </a:cubicBezTo>
                <a:cubicBezTo>
                  <a:pt x="393" y="530"/>
                  <a:pt x="396" y="529"/>
                  <a:pt x="398" y="527"/>
                </a:cubicBezTo>
                <a:lnTo>
                  <a:pt x="548" y="378"/>
                </a:lnTo>
                <a:cubicBezTo>
                  <a:pt x="550" y="377"/>
                  <a:pt x="551" y="373"/>
                  <a:pt x="551" y="370"/>
                </a:cubicBezTo>
                <a:cubicBezTo>
                  <a:pt x="551" y="366"/>
                  <a:pt x="550" y="363"/>
                  <a:pt x="548" y="361"/>
                </a:cubicBezTo>
                <a:lnTo>
                  <a:pt x="503" y="317"/>
                </a:lnTo>
                <a:lnTo>
                  <a:pt x="638" y="317"/>
                </a:lnTo>
                <a:lnTo>
                  <a:pt x="638" y="388"/>
                </a:lnTo>
                <a:cubicBezTo>
                  <a:pt x="638" y="392"/>
                  <a:pt x="641" y="398"/>
                  <a:pt x="645" y="399"/>
                </a:cubicBezTo>
                <a:close/>
              </a:path>
            </a:pathLst>
          </a:custGeom>
          <a:solidFill>
            <a:schemeClr val="bg2"/>
          </a:solidFill>
          <a:ln>
            <a:noFill/>
          </a:ln>
          <a:effectLst/>
        </p:spPr>
        <p:txBody>
          <a:bodyPr wrap="none" anchor="ctr"/>
          <a:lstStyle/>
          <a:p>
            <a:endParaRPr lang="en-GB" dirty="0">
              <a:latin typeface="+mj-lt"/>
            </a:endParaRPr>
          </a:p>
        </p:txBody>
      </p:sp>
      <p:sp>
        <p:nvSpPr>
          <p:cNvPr id="37" name="TextBox 90">
            <a:extLst>
              <a:ext uri="{FF2B5EF4-FFF2-40B4-BE49-F238E27FC236}">
                <a16:creationId xmlns:a16="http://schemas.microsoft.com/office/drawing/2014/main" xmlns="" id="{F1D023BA-B84F-421C-BF87-D70BC08F5983}"/>
              </a:ext>
            </a:extLst>
          </p:cNvPr>
          <p:cNvSpPr txBox="1"/>
          <p:nvPr/>
        </p:nvSpPr>
        <p:spPr>
          <a:xfrm>
            <a:off x="5441620" y="5419315"/>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1</a:t>
            </a:r>
          </a:p>
        </p:txBody>
      </p:sp>
      <p:sp>
        <p:nvSpPr>
          <p:cNvPr id="38" name="TextBox 100">
            <a:extLst>
              <a:ext uri="{FF2B5EF4-FFF2-40B4-BE49-F238E27FC236}">
                <a16:creationId xmlns:a16="http://schemas.microsoft.com/office/drawing/2014/main" xmlns="" id="{EF0760F0-3B26-42E7-802B-00C53A39454D}"/>
              </a:ext>
            </a:extLst>
          </p:cNvPr>
          <p:cNvSpPr txBox="1"/>
          <p:nvPr/>
        </p:nvSpPr>
        <p:spPr>
          <a:xfrm>
            <a:off x="8583788" y="5419315"/>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6</a:t>
            </a:r>
          </a:p>
        </p:txBody>
      </p:sp>
      <p:sp>
        <p:nvSpPr>
          <p:cNvPr id="39" name="TextBox 101">
            <a:extLst>
              <a:ext uri="{FF2B5EF4-FFF2-40B4-BE49-F238E27FC236}">
                <a16:creationId xmlns:a16="http://schemas.microsoft.com/office/drawing/2014/main" xmlns="" id="{BFC5B3F7-94FF-4FB0-A144-B3DFA63CFDA5}"/>
              </a:ext>
            </a:extLst>
          </p:cNvPr>
          <p:cNvSpPr txBox="1"/>
          <p:nvPr/>
        </p:nvSpPr>
        <p:spPr>
          <a:xfrm>
            <a:off x="9114593" y="3993118"/>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5</a:t>
            </a:r>
          </a:p>
        </p:txBody>
      </p:sp>
      <p:sp>
        <p:nvSpPr>
          <p:cNvPr id="40" name="TextBox 103">
            <a:extLst>
              <a:ext uri="{FF2B5EF4-FFF2-40B4-BE49-F238E27FC236}">
                <a16:creationId xmlns:a16="http://schemas.microsoft.com/office/drawing/2014/main" xmlns="" id="{10498FF7-28B9-46AA-BF1D-74E494E52CD1}"/>
              </a:ext>
            </a:extLst>
          </p:cNvPr>
          <p:cNvSpPr txBox="1"/>
          <p:nvPr/>
        </p:nvSpPr>
        <p:spPr>
          <a:xfrm>
            <a:off x="5277265" y="3986270"/>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2</a:t>
            </a:r>
          </a:p>
        </p:txBody>
      </p:sp>
      <p:sp>
        <p:nvSpPr>
          <p:cNvPr id="41" name="TextBox 105">
            <a:extLst>
              <a:ext uri="{FF2B5EF4-FFF2-40B4-BE49-F238E27FC236}">
                <a16:creationId xmlns:a16="http://schemas.microsoft.com/office/drawing/2014/main" xmlns="" id="{CB881485-D52A-4FC5-9B66-7180BB640931}"/>
              </a:ext>
            </a:extLst>
          </p:cNvPr>
          <p:cNvSpPr txBox="1"/>
          <p:nvPr/>
        </p:nvSpPr>
        <p:spPr>
          <a:xfrm>
            <a:off x="6154637" y="3025754"/>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3</a:t>
            </a:r>
          </a:p>
        </p:txBody>
      </p:sp>
      <p:sp>
        <p:nvSpPr>
          <p:cNvPr id="42" name="TextBox 106">
            <a:extLst>
              <a:ext uri="{FF2B5EF4-FFF2-40B4-BE49-F238E27FC236}">
                <a16:creationId xmlns:a16="http://schemas.microsoft.com/office/drawing/2014/main" xmlns="" id="{C380B2C5-2ABB-4E2F-897E-4774DE0E2E03}"/>
              </a:ext>
            </a:extLst>
          </p:cNvPr>
          <p:cNvSpPr txBox="1"/>
          <p:nvPr/>
        </p:nvSpPr>
        <p:spPr>
          <a:xfrm>
            <a:off x="7835033" y="3025754"/>
            <a:ext cx="301686" cy="369332"/>
          </a:xfrm>
          <a:prstGeom prst="rect">
            <a:avLst/>
          </a:prstGeom>
          <a:noFill/>
          <a:ln>
            <a:noFill/>
          </a:ln>
        </p:spPr>
        <p:txBody>
          <a:bodyPr wrap="none" rtlCol="0" anchor="ctr" anchorCtr="0">
            <a:spAutoFit/>
          </a:bodyPr>
          <a:lstStyle/>
          <a:p>
            <a:pPr algn="ctr"/>
            <a:r>
              <a:rPr lang="en-GB" b="1" dirty="0">
                <a:solidFill>
                  <a:schemeClr val="bg1"/>
                </a:solidFill>
                <a:latin typeface="+mj-lt"/>
                <a:ea typeface="League Spartan" charset="0"/>
                <a:cs typeface="Poppins" pitchFamily="2" charset="77"/>
              </a:rPr>
              <a:t>4</a:t>
            </a:r>
          </a:p>
        </p:txBody>
      </p:sp>
      <p:sp>
        <p:nvSpPr>
          <p:cNvPr id="50" name="Subtitle 2">
            <a:extLst>
              <a:ext uri="{FF2B5EF4-FFF2-40B4-BE49-F238E27FC236}">
                <a16:creationId xmlns:a16="http://schemas.microsoft.com/office/drawing/2014/main" xmlns="" id="{86916180-B1C2-4CB5-AEBC-22710F5F2815}"/>
              </a:ext>
            </a:extLst>
          </p:cNvPr>
          <p:cNvSpPr txBox="1">
            <a:spLocks/>
          </p:cNvSpPr>
          <p:nvPr/>
        </p:nvSpPr>
        <p:spPr>
          <a:xfrm>
            <a:off x="3638111" y="4743948"/>
            <a:ext cx="1320011"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Identificar cada área de cumplimiento y riesgo</a:t>
            </a:r>
          </a:p>
        </p:txBody>
      </p:sp>
      <p:sp>
        <p:nvSpPr>
          <p:cNvPr id="51" name="Subtitle 2">
            <a:extLst>
              <a:ext uri="{FF2B5EF4-FFF2-40B4-BE49-F238E27FC236}">
                <a16:creationId xmlns:a16="http://schemas.microsoft.com/office/drawing/2014/main" xmlns="" id="{795002AF-FD50-41F7-94E2-7D6195A5DEBF}"/>
              </a:ext>
            </a:extLst>
          </p:cNvPr>
          <p:cNvSpPr txBox="1">
            <a:spLocks/>
          </p:cNvSpPr>
          <p:nvPr/>
        </p:nvSpPr>
        <p:spPr>
          <a:xfrm>
            <a:off x="3520236" y="2994383"/>
            <a:ext cx="1320011"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¿Cumplimos en todos los ámbitos?</a:t>
            </a:r>
          </a:p>
        </p:txBody>
      </p:sp>
      <p:sp>
        <p:nvSpPr>
          <p:cNvPr id="52" name="Subtitle 2">
            <a:extLst>
              <a:ext uri="{FF2B5EF4-FFF2-40B4-BE49-F238E27FC236}">
                <a16:creationId xmlns:a16="http://schemas.microsoft.com/office/drawing/2014/main" xmlns="" id="{517A99FD-ADCA-4383-A904-873F4B2A3119}"/>
              </a:ext>
            </a:extLst>
          </p:cNvPr>
          <p:cNvSpPr txBox="1">
            <a:spLocks/>
          </p:cNvSpPr>
          <p:nvPr/>
        </p:nvSpPr>
        <p:spPr>
          <a:xfrm>
            <a:off x="4476747" y="1817398"/>
            <a:ext cx="1544998" cy="65018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¿Tenemos lagunas?</a:t>
            </a:r>
          </a:p>
        </p:txBody>
      </p:sp>
      <p:sp>
        <p:nvSpPr>
          <p:cNvPr id="53" name="Subtitle 2">
            <a:extLst>
              <a:ext uri="{FF2B5EF4-FFF2-40B4-BE49-F238E27FC236}">
                <a16:creationId xmlns:a16="http://schemas.microsoft.com/office/drawing/2014/main" xmlns="" id="{30F6F9D8-4228-418C-9A0B-87717DC35F3E}"/>
              </a:ext>
            </a:extLst>
          </p:cNvPr>
          <p:cNvSpPr txBox="1">
            <a:spLocks/>
          </p:cNvSpPr>
          <p:nvPr/>
        </p:nvSpPr>
        <p:spPr>
          <a:xfrm>
            <a:off x="9606319" y="4798489"/>
            <a:ext cx="1320011"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¿Cómo debemos priorizar nuestros esfuerzos?</a:t>
            </a:r>
          </a:p>
        </p:txBody>
      </p:sp>
      <p:sp>
        <p:nvSpPr>
          <p:cNvPr id="54" name="Subtitle 2">
            <a:extLst>
              <a:ext uri="{FF2B5EF4-FFF2-40B4-BE49-F238E27FC236}">
                <a16:creationId xmlns:a16="http://schemas.microsoft.com/office/drawing/2014/main" xmlns="" id="{510FDB73-F306-4E03-987D-7929ADC72E15}"/>
              </a:ext>
            </a:extLst>
          </p:cNvPr>
          <p:cNvSpPr txBox="1">
            <a:spLocks/>
          </p:cNvSpPr>
          <p:nvPr/>
        </p:nvSpPr>
        <p:spPr>
          <a:xfrm>
            <a:off x="9606319" y="3068608"/>
            <a:ext cx="1320011"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¿Qué normas debemos cumplir?</a:t>
            </a:r>
          </a:p>
        </p:txBody>
      </p:sp>
      <p:sp>
        <p:nvSpPr>
          <p:cNvPr id="55" name="Subtitle 2">
            <a:extLst>
              <a:ext uri="{FF2B5EF4-FFF2-40B4-BE49-F238E27FC236}">
                <a16:creationId xmlns:a16="http://schemas.microsoft.com/office/drawing/2014/main" xmlns="" id="{4BC24307-DC97-4A2C-BDCA-2B64DEC9B73D}"/>
              </a:ext>
            </a:extLst>
          </p:cNvPr>
          <p:cNvSpPr txBox="1">
            <a:spLocks/>
          </p:cNvSpPr>
          <p:nvPr/>
        </p:nvSpPr>
        <p:spPr>
          <a:xfrm>
            <a:off x="8684592" y="1817398"/>
            <a:ext cx="1544998"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Qué se necesita para cumplir</a:t>
            </a:r>
          </a:p>
        </p:txBody>
      </p:sp>
    </p:spTree>
    <p:extLst>
      <p:ext uri="{BB962C8B-B14F-4D97-AF65-F5344CB8AC3E}">
        <p14:creationId xmlns:p14="http://schemas.microsoft.com/office/powerpoint/2010/main" val="302899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1482" y="702104"/>
            <a:ext cx="8852375" cy="697353"/>
          </a:xfrm>
        </p:spPr>
        <p:txBody>
          <a:bodyPr>
            <a:normAutofit/>
          </a:bodyPr>
          <a:lstStyle/>
          <a:p>
            <a:r>
              <a:rPr lang="en-GB" dirty="0"/>
              <a:t>¿Qué es una visión holística de los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1085" y="2172459"/>
            <a:ext cx="3531737"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"Holístico" es un término utilizado en la gestión de riesgos para destacar la importancia de comprender las interrelaciones entre los riesgos individuales (o grupos de riesgos relacionados) y el enfoque coordinado que las unidades y funciones operativas de una organización adoptan para gestionar el riesgo</a:t>
            </a:r>
            <a:r>
              <a:rPr lang="en-GB" sz="2200" dirty="0">
                <a:solidFill>
                  <a:schemeClr val="tx1"/>
                </a:solidFill>
                <a:latin typeface="+mj-lt"/>
                <a:ea typeface="Open Sans Light" panose="020B0306030504020204" pitchFamily="34" charset="0"/>
                <a:cs typeface="Open Sans Light" panose="020B0306030504020204" pitchFamily="34" charset="0"/>
              </a:rPr>
              <a:t>.</a:t>
            </a:r>
          </a:p>
        </p:txBody>
      </p:sp>
      <p:grpSp>
        <p:nvGrpSpPr>
          <p:cNvPr id="11" name="Group 298">
            <a:extLst>
              <a:ext uri="{FF2B5EF4-FFF2-40B4-BE49-F238E27FC236}">
                <a16:creationId xmlns:a16="http://schemas.microsoft.com/office/drawing/2014/main" xmlns="" id="{9006E00B-7AF5-4118-908E-F62ED5D7F24B}"/>
              </a:ext>
            </a:extLst>
          </p:cNvPr>
          <p:cNvGrpSpPr/>
          <p:nvPr/>
        </p:nvGrpSpPr>
        <p:grpSpPr>
          <a:xfrm>
            <a:off x="4077447" y="4466262"/>
            <a:ext cx="1347821" cy="671859"/>
            <a:chOff x="6069115" y="8751730"/>
            <a:chExt cx="2695642" cy="1343718"/>
          </a:xfrm>
          <a:solidFill>
            <a:schemeClr val="accent3"/>
          </a:solidFill>
        </p:grpSpPr>
        <p:sp>
          <p:nvSpPr>
            <p:cNvPr id="12" name="Freeform: Shape 345">
              <a:extLst>
                <a:ext uri="{FF2B5EF4-FFF2-40B4-BE49-F238E27FC236}">
                  <a16:creationId xmlns:a16="http://schemas.microsoft.com/office/drawing/2014/main" xmlns="" id="{10AF8DD6-B71C-484E-B345-BC84327BFD9D}"/>
                </a:ext>
              </a:extLst>
            </p:cNvPr>
            <p:cNvSpPr/>
            <p:nvPr/>
          </p:nvSpPr>
          <p:spPr>
            <a:xfrm>
              <a:off x="6138983" y="9047604"/>
              <a:ext cx="2301148" cy="982097"/>
            </a:xfrm>
            <a:custGeom>
              <a:avLst/>
              <a:gdLst/>
              <a:ahLst/>
              <a:cxnLst>
                <a:cxn ang="3cd4">
                  <a:pos x="hc" y="t"/>
                </a:cxn>
                <a:cxn ang="cd2">
                  <a:pos x="l" y="vc"/>
                </a:cxn>
                <a:cxn ang="cd4">
                  <a:pos x="hc" y="b"/>
                </a:cxn>
                <a:cxn ang="0">
                  <a:pos x="r" y="vc"/>
                </a:cxn>
              </a:cxnLst>
              <a:rect l="l" t="t" r="r" b="b"/>
              <a:pathLst>
                <a:path w="561" h="240">
                  <a:moveTo>
                    <a:pt x="6" y="13"/>
                  </a:moveTo>
                  <a:cubicBezTo>
                    <a:pt x="2" y="13"/>
                    <a:pt x="0" y="10"/>
                    <a:pt x="0" y="7"/>
                  </a:cubicBezTo>
                  <a:cubicBezTo>
                    <a:pt x="0" y="3"/>
                    <a:pt x="2" y="0"/>
                    <a:pt x="6" y="0"/>
                  </a:cubicBezTo>
                  <a:cubicBezTo>
                    <a:pt x="10" y="0"/>
                    <a:pt x="13" y="3"/>
                    <a:pt x="13" y="6"/>
                  </a:cubicBezTo>
                  <a:lnTo>
                    <a:pt x="13" y="7"/>
                  </a:lnTo>
                  <a:cubicBezTo>
                    <a:pt x="13" y="10"/>
                    <a:pt x="10" y="13"/>
                    <a:pt x="6" y="13"/>
                  </a:cubicBezTo>
                  <a:close/>
                  <a:moveTo>
                    <a:pt x="6" y="45"/>
                  </a:moveTo>
                  <a:cubicBezTo>
                    <a:pt x="2" y="45"/>
                    <a:pt x="0" y="42"/>
                    <a:pt x="0" y="38"/>
                  </a:cubicBezTo>
                  <a:cubicBezTo>
                    <a:pt x="0" y="34"/>
                    <a:pt x="2" y="31"/>
                    <a:pt x="6" y="31"/>
                  </a:cubicBezTo>
                  <a:cubicBezTo>
                    <a:pt x="10" y="31"/>
                    <a:pt x="13" y="34"/>
                    <a:pt x="13" y="38"/>
                  </a:cubicBezTo>
                  <a:cubicBezTo>
                    <a:pt x="13" y="42"/>
                    <a:pt x="10" y="45"/>
                    <a:pt x="6" y="45"/>
                  </a:cubicBezTo>
                  <a:close/>
                  <a:moveTo>
                    <a:pt x="6" y="76"/>
                  </a:moveTo>
                  <a:cubicBezTo>
                    <a:pt x="2" y="76"/>
                    <a:pt x="0" y="73"/>
                    <a:pt x="0" y="69"/>
                  </a:cubicBezTo>
                  <a:cubicBezTo>
                    <a:pt x="0" y="66"/>
                    <a:pt x="2" y="62"/>
                    <a:pt x="6" y="62"/>
                  </a:cubicBezTo>
                  <a:cubicBezTo>
                    <a:pt x="10" y="62"/>
                    <a:pt x="13" y="65"/>
                    <a:pt x="13" y="69"/>
                  </a:cubicBezTo>
                  <a:cubicBezTo>
                    <a:pt x="13" y="73"/>
                    <a:pt x="10" y="76"/>
                    <a:pt x="6" y="76"/>
                  </a:cubicBezTo>
                  <a:close/>
                  <a:moveTo>
                    <a:pt x="6" y="107"/>
                  </a:moveTo>
                  <a:cubicBezTo>
                    <a:pt x="2" y="107"/>
                    <a:pt x="0" y="105"/>
                    <a:pt x="0" y="101"/>
                  </a:cubicBezTo>
                  <a:lnTo>
                    <a:pt x="0" y="100"/>
                  </a:lnTo>
                  <a:cubicBezTo>
                    <a:pt x="0" y="97"/>
                    <a:pt x="2" y="94"/>
                    <a:pt x="6" y="94"/>
                  </a:cubicBezTo>
                  <a:cubicBezTo>
                    <a:pt x="10" y="94"/>
                    <a:pt x="13" y="97"/>
                    <a:pt x="13" y="100"/>
                  </a:cubicBezTo>
                  <a:lnTo>
                    <a:pt x="13" y="101"/>
                  </a:lnTo>
                  <a:cubicBezTo>
                    <a:pt x="13" y="105"/>
                    <a:pt x="10" y="107"/>
                    <a:pt x="6" y="107"/>
                  </a:cubicBezTo>
                  <a:close/>
                  <a:moveTo>
                    <a:pt x="6" y="139"/>
                  </a:moveTo>
                  <a:cubicBezTo>
                    <a:pt x="2" y="139"/>
                    <a:pt x="0" y="135"/>
                    <a:pt x="0" y="132"/>
                  </a:cubicBezTo>
                  <a:cubicBezTo>
                    <a:pt x="0" y="128"/>
                    <a:pt x="2" y="125"/>
                    <a:pt x="6" y="125"/>
                  </a:cubicBezTo>
                  <a:cubicBezTo>
                    <a:pt x="10" y="125"/>
                    <a:pt x="13" y="128"/>
                    <a:pt x="13" y="132"/>
                  </a:cubicBezTo>
                  <a:cubicBezTo>
                    <a:pt x="13" y="135"/>
                    <a:pt x="10" y="139"/>
                    <a:pt x="6" y="139"/>
                  </a:cubicBezTo>
                  <a:close/>
                  <a:moveTo>
                    <a:pt x="6" y="170"/>
                  </a:moveTo>
                  <a:cubicBezTo>
                    <a:pt x="2" y="170"/>
                    <a:pt x="0" y="167"/>
                    <a:pt x="0" y="163"/>
                  </a:cubicBezTo>
                  <a:cubicBezTo>
                    <a:pt x="0" y="160"/>
                    <a:pt x="2" y="157"/>
                    <a:pt x="6" y="157"/>
                  </a:cubicBezTo>
                  <a:cubicBezTo>
                    <a:pt x="10" y="157"/>
                    <a:pt x="13" y="159"/>
                    <a:pt x="13" y="163"/>
                  </a:cubicBezTo>
                  <a:cubicBezTo>
                    <a:pt x="13" y="167"/>
                    <a:pt x="10" y="170"/>
                    <a:pt x="6" y="170"/>
                  </a:cubicBezTo>
                  <a:close/>
                  <a:moveTo>
                    <a:pt x="8" y="201"/>
                  </a:moveTo>
                  <a:cubicBezTo>
                    <a:pt x="5" y="201"/>
                    <a:pt x="2" y="199"/>
                    <a:pt x="2" y="197"/>
                  </a:cubicBezTo>
                  <a:lnTo>
                    <a:pt x="2" y="196"/>
                  </a:lnTo>
                  <a:cubicBezTo>
                    <a:pt x="1" y="192"/>
                    <a:pt x="3" y="189"/>
                    <a:pt x="6" y="188"/>
                  </a:cubicBezTo>
                  <a:cubicBezTo>
                    <a:pt x="10" y="187"/>
                    <a:pt x="14" y="189"/>
                    <a:pt x="15" y="192"/>
                  </a:cubicBezTo>
                  <a:lnTo>
                    <a:pt x="15" y="193"/>
                  </a:lnTo>
                  <a:cubicBezTo>
                    <a:pt x="16" y="197"/>
                    <a:pt x="14" y="200"/>
                    <a:pt x="10" y="201"/>
                  </a:cubicBezTo>
                  <a:cubicBezTo>
                    <a:pt x="9" y="201"/>
                    <a:pt x="9" y="201"/>
                    <a:pt x="8" y="201"/>
                  </a:cubicBezTo>
                  <a:close/>
                  <a:moveTo>
                    <a:pt x="25" y="227"/>
                  </a:moveTo>
                  <a:cubicBezTo>
                    <a:pt x="23" y="227"/>
                    <a:pt x="22" y="227"/>
                    <a:pt x="20" y="225"/>
                  </a:cubicBezTo>
                  <a:cubicBezTo>
                    <a:pt x="18" y="223"/>
                    <a:pt x="18" y="219"/>
                    <a:pt x="20" y="216"/>
                  </a:cubicBezTo>
                  <a:cubicBezTo>
                    <a:pt x="22" y="213"/>
                    <a:pt x="26" y="213"/>
                    <a:pt x="29" y="215"/>
                  </a:cubicBezTo>
                  <a:cubicBezTo>
                    <a:pt x="29" y="215"/>
                    <a:pt x="29" y="216"/>
                    <a:pt x="30" y="216"/>
                  </a:cubicBezTo>
                  <a:cubicBezTo>
                    <a:pt x="32" y="218"/>
                    <a:pt x="32" y="222"/>
                    <a:pt x="30" y="225"/>
                  </a:cubicBezTo>
                  <a:cubicBezTo>
                    <a:pt x="28" y="227"/>
                    <a:pt x="27" y="227"/>
                    <a:pt x="25" y="227"/>
                  </a:cubicBezTo>
                  <a:close/>
                  <a:moveTo>
                    <a:pt x="53" y="239"/>
                  </a:moveTo>
                  <a:lnTo>
                    <a:pt x="52" y="239"/>
                  </a:lnTo>
                  <a:cubicBezTo>
                    <a:pt x="48" y="239"/>
                    <a:pt x="46" y="236"/>
                    <a:pt x="46" y="232"/>
                  </a:cubicBezTo>
                  <a:cubicBezTo>
                    <a:pt x="47" y="228"/>
                    <a:pt x="50" y="226"/>
                    <a:pt x="54" y="226"/>
                  </a:cubicBezTo>
                  <a:cubicBezTo>
                    <a:pt x="57" y="227"/>
                    <a:pt x="60" y="230"/>
                    <a:pt x="60" y="234"/>
                  </a:cubicBezTo>
                  <a:cubicBezTo>
                    <a:pt x="59" y="237"/>
                    <a:pt x="57" y="239"/>
                    <a:pt x="53" y="239"/>
                  </a:cubicBezTo>
                  <a:close/>
                  <a:moveTo>
                    <a:pt x="85" y="240"/>
                  </a:moveTo>
                  <a:cubicBezTo>
                    <a:pt x="81" y="240"/>
                    <a:pt x="78" y="237"/>
                    <a:pt x="78" y="233"/>
                  </a:cubicBezTo>
                  <a:cubicBezTo>
                    <a:pt x="78" y="230"/>
                    <a:pt x="80" y="227"/>
                    <a:pt x="84" y="227"/>
                  </a:cubicBezTo>
                  <a:lnTo>
                    <a:pt x="85" y="227"/>
                  </a:lnTo>
                  <a:cubicBezTo>
                    <a:pt x="88" y="227"/>
                    <a:pt x="91" y="230"/>
                    <a:pt x="91" y="233"/>
                  </a:cubicBezTo>
                  <a:cubicBezTo>
                    <a:pt x="91" y="237"/>
                    <a:pt x="88" y="240"/>
                    <a:pt x="85" y="240"/>
                  </a:cubicBezTo>
                  <a:close/>
                  <a:moveTo>
                    <a:pt x="116" y="240"/>
                  </a:moveTo>
                  <a:lnTo>
                    <a:pt x="115" y="240"/>
                  </a:lnTo>
                  <a:cubicBezTo>
                    <a:pt x="112" y="240"/>
                    <a:pt x="109" y="237"/>
                    <a:pt x="109" y="233"/>
                  </a:cubicBezTo>
                  <a:cubicBezTo>
                    <a:pt x="109" y="230"/>
                    <a:pt x="112" y="227"/>
                    <a:pt x="115" y="227"/>
                  </a:cubicBezTo>
                  <a:lnTo>
                    <a:pt x="116" y="227"/>
                  </a:lnTo>
                  <a:cubicBezTo>
                    <a:pt x="119" y="227"/>
                    <a:pt x="122" y="230"/>
                    <a:pt x="122" y="233"/>
                  </a:cubicBezTo>
                  <a:cubicBezTo>
                    <a:pt x="122" y="237"/>
                    <a:pt x="119" y="240"/>
                    <a:pt x="116" y="240"/>
                  </a:cubicBezTo>
                  <a:close/>
                  <a:moveTo>
                    <a:pt x="147" y="240"/>
                  </a:moveTo>
                  <a:cubicBezTo>
                    <a:pt x="143" y="240"/>
                    <a:pt x="140" y="237"/>
                    <a:pt x="140" y="233"/>
                  </a:cubicBezTo>
                  <a:cubicBezTo>
                    <a:pt x="140" y="230"/>
                    <a:pt x="143" y="227"/>
                    <a:pt x="147" y="227"/>
                  </a:cubicBezTo>
                  <a:cubicBezTo>
                    <a:pt x="151" y="227"/>
                    <a:pt x="154" y="230"/>
                    <a:pt x="154" y="233"/>
                  </a:cubicBezTo>
                  <a:cubicBezTo>
                    <a:pt x="154" y="237"/>
                    <a:pt x="151" y="240"/>
                    <a:pt x="147" y="240"/>
                  </a:cubicBezTo>
                  <a:close/>
                  <a:moveTo>
                    <a:pt x="179" y="240"/>
                  </a:moveTo>
                  <a:lnTo>
                    <a:pt x="178" y="240"/>
                  </a:lnTo>
                  <a:cubicBezTo>
                    <a:pt x="174" y="240"/>
                    <a:pt x="171" y="237"/>
                    <a:pt x="171" y="233"/>
                  </a:cubicBezTo>
                  <a:cubicBezTo>
                    <a:pt x="171" y="230"/>
                    <a:pt x="174" y="227"/>
                    <a:pt x="178" y="227"/>
                  </a:cubicBezTo>
                  <a:lnTo>
                    <a:pt x="179" y="227"/>
                  </a:lnTo>
                  <a:cubicBezTo>
                    <a:pt x="182" y="227"/>
                    <a:pt x="185" y="230"/>
                    <a:pt x="185" y="233"/>
                  </a:cubicBezTo>
                  <a:cubicBezTo>
                    <a:pt x="185" y="237"/>
                    <a:pt x="182" y="240"/>
                    <a:pt x="179" y="240"/>
                  </a:cubicBezTo>
                  <a:close/>
                  <a:moveTo>
                    <a:pt x="210" y="240"/>
                  </a:moveTo>
                  <a:cubicBezTo>
                    <a:pt x="206" y="240"/>
                    <a:pt x="203" y="237"/>
                    <a:pt x="203" y="233"/>
                  </a:cubicBezTo>
                  <a:cubicBezTo>
                    <a:pt x="203" y="230"/>
                    <a:pt x="206" y="227"/>
                    <a:pt x="210" y="227"/>
                  </a:cubicBezTo>
                  <a:cubicBezTo>
                    <a:pt x="213" y="227"/>
                    <a:pt x="217" y="230"/>
                    <a:pt x="217" y="233"/>
                  </a:cubicBezTo>
                  <a:cubicBezTo>
                    <a:pt x="217" y="237"/>
                    <a:pt x="213" y="240"/>
                    <a:pt x="210" y="240"/>
                  </a:cubicBezTo>
                  <a:close/>
                  <a:moveTo>
                    <a:pt x="241" y="240"/>
                  </a:moveTo>
                  <a:cubicBezTo>
                    <a:pt x="237" y="240"/>
                    <a:pt x="234" y="237"/>
                    <a:pt x="234" y="233"/>
                  </a:cubicBezTo>
                  <a:cubicBezTo>
                    <a:pt x="234" y="230"/>
                    <a:pt x="237" y="227"/>
                    <a:pt x="241" y="227"/>
                  </a:cubicBezTo>
                  <a:cubicBezTo>
                    <a:pt x="245" y="227"/>
                    <a:pt x="248" y="230"/>
                    <a:pt x="248" y="233"/>
                  </a:cubicBezTo>
                  <a:cubicBezTo>
                    <a:pt x="248" y="237"/>
                    <a:pt x="245" y="240"/>
                    <a:pt x="241" y="240"/>
                  </a:cubicBezTo>
                  <a:close/>
                  <a:moveTo>
                    <a:pt x="273" y="240"/>
                  </a:moveTo>
                  <a:lnTo>
                    <a:pt x="272" y="240"/>
                  </a:lnTo>
                  <a:cubicBezTo>
                    <a:pt x="268" y="240"/>
                    <a:pt x="265" y="237"/>
                    <a:pt x="265" y="233"/>
                  </a:cubicBezTo>
                  <a:cubicBezTo>
                    <a:pt x="265" y="230"/>
                    <a:pt x="268" y="227"/>
                    <a:pt x="272" y="227"/>
                  </a:cubicBezTo>
                  <a:lnTo>
                    <a:pt x="273" y="227"/>
                  </a:lnTo>
                  <a:cubicBezTo>
                    <a:pt x="276" y="227"/>
                    <a:pt x="279" y="230"/>
                    <a:pt x="279" y="233"/>
                  </a:cubicBezTo>
                  <a:cubicBezTo>
                    <a:pt x="279" y="237"/>
                    <a:pt x="276" y="240"/>
                    <a:pt x="273" y="240"/>
                  </a:cubicBezTo>
                  <a:close/>
                  <a:moveTo>
                    <a:pt x="304" y="240"/>
                  </a:moveTo>
                  <a:cubicBezTo>
                    <a:pt x="300" y="240"/>
                    <a:pt x="297" y="237"/>
                    <a:pt x="297" y="233"/>
                  </a:cubicBezTo>
                  <a:cubicBezTo>
                    <a:pt x="297" y="230"/>
                    <a:pt x="300" y="227"/>
                    <a:pt x="304" y="227"/>
                  </a:cubicBezTo>
                  <a:cubicBezTo>
                    <a:pt x="307" y="227"/>
                    <a:pt x="310" y="230"/>
                    <a:pt x="310" y="233"/>
                  </a:cubicBezTo>
                  <a:cubicBezTo>
                    <a:pt x="310" y="237"/>
                    <a:pt x="307" y="240"/>
                    <a:pt x="304" y="240"/>
                  </a:cubicBezTo>
                  <a:close/>
                  <a:moveTo>
                    <a:pt x="335" y="240"/>
                  </a:moveTo>
                  <a:cubicBezTo>
                    <a:pt x="331" y="240"/>
                    <a:pt x="328" y="237"/>
                    <a:pt x="328" y="233"/>
                  </a:cubicBezTo>
                  <a:cubicBezTo>
                    <a:pt x="328" y="230"/>
                    <a:pt x="331" y="227"/>
                    <a:pt x="335" y="227"/>
                  </a:cubicBezTo>
                  <a:cubicBezTo>
                    <a:pt x="339" y="227"/>
                    <a:pt x="342" y="230"/>
                    <a:pt x="342" y="233"/>
                  </a:cubicBezTo>
                  <a:cubicBezTo>
                    <a:pt x="342" y="237"/>
                    <a:pt x="339" y="240"/>
                    <a:pt x="335" y="240"/>
                  </a:cubicBezTo>
                  <a:close/>
                  <a:moveTo>
                    <a:pt x="366" y="240"/>
                  </a:moveTo>
                  <a:cubicBezTo>
                    <a:pt x="363" y="240"/>
                    <a:pt x="360" y="237"/>
                    <a:pt x="360" y="233"/>
                  </a:cubicBezTo>
                  <a:cubicBezTo>
                    <a:pt x="360" y="230"/>
                    <a:pt x="362" y="227"/>
                    <a:pt x="366" y="227"/>
                  </a:cubicBezTo>
                  <a:cubicBezTo>
                    <a:pt x="370" y="227"/>
                    <a:pt x="373" y="230"/>
                    <a:pt x="373" y="233"/>
                  </a:cubicBezTo>
                  <a:cubicBezTo>
                    <a:pt x="373" y="237"/>
                    <a:pt x="370" y="240"/>
                    <a:pt x="366" y="240"/>
                  </a:cubicBezTo>
                  <a:close/>
                  <a:moveTo>
                    <a:pt x="398" y="240"/>
                  </a:moveTo>
                  <a:cubicBezTo>
                    <a:pt x="394" y="240"/>
                    <a:pt x="391" y="237"/>
                    <a:pt x="391" y="233"/>
                  </a:cubicBezTo>
                  <a:cubicBezTo>
                    <a:pt x="391" y="230"/>
                    <a:pt x="394" y="227"/>
                    <a:pt x="397" y="227"/>
                  </a:cubicBezTo>
                  <a:lnTo>
                    <a:pt x="398" y="227"/>
                  </a:lnTo>
                  <a:cubicBezTo>
                    <a:pt x="402" y="227"/>
                    <a:pt x="405" y="230"/>
                    <a:pt x="405" y="233"/>
                  </a:cubicBezTo>
                  <a:cubicBezTo>
                    <a:pt x="405" y="237"/>
                    <a:pt x="402" y="240"/>
                    <a:pt x="398" y="240"/>
                  </a:cubicBezTo>
                  <a:close/>
                  <a:moveTo>
                    <a:pt x="429" y="240"/>
                  </a:moveTo>
                  <a:cubicBezTo>
                    <a:pt x="425" y="240"/>
                    <a:pt x="422" y="237"/>
                    <a:pt x="422" y="233"/>
                  </a:cubicBezTo>
                  <a:cubicBezTo>
                    <a:pt x="422" y="230"/>
                    <a:pt x="425" y="227"/>
                    <a:pt x="429" y="227"/>
                  </a:cubicBezTo>
                  <a:cubicBezTo>
                    <a:pt x="433" y="227"/>
                    <a:pt x="436" y="230"/>
                    <a:pt x="436" y="233"/>
                  </a:cubicBezTo>
                  <a:cubicBezTo>
                    <a:pt x="436" y="237"/>
                    <a:pt x="433" y="240"/>
                    <a:pt x="429" y="240"/>
                  </a:cubicBezTo>
                  <a:close/>
                  <a:moveTo>
                    <a:pt x="460" y="240"/>
                  </a:moveTo>
                  <a:cubicBezTo>
                    <a:pt x="457" y="240"/>
                    <a:pt x="454" y="237"/>
                    <a:pt x="454" y="233"/>
                  </a:cubicBezTo>
                  <a:cubicBezTo>
                    <a:pt x="454" y="230"/>
                    <a:pt x="457" y="227"/>
                    <a:pt x="460" y="227"/>
                  </a:cubicBezTo>
                  <a:cubicBezTo>
                    <a:pt x="464" y="227"/>
                    <a:pt x="467" y="230"/>
                    <a:pt x="467" y="233"/>
                  </a:cubicBezTo>
                  <a:cubicBezTo>
                    <a:pt x="467" y="237"/>
                    <a:pt x="464" y="240"/>
                    <a:pt x="460" y="240"/>
                  </a:cubicBezTo>
                  <a:close/>
                  <a:moveTo>
                    <a:pt x="492" y="240"/>
                  </a:moveTo>
                  <a:lnTo>
                    <a:pt x="491" y="240"/>
                  </a:lnTo>
                  <a:cubicBezTo>
                    <a:pt x="488" y="240"/>
                    <a:pt x="485" y="237"/>
                    <a:pt x="485" y="233"/>
                  </a:cubicBezTo>
                  <a:cubicBezTo>
                    <a:pt x="485" y="230"/>
                    <a:pt x="488" y="227"/>
                    <a:pt x="491" y="227"/>
                  </a:cubicBezTo>
                  <a:lnTo>
                    <a:pt x="492" y="227"/>
                  </a:lnTo>
                  <a:cubicBezTo>
                    <a:pt x="496" y="227"/>
                    <a:pt x="499" y="230"/>
                    <a:pt x="499" y="233"/>
                  </a:cubicBezTo>
                  <a:cubicBezTo>
                    <a:pt x="499" y="237"/>
                    <a:pt x="496" y="240"/>
                    <a:pt x="492" y="240"/>
                  </a:cubicBezTo>
                  <a:close/>
                  <a:moveTo>
                    <a:pt x="523" y="240"/>
                  </a:moveTo>
                  <a:cubicBezTo>
                    <a:pt x="520" y="240"/>
                    <a:pt x="516" y="237"/>
                    <a:pt x="516" y="233"/>
                  </a:cubicBezTo>
                  <a:cubicBezTo>
                    <a:pt x="516" y="230"/>
                    <a:pt x="519" y="227"/>
                    <a:pt x="523" y="227"/>
                  </a:cubicBezTo>
                  <a:cubicBezTo>
                    <a:pt x="527" y="227"/>
                    <a:pt x="530" y="230"/>
                    <a:pt x="530" y="233"/>
                  </a:cubicBezTo>
                  <a:cubicBezTo>
                    <a:pt x="530" y="237"/>
                    <a:pt x="527" y="240"/>
                    <a:pt x="523" y="240"/>
                  </a:cubicBezTo>
                  <a:close/>
                  <a:moveTo>
                    <a:pt x="554" y="240"/>
                  </a:moveTo>
                  <a:cubicBezTo>
                    <a:pt x="551" y="240"/>
                    <a:pt x="548" y="237"/>
                    <a:pt x="548" y="233"/>
                  </a:cubicBezTo>
                  <a:cubicBezTo>
                    <a:pt x="548" y="230"/>
                    <a:pt x="551" y="227"/>
                    <a:pt x="554" y="227"/>
                  </a:cubicBezTo>
                  <a:cubicBezTo>
                    <a:pt x="558" y="227"/>
                    <a:pt x="561" y="230"/>
                    <a:pt x="561" y="233"/>
                  </a:cubicBezTo>
                  <a:cubicBezTo>
                    <a:pt x="561" y="237"/>
                    <a:pt x="558" y="240"/>
                    <a:pt x="554" y="240"/>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13" name="Freeform: Shape 346">
              <a:extLst>
                <a:ext uri="{FF2B5EF4-FFF2-40B4-BE49-F238E27FC236}">
                  <a16:creationId xmlns:a16="http://schemas.microsoft.com/office/drawing/2014/main" xmlns="" id="{ACF5EE67-49D6-41B0-B95A-554848D8D09B}"/>
                </a:ext>
              </a:extLst>
            </p:cNvPr>
            <p:cNvSpPr/>
            <p:nvPr/>
          </p:nvSpPr>
          <p:spPr>
            <a:xfrm>
              <a:off x="6069115" y="8751730"/>
              <a:ext cx="189023" cy="184914"/>
            </a:xfrm>
            <a:custGeom>
              <a:avLst/>
              <a:gdLst/>
              <a:ahLst/>
              <a:cxnLst>
                <a:cxn ang="3cd4">
                  <a:pos x="hc" y="t"/>
                </a:cxn>
                <a:cxn ang="cd2">
                  <a:pos x="l" y="vc"/>
                </a:cxn>
                <a:cxn ang="cd4">
                  <a:pos x="hc" y="b"/>
                </a:cxn>
                <a:cxn ang="0">
                  <a:pos x="r" y="vc"/>
                </a:cxn>
              </a:cxnLst>
              <a:rect l="l" t="t" r="r" b="b"/>
              <a:pathLst>
                <a:path w="47" h="46">
                  <a:moveTo>
                    <a:pt x="47" y="23"/>
                  </a:moveTo>
                  <a:cubicBezTo>
                    <a:pt x="47" y="36"/>
                    <a:pt x="36" y="46"/>
                    <a:pt x="23" y="46"/>
                  </a:cubicBezTo>
                  <a:cubicBezTo>
                    <a:pt x="10" y="46"/>
                    <a:pt x="0" y="36"/>
                    <a:pt x="0" y="23"/>
                  </a:cubicBezTo>
                  <a:cubicBezTo>
                    <a:pt x="0" y="10"/>
                    <a:pt x="10" y="0"/>
                    <a:pt x="23" y="0"/>
                  </a:cubicBezTo>
                  <a:cubicBezTo>
                    <a:pt x="36" y="0"/>
                    <a:pt x="47" y="10"/>
                    <a:pt x="47" y="23"/>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14" name="Freeform: Shape 347">
              <a:extLst>
                <a:ext uri="{FF2B5EF4-FFF2-40B4-BE49-F238E27FC236}">
                  <a16:creationId xmlns:a16="http://schemas.microsoft.com/office/drawing/2014/main" xmlns="" id="{F97C4EB2-7F07-424F-999A-2C324D23B6D1}"/>
                </a:ext>
              </a:extLst>
            </p:cNvPr>
            <p:cNvSpPr/>
            <p:nvPr/>
          </p:nvSpPr>
          <p:spPr>
            <a:xfrm>
              <a:off x="8579843" y="9910534"/>
              <a:ext cx="184914" cy="184914"/>
            </a:xfrm>
            <a:custGeom>
              <a:avLst/>
              <a:gdLst/>
              <a:ahLst/>
              <a:cxnLst>
                <a:cxn ang="3cd4">
                  <a:pos x="hc" y="t"/>
                </a:cxn>
                <a:cxn ang="cd2">
                  <a:pos x="l" y="vc"/>
                </a:cxn>
                <a:cxn ang="cd4">
                  <a:pos x="hc" y="b"/>
                </a:cxn>
                <a:cxn ang="0">
                  <a:pos x="r" y="vc"/>
                </a:cxn>
              </a:cxnLst>
              <a:rect l="l" t="t" r="r" b="b"/>
              <a:pathLst>
                <a:path w="46" h="46">
                  <a:moveTo>
                    <a:pt x="46" y="23"/>
                  </a:moveTo>
                  <a:cubicBezTo>
                    <a:pt x="46" y="36"/>
                    <a:pt x="36" y="46"/>
                    <a:pt x="23" y="46"/>
                  </a:cubicBezTo>
                  <a:cubicBezTo>
                    <a:pt x="10" y="46"/>
                    <a:pt x="0" y="36"/>
                    <a:pt x="0" y="23"/>
                  </a:cubicBezTo>
                  <a:cubicBezTo>
                    <a:pt x="0" y="11"/>
                    <a:pt x="10" y="0"/>
                    <a:pt x="23" y="0"/>
                  </a:cubicBezTo>
                  <a:cubicBezTo>
                    <a:pt x="36" y="0"/>
                    <a:pt x="46" y="11"/>
                    <a:pt x="46" y="23"/>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grpSp>
      <p:grpSp>
        <p:nvGrpSpPr>
          <p:cNvPr id="15" name="Group 290">
            <a:extLst>
              <a:ext uri="{FF2B5EF4-FFF2-40B4-BE49-F238E27FC236}">
                <a16:creationId xmlns:a16="http://schemas.microsoft.com/office/drawing/2014/main" xmlns="" id="{DD51A6E7-0117-420F-BD5D-EEB969D865AA}"/>
              </a:ext>
            </a:extLst>
          </p:cNvPr>
          <p:cNvGrpSpPr/>
          <p:nvPr/>
        </p:nvGrpSpPr>
        <p:grpSpPr>
          <a:xfrm>
            <a:off x="7274405" y="2119918"/>
            <a:ext cx="2886708" cy="435569"/>
            <a:chOff x="12463029" y="4059044"/>
            <a:chExt cx="5773415" cy="871138"/>
          </a:xfrm>
          <a:solidFill>
            <a:schemeClr val="accent1"/>
          </a:solidFill>
        </p:grpSpPr>
        <p:sp>
          <p:nvSpPr>
            <p:cNvPr id="16" name="Freeform: Shape 351">
              <a:extLst>
                <a:ext uri="{FF2B5EF4-FFF2-40B4-BE49-F238E27FC236}">
                  <a16:creationId xmlns:a16="http://schemas.microsoft.com/office/drawing/2014/main" xmlns="" id="{1D7814F9-3F54-4937-9B24-F5FC4F7275A2}"/>
                </a:ext>
              </a:extLst>
            </p:cNvPr>
            <p:cNvSpPr/>
            <p:nvPr/>
          </p:nvSpPr>
          <p:spPr>
            <a:xfrm>
              <a:off x="12573977" y="4059044"/>
              <a:ext cx="5596720" cy="591724"/>
            </a:xfrm>
            <a:custGeom>
              <a:avLst/>
              <a:gdLst/>
              <a:ahLst/>
              <a:cxnLst>
                <a:cxn ang="3cd4">
                  <a:pos x="hc" y="t"/>
                </a:cxn>
                <a:cxn ang="cd2">
                  <a:pos x="l" y="vc"/>
                </a:cxn>
                <a:cxn ang="cd4">
                  <a:pos x="hc" y="b"/>
                </a:cxn>
                <a:cxn ang="0">
                  <a:pos x="r" y="vc"/>
                </a:cxn>
              </a:cxnLst>
              <a:rect l="l" t="t" r="r" b="b"/>
              <a:pathLst>
                <a:path w="1363" h="145">
                  <a:moveTo>
                    <a:pt x="87" y="13"/>
                  </a:moveTo>
                  <a:lnTo>
                    <a:pt x="86" y="13"/>
                  </a:lnTo>
                  <a:cubicBezTo>
                    <a:pt x="83" y="13"/>
                    <a:pt x="80" y="10"/>
                    <a:pt x="80" y="6"/>
                  </a:cubicBezTo>
                  <a:cubicBezTo>
                    <a:pt x="80" y="3"/>
                    <a:pt x="83" y="0"/>
                    <a:pt x="86" y="0"/>
                  </a:cubicBezTo>
                  <a:cubicBezTo>
                    <a:pt x="90" y="0"/>
                    <a:pt x="93" y="3"/>
                    <a:pt x="93" y="6"/>
                  </a:cubicBezTo>
                  <a:cubicBezTo>
                    <a:pt x="93" y="10"/>
                    <a:pt x="90" y="13"/>
                    <a:pt x="87" y="13"/>
                  </a:cubicBezTo>
                  <a:close/>
                  <a:moveTo>
                    <a:pt x="118" y="13"/>
                  </a:moveTo>
                  <a:cubicBezTo>
                    <a:pt x="114" y="13"/>
                    <a:pt x="111" y="10"/>
                    <a:pt x="111" y="6"/>
                  </a:cubicBezTo>
                  <a:cubicBezTo>
                    <a:pt x="111" y="3"/>
                    <a:pt x="114" y="0"/>
                    <a:pt x="118" y="0"/>
                  </a:cubicBezTo>
                  <a:cubicBezTo>
                    <a:pt x="121" y="0"/>
                    <a:pt x="124" y="3"/>
                    <a:pt x="124" y="6"/>
                  </a:cubicBezTo>
                  <a:cubicBezTo>
                    <a:pt x="124" y="10"/>
                    <a:pt x="122" y="13"/>
                    <a:pt x="118" y="13"/>
                  </a:cubicBezTo>
                  <a:close/>
                  <a:moveTo>
                    <a:pt x="149" y="13"/>
                  </a:moveTo>
                  <a:cubicBezTo>
                    <a:pt x="145" y="13"/>
                    <a:pt x="142" y="10"/>
                    <a:pt x="142" y="6"/>
                  </a:cubicBezTo>
                  <a:cubicBezTo>
                    <a:pt x="142" y="3"/>
                    <a:pt x="145" y="0"/>
                    <a:pt x="149" y="0"/>
                  </a:cubicBezTo>
                  <a:cubicBezTo>
                    <a:pt x="153" y="0"/>
                    <a:pt x="156" y="3"/>
                    <a:pt x="156" y="6"/>
                  </a:cubicBezTo>
                  <a:cubicBezTo>
                    <a:pt x="156" y="10"/>
                    <a:pt x="153" y="13"/>
                    <a:pt x="149" y="13"/>
                  </a:cubicBezTo>
                  <a:close/>
                  <a:moveTo>
                    <a:pt x="181" y="13"/>
                  </a:moveTo>
                  <a:lnTo>
                    <a:pt x="180" y="13"/>
                  </a:lnTo>
                  <a:cubicBezTo>
                    <a:pt x="177" y="13"/>
                    <a:pt x="174" y="10"/>
                    <a:pt x="174" y="6"/>
                  </a:cubicBezTo>
                  <a:cubicBezTo>
                    <a:pt x="174" y="3"/>
                    <a:pt x="177" y="0"/>
                    <a:pt x="180" y="0"/>
                  </a:cubicBezTo>
                  <a:cubicBezTo>
                    <a:pt x="184" y="0"/>
                    <a:pt x="187" y="3"/>
                    <a:pt x="187" y="6"/>
                  </a:cubicBezTo>
                  <a:cubicBezTo>
                    <a:pt x="187" y="10"/>
                    <a:pt x="184" y="13"/>
                    <a:pt x="181" y="13"/>
                  </a:cubicBezTo>
                  <a:close/>
                  <a:moveTo>
                    <a:pt x="212" y="13"/>
                  </a:moveTo>
                  <a:lnTo>
                    <a:pt x="211" y="13"/>
                  </a:lnTo>
                  <a:cubicBezTo>
                    <a:pt x="208" y="13"/>
                    <a:pt x="205" y="10"/>
                    <a:pt x="205" y="6"/>
                  </a:cubicBezTo>
                  <a:cubicBezTo>
                    <a:pt x="205" y="3"/>
                    <a:pt x="208" y="0"/>
                    <a:pt x="211" y="0"/>
                  </a:cubicBezTo>
                  <a:lnTo>
                    <a:pt x="212" y="0"/>
                  </a:lnTo>
                  <a:cubicBezTo>
                    <a:pt x="216" y="0"/>
                    <a:pt x="219" y="3"/>
                    <a:pt x="219" y="6"/>
                  </a:cubicBezTo>
                  <a:cubicBezTo>
                    <a:pt x="219" y="10"/>
                    <a:pt x="216" y="13"/>
                    <a:pt x="212" y="13"/>
                  </a:cubicBezTo>
                  <a:close/>
                  <a:moveTo>
                    <a:pt x="243" y="13"/>
                  </a:moveTo>
                  <a:cubicBezTo>
                    <a:pt x="239" y="13"/>
                    <a:pt x="236" y="10"/>
                    <a:pt x="236" y="6"/>
                  </a:cubicBezTo>
                  <a:cubicBezTo>
                    <a:pt x="236" y="3"/>
                    <a:pt x="239" y="0"/>
                    <a:pt x="243" y="0"/>
                  </a:cubicBezTo>
                  <a:cubicBezTo>
                    <a:pt x="247" y="0"/>
                    <a:pt x="250" y="3"/>
                    <a:pt x="250" y="6"/>
                  </a:cubicBezTo>
                  <a:cubicBezTo>
                    <a:pt x="250" y="10"/>
                    <a:pt x="247" y="13"/>
                    <a:pt x="243" y="13"/>
                  </a:cubicBezTo>
                  <a:close/>
                  <a:moveTo>
                    <a:pt x="275" y="13"/>
                  </a:moveTo>
                  <a:lnTo>
                    <a:pt x="274" y="13"/>
                  </a:lnTo>
                  <a:cubicBezTo>
                    <a:pt x="271" y="13"/>
                    <a:pt x="268" y="10"/>
                    <a:pt x="268" y="6"/>
                  </a:cubicBezTo>
                  <a:cubicBezTo>
                    <a:pt x="268" y="3"/>
                    <a:pt x="271" y="0"/>
                    <a:pt x="274" y="0"/>
                  </a:cubicBezTo>
                  <a:cubicBezTo>
                    <a:pt x="278" y="0"/>
                    <a:pt x="281" y="3"/>
                    <a:pt x="281" y="6"/>
                  </a:cubicBezTo>
                  <a:cubicBezTo>
                    <a:pt x="281" y="10"/>
                    <a:pt x="278" y="13"/>
                    <a:pt x="275" y="13"/>
                  </a:cubicBezTo>
                  <a:close/>
                  <a:moveTo>
                    <a:pt x="306" y="13"/>
                  </a:moveTo>
                  <a:cubicBezTo>
                    <a:pt x="302" y="13"/>
                    <a:pt x="299" y="10"/>
                    <a:pt x="299" y="6"/>
                  </a:cubicBezTo>
                  <a:cubicBezTo>
                    <a:pt x="299" y="3"/>
                    <a:pt x="302" y="0"/>
                    <a:pt x="306" y="0"/>
                  </a:cubicBezTo>
                  <a:cubicBezTo>
                    <a:pt x="310" y="0"/>
                    <a:pt x="313" y="3"/>
                    <a:pt x="313" y="6"/>
                  </a:cubicBezTo>
                  <a:cubicBezTo>
                    <a:pt x="313" y="10"/>
                    <a:pt x="310" y="13"/>
                    <a:pt x="306" y="13"/>
                  </a:cubicBezTo>
                  <a:close/>
                  <a:moveTo>
                    <a:pt x="337" y="13"/>
                  </a:moveTo>
                  <a:cubicBezTo>
                    <a:pt x="333" y="13"/>
                    <a:pt x="331" y="10"/>
                    <a:pt x="331" y="6"/>
                  </a:cubicBezTo>
                  <a:cubicBezTo>
                    <a:pt x="331" y="3"/>
                    <a:pt x="333" y="0"/>
                    <a:pt x="337" y="0"/>
                  </a:cubicBezTo>
                  <a:cubicBezTo>
                    <a:pt x="341" y="0"/>
                    <a:pt x="344" y="3"/>
                    <a:pt x="344" y="6"/>
                  </a:cubicBezTo>
                  <a:cubicBezTo>
                    <a:pt x="344" y="10"/>
                    <a:pt x="341" y="13"/>
                    <a:pt x="337" y="13"/>
                  </a:cubicBezTo>
                  <a:close/>
                  <a:moveTo>
                    <a:pt x="369" y="13"/>
                  </a:moveTo>
                  <a:lnTo>
                    <a:pt x="368" y="13"/>
                  </a:lnTo>
                  <a:cubicBezTo>
                    <a:pt x="365" y="13"/>
                    <a:pt x="362" y="10"/>
                    <a:pt x="362" y="6"/>
                  </a:cubicBezTo>
                  <a:cubicBezTo>
                    <a:pt x="362" y="3"/>
                    <a:pt x="365" y="0"/>
                    <a:pt x="368" y="0"/>
                  </a:cubicBezTo>
                  <a:cubicBezTo>
                    <a:pt x="372" y="0"/>
                    <a:pt x="375" y="3"/>
                    <a:pt x="375" y="6"/>
                  </a:cubicBezTo>
                  <a:cubicBezTo>
                    <a:pt x="375" y="10"/>
                    <a:pt x="373" y="13"/>
                    <a:pt x="369" y="13"/>
                  </a:cubicBezTo>
                  <a:close/>
                  <a:moveTo>
                    <a:pt x="400" y="13"/>
                  </a:moveTo>
                  <a:cubicBezTo>
                    <a:pt x="396" y="13"/>
                    <a:pt x="393" y="10"/>
                    <a:pt x="393" y="6"/>
                  </a:cubicBezTo>
                  <a:cubicBezTo>
                    <a:pt x="393" y="3"/>
                    <a:pt x="396" y="0"/>
                    <a:pt x="400" y="0"/>
                  </a:cubicBezTo>
                  <a:cubicBezTo>
                    <a:pt x="404" y="0"/>
                    <a:pt x="407" y="3"/>
                    <a:pt x="407" y="6"/>
                  </a:cubicBezTo>
                  <a:cubicBezTo>
                    <a:pt x="407" y="10"/>
                    <a:pt x="404" y="13"/>
                    <a:pt x="400" y="13"/>
                  </a:cubicBezTo>
                  <a:close/>
                  <a:moveTo>
                    <a:pt x="431" y="13"/>
                  </a:moveTo>
                  <a:cubicBezTo>
                    <a:pt x="427" y="13"/>
                    <a:pt x="425" y="10"/>
                    <a:pt x="425" y="6"/>
                  </a:cubicBezTo>
                  <a:cubicBezTo>
                    <a:pt x="425" y="3"/>
                    <a:pt x="427" y="0"/>
                    <a:pt x="431" y="0"/>
                  </a:cubicBezTo>
                  <a:cubicBezTo>
                    <a:pt x="435" y="0"/>
                    <a:pt x="438" y="3"/>
                    <a:pt x="438" y="6"/>
                  </a:cubicBezTo>
                  <a:cubicBezTo>
                    <a:pt x="438" y="10"/>
                    <a:pt x="435" y="13"/>
                    <a:pt x="431" y="13"/>
                  </a:cubicBezTo>
                  <a:close/>
                  <a:moveTo>
                    <a:pt x="463" y="13"/>
                  </a:moveTo>
                  <a:lnTo>
                    <a:pt x="462" y="13"/>
                  </a:lnTo>
                  <a:cubicBezTo>
                    <a:pt x="458" y="13"/>
                    <a:pt x="456" y="10"/>
                    <a:pt x="456" y="6"/>
                  </a:cubicBezTo>
                  <a:cubicBezTo>
                    <a:pt x="456" y="3"/>
                    <a:pt x="458" y="0"/>
                    <a:pt x="462" y="0"/>
                  </a:cubicBezTo>
                  <a:lnTo>
                    <a:pt x="463" y="0"/>
                  </a:lnTo>
                  <a:cubicBezTo>
                    <a:pt x="466" y="0"/>
                    <a:pt x="469" y="3"/>
                    <a:pt x="469" y="6"/>
                  </a:cubicBezTo>
                  <a:cubicBezTo>
                    <a:pt x="469" y="10"/>
                    <a:pt x="466" y="13"/>
                    <a:pt x="463" y="13"/>
                  </a:cubicBezTo>
                  <a:close/>
                  <a:moveTo>
                    <a:pt x="494" y="13"/>
                  </a:moveTo>
                  <a:cubicBezTo>
                    <a:pt x="490" y="13"/>
                    <a:pt x="487" y="10"/>
                    <a:pt x="487" y="6"/>
                  </a:cubicBezTo>
                  <a:cubicBezTo>
                    <a:pt x="487" y="3"/>
                    <a:pt x="490" y="0"/>
                    <a:pt x="494" y="0"/>
                  </a:cubicBezTo>
                  <a:cubicBezTo>
                    <a:pt x="497" y="0"/>
                    <a:pt x="501" y="3"/>
                    <a:pt x="501" y="6"/>
                  </a:cubicBezTo>
                  <a:cubicBezTo>
                    <a:pt x="501" y="10"/>
                    <a:pt x="498" y="13"/>
                    <a:pt x="494" y="13"/>
                  </a:cubicBezTo>
                  <a:close/>
                  <a:moveTo>
                    <a:pt x="526" y="13"/>
                  </a:moveTo>
                  <a:lnTo>
                    <a:pt x="525" y="13"/>
                  </a:lnTo>
                  <a:cubicBezTo>
                    <a:pt x="521" y="13"/>
                    <a:pt x="518" y="10"/>
                    <a:pt x="518" y="6"/>
                  </a:cubicBezTo>
                  <a:cubicBezTo>
                    <a:pt x="518" y="3"/>
                    <a:pt x="521" y="0"/>
                    <a:pt x="525" y="0"/>
                  </a:cubicBezTo>
                  <a:cubicBezTo>
                    <a:pt x="528" y="0"/>
                    <a:pt x="532" y="3"/>
                    <a:pt x="532" y="6"/>
                  </a:cubicBezTo>
                  <a:cubicBezTo>
                    <a:pt x="532" y="10"/>
                    <a:pt x="529" y="13"/>
                    <a:pt x="526" y="13"/>
                  </a:cubicBezTo>
                  <a:close/>
                  <a:moveTo>
                    <a:pt x="557" y="13"/>
                  </a:moveTo>
                  <a:cubicBezTo>
                    <a:pt x="553" y="13"/>
                    <a:pt x="550" y="10"/>
                    <a:pt x="550" y="6"/>
                  </a:cubicBezTo>
                  <a:cubicBezTo>
                    <a:pt x="550" y="3"/>
                    <a:pt x="553" y="0"/>
                    <a:pt x="557" y="0"/>
                  </a:cubicBezTo>
                  <a:cubicBezTo>
                    <a:pt x="560" y="0"/>
                    <a:pt x="563" y="3"/>
                    <a:pt x="563" y="6"/>
                  </a:cubicBezTo>
                  <a:cubicBezTo>
                    <a:pt x="563" y="10"/>
                    <a:pt x="560" y="13"/>
                    <a:pt x="557" y="13"/>
                  </a:cubicBezTo>
                  <a:close/>
                  <a:moveTo>
                    <a:pt x="588" y="13"/>
                  </a:moveTo>
                  <a:cubicBezTo>
                    <a:pt x="584" y="13"/>
                    <a:pt x="581" y="10"/>
                    <a:pt x="581" y="6"/>
                  </a:cubicBezTo>
                  <a:cubicBezTo>
                    <a:pt x="581" y="3"/>
                    <a:pt x="584" y="0"/>
                    <a:pt x="588" y="0"/>
                  </a:cubicBezTo>
                  <a:cubicBezTo>
                    <a:pt x="591" y="0"/>
                    <a:pt x="595" y="3"/>
                    <a:pt x="595" y="6"/>
                  </a:cubicBezTo>
                  <a:cubicBezTo>
                    <a:pt x="595" y="10"/>
                    <a:pt x="592" y="13"/>
                    <a:pt x="588" y="13"/>
                  </a:cubicBezTo>
                  <a:close/>
                  <a:moveTo>
                    <a:pt x="620" y="13"/>
                  </a:moveTo>
                  <a:lnTo>
                    <a:pt x="619" y="13"/>
                  </a:lnTo>
                  <a:cubicBezTo>
                    <a:pt x="615" y="13"/>
                    <a:pt x="612" y="10"/>
                    <a:pt x="612" y="6"/>
                  </a:cubicBezTo>
                  <a:cubicBezTo>
                    <a:pt x="612" y="3"/>
                    <a:pt x="615" y="0"/>
                    <a:pt x="619" y="0"/>
                  </a:cubicBezTo>
                  <a:lnTo>
                    <a:pt x="620" y="0"/>
                  </a:lnTo>
                  <a:cubicBezTo>
                    <a:pt x="623" y="0"/>
                    <a:pt x="626" y="3"/>
                    <a:pt x="626" y="6"/>
                  </a:cubicBezTo>
                  <a:cubicBezTo>
                    <a:pt x="626" y="10"/>
                    <a:pt x="623" y="13"/>
                    <a:pt x="620" y="13"/>
                  </a:cubicBezTo>
                  <a:close/>
                  <a:moveTo>
                    <a:pt x="651" y="13"/>
                  </a:moveTo>
                  <a:lnTo>
                    <a:pt x="650" y="13"/>
                  </a:lnTo>
                  <a:cubicBezTo>
                    <a:pt x="647" y="13"/>
                    <a:pt x="644" y="10"/>
                    <a:pt x="644" y="6"/>
                  </a:cubicBezTo>
                  <a:cubicBezTo>
                    <a:pt x="644" y="3"/>
                    <a:pt x="647" y="0"/>
                    <a:pt x="650" y="0"/>
                  </a:cubicBezTo>
                  <a:cubicBezTo>
                    <a:pt x="654" y="0"/>
                    <a:pt x="657" y="3"/>
                    <a:pt x="657" y="6"/>
                  </a:cubicBezTo>
                  <a:cubicBezTo>
                    <a:pt x="657" y="10"/>
                    <a:pt x="655" y="13"/>
                    <a:pt x="651" y="13"/>
                  </a:cubicBezTo>
                  <a:close/>
                  <a:moveTo>
                    <a:pt x="682" y="13"/>
                  </a:moveTo>
                  <a:cubicBezTo>
                    <a:pt x="678" y="13"/>
                    <a:pt x="675" y="10"/>
                    <a:pt x="675" y="6"/>
                  </a:cubicBezTo>
                  <a:cubicBezTo>
                    <a:pt x="675" y="3"/>
                    <a:pt x="678" y="0"/>
                    <a:pt x="682" y="0"/>
                  </a:cubicBezTo>
                  <a:cubicBezTo>
                    <a:pt x="685" y="0"/>
                    <a:pt x="688" y="3"/>
                    <a:pt x="688" y="6"/>
                  </a:cubicBezTo>
                  <a:cubicBezTo>
                    <a:pt x="688" y="10"/>
                    <a:pt x="686" y="13"/>
                    <a:pt x="682" y="13"/>
                  </a:cubicBezTo>
                  <a:close/>
                  <a:moveTo>
                    <a:pt x="714" y="13"/>
                  </a:moveTo>
                  <a:lnTo>
                    <a:pt x="713" y="13"/>
                  </a:lnTo>
                  <a:cubicBezTo>
                    <a:pt x="709" y="13"/>
                    <a:pt x="706" y="10"/>
                    <a:pt x="706" y="6"/>
                  </a:cubicBezTo>
                  <a:cubicBezTo>
                    <a:pt x="706" y="3"/>
                    <a:pt x="709" y="0"/>
                    <a:pt x="713" y="0"/>
                  </a:cubicBezTo>
                  <a:lnTo>
                    <a:pt x="714" y="0"/>
                  </a:lnTo>
                  <a:cubicBezTo>
                    <a:pt x="717" y="0"/>
                    <a:pt x="720" y="3"/>
                    <a:pt x="720" y="6"/>
                  </a:cubicBezTo>
                  <a:cubicBezTo>
                    <a:pt x="720" y="10"/>
                    <a:pt x="717" y="13"/>
                    <a:pt x="714" y="13"/>
                  </a:cubicBezTo>
                  <a:close/>
                  <a:moveTo>
                    <a:pt x="745" y="13"/>
                  </a:moveTo>
                  <a:lnTo>
                    <a:pt x="744" y="13"/>
                  </a:lnTo>
                  <a:cubicBezTo>
                    <a:pt x="741" y="13"/>
                    <a:pt x="738" y="10"/>
                    <a:pt x="738" y="6"/>
                  </a:cubicBezTo>
                  <a:cubicBezTo>
                    <a:pt x="738" y="3"/>
                    <a:pt x="741" y="0"/>
                    <a:pt x="744" y="0"/>
                  </a:cubicBezTo>
                  <a:cubicBezTo>
                    <a:pt x="748" y="0"/>
                    <a:pt x="751" y="3"/>
                    <a:pt x="751" y="6"/>
                  </a:cubicBezTo>
                  <a:cubicBezTo>
                    <a:pt x="751" y="10"/>
                    <a:pt x="749" y="13"/>
                    <a:pt x="745" y="13"/>
                  </a:cubicBezTo>
                  <a:close/>
                  <a:moveTo>
                    <a:pt x="776" y="13"/>
                  </a:moveTo>
                  <a:lnTo>
                    <a:pt x="775" y="13"/>
                  </a:lnTo>
                  <a:cubicBezTo>
                    <a:pt x="772" y="13"/>
                    <a:pt x="769" y="10"/>
                    <a:pt x="769" y="6"/>
                  </a:cubicBezTo>
                  <a:cubicBezTo>
                    <a:pt x="769" y="3"/>
                    <a:pt x="772" y="0"/>
                    <a:pt x="775" y="0"/>
                  </a:cubicBezTo>
                  <a:lnTo>
                    <a:pt x="776" y="0"/>
                  </a:lnTo>
                  <a:cubicBezTo>
                    <a:pt x="780" y="0"/>
                    <a:pt x="783" y="3"/>
                    <a:pt x="783" y="6"/>
                  </a:cubicBezTo>
                  <a:cubicBezTo>
                    <a:pt x="783" y="10"/>
                    <a:pt x="780" y="13"/>
                    <a:pt x="776" y="13"/>
                  </a:cubicBezTo>
                  <a:close/>
                  <a:moveTo>
                    <a:pt x="807" y="13"/>
                  </a:moveTo>
                  <a:cubicBezTo>
                    <a:pt x="804" y="13"/>
                    <a:pt x="800" y="10"/>
                    <a:pt x="800" y="6"/>
                  </a:cubicBezTo>
                  <a:cubicBezTo>
                    <a:pt x="800" y="3"/>
                    <a:pt x="804" y="0"/>
                    <a:pt x="807" y="0"/>
                  </a:cubicBezTo>
                  <a:cubicBezTo>
                    <a:pt x="811" y="0"/>
                    <a:pt x="814" y="3"/>
                    <a:pt x="814" y="6"/>
                  </a:cubicBezTo>
                  <a:cubicBezTo>
                    <a:pt x="814" y="10"/>
                    <a:pt x="811" y="13"/>
                    <a:pt x="807" y="13"/>
                  </a:cubicBezTo>
                  <a:close/>
                  <a:moveTo>
                    <a:pt x="839" y="13"/>
                  </a:moveTo>
                  <a:lnTo>
                    <a:pt x="838" y="13"/>
                  </a:lnTo>
                  <a:cubicBezTo>
                    <a:pt x="835" y="13"/>
                    <a:pt x="832" y="10"/>
                    <a:pt x="832" y="6"/>
                  </a:cubicBezTo>
                  <a:cubicBezTo>
                    <a:pt x="832" y="3"/>
                    <a:pt x="835" y="0"/>
                    <a:pt x="838" y="0"/>
                  </a:cubicBezTo>
                  <a:cubicBezTo>
                    <a:pt x="842" y="0"/>
                    <a:pt x="845" y="3"/>
                    <a:pt x="845" y="6"/>
                  </a:cubicBezTo>
                  <a:cubicBezTo>
                    <a:pt x="845" y="10"/>
                    <a:pt x="843" y="13"/>
                    <a:pt x="839" y="13"/>
                  </a:cubicBezTo>
                  <a:close/>
                  <a:moveTo>
                    <a:pt x="870" y="13"/>
                  </a:moveTo>
                  <a:cubicBezTo>
                    <a:pt x="866" y="13"/>
                    <a:pt x="863" y="10"/>
                    <a:pt x="863" y="6"/>
                  </a:cubicBezTo>
                  <a:cubicBezTo>
                    <a:pt x="863" y="3"/>
                    <a:pt x="866" y="0"/>
                    <a:pt x="870" y="0"/>
                  </a:cubicBezTo>
                  <a:cubicBezTo>
                    <a:pt x="874" y="0"/>
                    <a:pt x="877" y="3"/>
                    <a:pt x="877" y="6"/>
                  </a:cubicBezTo>
                  <a:cubicBezTo>
                    <a:pt x="877" y="10"/>
                    <a:pt x="874" y="13"/>
                    <a:pt x="870" y="13"/>
                  </a:cubicBezTo>
                  <a:close/>
                  <a:moveTo>
                    <a:pt x="902" y="13"/>
                  </a:moveTo>
                  <a:lnTo>
                    <a:pt x="901" y="13"/>
                  </a:lnTo>
                  <a:cubicBezTo>
                    <a:pt x="898" y="13"/>
                    <a:pt x="895" y="10"/>
                    <a:pt x="895" y="6"/>
                  </a:cubicBezTo>
                  <a:cubicBezTo>
                    <a:pt x="895" y="3"/>
                    <a:pt x="898" y="0"/>
                    <a:pt x="901" y="0"/>
                  </a:cubicBezTo>
                  <a:cubicBezTo>
                    <a:pt x="905" y="0"/>
                    <a:pt x="908" y="3"/>
                    <a:pt x="908" y="6"/>
                  </a:cubicBezTo>
                  <a:cubicBezTo>
                    <a:pt x="908" y="10"/>
                    <a:pt x="905" y="13"/>
                    <a:pt x="902" y="13"/>
                  </a:cubicBezTo>
                  <a:close/>
                  <a:moveTo>
                    <a:pt x="933" y="13"/>
                  </a:moveTo>
                  <a:lnTo>
                    <a:pt x="932" y="13"/>
                  </a:lnTo>
                  <a:cubicBezTo>
                    <a:pt x="929" y="13"/>
                    <a:pt x="926" y="10"/>
                    <a:pt x="926" y="6"/>
                  </a:cubicBezTo>
                  <a:cubicBezTo>
                    <a:pt x="926" y="3"/>
                    <a:pt x="929" y="0"/>
                    <a:pt x="932" y="0"/>
                  </a:cubicBezTo>
                  <a:lnTo>
                    <a:pt x="933" y="0"/>
                  </a:lnTo>
                  <a:cubicBezTo>
                    <a:pt x="937" y="0"/>
                    <a:pt x="940" y="3"/>
                    <a:pt x="940" y="6"/>
                  </a:cubicBezTo>
                  <a:cubicBezTo>
                    <a:pt x="940" y="10"/>
                    <a:pt x="937" y="13"/>
                    <a:pt x="933" y="13"/>
                  </a:cubicBezTo>
                  <a:close/>
                  <a:moveTo>
                    <a:pt x="964" y="13"/>
                  </a:moveTo>
                  <a:cubicBezTo>
                    <a:pt x="960" y="13"/>
                    <a:pt x="957" y="10"/>
                    <a:pt x="957" y="6"/>
                  </a:cubicBezTo>
                  <a:cubicBezTo>
                    <a:pt x="957" y="3"/>
                    <a:pt x="960" y="0"/>
                    <a:pt x="964" y="0"/>
                  </a:cubicBezTo>
                  <a:cubicBezTo>
                    <a:pt x="968" y="0"/>
                    <a:pt x="971" y="3"/>
                    <a:pt x="971" y="6"/>
                  </a:cubicBezTo>
                  <a:cubicBezTo>
                    <a:pt x="971" y="10"/>
                    <a:pt x="968" y="13"/>
                    <a:pt x="964" y="13"/>
                  </a:cubicBezTo>
                  <a:close/>
                  <a:moveTo>
                    <a:pt x="996" y="13"/>
                  </a:moveTo>
                  <a:lnTo>
                    <a:pt x="995" y="13"/>
                  </a:lnTo>
                  <a:cubicBezTo>
                    <a:pt x="992" y="13"/>
                    <a:pt x="989" y="10"/>
                    <a:pt x="989" y="6"/>
                  </a:cubicBezTo>
                  <a:cubicBezTo>
                    <a:pt x="989" y="3"/>
                    <a:pt x="992" y="0"/>
                    <a:pt x="995" y="0"/>
                  </a:cubicBezTo>
                  <a:cubicBezTo>
                    <a:pt x="999" y="0"/>
                    <a:pt x="1002" y="3"/>
                    <a:pt x="1002" y="6"/>
                  </a:cubicBezTo>
                  <a:cubicBezTo>
                    <a:pt x="1002" y="10"/>
                    <a:pt x="999" y="13"/>
                    <a:pt x="996" y="13"/>
                  </a:cubicBezTo>
                  <a:close/>
                  <a:moveTo>
                    <a:pt x="1027" y="13"/>
                  </a:moveTo>
                  <a:lnTo>
                    <a:pt x="1026" y="13"/>
                  </a:lnTo>
                  <a:cubicBezTo>
                    <a:pt x="1023" y="13"/>
                    <a:pt x="1020" y="10"/>
                    <a:pt x="1020" y="6"/>
                  </a:cubicBezTo>
                  <a:cubicBezTo>
                    <a:pt x="1020" y="3"/>
                    <a:pt x="1023" y="0"/>
                    <a:pt x="1026" y="0"/>
                  </a:cubicBezTo>
                  <a:lnTo>
                    <a:pt x="1027" y="0"/>
                  </a:lnTo>
                  <a:cubicBezTo>
                    <a:pt x="1031" y="0"/>
                    <a:pt x="1033" y="3"/>
                    <a:pt x="1033" y="6"/>
                  </a:cubicBezTo>
                  <a:cubicBezTo>
                    <a:pt x="1033" y="10"/>
                    <a:pt x="1031" y="13"/>
                    <a:pt x="1027" y="13"/>
                  </a:cubicBezTo>
                  <a:close/>
                  <a:moveTo>
                    <a:pt x="1058" y="13"/>
                  </a:moveTo>
                  <a:cubicBezTo>
                    <a:pt x="1054" y="13"/>
                    <a:pt x="1051" y="10"/>
                    <a:pt x="1051" y="6"/>
                  </a:cubicBezTo>
                  <a:cubicBezTo>
                    <a:pt x="1051" y="3"/>
                    <a:pt x="1054" y="0"/>
                    <a:pt x="1058" y="0"/>
                  </a:cubicBezTo>
                  <a:cubicBezTo>
                    <a:pt x="1061" y="0"/>
                    <a:pt x="1065" y="3"/>
                    <a:pt x="1065" y="6"/>
                  </a:cubicBezTo>
                  <a:cubicBezTo>
                    <a:pt x="1065" y="10"/>
                    <a:pt x="1062" y="13"/>
                    <a:pt x="1058" y="13"/>
                  </a:cubicBezTo>
                  <a:close/>
                  <a:moveTo>
                    <a:pt x="1090" y="13"/>
                  </a:moveTo>
                  <a:lnTo>
                    <a:pt x="1089" y="13"/>
                  </a:lnTo>
                  <a:cubicBezTo>
                    <a:pt x="1085" y="13"/>
                    <a:pt x="1083" y="10"/>
                    <a:pt x="1083" y="6"/>
                  </a:cubicBezTo>
                  <a:cubicBezTo>
                    <a:pt x="1083" y="3"/>
                    <a:pt x="1085" y="0"/>
                    <a:pt x="1089" y="0"/>
                  </a:cubicBezTo>
                  <a:lnTo>
                    <a:pt x="1090" y="0"/>
                  </a:lnTo>
                  <a:cubicBezTo>
                    <a:pt x="1093" y="0"/>
                    <a:pt x="1096" y="3"/>
                    <a:pt x="1096" y="6"/>
                  </a:cubicBezTo>
                  <a:cubicBezTo>
                    <a:pt x="1096" y="10"/>
                    <a:pt x="1093" y="13"/>
                    <a:pt x="1090" y="13"/>
                  </a:cubicBezTo>
                  <a:close/>
                  <a:moveTo>
                    <a:pt x="1121" y="13"/>
                  </a:moveTo>
                  <a:cubicBezTo>
                    <a:pt x="1117" y="13"/>
                    <a:pt x="1114" y="10"/>
                    <a:pt x="1114" y="6"/>
                  </a:cubicBezTo>
                  <a:cubicBezTo>
                    <a:pt x="1114" y="3"/>
                    <a:pt x="1117" y="0"/>
                    <a:pt x="1121" y="0"/>
                  </a:cubicBezTo>
                  <a:cubicBezTo>
                    <a:pt x="1124" y="0"/>
                    <a:pt x="1127" y="3"/>
                    <a:pt x="1127" y="6"/>
                  </a:cubicBezTo>
                  <a:cubicBezTo>
                    <a:pt x="1127" y="10"/>
                    <a:pt x="1124" y="13"/>
                    <a:pt x="1121" y="13"/>
                  </a:cubicBezTo>
                  <a:close/>
                  <a:moveTo>
                    <a:pt x="1152" y="13"/>
                  </a:moveTo>
                  <a:cubicBezTo>
                    <a:pt x="1148" y="13"/>
                    <a:pt x="1145" y="10"/>
                    <a:pt x="1145" y="6"/>
                  </a:cubicBezTo>
                  <a:cubicBezTo>
                    <a:pt x="1145" y="3"/>
                    <a:pt x="1148" y="0"/>
                    <a:pt x="1152" y="0"/>
                  </a:cubicBezTo>
                  <a:cubicBezTo>
                    <a:pt x="1155" y="0"/>
                    <a:pt x="1159" y="3"/>
                    <a:pt x="1159" y="6"/>
                  </a:cubicBezTo>
                  <a:cubicBezTo>
                    <a:pt x="1159" y="10"/>
                    <a:pt x="1156" y="13"/>
                    <a:pt x="1152" y="13"/>
                  </a:cubicBezTo>
                  <a:close/>
                  <a:moveTo>
                    <a:pt x="1184" y="13"/>
                  </a:moveTo>
                  <a:lnTo>
                    <a:pt x="1183" y="13"/>
                  </a:lnTo>
                  <a:cubicBezTo>
                    <a:pt x="1179" y="13"/>
                    <a:pt x="1176" y="10"/>
                    <a:pt x="1176" y="6"/>
                  </a:cubicBezTo>
                  <a:cubicBezTo>
                    <a:pt x="1176" y="3"/>
                    <a:pt x="1179" y="0"/>
                    <a:pt x="1183" y="0"/>
                  </a:cubicBezTo>
                  <a:lnTo>
                    <a:pt x="1184" y="0"/>
                  </a:lnTo>
                  <a:cubicBezTo>
                    <a:pt x="1187" y="0"/>
                    <a:pt x="1190" y="3"/>
                    <a:pt x="1190" y="6"/>
                  </a:cubicBezTo>
                  <a:cubicBezTo>
                    <a:pt x="1190" y="10"/>
                    <a:pt x="1187" y="13"/>
                    <a:pt x="1184" y="13"/>
                  </a:cubicBezTo>
                  <a:close/>
                  <a:moveTo>
                    <a:pt x="1215" y="13"/>
                  </a:moveTo>
                  <a:cubicBezTo>
                    <a:pt x="1211" y="13"/>
                    <a:pt x="1208" y="10"/>
                    <a:pt x="1208" y="6"/>
                  </a:cubicBezTo>
                  <a:cubicBezTo>
                    <a:pt x="1208" y="3"/>
                    <a:pt x="1211" y="0"/>
                    <a:pt x="1215" y="0"/>
                  </a:cubicBezTo>
                  <a:cubicBezTo>
                    <a:pt x="1218" y="0"/>
                    <a:pt x="1221" y="3"/>
                    <a:pt x="1221" y="6"/>
                  </a:cubicBezTo>
                  <a:cubicBezTo>
                    <a:pt x="1221" y="10"/>
                    <a:pt x="1219" y="13"/>
                    <a:pt x="1215" y="13"/>
                  </a:cubicBezTo>
                  <a:close/>
                  <a:moveTo>
                    <a:pt x="1246" y="13"/>
                  </a:moveTo>
                  <a:cubicBezTo>
                    <a:pt x="1242" y="13"/>
                    <a:pt x="1239" y="10"/>
                    <a:pt x="1239" y="6"/>
                  </a:cubicBezTo>
                  <a:cubicBezTo>
                    <a:pt x="1239" y="3"/>
                    <a:pt x="1242" y="0"/>
                    <a:pt x="1246" y="0"/>
                  </a:cubicBezTo>
                  <a:cubicBezTo>
                    <a:pt x="1250" y="0"/>
                    <a:pt x="1253" y="3"/>
                    <a:pt x="1253" y="6"/>
                  </a:cubicBezTo>
                  <a:cubicBezTo>
                    <a:pt x="1253" y="10"/>
                    <a:pt x="1250" y="13"/>
                    <a:pt x="1246" y="13"/>
                  </a:cubicBezTo>
                  <a:close/>
                  <a:moveTo>
                    <a:pt x="1278" y="13"/>
                  </a:moveTo>
                  <a:lnTo>
                    <a:pt x="1277" y="13"/>
                  </a:lnTo>
                  <a:cubicBezTo>
                    <a:pt x="1274" y="13"/>
                    <a:pt x="1271" y="10"/>
                    <a:pt x="1271" y="6"/>
                  </a:cubicBezTo>
                  <a:cubicBezTo>
                    <a:pt x="1271" y="3"/>
                    <a:pt x="1274" y="0"/>
                    <a:pt x="1277" y="0"/>
                  </a:cubicBezTo>
                  <a:cubicBezTo>
                    <a:pt x="1281" y="0"/>
                    <a:pt x="1284" y="3"/>
                    <a:pt x="1284" y="6"/>
                  </a:cubicBezTo>
                  <a:cubicBezTo>
                    <a:pt x="1284" y="10"/>
                    <a:pt x="1281" y="13"/>
                    <a:pt x="1278" y="13"/>
                  </a:cubicBezTo>
                  <a:close/>
                  <a:moveTo>
                    <a:pt x="55" y="13"/>
                  </a:moveTo>
                  <a:cubicBezTo>
                    <a:pt x="51" y="13"/>
                    <a:pt x="48" y="10"/>
                    <a:pt x="48" y="7"/>
                  </a:cubicBezTo>
                  <a:cubicBezTo>
                    <a:pt x="48" y="3"/>
                    <a:pt x="51" y="0"/>
                    <a:pt x="55" y="0"/>
                  </a:cubicBezTo>
                  <a:lnTo>
                    <a:pt x="56" y="0"/>
                  </a:lnTo>
                  <a:cubicBezTo>
                    <a:pt x="59" y="0"/>
                    <a:pt x="62" y="3"/>
                    <a:pt x="62" y="6"/>
                  </a:cubicBezTo>
                  <a:cubicBezTo>
                    <a:pt x="62" y="10"/>
                    <a:pt x="59" y="13"/>
                    <a:pt x="56" y="13"/>
                  </a:cubicBezTo>
                  <a:lnTo>
                    <a:pt x="56" y="6"/>
                  </a:lnTo>
                  <a:close/>
                  <a:moveTo>
                    <a:pt x="1309" y="13"/>
                  </a:moveTo>
                  <a:lnTo>
                    <a:pt x="1308" y="13"/>
                  </a:lnTo>
                  <a:cubicBezTo>
                    <a:pt x="1304" y="13"/>
                    <a:pt x="1301" y="10"/>
                    <a:pt x="1302" y="6"/>
                  </a:cubicBezTo>
                  <a:cubicBezTo>
                    <a:pt x="1302" y="3"/>
                    <a:pt x="1305" y="0"/>
                    <a:pt x="1309" y="1"/>
                  </a:cubicBezTo>
                  <a:cubicBezTo>
                    <a:pt x="1313" y="1"/>
                    <a:pt x="1316" y="4"/>
                    <a:pt x="1316" y="8"/>
                  </a:cubicBezTo>
                  <a:cubicBezTo>
                    <a:pt x="1315" y="11"/>
                    <a:pt x="1312" y="13"/>
                    <a:pt x="1309" y="13"/>
                  </a:cubicBezTo>
                  <a:close/>
                  <a:moveTo>
                    <a:pt x="26" y="23"/>
                  </a:moveTo>
                  <a:cubicBezTo>
                    <a:pt x="24" y="23"/>
                    <a:pt x="22" y="22"/>
                    <a:pt x="20" y="20"/>
                  </a:cubicBezTo>
                  <a:cubicBezTo>
                    <a:pt x="18" y="17"/>
                    <a:pt x="19" y="13"/>
                    <a:pt x="22" y="11"/>
                  </a:cubicBezTo>
                  <a:cubicBezTo>
                    <a:pt x="25" y="9"/>
                    <a:pt x="29" y="9"/>
                    <a:pt x="31" y="12"/>
                  </a:cubicBezTo>
                  <a:cubicBezTo>
                    <a:pt x="34" y="16"/>
                    <a:pt x="33" y="19"/>
                    <a:pt x="30" y="22"/>
                  </a:cubicBezTo>
                  <a:lnTo>
                    <a:pt x="29" y="22"/>
                  </a:lnTo>
                  <a:cubicBezTo>
                    <a:pt x="29" y="23"/>
                    <a:pt x="27" y="23"/>
                    <a:pt x="26" y="23"/>
                  </a:cubicBezTo>
                  <a:close/>
                  <a:moveTo>
                    <a:pt x="7" y="48"/>
                  </a:moveTo>
                  <a:cubicBezTo>
                    <a:pt x="6" y="48"/>
                    <a:pt x="5" y="47"/>
                    <a:pt x="4" y="47"/>
                  </a:cubicBezTo>
                  <a:cubicBezTo>
                    <a:pt x="1" y="46"/>
                    <a:pt x="-1" y="42"/>
                    <a:pt x="1" y="38"/>
                  </a:cubicBezTo>
                  <a:cubicBezTo>
                    <a:pt x="2" y="35"/>
                    <a:pt x="6" y="33"/>
                    <a:pt x="9" y="34"/>
                  </a:cubicBezTo>
                  <a:cubicBezTo>
                    <a:pt x="13" y="36"/>
                    <a:pt x="14" y="39"/>
                    <a:pt x="13" y="43"/>
                  </a:cubicBezTo>
                  <a:cubicBezTo>
                    <a:pt x="12" y="46"/>
                    <a:pt x="10" y="48"/>
                    <a:pt x="7" y="48"/>
                  </a:cubicBezTo>
                  <a:close/>
                  <a:moveTo>
                    <a:pt x="1337" y="25"/>
                  </a:moveTo>
                  <a:cubicBezTo>
                    <a:pt x="1334" y="25"/>
                    <a:pt x="1331" y="23"/>
                    <a:pt x="1331" y="19"/>
                  </a:cubicBezTo>
                  <a:cubicBezTo>
                    <a:pt x="1331" y="15"/>
                    <a:pt x="1334" y="12"/>
                    <a:pt x="1337" y="12"/>
                  </a:cubicBezTo>
                  <a:cubicBezTo>
                    <a:pt x="1341" y="12"/>
                    <a:pt x="1344" y="15"/>
                    <a:pt x="1344" y="19"/>
                  </a:cubicBezTo>
                  <a:cubicBezTo>
                    <a:pt x="1344" y="22"/>
                    <a:pt x="1341" y="25"/>
                    <a:pt x="1337" y="25"/>
                  </a:cubicBezTo>
                  <a:close/>
                  <a:moveTo>
                    <a:pt x="1354" y="52"/>
                  </a:moveTo>
                  <a:cubicBezTo>
                    <a:pt x="1351" y="52"/>
                    <a:pt x="1348" y="49"/>
                    <a:pt x="1348" y="45"/>
                  </a:cubicBezTo>
                  <a:cubicBezTo>
                    <a:pt x="1348" y="41"/>
                    <a:pt x="1351" y="38"/>
                    <a:pt x="1354" y="38"/>
                  </a:cubicBezTo>
                  <a:cubicBezTo>
                    <a:pt x="1358" y="38"/>
                    <a:pt x="1361" y="41"/>
                    <a:pt x="1361" y="45"/>
                  </a:cubicBezTo>
                  <a:cubicBezTo>
                    <a:pt x="1361" y="48"/>
                    <a:pt x="1358" y="52"/>
                    <a:pt x="1354" y="52"/>
                  </a:cubicBezTo>
                  <a:close/>
                  <a:moveTo>
                    <a:pt x="1356" y="83"/>
                  </a:moveTo>
                  <a:cubicBezTo>
                    <a:pt x="1353" y="83"/>
                    <a:pt x="1349" y="79"/>
                    <a:pt x="1349" y="76"/>
                  </a:cubicBezTo>
                  <a:cubicBezTo>
                    <a:pt x="1349" y="72"/>
                    <a:pt x="1353" y="69"/>
                    <a:pt x="1356" y="69"/>
                  </a:cubicBezTo>
                  <a:cubicBezTo>
                    <a:pt x="1360" y="69"/>
                    <a:pt x="1363" y="72"/>
                    <a:pt x="1363" y="76"/>
                  </a:cubicBezTo>
                  <a:cubicBezTo>
                    <a:pt x="1363" y="79"/>
                    <a:pt x="1360" y="83"/>
                    <a:pt x="1356" y="83"/>
                  </a:cubicBezTo>
                  <a:close/>
                  <a:moveTo>
                    <a:pt x="1356" y="114"/>
                  </a:moveTo>
                  <a:cubicBezTo>
                    <a:pt x="1353" y="114"/>
                    <a:pt x="1349" y="111"/>
                    <a:pt x="1349" y="107"/>
                  </a:cubicBezTo>
                  <a:cubicBezTo>
                    <a:pt x="1349" y="103"/>
                    <a:pt x="1353" y="100"/>
                    <a:pt x="1356" y="100"/>
                  </a:cubicBezTo>
                  <a:cubicBezTo>
                    <a:pt x="1360" y="100"/>
                    <a:pt x="1363" y="103"/>
                    <a:pt x="1363" y="107"/>
                  </a:cubicBezTo>
                  <a:cubicBezTo>
                    <a:pt x="1363" y="111"/>
                    <a:pt x="1360" y="114"/>
                    <a:pt x="1356" y="114"/>
                  </a:cubicBezTo>
                  <a:close/>
                  <a:moveTo>
                    <a:pt x="1356" y="145"/>
                  </a:moveTo>
                  <a:cubicBezTo>
                    <a:pt x="1353" y="145"/>
                    <a:pt x="1349" y="142"/>
                    <a:pt x="1349" y="139"/>
                  </a:cubicBezTo>
                  <a:lnTo>
                    <a:pt x="1349" y="138"/>
                  </a:lnTo>
                  <a:cubicBezTo>
                    <a:pt x="1349" y="134"/>
                    <a:pt x="1353" y="131"/>
                    <a:pt x="1356" y="131"/>
                  </a:cubicBezTo>
                  <a:cubicBezTo>
                    <a:pt x="1360" y="131"/>
                    <a:pt x="1363" y="134"/>
                    <a:pt x="1363" y="138"/>
                  </a:cubicBezTo>
                  <a:lnTo>
                    <a:pt x="1363" y="139"/>
                  </a:lnTo>
                  <a:cubicBezTo>
                    <a:pt x="1363" y="142"/>
                    <a:pt x="1360" y="145"/>
                    <a:pt x="1356" y="145"/>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17" name="Freeform: Shape 352">
              <a:extLst>
                <a:ext uri="{FF2B5EF4-FFF2-40B4-BE49-F238E27FC236}">
                  <a16:creationId xmlns:a16="http://schemas.microsoft.com/office/drawing/2014/main" xmlns="" id="{EFD36FE9-9136-4703-B6B7-A3766C275D81}"/>
                </a:ext>
              </a:extLst>
            </p:cNvPr>
            <p:cNvSpPr/>
            <p:nvPr/>
          </p:nvSpPr>
          <p:spPr>
            <a:xfrm>
              <a:off x="18047421" y="4741159"/>
              <a:ext cx="189023" cy="189023"/>
            </a:xfrm>
            <a:custGeom>
              <a:avLst/>
              <a:gdLst/>
              <a:ahLst/>
              <a:cxnLst>
                <a:cxn ang="3cd4">
                  <a:pos x="hc" y="t"/>
                </a:cxn>
                <a:cxn ang="cd2">
                  <a:pos x="l" y="vc"/>
                </a:cxn>
                <a:cxn ang="cd4">
                  <a:pos x="hc" y="b"/>
                </a:cxn>
                <a:cxn ang="0">
                  <a:pos x="r" y="vc"/>
                </a:cxn>
              </a:cxnLst>
              <a:rect l="l" t="t" r="r" b="b"/>
              <a:pathLst>
                <a:path w="47" h="47">
                  <a:moveTo>
                    <a:pt x="47" y="23"/>
                  </a:moveTo>
                  <a:cubicBezTo>
                    <a:pt x="47" y="36"/>
                    <a:pt x="36" y="47"/>
                    <a:pt x="23" y="47"/>
                  </a:cubicBezTo>
                  <a:cubicBezTo>
                    <a:pt x="11" y="47"/>
                    <a:pt x="0" y="36"/>
                    <a:pt x="0" y="23"/>
                  </a:cubicBezTo>
                  <a:cubicBezTo>
                    <a:pt x="0" y="11"/>
                    <a:pt x="11" y="0"/>
                    <a:pt x="23" y="0"/>
                  </a:cubicBezTo>
                  <a:cubicBezTo>
                    <a:pt x="36" y="0"/>
                    <a:pt x="47" y="11"/>
                    <a:pt x="47" y="23"/>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18" name="Freeform: Shape 354">
              <a:extLst>
                <a:ext uri="{FF2B5EF4-FFF2-40B4-BE49-F238E27FC236}">
                  <a16:creationId xmlns:a16="http://schemas.microsoft.com/office/drawing/2014/main" xmlns="" id="{3647AD1A-EEA5-4F0F-82D5-255993D1C795}"/>
                </a:ext>
              </a:extLst>
            </p:cNvPr>
            <p:cNvSpPr/>
            <p:nvPr/>
          </p:nvSpPr>
          <p:spPr>
            <a:xfrm>
              <a:off x="12463029" y="4301486"/>
              <a:ext cx="184914" cy="184914"/>
            </a:xfrm>
            <a:custGeom>
              <a:avLst/>
              <a:gdLst/>
              <a:ahLst/>
              <a:cxnLst>
                <a:cxn ang="3cd4">
                  <a:pos x="hc" y="t"/>
                </a:cxn>
                <a:cxn ang="cd2">
                  <a:pos x="l" y="vc"/>
                </a:cxn>
                <a:cxn ang="cd4">
                  <a:pos x="hc" y="b"/>
                </a:cxn>
                <a:cxn ang="0">
                  <a:pos x="r" y="vc"/>
                </a:cxn>
              </a:cxnLst>
              <a:rect l="l" t="t" r="r" b="b"/>
              <a:pathLst>
                <a:path w="46" h="46">
                  <a:moveTo>
                    <a:pt x="46" y="23"/>
                  </a:moveTo>
                  <a:cubicBezTo>
                    <a:pt x="46" y="35"/>
                    <a:pt x="36" y="46"/>
                    <a:pt x="23" y="46"/>
                  </a:cubicBezTo>
                  <a:cubicBezTo>
                    <a:pt x="10" y="46"/>
                    <a:pt x="0" y="35"/>
                    <a:pt x="0" y="23"/>
                  </a:cubicBezTo>
                  <a:cubicBezTo>
                    <a:pt x="0" y="10"/>
                    <a:pt x="10" y="0"/>
                    <a:pt x="23" y="0"/>
                  </a:cubicBezTo>
                  <a:cubicBezTo>
                    <a:pt x="36" y="0"/>
                    <a:pt x="46" y="10"/>
                    <a:pt x="46" y="23"/>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grpSp>
      <p:grpSp>
        <p:nvGrpSpPr>
          <p:cNvPr id="19" name="Group 295">
            <a:extLst>
              <a:ext uri="{FF2B5EF4-FFF2-40B4-BE49-F238E27FC236}">
                <a16:creationId xmlns:a16="http://schemas.microsoft.com/office/drawing/2014/main" xmlns="" id="{0D75C1DD-4A3C-4CF6-A06C-118B1911A901}"/>
              </a:ext>
            </a:extLst>
          </p:cNvPr>
          <p:cNvGrpSpPr/>
          <p:nvPr/>
        </p:nvGrpSpPr>
        <p:grpSpPr>
          <a:xfrm>
            <a:off x="8759870" y="5394934"/>
            <a:ext cx="2011049" cy="322586"/>
            <a:chOff x="15433964" y="10058465"/>
            <a:chExt cx="2732612" cy="1195775"/>
          </a:xfrm>
          <a:solidFill>
            <a:schemeClr val="accent2"/>
          </a:solidFill>
        </p:grpSpPr>
        <p:sp>
          <p:nvSpPr>
            <p:cNvPr id="20" name="Freeform: Shape 356">
              <a:extLst>
                <a:ext uri="{FF2B5EF4-FFF2-40B4-BE49-F238E27FC236}">
                  <a16:creationId xmlns:a16="http://schemas.microsoft.com/office/drawing/2014/main" xmlns="" id="{ECD1B1A0-F493-42BC-B2EF-A5EEBC4F8966}"/>
                </a:ext>
              </a:extLst>
            </p:cNvPr>
            <p:cNvSpPr/>
            <p:nvPr/>
          </p:nvSpPr>
          <p:spPr>
            <a:xfrm>
              <a:off x="15487383" y="10058465"/>
              <a:ext cx="2679193" cy="1195775"/>
            </a:xfrm>
            <a:custGeom>
              <a:avLst/>
              <a:gdLst/>
              <a:ahLst/>
              <a:cxnLst>
                <a:cxn ang="3cd4">
                  <a:pos x="hc" y="t"/>
                </a:cxn>
                <a:cxn ang="cd2">
                  <a:pos x="l" y="vc"/>
                </a:cxn>
                <a:cxn ang="cd4">
                  <a:pos x="hc" y="b"/>
                </a:cxn>
                <a:cxn ang="0">
                  <a:pos x="r" y="vc"/>
                </a:cxn>
              </a:cxnLst>
              <a:rect l="l" t="t" r="r" b="b"/>
              <a:pathLst>
                <a:path w="653" h="292">
                  <a:moveTo>
                    <a:pt x="646" y="14"/>
                  </a:moveTo>
                  <a:cubicBezTo>
                    <a:pt x="643" y="14"/>
                    <a:pt x="639" y="11"/>
                    <a:pt x="639" y="7"/>
                  </a:cubicBezTo>
                  <a:cubicBezTo>
                    <a:pt x="639" y="3"/>
                    <a:pt x="643" y="0"/>
                    <a:pt x="646" y="0"/>
                  </a:cubicBezTo>
                  <a:cubicBezTo>
                    <a:pt x="650" y="0"/>
                    <a:pt x="653" y="3"/>
                    <a:pt x="653" y="7"/>
                  </a:cubicBezTo>
                  <a:cubicBezTo>
                    <a:pt x="653" y="10"/>
                    <a:pt x="650" y="14"/>
                    <a:pt x="646" y="14"/>
                  </a:cubicBezTo>
                  <a:close/>
                  <a:moveTo>
                    <a:pt x="646" y="45"/>
                  </a:moveTo>
                  <a:cubicBezTo>
                    <a:pt x="643" y="45"/>
                    <a:pt x="639" y="42"/>
                    <a:pt x="639" y="39"/>
                  </a:cubicBezTo>
                  <a:lnTo>
                    <a:pt x="639" y="38"/>
                  </a:lnTo>
                  <a:cubicBezTo>
                    <a:pt x="639" y="34"/>
                    <a:pt x="643" y="31"/>
                    <a:pt x="646" y="31"/>
                  </a:cubicBezTo>
                  <a:cubicBezTo>
                    <a:pt x="650" y="31"/>
                    <a:pt x="653" y="34"/>
                    <a:pt x="653" y="38"/>
                  </a:cubicBezTo>
                  <a:lnTo>
                    <a:pt x="653" y="39"/>
                  </a:lnTo>
                  <a:cubicBezTo>
                    <a:pt x="653" y="42"/>
                    <a:pt x="650" y="45"/>
                    <a:pt x="646" y="45"/>
                  </a:cubicBezTo>
                  <a:close/>
                  <a:moveTo>
                    <a:pt x="646" y="76"/>
                  </a:moveTo>
                  <a:cubicBezTo>
                    <a:pt x="643" y="76"/>
                    <a:pt x="639" y="73"/>
                    <a:pt x="639" y="70"/>
                  </a:cubicBezTo>
                  <a:cubicBezTo>
                    <a:pt x="639" y="66"/>
                    <a:pt x="643" y="63"/>
                    <a:pt x="646" y="63"/>
                  </a:cubicBezTo>
                  <a:cubicBezTo>
                    <a:pt x="650" y="63"/>
                    <a:pt x="653" y="66"/>
                    <a:pt x="653" y="70"/>
                  </a:cubicBezTo>
                  <a:cubicBezTo>
                    <a:pt x="653" y="73"/>
                    <a:pt x="650" y="76"/>
                    <a:pt x="646" y="76"/>
                  </a:cubicBezTo>
                  <a:close/>
                  <a:moveTo>
                    <a:pt x="646" y="108"/>
                  </a:moveTo>
                  <a:cubicBezTo>
                    <a:pt x="643" y="108"/>
                    <a:pt x="639" y="105"/>
                    <a:pt x="639" y="101"/>
                  </a:cubicBezTo>
                  <a:cubicBezTo>
                    <a:pt x="639" y="97"/>
                    <a:pt x="643" y="94"/>
                    <a:pt x="646" y="94"/>
                  </a:cubicBezTo>
                  <a:cubicBezTo>
                    <a:pt x="650" y="94"/>
                    <a:pt x="653" y="97"/>
                    <a:pt x="653" y="101"/>
                  </a:cubicBezTo>
                  <a:cubicBezTo>
                    <a:pt x="653" y="104"/>
                    <a:pt x="650" y="108"/>
                    <a:pt x="646" y="108"/>
                  </a:cubicBezTo>
                  <a:close/>
                  <a:moveTo>
                    <a:pt x="646" y="139"/>
                  </a:moveTo>
                  <a:cubicBezTo>
                    <a:pt x="643" y="139"/>
                    <a:pt x="639" y="136"/>
                    <a:pt x="639" y="133"/>
                  </a:cubicBezTo>
                  <a:lnTo>
                    <a:pt x="639" y="132"/>
                  </a:lnTo>
                  <a:cubicBezTo>
                    <a:pt x="639" y="128"/>
                    <a:pt x="643" y="125"/>
                    <a:pt x="646" y="125"/>
                  </a:cubicBezTo>
                  <a:cubicBezTo>
                    <a:pt x="650" y="125"/>
                    <a:pt x="653" y="128"/>
                    <a:pt x="653" y="132"/>
                  </a:cubicBezTo>
                  <a:lnTo>
                    <a:pt x="653" y="133"/>
                  </a:lnTo>
                  <a:cubicBezTo>
                    <a:pt x="653" y="136"/>
                    <a:pt x="650" y="139"/>
                    <a:pt x="646" y="139"/>
                  </a:cubicBezTo>
                  <a:close/>
                  <a:moveTo>
                    <a:pt x="646" y="170"/>
                  </a:moveTo>
                  <a:cubicBezTo>
                    <a:pt x="643" y="170"/>
                    <a:pt x="639" y="168"/>
                    <a:pt x="639" y="164"/>
                  </a:cubicBezTo>
                  <a:cubicBezTo>
                    <a:pt x="639" y="160"/>
                    <a:pt x="643" y="157"/>
                    <a:pt x="646" y="157"/>
                  </a:cubicBezTo>
                  <a:cubicBezTo>
                    <a:pt x="650" y="157"/>
                    <a:pt x="653" y="160"/>
                    <a:pt x="653" y="164"/>
                  </a:cubicBezTo>
                  <a:cubicBezTo>
                    <a:pt x="653" y="167"/>
                    <a:pt x="650" y="170"/>
                    <a:pt x="646" y="170"/>
                  </a:cubicBezTo>
                  <a:close/>
                  <a:moveTo>
                    <a:pt x="7" y="194"/>
                  </a:moveTo>
                  <a:cubicBezTo>
                    <a:pt x="3" y="194"/>
                    <a:pt x="0" y="191"/>
                    <a:pt x="0" y="187"/>
                  </a:cubicBezTo>
                  <a:cubicBezTo>
                    <a:pt x="0" y="183"/>
                    <a:pt x="3" y="180"/>
                    <a:pt x="7" y="180"/>
                  </a:cubicBezTo>
                  <a:cubicBezTo>
                    <a:pt x="10" y="180"/>
                    <a:pt x="13" y="183"/>
                    <a:pt x="13" y="186"/>
                  </a:cubicBezTo>
                  <a:lnTo>
                    <a:pt x="13" y="187"/>
                  </a:lnTo>
                  <a:cubicBezTo>
                    <a:pt x="13" y="191"/>
                    <a:pt x="10" y="194"/>
                    <a:pt x="7" y="194"/>
                  </a:cubicBezTo>
                  <a:close/>
                  <a:moveTo>
                    <a:pt x="646" y="202"/>
                  </a:moveTo>
                  <a:cubicBezTo>
                    <a:pt x="643" y="202"/>
                    <a:pt x="639" y="199"/>
                    <a:pt x="639" y="195"/>
                  </a:cubicBezTo>
                  <a:cubicBezTo>
                    <a:pt x="639" y="191"/>
                    <a:pt x="643" y="188"/>
                    <a:pt x="646" y="188"/>
                  </a:cubicBezTo>
                  <a:cubicBezTo>
                    <a:pt x="650" y="188"/>
                    <a:pt x="653" y="191"/>
                    <a:pt x="653" y="195"/>
                  </a:cubicBezTo>
                  <a:cubicBezTo>
                    <a:pt x="653" y="199"/>
                    <a:pt x="650" y="202"/>
                    <a:pt x="646" y="202"/>
                  </a:cubicBezTo>
                  <a:close/>
                  <a:moveTo>
                    <a:pt x="7" y="225"/>
                  </a:moveTo>
                  <a:cubicBezTo>
                    <a:pt x="3" y="225"/>
                    <a:pt x="0" y="222"/>
                    <a:pt x="0" y="218"/>
                  </a:cubicBezTo>
                  <a:cubicBezTo>
                    <a:pt x="0" y="214"/>
                    <a:pt x="3" y="211"/>
                    <a:pt x="7" y="211"/>
                  </a:cubicBezTo>
                  <a:cubicBezTo>
                    <a:pt x="10" y="211"/>
                    <a:pt x="13" y="214"/>
                    <a:pt x="13" y="218"/>
                  </a:cubicBezTo>
                  <a:cubicBezTo>
                    <a:pt x="13" y="222"/>
                    <a:pt x="10" y="225"/>
                    <a:pt x="7" y="225"/>
                  </a:cubicBezTo>
                  <a:close/>
                  <a:moveTo>
                    <a:pt x="640" y="264"/>
                  </a:moveTo>
                  <a:cubicBezTo>
                    <a:pt x="636" y="264"/>
                    <a:pt x="634" y="261"/>
                    <a:pt x="634" y="257"/>
                  </a:cubicBezTo>
                  <a:cubicBezTo>
                    <a:pt x="634" y="253"/>
                    <a:pt x="636" y="250"/>
                    <a:pt x="640" y="250"/>
                  </a:cubicBezTo>
                  <a:cubicBezTo>
                    <a:pt x="644" y="250"/>
                    <a:pt x="647" y="253"/>
                    <a:pt x="647" y="257"/>
                  </a:cubicBezTo>
                  <a:cubicBezTo>
                    <a:pt x="647" y="260"/>
                    <a:pt x="644" y="264"/>
                    <a:pt x="640" y="264"/>
                  </a:cubicBezTo>
                  <a:close/>
                  <a:moveTo>
                    <a:pt x="646" y="233"/>
                  </a:moveTo>
                  <a:cubicBezTo>
                    <a:pt x="643" y="233"/>
                    <a:pt x="639" y="230"/>
                    <a:pt x="639" y="226"/>
                  </a:cubicBezTo>
                  <a:cubicBezTo>
                    <a:pt x="639" y="223"/>
                    <a:pt x="643" y="220"/>
                    <a:pt x="646" y="220"/>
                  </a:cubicBezTo>
                  <a:cubicBezTo>
                    <a:pt x="650" y="220"/>
                    <a:pt x="653" y="223"/>
                    <a:pt x="653" y="226"/>
                  </a:cubicBezTo>
                  <a:cubicBezTo>
                    <a:pt x="653" y="230"/>
                    <a:pt x="650" y="233"/>
                    <a:pt x="646" y="233"/>
                  </a:cubicBezTo>
                  <a:close/>
                  <a:moveTo>
                    <a:pt x="9" y="256"/>
                  </a:moveTo>
                  <a:cubicBezTo>
                    <a:pt x="7" y="256"/>
                    <a:pt x="4" y="254"/>
                    <a:pt x="3" y="251"/>
                  </a:cubicBezTo>
                  <a:cubicBezTo>
                    <a:pt x="2" y="248"/>
                    <a:pt x="4" y="244"/>
                    <a:pt x="7" y="243"/>
                  </a:cubicBezTo>
                  <a:cubicBezTo>
                    <a:pt x="10" y="242"/>
                    <a:pt x="15" y="243"/>
                    <a:pt x="16" y="247"/>
                  </a:cubicBezTo>
                  <a:cubicBezTo>
                    <a:pt x="17" y="251"/>
                    <a:pt x="15" y="255"/>
                    <a:pt x="12" y="256"/>
                  </a:cubicBezTo>
                  <a:cubicBezTo>
                    <a:pt x="10" y="256"/>
                    <a:pt x="10" y="256"/>
                    <a:pt x="9" y="256"/>
                  </a:cubicBezTo>
                  <a:close/>
                  <a:moveTo>
                    <a:pt x="27" y="281"/>
                  </a:moveTo>
                  <a:cubicBezTo>
                    <a:pt x="26" y="281"/>
                    <a:pt x="24" y="281"/>
                    <a:pt x="23" y="280"/>
                  </a:cubicBezTo>
                  <a:cubicBezTo>
                    <a:pt x="20" y="278"/>
                    <a:pt x="20" y="273"/>
                    <a:pt x="22" y="270"/>
                  </a:cubicBezTo>
                  <a:cubicBezTo>
                    <a:pt x="24" y="268"/>
                    <a:pt x="28" y="267"/>
                    <a:pt x="31" y="269"/>
                  </a:cubicBezTo>
                  <a:lnTo>
                    <a:pt x="32" y="269"/>
                  </a:lnTo>
                  <a:cubicBezTo>
                    <a:pt x="34" y="272"/>
                    <a:pt x="35" y="276"/>
                    <a:pt x="32" y="279"/>
                  </a:cubicBezTo>
                  <a:cubicBezTo>
                    <a:pt x="31" y="280"/>
                    <a:pt x="29" y="281"/>
                    <a:pt x="27" y="281"/>
                  </a:cubicBezTo>
                  <a:lnTo>
                    <a:pt x="619" y="286"/>
                  </a:lnTo>
                  <a:cubicBezTo>
                    <a:pt x="617" y="286"/>
                    <a:pt x="614" y="284"/>
                    <a:pt x="613" y="282"/>
                  </a:cubicBezTo>
                  <a:cubicBezTo>
                    <a:pt x="611" y="279"/>
                    <a:pt x="612" y="275"/>
                    <a:pt x="616" y="273"/>
                  </a:cubicBezTo>
                  <a:cubicBezTo>
                    <a:pt x="619" y="271"/>
                    <a:pt x="623" y="272"/>
                    <a:pt x="625" y="276"/>
                  </a:cubicBezTo>
                  <a:cubicBezTo>
                    <a:pt x="627" y="279"/>
                    <a:pt x="625" y="283"/>
                    <a:pt x="622" y="285"/>
                  </a:cubicBezTo>
                  <a:cubicBezTo>
                    <a:pt x="621" y="285"/>
                    <a:pt x="620" y="286"/>
                    <a:pt x="619" y="286"/>
                  </a:cubicBezTo>
                  <a:close/>
                  <a:moveTo>
                    <a:pt x="56" y="292"/>
                  </a:moveTo>
                  <a:cubicBezTo>
                    <a:pt x="52" y="292"/>
                    <a:pt x="49" y="289"/>
                    <a:pt x="49" y="285"/>
                  </a:cubicBezTo>
                  <a:cubicBezTo>
                    <a:pt x="50" y="281"/>
                    <a:pt x="53" y="279"/>
                    <a:pt x="56" y="279"/>
                  </a:cubicBezTo>
                  <a:lnTo>
                    <a:pt x="57" y="279"/>
                  </a:lnTo>
                  <a:cubicBezTo>
                    <a:pt x="60" y="279"/>
                    <a:pt x="63" y="282"/>
                    <a:pt x="63" y="286"/>
                  </a:cubicBezTo>
                  <a:cubicBezTo>
                    <a:pt x="63" y="290"/>
                    <a:pt x="60" y="292"/>
                    <a:pt x="56" y="292"/>
                  </a:cubicBezTo>
                  <a:close/>
                  <a:moveTo>
                    <a:pt x="87" y="292"/>
                  </a:moveTo>
                  <a:cubicBezTo>
                    <a:pt x="84" y="292"/>
                    <a:pt x="81" y="289"/>
                    <a:pt x="81" y="286"/>
                  </a:cubicBezTo>
                  <a:cubicBezTo>
                    <a:pt x="81" y="282"/>
                    <a:pt x="84" y="279"/>
                    <a:pt x="87" y="279"/>
                  </a:cubicBezTo>
                  <a:cubicBezTo>
                    <a:pt x="91" y="279"/>
                    <a:pt x="94" y="282"/>
                    <a:pt x="94" y="286"/>
                  </a:cubicBezTo>
                  <a:cubicBezTo>
                    <a:pt x="94" y="289"/>
                    <a:pt x="91" y="292"/>
                    <a:pt x="87" y="292"/>
                  </a:cubicBezTo>
                  <a:close/>
                  <a:moveTo>
                    <a:pt x="119" y="292"/>
                  </a:moveTo>
                  <a:lnTo>
                    <a:pt x="118" y="292"/>
                  </a:lnTo>
                  <a:cubicBezTo>
                    <a:pt x="115" y="292"/>
                    <a:pt x="112" y="289"/>
                    <a:pt x="112" y="286"/>
                  </a:cubicBezTo>
                  <a:cubicBezTo>
                    <a:pt x="112" y="282"/>
                    <a:pt x="115" y="279"/>
                    <a:pt x="118" y="279"/>
                  </a:cubicBezTo>
                  <a:lnTo>
                    <a:pt x="119" y="279"/>
                  </a:lnTo>
                  <a:cubicBezTo>
                    <a:pt x="123" y="279"/>
                    <a:pt x="126" y="282"/>
                    <a:pt x="126" y="286"/>
                  </a:cubicBezTo>
                  <a:cubicBezTo>
                    <a:pt x="126" y="289"/>
                    <a:pt x="123" y="292"/>
                    <a:pt x="119" y="292"/>
                  </a:cubicBezTo>
                  <a:close/>
                  <a:moveTo>
                    <a:pt x="150" y="292"/>
                  </a:moveTo>
                  <a:cubicBezTo>
                    <a:pt x="147" y="292"/>
                    <a:pt x="143" y="289"/>
                    <a:pt x="143" y="286"/>
                  </a:cubicBezTo>
                  <a:cubicBezTo>
                    <a:pt x="143" y="282"/>
                    <a:pt x="146" y="279"/>
                    <a:pt x="150" y="279"/>
                  </a:cubicBezTo>
                  <a:cubicBezTo>
                    <a:pt x="154" y="279"/>
                    <a:pt x="157" y="282"/>
                    <a:pt x="157" y="286"/>
                  </a:cubicBezTo>
                  <a:cubicBezTo>
                    <a:pt x="157" y="289"/>
                    <a:pt x="154" y="292"/>
                    <a:pt x="150" y="292"/>
                  </a:cubicBezTo>
                  <a:close/>
                  <a:moveTo>
                    <a:pt x="182" y="292"/>
                  </a:moveTo>
                  <a:cubicBezTo>
                    <a:pt x="178" y="292"/>
                    <a:pt x="175" y="289"/>
                    <a:pt x="175" y="286"/>
                  </a:cubicBezTo>
                  <a:cubicBezTo>
                    <a:pt x="175" y="282"/>
                    <a:pt x="178" y="279"/>
                    <a:pt x="181" y="279"/>
                  </a:cubicBezTo>
                  <a:lnTo>
                    <a:pt x="182" y="279"/>
                  </a:lnTo>
                  <a:cubicBezTo>
                    <a:pt x="185" y="279"/>
                    <a:pt x="188" y="282"/>
                    <a:pt x="188" y="286"/>
                  </a:cubicBezTo>
                  <a:cubicBezTo>
                    <a:pt x="188" y="289"/>
                    <a:pt x="185" y="292"/>
                    <a:pt x="182" y="292"/>
                  </a:cubicBezTo>
                  <a:close/>
                  <a:moveTo>
                    <a:pt x="213" y="292"/>
                  </a:moveTo>
                  <a:lnTo>
                    <a:pt x="212" y="292"/>
                  </a:lnTo>
                  <a:cubicBezTo>
                    <a:pt x="209" y="292"/>
                    <a:pt x="206" y="289"/>
                    <a:pt x="206" y="286"/>
                  </a:cubicBezTo>
                  <a:cubicBezTo>
                    <a:pt x="206" y="282"/>
                    <a:pt x="209" y="279"/>
                    <a:pt x="212" y="279"/>
                  </a:cubicBezTo>
                  <a:lnTo>
                    <a:pt x="213" y="279"/>
                  </a:lnTo>
                  <a:cubicBezTo>
                    <a:pt x="217" y="279"/>
                    <a:pt x="219" y="282"/>
                    <a:pt x="219" y="286"/>
                  </a:cubicBezTo>
                  <a:cubicBezTo>
                    <a:pt x="219" y="289"/>
                    <a:pt x="217" y="292"/>
                    <a:pt x="213" y="292"/>
                  </a:cubicBezTo>
                  <a:close/>
                  <a:moveTo>
                    <a:pt x="244" y="292"/>
                  </a:moveTo>
                  <a:cubicBezTo>
                    <a:pt x="240" y="292"/>
                    <a:pt x="237" y="289"/>
                    <a:pt x="237" y="286"/>
                  </a:cubicBezTo>
                  <a:cubicBezTo>
                    <a:pt x="237" y="282"/>
                    <a:pt x="240" y="279"/>
                    <a:pt x="244" y="279"/>
                  </a:cubicBezTo>
                  <a:cubicBezTo>
                    <a:pt x="248" y="279"/>
                    <a:pt x="251" y="282"/>
                    <a:pt x="251" y="286"/>
                  </a:cubicBezTo>
                  <a:cubicBezTo>
                    <a:pt x="251" y="289"/>
                    <a:pt x="248" y="292"/>
                    <a:pt x="244" y="292"/>
                  </a:cubicBezTo>
                  <a:close/>
                  <a:moveTo>
                    <a:pt x="276" y="292"/>
                  </a:moveTo>
                  <a:lnTo>
                    <a:pt x="275" y="292"/>
                  </a:lnTo>
                  <a:cubicBezTo>
                    <a:pt x="271" y="292"/>
                    <a:pt x="268" y="289"/>
                    <a:pt x="268" y="286"/>
                  </a:cubicBezTo>
                  <a:cubicBezTo>
                    <a:pt x="268" y="282"/>
                    <a:pt x="271" y="279"/>
                    <a:pt x="275" y="279"/>
                  </a:cubicBezTo>
                  <a:lnTo>
                    <a:pt x="276" y="279"/>
                  </a:lnTo>
                  <a:cubicBezTo>
                    <a:pt x="279" y="279"/>
                    <a:pt x="282" y="282"/>
                    <a:pt x="282" y="286"/>
                  </a:cubicBezTo>
                  <a:cubicBezTo>
                    <a:pt x="282" y="289"/>
                    <a:pt x="279" y="292"/>
                    <a:pt x="276" y="292"/>
                  </a:cubicBezTo>
                  <a:close/>
                  <a:moveTo>
                    <a:pt x="307" y="292"/>
                  </a:moveTo>
                  <a:cubicBezTo>
                    <a:pt x="303" y="292"/>
                    <a:pt x="300" y="289"/>
                    <a:pt x="300" y="286"/>
                  </a:cubicBezTo>
                  <a:cubicBezTo>
                    <a:pt x="300" y="282"/>
                    <a:pt x="303" y="279"/>
                    <a:pt x="307" y="279"/>
                  </a:cubicBezTo>
                  <a:cubicBezTo>
                    <a:pt x="310" y="279"/>
                    <a:pt x="314" y="282"/>
                    <a:pt x="314" y="286"/>
                  </a:cubicBezTo>
                  <a:cubicBezTo>
                    <a:pt x="314" y="289"/>
                    <a:pt x="310" y="292"/>
                    <a:pt x="307" y="292"/>
                  </a:cubicBezTo>
                  <a:lnTo>
                    <a:pt x="338" y="292"/>
                  </a:lnTo>
                  <a:cubicBezTo>
                    <a:pt x="334" y="292"/>
                    <a:pt x="332" y="289"/>
                    <a:pt x="332" y="286"/>
                  </a:cubicBezTo>
                  <a:cubicBezTo>
                    <a:pt x="332" y="282"/>
                    <a:pt x="334" y="279"/>
                    <a:pt x="338" y="279"/>
                  </a:cubicBezTo>
                  <a:cubicBezTo>
                    <a:pt x="342" y="279"/>
                    <a:pt x="345" y="282"/>
                    <a:pt x="345" y="286"/>
                  </a:cubicBezTo>
                  <a:cubicBezTo>
                    <a:pt x="345" y="289"/>
                    <a:pt x="342" y="292"/>
                    <a:pt x="338" y="292"/>
                  </a:cubicBezTo>
                  <a:close/>
                  <a:moveTo>
                    <a:pt x="370" y="292"/>
                  </a:moveTo>
                  <a:lnTo>
                    <a:pt x="369" y="292"/>
                  </a:lnTo>
                  <a:cubicBezTo>
                    <a:pt x="365" y="292"/>
                    <a:pt x="362" y="289"/>
                    <a:pt x="362" y="286"/>
                  </a:cubicBezTo>
                  <a:cubicBezTo>
                    <a:pt x="362" y="282"/>
                    <a:pt x="365" y="279"/>
                    <a:pt x="369" y="279"/>
                  </a:cubicBezTo>
                  <a:lnTo>
                    <a:pt x="370" y="279"/>
                  </a:lnTo>
                  <a:cubicBezTo>
                    <a:pt x="373" y="279"/>
                    <a:pt x="376" y="282"/>
                    <a:pt x="376" y="286"/>
                  </a:cubicBezTo>
                  <a:cubicBezTo>
                    <a:pt x="376" y="289"/>
                    <a:pt x="373" y="292"/>
                    <a:pt x="370" y="292"/>
                  </a:cubicBezTo>
                  <a:close/>
                  <a:moveTo>
                    <a:pt x="401" y="292"/>
                  </a:moveTo>
                  <a:cubicBezTo>
                    <a:pt x="397" y="292"/>
                    <a:pt x="394" y="289"/>
                    <a:pt x="394" y="286"/>
                  </a:cubicBezTo>
                  <a:cubicBezTo>
                    <a:pt x="394" y="282"/>
                    <a:pt x="397" y="279"/>
                    <a:pt x="401" y="279"/>
                  </a:cubicBezTo>
                  <a:cubicBezTo>
                    <a:pt x="404" y="279"/>
                    <a:pt x="407" y="282"/>
                    <a:pt x="407" y="286"/>
                  </a:cubicBezTo>
                  <a:cubicBezTo>
                    <a:pt x="407" y="289"/>
                    <a:pt x="404" y="292"/>
                    <a:pt x="401" y="292"/>
                  </a:cubicBezTo>
                  <a:close/>
                  <a:moveTo>
                    <a:pt x="432" y="292"/>
                  </a:moveTo>
                  <a:cubicBezTo>
                    <a:pt x="428" y="292"/>
                    <a:pt x="425" y="289"/>
                    <a:pt x="425" y="286"/>
                  </a:cubicBezTo>
                  <a:cubicBezTo>
                    <a:pt x="425" y="282"/>
                    <a:pt x="428" y="279"/>
                    <a:pt x="432" y="279"/>
                  </a:cubicBezTo>
                  <a:cubicBezTo>
                    <a:pt x="436" y="279"/>
                    <a:pt x="439" y="282"/>
                    <a:pt x="439" y="286"/>
                  </a:cubicBezTo>
                  <a:cubicBezTo>
                    <a:pt x="439" y="289"/>
                    <a:pt x="436" y="292"/>
                    <a:pt x="432" y="292"/>
                  </a:cubicBezTo>
                  <a:close/>
                  <a:moveTo>
                    <a:pt x="464" y="292"/>
                  </a:moveTo>
                  <a:cubicBezTo>
                    <a:pt x="460" y="292"/>
                    <a:pt x="457" y="289"/>
                    <a:pt x="457" y="286"/>
                  </a:cubicBezTo>
                  <a:cubicBezTo>
                    <a:pt x="457" y="282"/>
                    <a:pt x="459" y="279"/>
                    <a:pt x="463" y="279"/>
                  </a:cubicBezTo>
                  <a:lnTo>
                    <a:pt x="464" y="279"/>
                  </a:lnTo>
                  <a:cubicBezTo>
                    <a:pt x="467" y="279"/>
                    <a:pt x="470" y="282"/>
                    <a:pt x="470" y="286"/>
                  </a:cubicBezTo>
                  <a:cubicBezTo>
                    <a:pt x="470" y="289"/>
                    <a:pt x="467" y="292"/>
                    <a:pt x="464" y="292"/>
                  </a:cubicBezTo>
                  <a:close/>
                  <a:moveTo>
                    <a:pt x="495" y="292"/>
                  </a:moveTo>
                  <a:cubicBezTo>
                    <a:pt x="491" y="292"/>
                    <a:pt x="488" y="289"/>
                    <a:pt x="488" y="286"/>
                  </a:cubicBezTo>
                  <a:cubicBezTo>
                    <a:pt x="488" y="282"/>
                    <a:pt x="491" y="279"/>
                    <a:pt x="495" y="279"/>
                  </a:cubicBezTo>
                  <a:cubicBezTo>
                    <a:pt x="499" y="279"/>
                    <a:pt x="502" y="282"/>
                    <a:pt x="502" y="286"/>
                  </a:cubicBezTo>
                  <a:cubicBezTo>
                    <a:pt x="502" y="289"/>
                    <a:pt x="499" y="292"/>
                    <a:pt x="495" y="292"/>
                  </a:cubicBezTo>
                  <a:close/>
                  <a:moveTo>
                    <a:pt x="527" y="292"/>
                  </a:moveTo>
                  <a:lnTo>
                    <a:pt x="526" y="292"/>
                  </a:lnTo>
                  <a:cubicBezTo>
                    <a:pt x="522" y="292"/>
                    <a:pt x="519" y="289"/>
                    <a:pt x="519" y="286"/>
                  </a:cubicBezTo>
                  <a:cubicBezTo>
                    <a:pt x="519" y="282"/>
                    <a:pt x="522" y="279"/>
                    <a:pt x="526" y="279"/>
                  </a:cubicBezTo>
                  <a:lnTo>
                    <a:pt x="527" y="279"/>
                  </a:lnTo>
                  <a:cubicBezTo>
                    <a:pt x="530" y="279"/>
                    <a:pt x="533" y="282"/>
                    <a:pt x="533" y="286"/>
                  </a:cubicBezTo>
                  <a:cubicBezTo>
                    <a:pt x="533" y="289"/>
                    <a:pt x="530" y="292"/>
                    <a:pt x="527" y="292"/>
                  </a:cubicBezTo>
                  <a:close/>
                  <a:moveTo>
                    <a:pt x="557" y="292"/>
                  </a:moveTo>
                  <a:cubicBezTo>
                    <a:pt x="554" y="292"/>
                    <a:pt x="551" y="289"/>
                    <a:pt x="551" y="286"/>
                  </a:cubicBezTo>
                  <a:cubicBezTo>
                    <a:pt x="551" y="282"/>
                    <a:pt x="554" y="279"/>
                    <a:pt x="557" y="279"/>
                  </a:cubicBezTo>
                  <a:cubicBezTo>
                    <a:pt x="561" y="279"/>
                    <a:pt x="564" y="282"/>
                    <a:pt x="564" y="286"/>
                  </a:cubicBezTo>
                  <a:cubicBezTo>
                    <a:pt x="564" y="289"/>
                    <a:pt x="561" y="292"/>
                    <a:pt x="557" y="292"/>
                  </a:cubicBezTo>
                  <a:close/>
                  <a:moveTo>
                    <a:pt x="589" y="292"/>
                  </a:moveTo>
                  <a:lnTo>
                    <a:pt x="588" y="292"/>
                  </a:lnTo>
                  <a:cubicBezTo>
                    <a:pt x="585" y="292"/>
                    <a:pt x="582" y="289"/>
                    <a:pt x="582" y="286"/>
                  </a:cubicBezTo>
                  <a:cubicBezTo>
                    <a:pt x="582" y="282"/>
                    <a:pt x="585" y="279"/>
                    <a:pt x="588" y="279"/>
                  </a:cubicBezTo>
                  <a:lnTo>
                    <a:pt x="589" y="279"/>
                  </a:lnTo>
                  <a:cubicBezTo>
                    <a:pt x="593" y="279"/>
                    <a:pt x="596" y="282"/>
                    <a:pt x="596" y="286"/>
                  </a:cubicBezTo>
                  <a:cubicBezTo>
                    <a:pt x="596" y="289"/>
                    <a:pt x="593" y="292"/>
                    <a:pt x="589" y="292"/>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1" name="Freeform: Shape 357">
              <a:extLst>
                <a:ext uri="{FF2B5EF4-FFF2-40B4-BE49-F238E27FC236}">
                  <a16:creationId xmlns:a16="http://schemas.microsoft.com/office/drawing/2014/main" xmlns="" id="{944FFF23-0600-4773-9160-CC954DCBCBFA}"/>
                </a:ext>
              </a:extLst>
            </p:cNvPr>
            <p:cNvSpPr/>
            <p:nvPr/>
          </p:nvSpPr>
          <p:spPr>
            <a:xfrm>
              <a:off x="15433964" y="10518695"/>
              <a:ext cx="184914" cy="184914"/>
            </a:xfrm>
            <a:custGeom>
              <a:avLst/>
              <a:gdLst/>
              <a:ahLst/>
              <a:cxnLst>
                <a:cxn ang="3cd4">
                  <a:pos x="hc" y="t"/>
                </a:cxn>
                <a:cxn ang="cd2">
                  <a:pos x="l" y="vc"/>
                </a:cxn>
                <a:cxn ang="cd4">
                  <a:pos x="hc" y="b"/>
                </a:cxn>
                <a:cxn ang="0">
                  <a:pos x="r" y="vc"/>
                </a:cxn>
              </a:cxnLst>
              <a:rect l="l" t="t" r="r" b="b"/>
              <a:pathLst>
                <a:path w="46" h="46">
                  <a:moveTo>
                    <a:pt x="46" y="23"/>
                  </a:moveTo>
                  <a:cubicBezTo>
                    <a:pt x="46" y="36"/>
                    <a:pt x="36" y="46"/>
                    <a:pt x="23" y="46"/>
                  </a:cubicBezTo>
                  <a:cubicBezTo>
                    <a:pt x="10" y="46"/>
                    <a:pt x="0" y="36"/>
                    <a:pt x="0" y="23"/>
                  </a:cubicBezTo>
                  <a:cubicBezTo>
                    <a:pt x="0" y="10"/>
                    <a:pt x="10" y="0"/>
                    <a:pt x="23" y="0"/>
                  </a:cubicBezTo>
                  <a:cubicBezTo>
                    <a:pt x="36" y="0"/>
                    <a:pt x="46" y="10"/>
                    <a:pt x="46" y="23"/>
                  </a:cubicBezTo>
                  <a:close/>
                </a:path>
              </a:pathLst>
            </a:custGeom>
            <a:grp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grpSp>
      <p:sp>
        <p:nvSpPr>
          <p:cNvPr id="22" name="Freeform: Shape 535">
            <a:extLst>
              <a:ext uri="{FF2B5EF4-FFF2-40B4-BE49-F238E27FC236}">
                <a16:creationId xmlns:a16="http://schemas.microsoft.com/office/drawing/2014/main" xmlns="" id="{1F283712-0339-4F48-912D-FE09AAFA0A6B}"/>
              </a:ext>
            </a:extLst>
          </p:cNvPr>
          <p:cNvSpPr/>
          <p:nvPr/>
        </p:nvSpPr>
        <p:spPr>
          <a:xfrm>
            <a:off x="5499233" y="3276651"/>
            <a:ext cx="1879956" cy="2118283"/>
          </a:xfrm>
          <a:custGeom>
            <a:avLst/>
            <a:gdLst/>
            <a:ahLst/>
            <a:cxnLst>
              <a:cxn ang="3cd4">
                <a:pos x="hc" y="t"/>
              </a:cxn>
              <a:cxn ang="cd2">
                <a:pos x="l" y="vc"/>
              </a:cxn>
              <a:cxn ang="cd4">
                <a:pos x="hc" y="b"/>
              </a:cxn>
              <a:cxn ang="0">
                <a:pos x="r" y="vc"/>
              </a:cxn>
            </a:cxnLst>
            <a:rect l="l" t="t" r="r" b="b"/>
            <a:pathLst>
              <a:path w="916" h="1032">
                <a:moveTo>
                  <a:pt x="914" y="185"/>
                </a:moveTo>
                <a:cubicBezTo>
                  <a:pt x="822" y="152"/>
                  <a:pt x="752" y="83"/>
                  <a:pt x="714" y="0"/>
                </a:cubicBezTo>
                <a:cubicBezTo>
                  <a:pt x="492" y="44"/>
                  <a:pt x="324" y="241"/>
                  <a:pt x="324" y="476"/>
                </a:cubicBezTo>
                <a:cubicBezTo>
                  <a:pt x="324" y="504"/>
                  <a:pt x="326" y="532"/>
                  <a:pt x="331" y="559"/>
                </a:cubicBezTo>
                <a:cubicBezTo>
                  <a:pt x="348" y="655"/>
                  <a:pt x="284" y="746"/>
                  <a:pt x="188" y="763"/>
                </a:cubicBezTo>
                <a:lnTo>
                  <a:pt x="171" y="668"/>
                </a:lnTo>
                <a:lnTo>
                  <a:pt x="0" y="886"/>
                </a:lnTo>
                <a:lnTo>
                  <a:pt x="235" y="1032"/>
                </a:lnTo>
                <a:lnTo>
                  <a:pt x="218" y="937"/>
                </a:lnTo>
                <a:cubicBezTo>
                  <a:pt x="410" y="903"/>
                  <a:pt x="538" y="720"/>
                  <a:pt x="505" y="528"/>
                </a:cubicBezTo>
                <a:cubicBezTo>
                  <a:pt x="505" y="528"/>
                  <a:pt x="500" y="494"/>
                  <a:pt x="500" y="476"/>
                </a:cubicBezTo>
                <a:cubicBezTo>
                  <a:pt x="500" y="306"/>
                  <a:pt x="639" y="167"/>
                  <a:pt x="809" y="167"/>
                </a:cubicBezTo>
                <a:cubicBezTo>
                  <a:pt x="847" y="167"/>
                  <a:pt x="883" y="174"/>
                  <a:pt x="916" y="186"/>
                </a:cubicBezTo>
                <a:cubicBezTo>
                  <a:pt x="915" y="186"/>
                  <a:pt x="915" y="186"/>
                  <a:pt x="914" y="18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3" name="Freeform: Shape 536">
            <a:extLst>
              <a:ext uri="{FF2B5EF4-FFF2-40B4-BE49-F238E27FC236}">
                <a16:creationId xmlns:a16="http://schemas.microsoft.com/office/drawing/2014/main" xmlns="" id="{E5C68BF5-3FE7-4E70-AA5A-12353540BCEA}"/>
              </a:ext>
            </a:extLst>
          </p:cNvPr>
          <p:cNvSpPr/>
          <p:nvPr/>
        </p:nvSpPr>
        <p:spPr>
          <a:xfrm>
            <a:off x="6409419" y="4357369"/>
            <a:ext cx="2336076" cy="910186"/>
          </a:xfrm>
          <a:custGeom>
            <a:avLst/>
            <a:gdLst/>
            <a:ahLst/>
            <a:cxnLst>
              <a:cxn ang="3cd4">
                <a:pos x="hc" y="t"/>
              </a:cxn>
              <a:cxn ang="cd2">
                <a:pos x="l" y="vc"/>
              </a:cxn>
              <a:cxn ang="cd4">
                <a:pos x="hc" y="b"/>
              </a:cxn>
              <a:cxn ang="0">
                <a:pos x="r" y="vc"/>
              </a:cxn>
            </a:cxnLst>
            <a:rect l="l" t="t" r="r" b="b"/>
            <a:pathLst>
              <a:path w="1138" h="444">
                <a:moveTo>
                  <a:pt x="1065" y="228"/>
                </a:moveTo>
                <a:cubicBezTo>
                  <a:pt x="939" y="79"/>
                  <a:pt x="717" y="60"/>
                  <a:pt x="567" y="185"/>
                </a:cubicBezTo>
                <a:cubicBezTo>
                  <a:pt x="513" y="231"/>
                  <a:pt x="443" y="259"/>
                  <a:pt x="366" y="259"/>
                </a:cubicBezTo>
                <a:cubicBezTo>
                  <a:pt x="213" y="259"/>
                  <a:pt x="85" y="147"/>
                  <a:pt x="62" y="0"/>
                </a:cubicBezTo>
                <a:cubicBezTo>
                  <a:pt x="62" y="1"/>
                  <a:pt x="62" y="2"/>
                  <a:pt x="62" y="2"/>
                </a:cubicBezTo>
                <a:cubicBezTo>
                  <a:pt x="79" y="100"/>
                  <a:pt x="54" y="195"/>
                  <a:pt x="0" y="270"/>
                </a:cubicBezTo>
                <a:cubicBezTo>
                  <a:pt x="90" y="371"/>
                  <a:pt x="220" y="436"/>
                  <a:pt x="366" y="436"/>
                </a:cubicBezTo>
                <a:cubicBezTo>
                  <a:pt x="486" y="436"/>
                  <a:pt x="596" y="392"/>
                  <a:pt x="681" y="320"/>
                </a:cubicBezTo>
                <a:cubicBezTo>
                  <a:pt x="755" y="257"/>
                  <a:pt x="866" y="267"/>
                  <a:pt x="929" y="342"/>
                </a:cubicBezTo>
                <a:lnTo>
                  <a:pt x="856" y="404"/>
                </a:lnTo>
                <a:lnTo>
                  <a:pt x="1130" y="444"/>
                </a:lnTo>
                <a:lnTo>
                  <a:pt x="1138" y="167"/>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4" name="Freeform: Shape 537">
            <a:extLst>
              <a:ext uri="{FF2B5EF4-FFF2-40B4-BE49-F238E27FC236}">
                <a16:creationId xmlns:a16="http://schemas.microsoft.com/office/drawing/2014/main" xmlns="" id="{A840C6D3-37A2-42E5-A01D-A819CD08155C}"/>
              </a:ext>
            </a:extLst>
          </p:cNvPr>
          <p:cNvSpPr/>
          <p:nvPr/>
        </p:nvSpPr>
        <p:spPr>
          <a:xfrm>
            <a:off x="6758701" y="2391120"/>
            <a:ext cx="1399180" cy="2346349"/>
          </a:xfrm>
          <a:custGeom>
            <a:avLst/>
            <a:gdLst/>
            <a:ahLst/>
            <a:cxnLst>
              <a:cxn ang="3cd4">
                <a:pos x="hc" y="t"/>
              </a:cxn>
              <a:cxn ang="cd2">
                <a:pos x="l" y="vc"/>
              </a:cxn>
              <a:cxn ang="cd4">
                <a:pos x="hc" y="b"/>
              </a:cxn>
              <a:cxn ang="0">
                <a:pos x="r" y="vc"/>
              </a:cxn>
            </a:cxnLst>
            <a:rect l="l" t="t" r="r" b="b"/>
            <a:pathLst>
              <a:path w="682" h="1143">
                <a:moveTo>
                  <a:pt x="301" y="616"/>
                </a:moveTo>
                <a:cubicBezTo>
                  <a:pt x="420" y="660"/>
                  <a:pt x="506" y="774"/>
                  <a:pt x="506" y="907"/>
                </a:cubicBezTo>
                <a:cubicBezTo>
                  <a:pt x="506" y="1002"/>
                  <a:pt x="463" y="1087"/>
                  <a:pt x="396" y="1143"/>
                </a:cubicBezTo>
                <a:lnTo>
                  <a:pt x="397" y="1142"/>
                </a:lnTo>
                <a:cubicBezTo>
                  <a:pt x="472" y="1079"/>
                  <a:pt x="566" y="1052"/>
                  <a:pt x="657" y="1061"/>
                </a:cubicBezTo>
                <a:cubicBezTo>
                  <a:pt x="673" y="1013"/>
                  <a:pt x="682" y="961"/>
                  <a:pt x="682" y="907"/>
                </a:cubicBezTo>
                <a:cubicBezTo>
                  <a:pt x="682" y="697"/>
                  <a:pt x="548" y="518"/>
                  <a:pt x="362" y="451"/>
                </a:cubicBezTo>
                <a:cubicBezTo>
                  <a:pt x="270" y="418"/>
                  <a:pt x="223" y="316"/>
                  <a:pt x="256" y="225"/>
                </a:cubicBezTo>
                <a:lnTo>
                  <a:pt x="257" y="225"/>
                </a:lnTo>
                <a:lnTo>
                  <a:pt x="347" y="257"/>
                </a:lnTo>
                <a:lnTo>
                  <a:pt x="244" y="0"/>
                </a:lnTo>
                <a:lnTo>
                  <a:pt x="0" y="131"/>
                </a:lnTo>
                <a:lnTo>
                  <a:pt x="90" y="164"/>
                </a:lnTo>
                <a:cubicBezTo>
                  <a:pt x="24" y="348"/>
                  <a:pt x="118" y="550"/>
                  <a:pt x="301" y="616"/>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5" name="Freeform: Shape 538">
            <a:extLst>
              <a:ext uri="{FF2B5EF4-FFF2-40B4-BE49-F238E27FC236}">
                <a16:creationId xmlns:a16="http://schemas.microsoft.com/office/drawing/2014/main" xmlns="" id="{A5596B81-65D9-497D-91C4-6426D0E57F8C}"/>
              </a:ext>
            </a:extLst>
          </p:cNvPr>
          <p:cNvSpPr/>
          <p:nvPr/>
        </p:nvSpPr>
        <p:spPr>
          <a:xfrm>
            <a:off x="7262077" y="2828755"/>
            <a:ext cx="1345761" cy="1923102"/>
          </a:xfrm>
          <a:custGeom>
            <a:avLst/>
            <a:gdLst/>
            <a:ahLst/>
            <a:cxnLst>
              <a:cxn ang="3cd4">
                <a:pos x="hc" y="t"/>
              </a:cxn>
              <a:cxn ang="cd2">
                <a:pos x="l" y="vc"/>
              </a:cxn>
              <a:cxn ang="cd4">
                <a:pos x="hc" y="b"/>
              </a:cxn>
              <a:cxn ang="0">
                <a:pos x="r" y="vc"/>
              </a:cxn>
            </a:cxnLst>
            <a:rect l="l" t="t" r="r" b="b"/>
            <a:pathLst>
              <a:path w="656" h="937">
                <a:moveTo>
                  <a:pt x="468" y="694"/>
                </a:moveTo>
                <a:cubicBezTo>
                  <a:pt x="468" y="749"/>
                  <a:pt x="460" y="803"/>
                  <a:pt x="444" y="852"/>
                </a:cubicBezTo>
                <a:cubicBezTo>
                  <a:pt x="505" y="864"/>
                  <a:pt x="565" y="892"/>
                  <a:pt x="614" y="937"/>
                </a:cubicBezTo>
                <a:cubicBezTo>
                  <a:pt x="641" y="861"/>
                  <a:pt x="656" y="779"/>
                  <a:pt x="656" y="694"/>
                </a:cubicBezTo>
                <a:cubicBezTo>
                  <a:pt x="656" y="350"/>
                  <a:pt x="410" y="63"/>
                  <a:pt x="83" y="0"/>
                </a:cubicBezTo>
                <a:lnTo>
                  <a:pt x="101" y="44"/>
                </a:lnTo>
                <a:lnTo>
                  <a:pt x="11" y="12"/>
                </a:lnTo>
                <a:lnTo>
                  <a:pt x="10" y="12"/>
                </a:lnTo>
                <a:cubicBezTo>
                  <a:pt x="-12" y="72"/>
                  <a:pt x="2" y="138"/>
                  <a:pt x="40" y="184"/>
                </a:cubicBezTo>
                <a:cubicBezTo>
                  <a:pt x="283" y="226"/>
                  <a:pt x="468" y="439"/>
                  <a:pt x="468" y="694"/>
                </a:cubicBezTo>
                <a:close/>
              </a:path>
            </a:pathLst>
          </a:custGeom>
          <a:solidFill>
            <a:schemeClr val="accent1">
              <a:lumMod val="75000"/>
            </a:schemeClr>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6" name="Freeform: Shape 539">
            <a:extLst>
              <a:ext uri="{FF2B5EF4-FFF2-40B4-BE49-F238E27FC236}">
                <a16:creationId xmlns:a16="http://schemas.microsoft.com/office/drawing/2014/main" xmlns="" id="{C67FD905-CB81-49FD-8028-200361C7E578}"/>
              </a:ext>
            </a:extLst>
          </p:cNvPr>
          <p:cNvSpPr/>
          <p:nvPr/>
        </p:nvSpPr>
        <p:spPr>
          <a:xfrm>
            <a:off x="5710851" y="2824640"/>
            <a:ext cx="1228649" cy="2017614"/>
          </a:xfrm>
          <a:custGeom>
            <a:avLst/>
            <a:gdLst/>
            <a:ahLst/>
            <a:cxnLst>
              <a:cxn ang="3cd4">
                <a:pos x="hc" y="t"/>
              </a:cxn>
              <a:cxn ang="cd2">
                <a:pos x="l" y="vc"/>
              </a:cxn>
              <a:cxn ang="cd4">
                <a:pos x="hc" y="b"/>
              </a:cxn>
              <a:cxn ang="0">
                <a:pos x="r" y="vc"/>
              </a:cxn>
            </a:cxnLst>
            <a:rect l="l" t="t" r="r" b="b"/>
            <a:pathLst>
              <a:path w="599" h="983">
                <a:moveTo>
                  <a:pt x="68" y="888"/>
                </a:moveTo>
                <a:lnTo>
                  <a:pt x="85" y="983"/>
                </a:lnTo>
                <a:cubicBezTo>
                  <a:pt x="148" y="972"/>
                  <a:pt x="198" y="928"/>
                  <a:pt x="219" y="872"/>
                </a:cubicBezTo>
                <a:cubicBezTo>
                  <a:pt x="199" y="817"/>
                  <a:pt x="188" y="758"/>
                  <a:pt x="188" y="696"/>
                </a:cubicBezTo>
                <a:cubicBezTo>
                  <a:pt x="188" y="447"/>
                  <a:pt x="364" y="239"/>
                  <a:pt x="599" y="189"/>
                </a:cubicBezTo>
                <a:cubicBezTo>
                  <a:pt x="578" y="130"/>
                  <a:pt x="573" y="65"/>
                  <a:pt x="587" y="0"/>
                </a:cubicBezTo>
                <a:cubicBezTo>
                  <a:pt x="254" y="57"/>
                  <a:pt x="0" y="347"/>
                  <a:pt x="0" y="696"/>
                </a:cubicBezTo>
                <a:cubicBezTo>
                  <a:pt x="0" y="777"/>
                  <a:pt x="14" y="854"/>
                  <a:pt x="38" y="926"/>
                </a:cubicBezTo>
                <a:close/>
              </a:path>
            </a:pathLst>
          </a:custGeom>
          <a:solidFill>
            <a:schemeClr val="accent3">
              <a:lumMod val="75000"/>
            </a:schemeClr>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7" name="Freeform: Shape 540">
            <a:extLst>
              <a:ext uri="{FF2B5EF4-FFF2-40B4-BE49-F238E27FC236}">
                <a16:creationId xmlns:a16="http://schemas.microsoft.com/office/drawing/2014/main" xmlns="" id="{E83E76AA-8D59-4342-9EA9-49F0280B967A}"/>
              </a:ext>
            </a:extLst>
          </p:cNvPr>
          <p:cNvSpPr/>
          <p:nvPr/>
        </p:nvSpPr>
        <p:spPr>
          <a:xfrm>
            <a:off x="6041641" y="4930607"/>
            <a:ext cx="2274438" cy="774583"/>
          </a:xfrm>
          <a:custGeom>
            <a:avLst/>
            <a:gdLst/>
            <a:ahLst/>
            <a:cxnLst>
              <a:cxn ang="3cd4">
                <a:pos x="hc" y="t"/>
              </a:cxn>
              <a:cxn ang="cd2">
                <a:pos x="l" y="vc"/>
              </a:cxn>
              <a:cxn ang="cd4">
                <a:pos x="hc" y="b"/>
              </a:cxn>
              <a:cxn ang="0">
                <a:pos x="r" y="vc"/>
              </a:cxn>
            </a:cxnLst>
            <a:rect l="l" t="t" r="r" b="b"/>
            <a:pathLst>
              <a:path w="1108" h="378">
                <a:moveTo>
                  <a:pt x="1108" y="63"/>
                </a:moveTo>
                <a:cubicBezTo>
                  <a:pt x="1067" y="13"/>
                  <a:pt x="1003" y="-8"/>
                  <a:pt x="943" y="3"/>
                </a:cubicBezTo>
                <a:cubicBezTo>
                  <a:pt x="848" y="116"/>
                  <a:pt x="705" y="189"/>
                  <a:pt x="545" y="189"/>
                </a:cubicBezTo>
                <a:cubicBezTo>
                  <a:pt x="392" y="189"/>
                  <a:pt x="254" y="122"/>
                  <a:pt x="159" y="16"/>
                </a:cubicBezTo>
                <a:cubicBezTo>
                  <a:pt x="118" y="64"/>
                  <a:pt x="64" y="101"/>
                  <a:pt x="0" y="121"/>
                </a:cubicBezTo>
                <a:cubicBezTo>
                  <a:pt x="130" y="278"/>
                  <a:pt x="326" y="378"/>
                  <a:pt x="545" y="378"/>
                </a:cubicBezTo>
                <a:cubicBezTo>
                  <a:pt x="760" y="378"/>
                  <a:pt x="952" y="282"/>
                  <a:pt x="1081" y="131"/>
                </a:cubicBezTo>
                <a:lnTo>
                  <a:pt x="1035" y="125"/>
                </a:lnTo>
                <a:close/>
              </a:path>
            </a:pathLst>
          </a:custGeom>
          <a:solidFill>
            <a:schemeClr val="accent2">
              <a:lumMod val="75000"/>
            </a:schemeClr>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8" name="Freeform: Shape 541">
            <a:extLst>
              <a:ext uri="{FF2B5EF4-FFF2-40B4-BE49-F238E27FC236}">
                <a16:creationId xmlns:a16="http://schemas.microsoft.com/office/drawing/2014/main" xmlns="" id="{FCC3EC60-E928-4E5A-ADF6-CCEEF62D9C61}"/>
              </a:ext>
            </a:extLst>
          </p:cNvPr>
          <p:cNvSpPr/>
          <p:nvPr/>
        </p:nvSpPr>
        <p:spPr>
          <a:xfrm>
            <a:off x="6409419" y="4357369"/>
            <a:ext cx="382155" cy="821839"/>
          </a:xfrm>
          <a:custGeom>
            <a:avLst/>
            <a:gdLst/>
            <a:ahLst/>
            <a:cxnLst>
              <a:cxn ang="3cd4">
                <a:pos x="hc" y="t"/>
              </a:cxn>
              <a:cxn ang="cd2">
                <a:pos x="l" y="vc"/>
              </a:cxn>
              <a:cxn ang="cd4">
                <a:pos x="hc" y="b"/>
              </a:cxn>
              <a:cxn ang="0">
                <a:pos x="r" y="vc"/>
              </a:cxn>
            </a:cxnLst>
            <a:rect l="l" t="t" r="r" b="b"/>
            <a:pathLst>
              <a:path w="187" h="401">
                <a:moveTo>
                  <a:pt x="187" y="202"/>
                </a:moveTo>
                <a:cubicBezTo>
                  <a:pt x="121" y="155"/>
                  <a:pt x="75" y="83"/>
                  <a:pt x="62" y="0"/>
                </a:cubicBezTo>
                <a:cubicBezTo>
                  <a:pt x="62" y="1"/>
                  <a:pt x="62" y="2"/>
                  <a:pt x="62" y="2"/>
                </a:cubicBezTo>
                <a:cubicBezTo>
                  <a:pt x="79" y="100"/>
                  <a:pt x="54" y="195"/>
                  <a:pt x="0" y="270"/>
                </a:cubicBezTo>
                <a:cubicBezTo>
                  <a:pt x="51" y="327"/>
                  <a:pt x="114" y="373"/>
                  <a:pt x="187" y="401"/>
                </a:cubicBezTo>
                <a:close/>
              </a:path>
            </a:pathLst>
          </a:custGeom>
          <a:solidFill>
            <a:schemeClr val="accent2">
              <a:lumMod val="75000"/>
            </a:schemeClr>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29" name="Freeform: Shape 542">
            <a:extLst>
              <a:ext uri="{FF2B5EF4-FFF2-40B4-BE49-F238E27FC236}">
                <a16:creationId xmlns:a16="http://schemas.microsoft.com/office/drawing/2014/main" xmlns="" id="{0138060D-8CE0-46F9-9C64-35369363066F}"/>
              </a:ext>
            </a:extLst>
          </p:cNvPr>
          <p:cNvSpPr/>
          <p:nvPr/>
        </p:nvSpPr>
        <p:spPr>
          <a:xfrm>
            <a:off x="7570266" y="4217662"/>
            <a:ext cx="585560" cy="519813"/>
          </a:xfrm>
          <a:custGeom>
            <a:avLst/>
            <a:gdLst/>
            <a:ahLst/>
            <a:cxnLst>
              <a:cxn ang="3cd4">
                <a:pos x="hc" y="t"/>
              </a:cxn>
              <a:cxn ang="cd2">
                <a:pos x="l" y="vc"/>
              </a:cxn>
              <a:cxn ang="cd4">
                <a:pos x="hc" y="b"/>
              </a:cxn>
              <a:cxn ang="0">
                <a:pos x="r" y="vc"/>
              </a:cxn>
            </a:cxnLst>
            <a:rect l="l" t="t" r="r" b="b"/>
            <a:pathLst>
              <a:path w="286" h="254">
                <a:moveTo>
                  <a:pt x="108" y="0"/>
                </a:moveTo>
                <a:cubicBezTo>
                  <a:pt x="109" y="6"/>
                  <a:pt x="110" y="12"/>
                  <a:pt x="110" y="18"/>
                </a:cubicBezTo>
                <a:cubicBezTo>
                  <a:pt x="110" y="113"/>
                  <a:pt x="67" y="198"/>
                  <a:pt x="0" y="254"/>
                </a:cubicBezTo>
                <a:lnTo>
                  <a:pt x="1" y="253"/>
                </a:lnTo>
                <a:cubicBezTo>
                  <a:pt x="76" y="190"/>
                  <a:pt x="170" y="163"/>
                  <a:pt x="261" y="172"/>
                </a:cubicBezTo>
                <a:cubicBezTo>
                  <a:pt x="277" y="124"/>
                  <a:pt x="286" y="72"/>
                  <a:pt x="286" y="18"/>
                </a:cubicBezTo>
                <a:cubicBezTo>
                  <a:pt x="286" y="12"/>
                  <a:pt x="285" y="6"/>
                  <a:pt x="285" y="0"/>
                </a:cubicBezTo>
                <a:close/>
              </a:path>
            </a:pathLst>
          </a:custGeom>
          <a:solidFill>
            <a:schemeClr val="accent1">
              <a:lumMod val="75000"/>
            </a:schemeClr>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30" name="Freeform: Shape 611">
            <a:extLst>
              <a:ext uri="{FF2B5EF4-FFF2-40B4-BE49-F238E27FC236}">
                <a16:creationId xmlns:a16="http://schemas.microsoft.com/office/drawing/2014/main" xmlns="" id="{21AB0F80-1EB6-40E6-BED7-95CEA435E46B}"/>
              </a:ext>
            </a:extLst>
          </p:cNvPr>
          <p:cNvSpPr/>
          <p:nvPr/>
        </p:nvSpPr>
        <p:spPr>
          <a:xfrm>
            <a:off x="6528580" y="3276651"/>
            <a:ext cx="850603" cy="439684"/>
          </a:xfrm>
          <a:custGeom>
            <a:avLst/>
            <a:gdLst/>
            <a:ahLst/>
            <a:cxnLst>
              <a:cxn ang="3cd4">
                <a:pos x="hc" y="t"/>
              </a:cxn>
              <a:cxn ang="cd2">
                <a:pos x="l" y="vc"/>
              </a:cxn>
              <a:cxn ang="cd4">
                <a:pos x="hc" y="b"/>
              </a:cxn>
              <a:cxn ang="0">
                <a:pos x="r" y="vc"/>
              </a:cxn>
            </a:cxnLst>
            <a:rect l="l" t="t" r="r" b="b"/>
            <a:pathLst>
              <a:path w="415" h="215">
                <a:moveTo>
                  <a:pt x="143" y="215"/>
                </a:moveTo>
                <a:cubicBezTo>
                  <a:pt x="191" y="185"/>
                  <a:pt x="248" y="167"/>
                  <a:pt x="308" y="167"/>
                </a:cubicBezTo>
                <a:cubicBezTo>
                  <a:pt x="346" y="167"/>
                  <a:pt x="382" y="174"/>
                  <a:pt x="415" y="186"/>
                </a:cubicBezTo>
                <a:cubicBezTo>
                  <a:pt x="414" y="186"/>
                  <a:pt x="414" y="186"/>
                  <a:pt x="413" y="185"/>
                </a:cubicBezTo>
                <a:cubicBezTo>
                  <a:pt x="321" y="152"/>
                  <a:pt x="251" y="83"/>
                  <a:pt x="213" y="0"/>
                </a:cubicBezTo>
                <a:cubicBezTo>
                  <a:pt x="133" y="16"/>
                  <a:pt x="60" y="52"/>
                  <a:pt x="0" y="101"/>
                </a:cubicBezTo>
                <a:close/>
              </a:path>
            </a:pathLst>
          </a:custGeom>
          <a:solidFill>
            <a:schemeClr val="accent3">
              <a:lumMod val="75000"/>
            </a:schemeClr>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
        <p:nvSpPr>
          <p:cNvPr id="31" name="Text Placeholder 33">
            <a:extLst>
              <a:ext uri="{FF2B5EF4-FFF2-40B4-BE49-F238E27FC236}">
                <a16:creationId xmlns:a16="http://schemas.microsoft.com/office/drawing/2014/main" xmlns="" id="{8A6FCC3A-4545-46D7-9D41-055103D4636C}"/>
              </a:ext>
            </a:extLst>
          </p:cNvPr>
          <p:cNvSpPr txBox="1">
            <a:spLocks/>
          </p:cNvSpPr>
          <p:nvPr/>
        </p:nvSpPr>
        <p:spPr>
          <a:xfrm>
            <a:off x="4116951" y="3462902"/>
            <a:ext cx="1919931" cy="188994"/>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GB" sz="1800" dirty="0">
                <a:solidFill>
                  <a:schemeClr val="tx2"/>
                </a:solidFill>
                <a:latin typeface="+mj-lt"/>
                <a:cs typeface="Roboto Regular"/>
              </a:rPr>
              <a:t>Consideraciones o</a:t>
            </a:r>
            <a:br>
              <a:rPr lang="en-GB" sz="1800" dirty="0">
                <a:solidFill>
                  <a:schemeClr val="tx2"/>
                </a:solidFill>
                <a:latin typeface="+mj-lt"/>
                <a:cs typeface="Roboto Regular"/>
              </a:rPr>
            </a:br>
            <a:r>
              <a:rPr lang="en-GB" sz="1800" dirty="0">
                <a:solidFill>
                  <a:schemeClr val="tx2"/>
                </a:solidFill>
                <a:latin typeface="+mj-lt"/>
                <a:cs typeface="Roboto Regular"/>
              </a:rPr>
              <a:t>alternativa,</a:t>
            </a:r>
            <a:br>
              <a:rPr lang="en-GB" sz="1800" dirty="0">
                <a:solidFill>
                  <a:schemeClr val="tx2"/>
                </a:solidFill>
                <a:latin typeface="+mj-lt"/>
                <a:cs typeface="Roboto Regular"/>
              </a:rPr>
            </a:br>
            <a:r>
              <a:rPr lang="en-GB" sz="1800" dirty="0">
                <a:solidFill>
                  <a:schemeClr val="tx2"/>
                </a:solidFill>
                <a:latin typeface="+mj-lt"/>
                <a:cs typeface="Roboto Regular"/>
              </a:rPr>
              <a:t>con vistas al futuro</a:t>
            </a:r>
            <a:br>
              <a:rPr lang="en-GB" sz="1800" dirty="0">
                <a:solidFill>
                  <a:schemeClr val="tx2"/>
                </a:solidFill>
                <a:latin typeface="+mj-lt"/>
                <a:cs typeface="Roboto Regular"/>
              </a:rPr>
            </a:br>
            <a:r>
              <a:rPr lang="en-GB" sz="1800" dirty="0">
                <a:solidFill>
                  <a:schemeClr val="tx2"/>
                </a:solidFill>
                <a:latin typeface="+mj-lt"/>
                <a:cs typeface="Roboto Regular"/>
              </a:rPr>
              <a:t>escenarios</a:t>
            </a:r>
          </a:p>
        </p:txBody>
      </p:sp>
      <p:sp>
        <p:nvSpPr>
          <p:cNvPr id="32" name="Text Placeholder 33">
            <a:extLst>
              <a:ext uri="{FF2B5EF4-FFF2-40B4-BE49-F238E27FC236}">
                <a16:creationId xmlns:a16="http://schemas.microsoft.com/office/drawing/2014/main" xmlns="" id="{C91DAFE2-3F94-44F1-BDBE-011AC8368CD5}"/>
              </a:ext>
            </a:extLst>
          </p:cNvPr>
          <p:cNvSpPr txBox="1">
            <a:spLocks/>
          </p:cNvSpPr>
          <p:nvPr/>
        </p:nvSpPr>
        <p:spPr>
          <a:xfrm>
            <a:off x="10066601" y="2635646"/>
            <a:ext cx="1919931" cy="188994"/>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GB" sz="1800" dirty="0">
                <a:solidFill>
                  <a:schemeClr val="tx2"/>
                </a:solidFill>
                <a:latin typeface="+mj-lt"/>
                <a:cs typeface="Roboto Regular"/>
              </a:rPr>
              <a:t>Exposición al riesgo agregada en toda la empresa</a:t>
            </a:r>
          </a:p>
        </p:txBody>
      </p:sp>
      <p:sp>
        <p:nvSpPr>
          <p:cNvPr id="33" name="Text Placeholder 33">
            <a:extLst>
              <a:ext uri="{FF2B5EF4-FFF2-40B4-BE49-F238E27FC236}">
                <a16:creationId xmlns:a16="http://schemas.microsoft.com/office/drawing/2014/main" xmlns="" id="{8A23D4FA-DB50-4D7B-9AEC-6767CD97C653}"/>
              </a:ext>
            </a:extLst>
          </p:cNvPr>
          <p:cNvSpPr txBox="1">
            <a:spLocks/>
          </p:cNvSpPr>
          <p:nvPr/>
        </p:nvSpPr>
        <p:spPr>
          <a:xfrm>
            <a:off x="10065797" y="4317136"/>
            <a:ext cx="1919931" cy="188994"/>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GB" sz="1800" dirty="0">
                <a:solidFill>
                  <a:schemeClr val="tx2"/>
                </a:solidFill>
                <a:latin typeface="+mj-lt"/>
                <a:cs typeface="Roboto Regular"/>
              </a:rPr>
              <a:t>Consideración </a:t>
            </a:r>
            <a:r>
              <a:rPr lang="en-GB" sz="1600" dirty="0">
                <a:solidFill>
                  <a:schemeClr val="tx2"/>
                </a:solidFill>
                <a:latin typeface="+mj-lt"/>
                <a:cs typeface="Roboto Regular"/>
              </a:rPr>
              <a:t>de todos los tipos de riesgos, incluidas las interacciones entre ellos</a:t>
            </a:r>
          </a:p>
        </p:txBody>
      </p:sp>
      <p:sp>
        <p:nvSpPr>
          <p:cNvPr id="34" name="Text Placeholder 33">
            <a:extLst>
              <a:ext uri="{FF2B5EF4-FFF2-40B4-BE49-F238E27FC236}">
                <a16:creationId xmlns:a16="http://schemas.microsoft.com/office/drawing/2014/main" xmlns="" id="{9F824ED2-05EB-4D66-A5C5-2095DED855F9}"/>
              </a:ext>
            </a:extLst>
          </p:cNvPr>
          <p:cNvSpPr txBox="1">
            <a:spLocks/>
          </p:cNvSpPr>
          <p:nvPr/>
        </p:nvSpPr>
        <p:spPr>
          <a:xfrm rot="16812108">
            <a:off x="5921462" y="4094285"/>
            <a:ext cx="929432" cy="161822"/>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endParaRPr lang="en-GB" sz="1600" dirty="0">
              <a:solidFill>
                <a:schemeClr val="bg1"/>
              </a:solidFill>
              <a:latin typeface="Roboto Regular"/>
              <a:cs typeface="Roboto Regular"/>
            </a:endParaRPr>
          </a:p>
        </p:txBody>
      </p:sp>
      <p:sp>
        <p:nvSpPr>
          <p:cNvPr id="59" name="Freeform: Shape 357">
            <a:extLst>
              <a:ext uri="{FF2B5EF4-FFF2-40B4-BE49-F238E27FC236}">
                <a16:creationId xmlns:a16="http://schemas.microsoft.com/office/drawing/2014/main" xmlns="" id="{7FD122F6-F20A-4E20-BA21-42387EA0F97F}"/>
              </a:ext>
            </a:extLst>
          </p:cNvPr>
          <p:cNvSpPr/>
          <p:nvPr/>
        </p:nvSpPr>
        <p:spPr>
          <a:xfrm>
            <a:off x="10698046" y="5225273"/>
            <a:ext cx="92457" cy="92457"/>
          </a:xfrm>
          <a:custGeom>
            <a:avLst/>
            <a:gdLst/>
            <a:ahLst/>
            <a:cxnLst>
              <a:cxn ang="3cd4">
                <a:pos x="hc" y="t"/>
              </a:cxn>
              <a:cxn ang="cd2">
                <a:pos x="l" y="vc"/>
              </a:cxn>
              <a:cxn ang="cd4">
                <a:pos x="hc" y="b"/>
              </a:cxn>
              <a:cxn ang="0">
                <a:pos x="r" y="vc"/>
              </a:cxn>
            </a:cxnLst>
            <a:rect l="l" t="t" r="r" b="b"/>
            <a:pathLst>
              <a:path w="46" h="46">
                <a:moveTo>
                  <a:pt x="46" y="23"/>
                </a:moveTo>
                <a:cubicBezTo>
                  <a:pt x="46" y="36"/>
                  <a:pt x="36" y="46"/>
                  <a:pt x="23" y="46"/>
                </a:cubicBezTo>
                <a:cubicBezTo>
                  <a:pt x="10" y="46"/>
                  <a:pt x="0" y="36"/>
                  <a:pt x="0" y="23"/>
                </a:cubicBezTo>
                <a:cubicBezTo>
                  <a:pt x="0" y="10"/>
                  <a:pt x="10" y="0"/>
                  <a:pt x="23" y="0"/>
                </a:cubicBezTo>
                <a:cubicBezTo>
                  <a:pt x="36" y="0"/>
                  <a:pt x="46" y="10"/>
                  <a:pt x="46" y="23"/>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GB" sz="1600" dirty="0">
              <a:latin typeface="Arial" pitchFamily="18"/>
              <a:ea typeface="Arial Unicode MS" pitchFamily="2"/>
              <a:cs typeface="Arial Unicode MS" pitchFamily="2"/>
            </a:endParaRPr>
          </a:p>
        </p:txBody>
      </p:sp>
    </p:spTree>
    <p:extLst>
      <p:ext uri="{BB962C8B-B14F-4D97-AF65-F5344CB8AC3E}">
        <p14:creationId xmlns:p14="http://schemas.microsoft.com/office/powerpoint/2010/main" val="170420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753" y="625730"/>
            <a:ext cx="8852375" cy="697353"/>
          </a:xfrm>
        </p:spPr>
        <p:txBody>
          <a:bodyPr>
            <a:normAutofit/>
          </a:bodyPr>
          <a:lstStyle/>
          <a:p>
            <a:r>
              <a:rPr lang="en-GB" dirty="0"/>
              <a:t>La actitud de liderazgo es clave</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60593" y="2083115"/>
            <a:ext cx="3142948"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Las políticas y procedimientos para predecir, evaluar y gestionar el riesgo son importantes. Pero si los dirigentes no se plantean las preguntas adecuadas, si no buscan una diversidad de opiniones y perspectivas, y si no actúan con integridad, estas normas no servirán de nada.</a:t>
            </a:r>
          </a:p>
        </p:txBody>
      </p:sp>
      <p:sp>
        <p:nvSpPr>
          <p:cNvPr id="17" name="Subtitle 2">
            <a:extLst>
              <a:ext uri="{FF2B5EF4-FFF2-40B4-BE49-F238E27FC236}">
                <a16:creationId xmlns:a16="http://schemas.microsoft.com/office/drawing/2014/main" xmlns="" id="{1557740A-F4E0-46CA-B6BF-9C58F6009286}"/>
              </a:ext>
            </a:extLst>
          </p:cNvPr>
          <p:cNvSpPr txBox="1">
            <a:spLocks/>
          </p:cNvSpPr>
          <p:nvPr/>
        </p:nvSpPr>
        <p:spPr>
          <a:xfrm>
            <a:off x="3413321" y="1982730"/>
            <a:ext cx="2179242" cy="487185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Conocimiento de sí mismo y modelado de un buen liderazgo</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Afrontar los errores y aprender de ellos</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¿Quién sostiene el espejo? </a:t>
            </a:r>
          </a:p>
          <a:p>
            <a:pPr marL="452438" indent="-269875" algn="l">
              <a:lnSpc>
                <a:spcPct val="100000"/>
              </a:lnSpc>
              <a:spcBef>
                <a:spcPts val="225"/>
              </a:spcBef>
              <a:buFont typeface="Wingdings" panose="05000000000000000000" pitchFamily="2" charset="2"/>
              <a:buChar char="à"/>
            </a:pPr>
            <a:r>
              <a:rPr lang="en-GB" sz="1800" dirty="0">
                <a:solidFill>
                  <a:srgbClr val="245473"/>
                </a:solidFill>
                <a:latin typeface="+mj-lt"/>
                <a:ea typeface="Lato Light" panose="020F0502020204030203" pitchFamily="34" charset="0"/>
                <a:cs typeface="Mukta ExtraLight" panose="020B0000000000000000" pitchFamily="34" charset="77"/>
              </a:rPr>
              <a:t>¿Riesgo, RRHH, todas las funciones? </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¿Funciona actualmente?</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Garantizar una buena supervisión de la estrategia de personal y de los riesgos </a:t>
            </a:r>
          </a:p>
          <a:p>
            <a:pPr marL="128622" indent="-128622" algn="l">
              <a:lnSpc>
                <a:spcPct val="100000"/>
              </a:lnSpc>
              <a:spcBef>
                <a:spcPts val="225"/>
              </a:spcBef>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¿Percepción y capacidad de las personas en el consejo de administración?</a:t>
            </a:r>
          </a:p>
        </p:txBody>
      </p:sp>
      <p:sp>
        <p:nvSpPr>
          <p:cNvPr id="18" name="Freeform 32">
            <a:extLst>
              <a:ext uri="{FF2B5EF4-FFF2-40B4-BE49-F238E27FC236}">
                <a16:creationId xmlns:a16="http://schemas.microsoft.com/office/drawing/2014/main" xmlns="" id="{DC08C769-8D81-4219-A7A1-781001A52817}"/>
              </a:ext>
            </a:extLst>
          </p:cNvPr>
          <p:cNvSpPr>
            <a:spLocks noChangeArrowheads="1"/>
          </p:cNvSpPr>
          <p:nvPr/>
        </p:nvSpPr>
        <p:spPr bwMode="auto">
          <a:xfrm rot="10800000">
            <a:off x="6931141" y="1983462"/>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chemeClr val="accent1"/>
          </a:solidFill>
          <a:ln>
            <a:solidFill>
              <a:srgbClr val="FFFFFF"/>
            </a:solidFill>
          </a:ln>
          <a:effectLst/>
        </p:spPr>
        <p:txBody>
          <a:bodyPr wrap="square" anchor="ctr">
            <a:noAutofit/>
          </a:bodyPr>
          <a:lstStyle/>
          <a:p>
            <a:endParaRPr lang="en-GB" dirty="0">
              <a:latin typeface="Lato Light" panose="020F0502020204030203" pitchFamily="34" charset="0"/>
            </a:endParaRPr>
          </a:p>
        </p:txBody>
      </p:sp>
      <p:sp>
        <p:nvSpPr>
          <p:cNvPr id="19" name="Freeform 31">
            <a:extLst>
              <a:ext uri="{FF2B5EF4-FFF2-40B4-BE49-F238E27FC236}">
                <a16:creationId xmlns:a16="http://schemas.microsoft.com/office/drawing/2014/main" xmlns="" id="{D1D711F9-9FC0-4C85-B417-C5005FC27BEA}"/>
              </a:ext>
            </a:extLst>
          </p:cNvPr>
          <p:cNvSpPr>
            <a:spLocks noChangeArrowheads="1"/>
          </p:cNvSpPr>
          <p:nvPr/>
        </p:nvSpPr>
        <p:spPr bwMode="auto">
          <a:xfrm>
            <a:off x="8839541" y="3895727"/>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chemeClr val="accent4"/>
          </a:solidFill>
          <a:ln>
            <a:solidFill>
              <a:srgbClr val="FFFFFF"/>
            </a:solidFill>
          </a:ln>
          <a:effectLst/>
        </p:spPr>
        <p:txBody>
          <a:bodyPr wrap="square" anchor="ctr">
            <a:noAutofit/>
          </a:bodyPr>
          <a:lstStyle/>
          <a:p>
            <a:endParaRPr lang="en-GB" dirty="0">
              <a:latin typeface="Lato Light" panose="020F0502020204030203" pitchFamily="34" charset="0"/>
            </a:endParaRPr>
          </a:p>
        </p:txBody>
      </p:sp>
      <p:sp>
        <p:nvSpPr>
          <p:cNvPr id="20" name="Freeform 5">
            <a:extLst>
              <a:ext uri="{FF2B5EF4-FFF2-40B4-BE49-F238E27FC236}">
                <a16:creationId xmlns:a16="http://schemas.microsoft.com/office/drawing/2014/main" xmlns="" id="{A2D43CFA-D1AA-4363-80E8-177423FEF384}"/>
              </a:ext>
            </a:extLst>
          </p:cNvPr>
          <p:cNvSpPr>
            <a:spLocks noChangeArrowheads="1"/>
          </p:cNvSpPr>
          <p:nvPr/>
        </p:nvSpPr>
        <p:spPr bwMode="auto">
          <a:xfrm>
            <a:off x="8282640" y="1984575"/>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chemeClr val="accent2"/>
          </a:solidFill>
          <a:ln>
            <a:solidFill>
              <a:srgbClr val="FFFFFF"/>
            </a:solidFill>
          </a:ln>
          <a:effectLst/>
        </p:spPr>
        <p:txBody>
          <a:bodyPr wrap="none" anchor="ctr"/>
          <a:lstStyle/>
          <a:p>
            <a:endParaRPr lang="en-GB" dirty="0">
              <a:latin typeface="Lato Light" panose="020F0502020204030203" pitchFamily="34" charset="0"/>
            </a:endParaRPr>
          </a:p>
        </p:txBody>
      </p:sp>
      <p:sp>
        <p:nvSpPr>
          <p:cNvPr id="21" name="Freeform 7">
            <a:extLst>
              <a:ext uri="{FF2B5EF4-FFF2-40B4-BE49-F238E27FC236}">
                <a16:creationId xmlns:a16="http://schemas.microsoft.com/office/drawing/2014/main" xmlns="" id="{69EA34CA-D0D5-4AC7-A5D1-5875AE8D0490}"/>
              </a:ext>
            </a:extLst>
          </p:cNvPr>
          <p:cNvSpPr>
            <a:spLocks noChangeArrowheads="1"/>
          </p:cNvSpPr>
          <p:nvPr/>
        </p:nvSpPr>
        <p:spPr bwMode="auto">
          <a:xfrm>
            <a:off x="6929941" y="3343479"/>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chemeClr val="accent3"/>
          </a:solidFill>
          <a:ln>
            <a:solidFill>
              <a:srgbClr val="FFFFFF"/>
            </a:solidFill>
          </a:ln>
          <a:effectLst/>
        </p:spPr>
        <p:txBody>
          <a:bodyPr wrap="none" anchor="ctr"/>
          <a:lstStyle/>
          <a:p>
            <a:endParaRPr lang="en-GB" dirty="0">
              <a:latin typeface="Lato Light" panose="020F0502020204030203" pitchFamily="34" charset="0"/>
            </a:endParaRPr>
          </a:p>
        </p:txBody>
      </p:sp>
      <p:sp>
        <p:nvSpPr>
          <p:cNvPr id="22" name="Subtitle 2">
            <a:extLst>
              <a:ext uri="{FF2B5EF4-FFF2-40B4-BE49-F238E27FC236}">
                <a16:creationId xmlns:a16="http://schemas.microsoft.com/office/drawing/2014/main" xmlns="" id="{96E7544E-40D7-45DA-A17F-8D24E1BACB54}"/>
              </a:ext>
            </a:extLst>
          </p:cNvPr>
          <p:cNvSpPr txBox="1">
            <a:spLocks/>
          </p:cNvSpPr>
          <p:nvPr/>
        </p:nvSpPr>
        <p:spPr>
          <a:xfrm>
            <a:off x="7057403" y="2507658"/>
            <a:ext cx="1135201" cy="311632"/>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800" dirty="0">
                <a:solidFill>
                  <a:schemeClr val="bg1"/>
                </a:solidFill>
                <a:latin typeface="+mj-lt"/>
                <a:ea typeface="Lato Light" panose="020F0502020204030203" pitchFamily="34" charset="0"/>
                <a:cs typeface="Mukta ExtraLight" panose="020B0000000000000000" pitchFamily="34" charset="77"/>
              </a:rPr>
              <a:t>ser reflexivo</a:t>
            </a:r>
          </a:p>
        </p:txBody>
      </p:sp>
      <p:sp>
        <p:nvSpPr>
          <p:cNvPr id="23" name="Subtitle 2">
            <a:extLst>
              <a:ext uri="{FF2B5EF4-FFF2-40B4-BE49-F238E27FC236}">
                <a16:creationId xmlns:a16="http://schemas.microsoft.com/office/drawing/2014/main" xmlns="" id="{86A4AC25-0BFF-4BA1-BF86-263816C9224D}"/>
              </a:ext>
            </a:extLst>
          </p:cNvPr>
          <p:cNvSpPr txBox="1">
            <a:spLocks/>
          </p:cNvSpPr>
          <p:nvPr/>
        </p:nvSpPr>
        <p:spPr>
          <a:xfrm>
            <a:off x="8847292" y="3263133"/>
            <a:ext cx="1785291" cy="588631"/>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800" dirty="0">
                <a:solidFill>
                  <a:schemeClr val="bg1"/>
                </a:solidFill>
                <a:latin typeface="+mj-lt"/>
                <a:ea typeface="Lato Light" panose="020F0502020204030203" pitchFamily="34" charset="0"/>
                <a:cs typeface="Mukta ExtraLight" panose="020B0000000000000000" pitchFamily="34" charset="77"/>
              </a:rPr>
              <a:t>comprometerse con la complejidad</a:t>
            </a:r>
          </a:p>
        </p:txBody>
      </p:sp>
      <p:sp>
        <p:nvSpPr>
          <p:cNvPr id="24" name="Subtitle 2">
            <a:extLst>
              <a:ext uri="{FF2B5EF4-FFF2-40B4-BE49-F238E27FC236}">
                <a16:creationId xmlns:a16="http://schemas.microsoft.com/office/drawing/2014/main" xmlns="" id="{02A8DBB2-EC9D-439C-A1F4-9528799F0C0C}"/>
              </a:ext>
            </a:extLst>
          </p:cNvPr>
          <p:cNvSpPr txBox="1">
            <a:spLocks/>
          </p:cNvSpPr>
          <p:nvPr/>
        </p:nvSpPr>
        <p:spPr>
          <a:xfrm>
            <a:off x="6923039" y="3840001"/>
            <a:ext cx="1908048" cy="8194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700" dirty="0">
                <a:solidFill>
                  <a:schemeClr val="bg1"/>
                </a:solidFill>
                <a:latin typeface="+mj-lt"/>
                <a:ea typeface="Lato Light" panose="020F0502020204030203" pitchFamily="34" charset="0"/>
                <a:cs typeface="Mukta ExtraLight" panose="020B0000000000000000" pitchFamily="34" charset="77"/>
              </a:rPr>
              <a:t>evitar las reacciones </a:t>
            </a:r>
            <a:br>
              <a:rPr lang="en-GB" sz="1700" dirty="0">
                <a:solidFill>
                  <a:schemeClr val="bg1"/>
                </a:solidFill>
                <a:latin typeface="+mj-lt"/>
                <a:ea typeface="Lato Light" panose="020F0502020204030203" pitchFamily="34" charset="0"/>
                <a:cs typeface="Mukta ExtraLight" panose="020B0000000000000000" pitchFamily="34" charset="77"/>
              </a:rPr>
            </a:br>
            <a:r>
              <a:rPr lang="en-GB" sz="1700" dirty="0">
                <a:solidFill>
                  <a:schemeClr val="bg1"/>
                </a:solidFill>
                <a:latin typeface="+mj-lt"/>
                <a:ea typeface="Lato Light" panose="020F0502020204030203" pitchFamily="34" charset="0"/>
                <a:cs typeface="Mukta ExtraLight" panose="020B0000000000000000" pitchFamily="34" charset="77"/>
              </a:rPr>
              <a:t>reacciones - </a:t>
            </a:r>
            <a:br>
              <a:rPr lang="en-GB" sz="1700" dirty="0">
                <a:solidFill>
                  <a:schemeClr val="bg1"/>
                </a:solidFill>
                <a:latin typeface="+mj-lt"/>
                <a:ea typeface="Lato Light" panose="020F0502020204030203" pitchFamily="34" charset="0"/>
                <a:cs typeface="Mukta ExtraLight" panose="020B0000000000000000" pitchFamily="34" charset="77"/>
              </a:rPr>
            </a:br>
            <a:r>
              <a:rPr lang="en-GB" sz="1700" dirty="0">
                <a:solidFill>
                  <a:schemeClr val="bg1"/>
                </a:solidFill>
                <a:latin typeface="+mj-lt"/>
                <a:ea typeface="Lato Light" panose="020F0502020204030203" pitchFamily="34" charset="0"/>
                <a:cs typeface="Mukta ExtraLight" panose="020B0000000000000000" pitchFamily="34" charset="77"/>
              </a:rPr>
              <a:t>efecto péndulo</a:t>
            </a:r>
          </a:p>
        </p:txBody>
      </p:sp>
      <p:sp>
        <p:nvSpPr>
          <p:cNvPr id="25" name="Subtitle 2">
            <a:extLst>
              <a:ext uri="{FF2B5EF4-FFF2-40B4-BE49-F238E27FC236}">
                <a16:creationId xmlns:a16="http://schemas.microsoft.com/office/drawing/2014/main" xmlns="" id="{97ABA259-352E-4842-8133-1114C353BCAE}"/>
              </a:ext>
            </a:extLst>
          </p:cNvPr>
          <p:cNvSpPr txBox="1">
            <a:spLocks/>
          </p:cNvSpPr>
          <p:nvPr/>
        </p:nvSpPr>
        <p:spPr>
          <a:xfrm>
            <a:off x="8839190" y="4987429"/>
            <a:ext cx="1893080" cy="865630"/>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800" dirty="0">
                <a:solidFill>
                  <a:schemeClr val="bg1"/>
                </a:solidFill>
                <a:latin typeface="+mj-lt"/>
                <a:ea typeface="Lato Light" panose="020F0502020204030203" pitchFamily="34" charset="0"/>
                <a:cs typeface="Mukta ExtraLight" panose="020B0000000000000000" pitchFamily="34" charset="77"/>
              </a:rPr>
              <a:t>estar dispuesto a desafiar</a:t>
            </a:r>
            <a:br>
              <a:rPr lang="en-GB" sz="1800" dirty="0">
                <a:solidFill>
                  <a:schemeClr val="bg1"/>
                </a:solidFill>
                <a:latin typeface="+mj-lt"/>
                <a:ea typeface="Lato Light" panose="020F0502020204030203" pitchFamily="34" charset="0"/>
                <a:cs typeface="Mukta ExtraLight" panose="020B0000000000000000" pitchFamily="34" charset="77"/>
              </a:rPr>
            </a:br>
            <a:r>
              <a:rPr lang="en-GB" sz="1800" dirty="0">
                <a:solidFill>
                  <a:schemeClr val="bg1"/>
                </a:solidFill>
                <a:latin typeface="+mj-lt"/>
                <a:ea typeface="Lato Light" panose="020F0502020204030203" pitchFamily="34" charset="0"/>
                <a:cs typeface="Mukta ExtraLight" panose="020B0000000000000000" pitchFamily="34" charset="77"/>
              </a:rPr>
              <a:t> y ser desafiado</a:t>
            </a:r>
          </a:p>
        </p:txBody>
      </p:sp>
      <p:sp>
        <p:nvSpPr>
          <p:cNvPr id="26" name="Freeform 8">
            <a:extLst>
              <a:ext uri="{FF2B5EF4-FFF2-40B4-BE49-F238E27FC236}">
                <a16:creationId xmlns:a16="http://schemas.microsoft.com/office/drawing/2014/main" xmlns="" id="{BD623A5E-CA34-4F22-90F9-4BCE20E7038D}"/>
              </a:ext>
            </a:extLst>
          </p:cNvPr>
          <p:cNvSpPr>
            <a:spLocks/>
          </p:cNvSpPr>
          <p:nvPr/>
        </p:nvSpPr>
        <p:spPr bwMode="auto">
          <a:xfrm>
            <a:off x="5456180" y="19827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chemeClr val="accent6"/>
          </a:solidFill>
          <a:ln>
            <a:noFill/>
          </a:ln>
        </p:spPr>
        <p:txBody>
          <a:bodyPr wrap="none" anchor="ctr"/>
          <a:lstStyle/>
          <a:p>
            <a:endParaRPr lang="en-GB" dirty="0">
              <a:latin typeface="Lato Light" panose="020F0502020204030203" pitchFamily="34" charset="0"/>
            </a:endParaRPr>
          </a:p>
        </p:txBody>
      </p:sp>
    </p:spTree>
    <p:extLst>
      <p:ext uri="{BB962C8B-B14F-4D97-AF65-F5344CB8AC3E}">
        <p14:creationId xmlns:p14="http://schemas.microsoft.com/office/powerpoint/2010/main" val="389160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0165" y="502163"/>
            <a:ext cx="8852375" cy="697353"/>
          </a:xfrm>
        </p:spPr>
        <p:txBody>
          <a:bodyPr>
            <a:normAutofit fontScale="92500"/>
          </a:bodyPr>
          <a:lstStyle/>
          <a:p>
            <a:r>
              <a:rPr lang="en-GB" dirty="0"/>
              <a:t>Involucrar a las personas: El papel de RRHH en la gestión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8584" y="2161572"/>
            <a:ext cx="3373102"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inclusión de los recursos humanos en la gestión de riesgos refleja el hecho de que las personas son fundamentales para alcanzar los objetivos. Los recursos humanos afectan a la mayoría de las decisiones de producción, financieras y de marketing. Las personas pueden ayudar o entorpecer la realización de lo que los directivos han planeado.</a:t>
            </a:r>
          </a:p>
        </p:txBody>
      </p:sp>
      <p:sp>
        <p:nvSpPr>
          <p:cNvPr id="14" name="Freeform 47">
            <a:extLst>
              <a:ext uri="{FF2B5EF4-FFF2-40B4-BE49-F238E27FC236}">
                <a16:creationId xmlns:a16="http://schemas.microsoft.com/office/drawing/2014/main" xmlns="" id="{BF74BAE4-B085-4FB9-8303-D2D462F45D52}"/>
              </a:ext>
            </a:extLst>
          </p:cNvPr>
          <p:cNvSpPr>
            <a:spLocks noChangeArrowheads="1"/>
          </p:cNvSpPr>
          <p:nvPr/>
        </p:nvSpPr>
        <p:spPr bwMode="auto">
          <a:xfrm>
            <a:off x="6989465" y="2146189"/>
            <a:ext cx="1425543" cy="982595"/>
          </a:xfrm>
          <a:custGeom>
            <a:avLst/>
            <a:gdLst>
              <a:gd name="connsiteX0" fmla="*/ 1364697 w 3800459"/>
              <a:gd name="connsiteY0" fmla="*/ 56 h 2619571"/>
              <a:gd name="connsiteX1" fmla="*/ 1615739 w 3800459"/>
              <a:gd name="connsiteY1" fmla="*/ 9261 h 2619571"/>
              <a:gd name="connsiteX2" fmla="*/ 3629652 w 3800459"/>
              <a:gd name="connsiteY2" fmla="*/ 664055 h 2619571"/>
              <a:gd name="connsiteX3" fmla="*/ 3800459 w 3800459"/>
              <a:gd name="connsiteY3" fmla="*/ 783476 h 2619571"/>
              <a:gd name="connsiteX4" fmla="*/ 620252 w 3800459"/>
              <a:gd name="connsiteY4" fmla="*/ 2619571 h 2619571"/>
              <a:gd name="connsiteX5" fmla="*/ 0 w 3800459"/>
              <a:gd name="connsiteY5" fmla="*/ 304759 h 2619571"/>
              <a:gd name="connsiteX6" fmla="*/ 82031 w 3800459"/>
              <a:gd name="connsiteY6" fmla="*/ 269425 h 2619571"/>
              <a:gd name="connsiteX7" fmla="*/ 1364697 w 3800459"/>
              <a:gd name="connsiteY7" fmla="*/ 56 h 26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459" h="2619571">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chemeClr val="accent1">
              <a:lumMod val="75000"/>
            </a:schemeClr>
          </a:solidFill>
          <a:ln>
            <a:noFill/>
          </a:ln>
          <a:effectLst/>
        </p:spPr>
        <p:txBody>
          <a:bodyPr wrap="square" anchor="ctr">
            <a:noAutofit/>
          </a:bodyPr>
          <a:lstStyle/>
          <a:p>
            <a:endParaRPr lang="en-GB" sz="1600" dirty="0"/>
          </a:p>
        </p:txBody>
      </p:sp>
      <p:sp>
        <p:nvSpPr>
          <p:cNvPr id="15" name="Freeform 40">
            <a:extLst>
              <a:ext uri="{FF2B5EF4-FFF2-40B4-BE49-F238E27FC236}">
                <a16:creationId xmlns:a16="http://schemas.microsoft.com/office/drawing/2014/main" xmlns="" id="{EC7FD73B-4463-411B-BC52-C738A80CE509}"/>
              </a:ext>
            </a:extLst>
          </p:cNvPr>
          <p:cNvSpPr>
            <a:spLocks noChangeArrowheads="1"/>
          </p:cNvSpPr>
          <p:nvPr/>
        </p:nvSpPr>
        <p:spPr bwMode="auto">
          <a:xfrm>
            <a:off x="7234986" y="2471828"/>
            <a:ext cx="1724518" cy="1592981"/>
          </a:xfrm>
          <a:custGeom>
            <a:avLst/>
            <a:gdLst>
              <a:gd name="connsiteX0" fmla="*/ 3255286 w 4597517"/>
              <a:gd name="connsiteY0" fmla="*/ 0 h 4246842"/>
              <a:gd name="connsiteX1" fmla="*/ 3360462 w 4597517"/>
              <a:gd name="connsiteY1" fmla="*/ 83755 h 4246842"/>
              <a:gd name="connsiteX2" fmla="*/ 4206135 w 4597517"/>
              <a:gd name="connsiteY2" fmla="*/ 1059370 h 4246842"/>
              <a:gd name="connsiteX3" fmla="*/ 4554160 w 4597517"/>
              <a:gd name="connsiteY3" fmla="*/ 1800470 h 4246842"/>
              <a:gd name="connsiteX4" fmla="*/ 4597517 w 4597517"/>
              <a:gd name="connsiteY4" fmla="*/ 1958702 h 4246842"/>
              <a:gd name="connsiteX5" fmla="*/ 634343 w 4597517"/>
              <a:gd name="connsiteY5" fmla="*/ 4246842 h 4246842"/>
              <a:gd name="connsiteX6" fmla="*/ 0 w 4597517"/>
              <a:gd name="connsiteY6" fmla="*/ 1879442 h 424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517" h="4246842">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chemeClr val="accent2">
              <a:lumMod val="75000"/>
            </a:schemeClr>
          </a:solidFill>
          <a:ln>
            <a:noFill/>
          </a:ln>
          <a:effectLst/>
        </p:spPr>
        <p:txBody>
          <a:bodyPr wrap="square" anchor="ctr">
            <a:noAutofit/>
          </a:bodyPr>
          <a:lstStyle/>
          <a:p>
            <a:endParaRPr lang="en-GB" sz="1600" dirty="0"/>
          </a:p>
        </p:txBody>
      </p:sp>
      <p:sp>
        <p:nvSpPr>
          <p:cNvPr id="16" name="Freeform 36">
            <a:extLst>
              <a:ext uri="{FF2B5EF4-FFF2-40B4-BE49-F238E27FC236}">
                <a16:creationId xmlns:a16="http://schemas.microsoft.com/office/drawing/2014/main" xmlns="" id="{2649D60F-AE03-4588-82F8-CFDCDB7D38CD}"/>
              </a:ext>
            </a:extLst>
          </p:cNvPr>
          <p:cNvSpPr>
            <a:spLocks noChangeArrowheads="1"/>
          </p:cNvSpPr>
          <p:nvPr/>
        </p:nvSpPr>
        <p:spPr bwMode="auto">
          <a:xfrm>
            <a:off x="7485793" y="3254603"/>
            <a:ext cx="1525764" cy="1746230"/>
          </a:xfrm>
          <a:custGeom>
            <a:avLst/>
            <a:gdLst>
              <a:gd name="connsiteX0" fmla="*/ 3962932 w 4067645"/>
              <a:gd name="connsiteY0" fmla="*/ 0 h 4655400"/>
              <a:gd name="connsiteX1" fmla="*/ 4015460 w 4067645"/>
              <a:gd name="connsiteY1" fmla="*/ 274487 h 4655400"/>
              <a:gd name="connsiteX2" fmla="*/ 4063401 w 4067645"/>
              <a:gd name="connsiteY2" fmla="*/ 1219886 h 4655400"/>
              <a:gd name="connsiteX3" fmla="*/ 3578233 w 4067645"/>
              <a:gd name="connsiteY3" fmla="*/ 2818854 h 4655400"/>
              <a:gd name="connsiteX4" fmla="*/ 3446911 w 4067645"/>
              <a:gd name="connsiteY4" fmla="*/ 3031563 h 4655400"/>
              <a:gd name="connsiteX5" fmla="*/ 634343 w 4067645"/>
              <a:gd name="connsiteY5" fmla="*/ 4655400 h 4655400"/>
              <a:gd name="connsiteX6" fmla="*/ 0 w 4067645"/>
              <a:gd name="connsiteY6" fmla="*/ 2288000 h 46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45" h="465540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chemeClr val="accent3">
              <a:lumMod val="75000"/>
            </a:schemeClr>
          </a:solidFill>
          <a:ln>
            <a:noFill/>
          </a:ln>
          <a:effectLst/>
        </p:spPr>
        <p:txBody>
          <a:bodyPr wrap="square" anchor="ctr">
            <a:noAutofit/>
          </a:bodyPr>
          <a:lstStyle/>
          <a:p>
            <a:endParaRPr lang="en-GB" sz="1600" dirty="0"/>
          </a:p>
        </p:txBody>
      </p:sp>
      <p:sp>
        <p:nvSpPr>
          <p:cNvPr id="27" name="Freeform 51">
            <a:extLst>
              <a:ext uri="{FF2B5EF4-FFF2-40B4-BE49-F238E27FC236}">
                <a16:creationId xmlns:a16="http://schemas.microsoft.com/office/drawing/2014/main" xmlns="" id="{E137BC1A-E704-49B8-B52B-A35FE44F7D15}"/>
              </a:ext>
            </a:extLst>
          </p:cNvPr>
          <p:cNvSpPr>
            <a:spLocks noChangeArrowheads="1"/>
          </p:cNvSpPr>
          <p:nvPr/>
        </p:nvSpPr>
        <p:spPr bwMode="auto">
          <a:xfrm>
            <a:off x="7736601" y="4485627"/>
            <a:ext cx="975535" cy="1544821"/>
          </a:xfrm>
          <a:custGeom>
            <a:avLst/>
            <a:gdLst>
              <a:gd name="connsiteX0" fmla="*/ 2600749 w 2600749"/>
              <a:gd name="connsiteY0" fmla="*/ 0 h 4118450"/>
              <a:gd name="connsiteX1" fmla="*/ 2575602 w 2600749"/>
              <a:gd name="connsiteY1" fmla="*/ 34597 h 4118450"/>
              <a:gd name="connsiteX2" fmla="*/ 2080669 w 2600749"/>
              <a:gd name="connsiteY2" fmla="*/ 704541 h 4118450"/>
              <a:gd name="connsiteX3" fmla="*/ 1837675 w 2600749"/>
              <a:gd name="connsiteY3" fmla="*/ 2482334 h 4118450"/>
              <a:gd name="connsiteX4" fmla="*/ 2236927 w 2600749"/>
              <a:gd name="connsiteY4" fmla="*/ 3838056 h 4118450"/>
              <a:gd name="connsiteX5" fmla="*/ 2077915 w 2600749"/>
              <a:gd name="connsiteY5" fmla="*/ 4110716 h 4118450"/>
              <a:gd name="connsiteX6" fmla="*/ 764138 w 2600749"/>
              <a:gd name="connsiteY6" fmla="*/ 4117927 h 4118450"/>
              <a:gd name="connsiteX7" fmla="*/ 701037 w 2600749"/>
              <a:gd name="connsiteY7" fmla="*/ 4117850 h 4118450"/>
              <a:gd name="connsiteX8" fmla="*/ 0 w 2600749"/>
              <a:gd name="connsiteY8" fmla="*/ 1501543 h 411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749" h="411845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chemeClr val="accent4">
              <a:lumMod val="75000"/>
            </a:schemeClr>
          </a:solidFill>
          <a:ln>
            <a:noFill/>
          </a:ln>
          <a:effectLst/>
        </p:spPr>
        <p:txBody>
          <a:bodyPr wrap="square" anchor="ctr">
            <a:noAutofit/>
          </a:bodyPr>
          <a:lstStyle/>
          <a:p>
            <a:endParaRPr lang="en-GB" sz="1600" dirty="0"/>
          </a:p>
        </p:txBody>
      </p:sp>
      <p:sp>
        <p:nvSpPr>
          <p:cNvPr id="28" name="Freeform 45">
            <a:extLst>
              <a:ext uri="{FF2B5EF4-FFF2-40B4-BE49-F238E27FC236}">
                <a16:creationId xmlns:a16="http://schemas.microsoft.com/office/drawing/2014/main" xmlns="" id="{E24D1ED2-CB62-4E46-A7E7-1A8AF653CFD7}"/>
              </a:ext>
            </a:extLst>
          </p:cNvPr>
          <p:cNvSpPr>
            <a:spLocks noChangeArrowheads="1"/>
          </p:cNvSpPr>
          <p:nvPr/>
        </p:nvSpPr>
        <p:spPr bwMode="auto">
          <a:xfrm>
            <a:off x="6096287" y="2279701"/>
            <a:ext cx="1082781" cy="1499083"/>
          </a:xfrm>
          <a:custGeom>
            <a:avLst/>
            <a:gdLst>
              <a:gd name="connsiteX0" fmla="*/ 2262371 w 2886665"/>
              <a:gd name="connsiteY0" fmla="*/ 0 h 3996514"/>
              <a:gd name="connsiteX1" fmla="*/ 2886665 w 2886665"/>
              <a:gd name="connsiteY1" fmla="*/ 2329898 h 3996514"/>
              <a:gd name="connsiteX2" fmla="*/ 0 w 2886665"/>
              <a:gd name="connsiteY2" fmla="*/ 3996514 h 3996514"/>
              <a:gd name="connsiteX3" fmla="*/ 68606 w 2886665"/>
              <a:gd name="connsiteY3" fmla="*/ 3869385 h 3996514"/>
              <a:gd name="connsiteX4" fmla="*/ 249474 w 2886665"/>
              <a:gd name="connsiteY4" fmla="*/ 2956906 h 3996514"/>
              <a:gd name="connsiteX5" fmla="*/ 1650295 w 2886665"/>
              <a:gd name="connsiteY5" fmla="*/ 326019 h 3996514"/>
              <a:gd name="connsiteX6" fmla="*/ 2051612 w 2886665"/>
              <a:gd name="connsiteY6" fmla="*/ 102246 h 3996514"/>
              <a:gd name="connsiteX7" fmla="*/ 2256287 w 2886665"/>
              <a:gd name="connsiteY7" fmla="*/ 2620 h 399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665" h="3996514">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chemeClr val="accent1"/>
          </a:solidFill>
          <a:ln>
            <a:noFill/>
          </a:ln>
          <a:effectLst/>
        </p:spPr>
        <p:txBody>
          <a:bodyPr wrap="square" anchor="ctr">
            <a:noAutofit/>
          </a:bodyPr>
          <a:lstStyle/>
          <a:p>
            <a:endParaRPr lang="en-GB" sz="1600" dirty="0"/>
          </a:p>
        </p:txBody>
      </p:sp>
      <p:sp>
        <p:nvSpPr>
          <p:cNvPr id="29" name="Freeform 42">
            <a:extLst>
              <a:ext uri="{FF2B5EF4-FFF2-40B4-BE49-F238E27FC236}">
                <a16:creationId xmlns:a16="http://schemas.microsoft.com/office/drawing/2014/main" xmlns="" id="{6BA697CF-49E9-440F-9C8D-8B4620849DA6}"/>
              </a:ext>
            </a:extLst>
          </p:cNvPr>
          <p:cNvSpPr>
            <a:spLocks noChangeArrowheads="1"/>
          </p:cNvSpPr>
          <p:nvPr/>
        </p:nvSpPr>
        <p:spPr bwMode="auto">
          <a:xfrm>
            <a:off x="5799084" y="3201658"/>
            <a:ext cx="1630790" cy="1688484"/>
          </a:xfrm>
          <a:custGeom>
            <a:avLst/>
            <a:gdLst>
              <a:gd name="connsiteX0" fmla="*/ 3713298 w 4347641"/>
              <a:gd name="connsiteY0" fmla="*/ 0 h 4501452"/>
              <a:gd name="connsiteX1" fmla="*/ 4347641 w 4347641"/>
              <a:gd name="connsiteY1" fmla="*/ 2367400 h 4501452"/>
              <a:gd name="connsiteX2" fmla="*/ 651352 w 4347641"/>
              <a:gd name="connsiteY2" fmla="*/ 4501452 h 4501452"/>
              <a:gd name="connsiteX3" fmla="*/ 638620 w 4347641"/>
              <a:gd name="connsiteY3" fmla="*/ 4488396 h 4501452"/>
              <a:gd name="connsiteX4" fmla="*/ 647372 w 4347641"/>
              <a:gd name="connsiteY4" fmla="*/ 4195728 h 4501452"/>
              <a:gd name="connsiteX5" fmla="*/ 611577 w 4347641"/>
              <a:gd name="connsiteY5" fmla="*/ 4036677 h 4501452"/>
              <a:gd name="connsiteX6" fmla="*/ 539987 w 4347641"/>
              <a:gd name="connsiteY6" fmla="*/ 3638016 h 4501452"/>
              <a:gd name="connsiteX7" fmla="*/ 493867 w 4347641"/>
              <a:gd name="connsiteY7" fmla="*/ 3174633 h 4501452"/>
              <a:gd name="connsiteX8" fmla="*/ 157945 w 4347641"/>
              <a:gd name="connsiteY8" fmla="*/ 2913679 h 4501452"/>
              <a:gd name="connsiteX9" fmla="*/ 73965 w 4347641"/>
              <a:gd name="connsiteY9" fmla="*/ 2426197 h 4501452"/>
              <a:gd name="connsiteX10" fmla="*/ 334166 w 4347641"/>
              <a:gd name="connsiteY10" fmla="*/ 2122554 h 4501452"/>
              <a:gd name="connsiteX11" fmla="*/ 632529 w 4347641"/>
              <a:gd name="connsiteY11" fmla="*/ 1787152 h 4501452"/>
              <a:gd name="connsiteX12" fmla="*/ 642025 w 4347641"/>
              <a:gd name="connsiteY12" fmla="*/ 1773199 h 45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641" h="4501452">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chemeClr val="accent2"/>
          </a:solidFill>
          <a:ln>
            <a:noFill/>
          </a:ln>
          <a:effectLst/>
        </p:spPr>
        <p:txBody>
          <a:bodyPr wrap="square" anchor="ctr">
            <a:noAutofit/>
          </a:bodyPr>
          <a:lstStyle/>
          <a:p>
            <a:endParaRPr lang="en-GB" sz="1600" dirty="0"/>
          </a:p>
        </p:txBody>
      </p:sp>
      <p:sp>
        <p:nvSpPr>
          <p:cNvPr id="30" name="Freeform 38">
            <a:extLst>
              <a:ext uri="{FF2B5EF4-FFF2-40B4-BE49-F238E27FC236}">
                <a16:creationId xmlns:a16="http://schemas.microsoft.com/office/drawing/2014/main" xmlns="" id="{54BC8950-1A68-49DD-BE5B-1DC4469AE17F}"/>
              </a:ext>
            </a:extLst>
          </p:cNvPr>
          <p:cNvSpPr>
            <a:spLocks noChangeArrowheads="1"/>
          </p:cNvSpPr>
          <p:nvPr/>
        </p:nvSpPr>
        <p:spPr bwMode="auto">
          <a:xfrm>
            <a:off x="6060446" y="4137684"/>
            <a:ext cx="1620234" cy="1395679"/>
          </a:xfrm>
          <a:custGeom>
            <a:avLst/>
            <a:gdLst>
              <a:gd name="connsiteX0" fmla="*/ 3685157 w 4319500"/>
              <a:gd name="connsiteY0" fmla="*/ 0 h 3720842"/>
              <a:gd name="connsiteX1" fmla="*/ 4319500 w 4319500"/>
              <a:gd name="connsiteY1" fmla="*/ 2367399 h 3720842"/>
              <a:gd name="connsiteX2" fmla="*/ 2215776 w 4319500"/>
              <a:gd name="connsiteY2" fmla="*/ 3581985 h 3720842"/>
              <a:gd name="connsiteX3" fmla="*/ 2189888 w 4319500"/>
              <a:gd name="connsiteY3" fmla="*/ 3577096 h 3720842"/>
              <a:gd name="connsiteX4" fmla="*/ 1532447 w 4319500"/>
              <a:gd name="connsiteY4" fmla="*/ 3645419 h 3720842"/>
              <a:gd name="connsiteX5" fmla="*/ 411102 w 4319500"/>
              <a:gd name="connsiteY5" fmla="*/ 3667452 h 3720842"/>
              <a:gd name="connsiteX6" fmla="*/ 22864 w 4319500"/>
              <a:gd name="connsiteY6" fmla="*/ 2950000 h 3720842"/>
              <a:gd name="connsiteX7" fmla="*/ 106156 w 4319500"/>
              <a:gd name="connsiteY7" fmla="*/ 2487994 h 3720842"/>
              <a:gd name="connsiteX8" fmla="*/ 56497 w 4319500"/>
              <a:gd name="connsiteY8" fmla="*/ 2126644 h 3720842"/>
              <a:gd name="connsiteX9" fmla="*/ 40811 w 4319500"/>
              <a:gd name="connsiteY9" fmla="*/ 2104063 h 3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00" h="3720842">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chemeClr val="accent3"/>
          </a:solidFill>
          <a:ln>
            <a:noFill/>
          </a:ln>
          <a:effectLst/>
        </p:spPr>
        <p:txBody>
          <a:bodyPr wrap="square" anchor="ctr">
            <a:noAutofit/>
          </a:bodyPr>
          <a:lstStyle/>
          <a:p>
            <a:endParaRPr lang="en-GB" sz="1600" dirty="0"/>
          </a:p>
        </p:txBody>
      </p:sp>
      <p:sp>
        <p:nvSpPr>
          <p:cNvPr id="31" name="Freeform 49">
            <a:extLst>
              <a:ext uri="{FF2B5EF4-FFF2-40B4-BE49-F238E27FC236}">
                <a16:creationId xmlns:a16="http://schemas.microsoft.com/office/drawing/2014/main" xmlns="" id="{8779FDAC-8B78-433C-959D-F71A1371B929}"/>
              </a:ext>
            </a:extLst>
          </p:cNvPr>
          <p:cNvSpPr>
            <a:spLocks noChangeArrowheads="1"/>
          </p:cNvSpPr>
          <p:nvPr/>
        </p:nvSpPr>
        <p:spPr bwMode="auto">
          <a:xfrm>
            <a:off x="6953821" y="5073708"/>
            <a:ext cx="996009" cy="963968"/>
          </a:xfrm>
          <a:custGeom>
            <a:avLst/>
            <a:gdLst>
              <a:gd name="connsiteX0" fmla="*/ 1972093 w 2655332"/>
              <a:gd name="connsiteY0" fmla="*/ 0 h 2569913"/>
              <a:gd name="connsiteX1" fmla="*/ 2655332 w 2655332"/>
              <a:gd name="connsiteY1" fmla="*/ 2549881 h 2569913"/>
              <a:gd name="connsiteX2" fmla="*/ 2581374 w 2655332"/>
              <a:gd name="connsiteY2" fmla="*/ 2549792 h 2569913"/>
              <a:gd name="connsiteX3" fmla="*/ 670646 w 2655332"/>
              <a:gd name="connsiteY3" fmla="*/ 2569071 h 2569913"/>
              <a:gd name="connsiteX4" fmla="*/ 341608 w 2655332"/>
              <a:gd name="connsiteY4" fmla="*/ 2279198 h 2569913"/>
              <a:gd name="connsiteX5" fmla="*/ 183284 w 2655332"/>
              <a:gd name="connsiteY5" fmla="*/ 1444007 h 2569913"/>
              <a:gd name="connsiteX6" fmla="*/ 14463 w 2655332"/>
              <a:gd name="connsiteY6" fmla="*/ 1144430 h 2569913"/>
              <a:gd name="connsiteX7" fmla="*/ 0 w 2655332"/>
              <a:gd name="connsiteY7" fmla="*/ 1138589 h 2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332" h="2569913">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chemeClr val="accent4"/>
          </a:solidFill>
          <a:ln>
            <a:noFill/>
          </a:ln>
          <a:effectLst/>
        </p:spPr>
        <p:txBody>
          <a:bodyPr wrap="square" anchor="ctr">
            <a:noAutofit/>
          </a:bodyPr>
          <a:lstStyle/>
          <a:p>
            <a:endParaRPr lang="en-GB" sz="1600" dirty="0"/>
          </a:p>
        </p:txBody>
      </p:sp>
      <p:sp>
        <p:nvSpPr>
          <p:cNvPr id="32" name="TextBox 76">
            <a:extLst>
              <a:ext uri="{FF2B5EF4-FFF2-40B4-BE49-F238E27FC236}">
                <a16:creationId xmlns:a16="http://schemas.microsoft.com/office/drawing/2014/main" xmlns="" id="{2F42848A-C7A7-458D-911C-60861822F914}"/>
              </a:ext>
            </a:extLst>
          </p:cNvPr>
          <p:cNvSpPr txBox="1"/>
          <p:nvPr/>
        </p:nvSpPr>
        <p:spPr>
          <a:xfrm>
            <a:off x="9102792" y="1823018"/>
            <a:ext cx="636393" cy="338554"/>
          </a:xfrm>
          <a:prstGeom prst="rect">
            <a:avLst/>
          </a:prstGeom>
          <a:noFill/>
        </p:spPr>
        <p:txBody>
          <a:bodyPr wrap="none" rtlCol="0" anchor="b" anchorCtr="0">
            <a:spAutoFit/>
          </a:bodyPr>
          <a:lstStyle/>
          <a:p>
            <a:r>
              <a:rPr lang="en-GB" sz="1600" b="1" dirty="0">
                <a:solidFill>
                  <a:schemeClr val="accent1">
                    <a:lumMod val="75000"/>
                  </a:schemeClr>
                </a:solidFill>
                <a:latin typeface="+mj-lt"/>
                <a:ea typeface="League Spartan" charset="0"/>
                <a:cs typeface="Poppins" pitchFamily="2" charset="77"/>
              </a:rPr>
              <a:t>Valor</a:t>
            </a:r>
          </a:p>
        </p:txBody>
      </p:sp>
      <p:sp>
        <p:nvSpPr>
          <p:cNvPr id="33" name="Subtitle 2">
            <a:extLst>
              <a:ext uri="{FF2B5EF4-FFF2-40B4-BE49-F238E27FC236}">
                <a16:creationId xmlns:a16="http://schemas.microsoft.com/office/drawing/2014/main" xmlns="" id="{D6E1A1CA-8614-4F9E-981C-92A2AEEE829B}"/>
              </a:ext>
            </a:extLst>
          </p:cNvPr>
          <p:cNvSpPr txBox="1">
            <a:spLocks/>
          </p:cNvSpPr>
          <p:nvPr/>
        </p:nvSpPr>
        <p:spPr>
          <a:xfrm>
            <a:off x="9193361" y="2146189"/>
            <a:ext cx="2411782"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Incorporación de valores/comportamientos para influir en las decisiones</a:t>
            </a:r>
          </a:p>
        </p:txBody>
      </p:sp>
      <p:sp>
        <p:nvSpPr>
          <p:cNvPr id="34" name="TextBox 78">
            <a:extLst>
              <a:ext uri="{FF2B5EF4-FFF2-40B4-BE49-F238E27FC236}">
                <a16:creationId xmlns:a16="http://schemas.microsoft.com/office/drawing/2014/main" xmlns="" id="{32690603-3ED6-42BC-AA4C-7C212037D1AB}"/>
              </a:ext>
            </a:extLst>
          </p:cNvPr>
          <p:cNvSpPr txBox="1"/>
          <p:nvPr/>
        </p:nvSpPr>
        <p:spPr>
          <a:xfrm>
            <a:off x="9185362" y="3123319"/>
            <a:ext cx="1029064" cy="338554"/>
          </a:xfrm>
          <a:prstGeom prst="rect">
            <a:avLst/>
          </a:prstGeom>
          <a:noFill/>
        </p:spPr>
        <p:txBody>
          <a:bodyPr wrap="none" rtlCol="0" anchor="b" anchorCtr="0">
            <a:spAutoFit/>
          </a:bodyPr>
          <a:lstStyle/>
          <a:p>
            <a:r>
              <a:rPr lang="en-GB" sz="1600" b="1" dirty="0">
                <a:solidFill>
                  <a:schemeClr val="accent2">
                    <a:lumMod val="75000"/>
                  </a:schemeClr>
                </a:solidFill>
                <a:latin typeface="+mj-lt"/>
                <a:ea typeface="League Spartan" charset="0"/>
                <a:cs typeface="Poppins" pitchFamily="2" charset="77"/>
              </a:rPr>
              <a:t>Alineación</a:t>
            </a:r>
          </a:p>
        </p:txBody>
      </p:sp>
      <p:sp>
        <p:nvSpPr>
          <p:cNvPr id="35" name="Subtitle 2">
            <a:extLst>
              <a:ext uri="{FF2B5EF4-FFF2-40B4-BE49-F238E27FC236}">
                <a16:creationId xmlns:a16="http://schemas.microsoft.com/office/drawing/2014/main" xmlns="" id="{35A6BA5D-F53E-4BBC-A822-03C5DFD11878}"/>
              </a:ext>
            </a:extLst>
          </p:cNvPr>
          <p:cNvSpPr txBox="1">
            <a:spLocks/>
          </p:cNvSpPr>
          <p:nvPr/>
        </p:nvSpPr>
        <p:spPr>
          <a:xfrm>
            <a:off x="9193361" y="3550565"/>
            <a:ext cx="2998639"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Alinear la recompensa y el reconocimiento</a:t>
            </a:r>
          </a:p>
        </p:txBody>
      </p:sp>
      <p:sp>
        <p:nvSpPr>
          <p:cNvPr id="36" name="TextBox 80">
            <a:extLst>
              <a:ext uri="{FF2B5EF4-FFF2-40B4-BE49-F238E27FC236}">
                <a16:creationId xmlns:a16="http://schemas.microsoft.com/office/drawing/2014/main" xmlns="" id="{CAE3CE8F-7FB9-4107-ABDD-5406CDEC8A50}"/>
              </a:ext>
            </a:extLst>
          </p:cNvPr>
          <p:cNvSpPr txBox="1"/>
          <p:nvPr/>
        </p:nvSpPr>
        <p:spPr>
          <a:xfrm>
            <a:off x="9116582" y="3958441"/>
            <a:ext cx="1688476" cy="338554"/>
          </a:xfrm>
          <a:prstGeom prst="rect">
            <a:avLst/>
          </a:prstGeom>
          <a:noFill/>
        </p:spPr>
        <p:txBody>
          <a:bodyPr wrap="none" rtlCol="0" anchor="b" anchorCtr="0">
            <a:spAutoFit/>
          </a:bodyPr>
          <a:lstStyle/>
          <a:p>
            <a:r>
              <a:rPr lang="en-GB" sz="1600" b="1" dirty="0">
                <a:solidFill>
                  <a:schemeClr val="accent3">
                    <a:lumMod val="75000"/>
                  </a:schemeClr>
                </a:solidFill>
                <a:latin typeface="+mj-lt"/>
                <a:ea typeface="League Spartan" charset="0"/>
                <a:cs typeface="Poppins" pitchFamily="2" charset="77"/>
              </a:rPr>
              <a:t>Información de la junta directiva</a:t>
            </a:r>
          </a:p>
        </p:txBody>
      </p:sp>
      <p:sp>
        <p:nvSpPr>
          <p:cNvPr id="37" name="Subtitle 2">
            <a:extLst>
              <a:ext uri="{FF2B5EF4-FFF2-40B4-BE49-F238E27FC236}">
                <a16:creationId xmlns:a16="http://schemas.microsoft.com/office/drawing/2014/main" xmlns="" id="{8B72A444-FEEE-438F-A84B-F3C0FD9A5D75}"/>
              </a:ext>
            </a:extLst>
          </p:cNvPr>
          <p:cNvSpPr txBox="1">
            <a:spLocks/>
          </p:cNvSpPr>
          <p:nvPr/>
        </p:nvSpPr>
        <p:spPr>
          <a:xfrm>
            <a:off x="9185362" y="4372388"/>
            <a:ext cx="2998639"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chemeClr val="tx1"/>
                </a:solidFill>
                <a:latin typeface="+mj-lt"/>
                <a:ea typeface="Lato Light" panose="020F0502020204030203" pitchFamily="34" charset="0"/>
                <a:cs typeface="Mukta ExtraLight" panose="020B0000000000000000" pitchFamily="34" charset="77"/>
              </a:rPr>
              <a:t>Orientar la supervisión de la estrategia de personal por parte del consejo de administración</a:t>
            </a:r>
          </a:p>
        </p:txBody>
      </p:sp>
      <p:sp>
        <p:nvSpPr>
          <p:cNvPr id="38" name="TextBox 82">
            <a:extLst>
              <a:ext uri="{FF2B5EF4-FFF2-40B4-BE49-F238E27FC236}">
                <a16:creationId xmlns:a16="http://schemas.microsoft.com/office/drawing/2014/main" xmlns="" id="{E14CBB50-8CFB-42A5-A65B-86FF3D1DF874}"/>
              </a:ext>
            </a:extLst>
          </p:cNvPr>
          <p:cNvSpPr txBox="1"/>
          <p:nvPr/>
        </p:nvSpPr>
        <p:spPr>
          <a:xfrm>
            <a:off x="9011557" y="4904431"/>
            <a:ext cx="1952650" cy="338554"/>
          </a:xfrm>
          <a:prstGeom prst="rect">
            <a:avLst/>
          </a:prstGeom>
          <a:noFill/>
        </p:spPr>
        <p:txBody>
          <a:bodyPr wrap="none" rtlCol="0" anchor="b" anchorCtr="0">
            <a:spAutoFit/>
          </a:bodyPr>
          <a:lstStyle/>
          <a:p>
            <a:r>
              <a:rPr lang="en-GB" sz="1600" b="1" dirty="0">
                <a:solidFill>
                  <a:schemeClr val="accent4">
                    <a:lumMod val="75000"/>
                  </a:schemeClr>
                </a:solidFill>
                <a:latin typeface="+mj-lt"/>
                <a:ea typeface="League Spartan" charset="0"/>
                <a:cs typeface="Poppins" pitchFamily="2" charset="77"/>
              </a:rPr>
              <a:t>Gestión del cambio</a:t>
            </a:r>
          </a:p>
        </p:txBody>
      </p:sp>
      <p:sp>
        <p:nvSpPr>
          <p:cNvPr id="39" name="Subtitle 2">
            <a:extLst>
              <a:ext uri="{FF2B5EF4-FFF2-40B4-BE49-F238E27FC236}">
                <a16:creationId xmlns:a16="http://schemas.microsoft.com/office/drawing/2014/main" xmlns="" id="{A28D0674-E3BF-48E2-9627-DF6D9C5F5FA8}"/>
              </a:ext>
            </a:extLst>
          </p:cNvPr>
          <p:cNvSpPr txBox="1">
            <a:spLocks/>
          </p:cNvSpPr>
          <p:nvPr/>
        </p:nvSpPr>
        <p:spPr>
          <a:xfrm>
            <a:off x="9083513" y="5278569"/>
            <a:ext cx="2673058"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solidFill>
                  <a:schemeClr val="tx1"/>
                </a:solidFill>
                <a:latin typeface="+mj-lt"/>
                <a:ea typeface="Lato Light" panose="020F0502020204030203" pitchFamily="34" charset="0"/>
                <a:cs typeface="Mukta ExtraLight" panose="020B0000000000000000" pitchFamily="34" charset="77"/>
              </a:rPr>
              <a:t>Experiencia en el diseño de organizaciones </a:t>
            </a:r>
          </a:p>
        </p:txBody>
      </p:sp>
      <p:sp>
        <p:nvSpPr>
          <p:cNvPr id="40" name="TextBox 84">
            <a:extLst>
              <a:ext uri="{FF2B5EF4-FFF2-40B4-BE49-F238E27FC236}">
                <a16:creationId xmlns:a16="http://schemas.microsoft.com/office/drawing/2014/main" xmlns="" id="{E4A018EC-AA36-4AD3-9AD5-4DB44D5DAE7B}"/>
              </a:ext>
            </a:extLst>
          </p:cNvPr>
          <p:cNvSpPr txBox="1"/>
          <p:nvPr/>
        </p:nvSpPr>
        <p:spPr>
          <a:xfrm>
            <a:off x="4839309" y="1764474"/>
            <a:ext cx="790794" cy="338554"/>
          </a:xfrm>
          <a:prstGeom prst="rect">
            <a:avLst/>
          </a:prstGeom>
          <a:noFill/>
        </p:spPr>
        <p:txBody>
          <a:bodyPr wrap="none" rtlCol="0" anchor="b" anchorCtr="0">
            <a:spAutoFit/>
          </a:bodyPr>
          <a:lstStyle/>
          <a:p>
            <a:pPr algn="r"/>
            <a:r>
              <a:rPr lang="en-GB" sz="1600" b="1" dirty="0">
                <a:solidFill>
                  <a:schemeClr val="accent1"/>
                </a:solidFill>
                <a:latin typeface="+mj-lt"/>
                <a:ea typeface="League Spartan" charset="0"/>
                <a:cs typeface="Poppins" pitchFamily="2" charset="77"/>
              </a:rPr>
              <a:t>Cultura</a:t>
            </a:r>
          </a:p>
        </p:txBody>
      </p:sp>
      <p:sp>
        <p:nvSpPr>
          <p:cNvPr id="41" name="Subtitle 2">
            <a:extLst>
              <a:ext uri="{FF2B5EF4-FFF2-40B4-BE49-F238E27FC236}">
                <a16:creationId xmlns:a16="http://schemas.microsoft.com/office/drawing/2014/main" xmlns="" id="{892DC832-AA28-40B8-9DF8-E754623D3519}"/>
              </a:ext>
            </a:extLst>
          </p:cNvPr>
          <p:cNvSpPr txBox="1">
            <a:spLocks/>
          </p:cNvSpPr>
          <p:nvPr/>
        </p:nvSpPr>
        <p:spPr>
          <a:xfrm>
            <a:off x="3898889" y="2107680"/>
            <a:ext cx="1711001"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Socio experto en la creación de una cultura y una mentalidad de riesgo</a:t>
            </a:r>
          </a:p>
        </p:txBody>
      </p:sp>
      <p:sp>
        <p:nvSpPr>
          <p:cNvPr id="42" name="TextBox 86">
            <a:extLst>
              <a:ext uri="{FF2B5EF4-FFF2-40B4-BE49-F238E27FC236}">
                <a16:creationId xmlns:a16="http://schemas.microsoft.com/office/drawing/2014/main" xmlns="" id="{9BF03BCE-F48B-445F-9FC1-5C089E8E51E4}"/>
              </a:ext>
            </a:extLst>
          </p:cNvPr>
          <p:cNvSpPr txBox="1"/>
          <p:nvPr/>
        </p:nvSpPr>
        <p:spPr>
          <a:xfrm>
            <a:off x="4665904" y="3064738"/>
            <a:ext cx="882870" cy="338554"/>
          </a:xfrm>
          <a:prstGeom prst="rect">
            <a:avLst/>
          </a:prstGeom>
          <a:noFill/>
        </p:spPr>
        <p:txBody>
          <a:bodyPr wrap="none" rtlCol="0" anchor="b" anchorCtr="0">
            <a:spAutoFit/>
          </a:bodyPr>
          <a:lstStyle/>
          <a:p>
            <a:pPr algn="r"/>
            <a:r>
              <a:rPr lang="en-GB" sz="1600" b="1" dirty="0">
                <a:solidFill>
                  <a:schemeClr val="accent2"/>
                </a:solidFill>
                <a:latin typeface="+mj-lt"/>
                <a:ea typeface="League Spartan" charset="0"/>
                <a:cs typeface="Poppins" pitchFamily="2" charset="77"/>
              </a:rPr>
              <a:t>Enlaces</a:t>
            </a:r>
          </a:p>
        </p:txBody>
      </p:sp>
      <p:sp>
        <p:nvSpPr>
          <p:cNvPr id="43" name="Subtitle 2">
            <a:extLst>
              <a:ext uri="{FF2B5EF4-FFF2-40B4-BE49-F238E27FC236}">
                <a16:creationId xmlns:a16="http://schemas.microsoft.com/office/drawing/2014/main" xmlns="" id="{C0183CEF-A18B-485E-B0E6-49DEF3E0C5C6}"/>
              </a:ext>
            </a:extLst>
          </p:cNvPr>
          <p:cNvSpPr txBox="1">
            <a:spLocks/>
          </p:cNvSpPr>
          <p:nvPr/>
        </p:nvSpPr>
        <p:spPr>
          <a:xfrm>
            <a:off x="3827544" y="3389403"/>
            <a:ext cx="1693860"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Vinculación entre el comportamiento y el rendimiento de la organización</a:t>
            </a:r>
          </a:p>
        </p:txBody>
      </p:sp>
      <p:sp>
        <p:nvSpPr>
          <p:cNvPr id="44" name="TextBox 88">
            <a:extLst>
              <a:ext uri="{FF2B5EF4-FFF2-40B4-BE49-F238E27FC236}">
                <a16:creationId xmlns:a16="http://schemas.microsoft.com/office/drawing/2014/main" xmlns="" id="{9F97B092-BAE5-4640-A2F3-93318DDBB0A3}"/>
              </a:ext>
            </a:extLst>
          </p:cNvPr>
          <p:cNvSpPr txBox="1"/>
          <p:nvPr/>
        </p:nvSpPr>
        <p:spPr>
          <a:xfrm>
            <a:off x="4361176" y="4332572"/>
            <a:ext cx="1157689" cy="338554"/>
          </a:xfrm>
          <a:prstGeom prst="rect">
            <a:avLst/>
          </a:prstGeom>
          <a:noFill/>
        </p:spPr>
        <p:txBody>
          <a:bodyPr wrap="none" rtlCol="0" anchor="b" anchorCtr="0">
            <a:spAutoFit/>
          </a:bodyPr>
          <a:lstStyle/>
          <a:p>
            <a:pPr algn="r"/>
            <a:r>
              <a:rPr lang="en-GB" sz="1600" b="1" dirty="0">
                <a:solidFill>
                  <a:schemeClr val="accent3"/>
                </a:solidFill>
                <a:latin typeface="+mj-lt"/>
                <a:ea typeface="League Spartan" charset="0"/>
                <a:cs typeface="Poppins" pitchFamily="2" charset="77"/>
              </a:rPr>
              <a:t>Información</a:t>
            </a:r>
          </a:p>
        </p:txBody>
      </p:sp>
      <p:sp>
        <p:nvSpPr>
          <p:cNvPr id="45" name="Subtitle 2">
            <a:extLst>
              <a:ext uri="{FF2B5EF4-FFF2-40B4-BE49-F238E27FC236}">
                <a16:creationId xmlns:a16="http://schemas.microsoft.com/office/drawing/2014/main" xmlns="" id="{B5D2D496-0FA0-4DA1-90A2-AE94B6476489}"/>
              </a:ext>
            </a:extLst>
          </p:cNvPr>
          <p:cNvSpPr txBox="1">
            <a:spLocks/>
          </p:cNvSpPr>
          <p:nvPr/>
        </p:nvSpPr>
        <p:spPr>
          <a:xfrm>
            <a:off x="3755352" y="4578817"/>
            <a:ext cx="1711001"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Dominio de la información sobre el riesgo de las personas</a:t>
            </a:r>
          </a:p>
        </p:txBody>
      </p:sp>
      <p:sp>
        <p:nvSpPr>
          <p:cNvPr id="46" name="TextBox 90">
            <a:extLst>
              <a:ext uri="{FF2B5EF4-FFF2-40B4-BE49-F238E27FC236}">
                <a16:creationId xmlns:a16="http://schemas.microsoft.com/office/drawing/2014/main" xmlns="" id="{C8C73A6E-C039-40A0-81E0-549ACACEBA97}"/>
              </a:ext>
            </a:extLst>
          </p:cNvPr>
          <p:cNvSpPr txBox="1"/>
          <p:nvPr/>
        </p:nvSpPr>
        <p:spPr>
          <a:xfrm>
            <a:off x="4227652" y="5400640"/>
            <a:ext cx="1293752" cy="338554"/>
          </a:xfrm>
          <a:prstGeom prst="rect">
            <a:avLst/>
          </a:prstGeom>
          <a:noFill/>
        </p:spPr>
        <p:txBody>
          <a:bodyPr wrap="none" rtlCol="0" anchor="b" anchorCtr="0">
            <a:spAutoFit/>
          </a:bodyPr>
          <a:lstStyle/>
          <a:p>
            <a:pPr algn="r"/>
            <a:r>
              <a:rPr lang="en-GB" sz="1600" b="1" dirty="0">
                <a:solidFill>
                  <a:schemeClr val="accent4"/>
                </a:solidFill>
                <a:latin typeface="+mj-lt"/>
                <a:ea typeface="League Spartan" charset="0"/>
                <a:cs typeface="Poppins" pitchFamily="2" charset="77"/>
              </a:rPr>
              <a:t>Desarrollo</a:t>
            </a:r>
          </a:p>
        </p:txBody>
      </p:sp>
      <p:sp>
        <p:nvSpPr>
          <p:cNvPr id="47" name="Subtitle 2">
            <a:extLst>
              <a:ext uri="{FF2B5EF4-FFF2-40B4-BE49-F238E27FC236}">
                <a16:creationId xmlns:a16="http://schemas.microsoft.com/office/drawing/2014/main" xmlns="" id="{492B76B2-ACBF-4570-8360-A9D5B15D6FFA}"/>
              </a:ext>
            </a:extLst>
          </p:cNvPr>
          <p:cNvSpPr txBox="1">
            <a:spLocks/>
          </p:cNvSpPr>
          <p:nvPr/>
        </p:nvSpPr>
        <p:spPr>
          <a:xfrm>
            <a:off x="3601686" y="5677312"/>
            <a:ext cx="1903005"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Evaluación y desarrollo de líderes</a:t>
            </a:r>
          </a:p>
        </p:txBody>
      </p:sp>
    </p:spTree>
    <p:extLst>
      <p:ext uri="{BB962C8B-B14F-4D97-AF65-F5344CB8AC3E}">
        <p14:creationId xmlns:p14="http://schemas.microsoft.com/office/powerpoint/2010/main" val="220519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1EE3A4DD-E7B5-46E1-8809-A6A50A2BED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1EE3A4DD-E7B5-46E1-8809-A6A50A2BED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3" name="Group 22">
            <a:extLst>
              <a:ext uri="{FF2B5EF4-FFF2-40B4-BE49-F238E27FC236}">
                <a16:creationId xmlns:a16="http://schemas.microsoft.com/office/drawing/2014/main" xmlns="" id="{3B79B00C-CED0-4AD1-BEFE-1A14766110E6}"/>
              </a:ext>
            </a:extLst>
          </p:cNvPr>
          <p:cNvGrpSpPr/>
          <p:nvPr/>
        </p:nvGrpSpPr>
        <p:grpSpPr>
          <a:xfrm>
            <a:off x="8763475" y="4885935"/>
            <a:ext cx="3158231" cy="498357"/>
            <a:chOff x="7528087" y="2680840"/>
            <a:chExt cx="2054877" cy="316190"/>
          </a:xfrm>
        </p:grpSpPr>
        <p:cxnSp>
          <p:nvCxnSpPr>
            <p:cNvPr id="44" name="Straight Connector 23">
              <a:extLst>
                <a:ext uri="{FF2B5EF4-FFF2-40B4-BE49-F238E27FC236}">
                  <a16:creationId xmlns:a16="http://schemas.microsoft.com/office/drawing/2014/main" xmlns="" id="{AE2F463A-026D-4185-97BA-7094EC393CD8}"/>
                </a:ext>
              </a:extLst>
            </p:cNvPr>
            <p:cNvCxnSpPr/>
            <p:nvPr/>
          </p:nvCxnSpPr>
          <p:spPr>
            <a:xfrm flipV="1">
              <a:off x="7528087" y="2680840"/>
              <a:ext cx="716340"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4">
              <a:extLst>
                <a:ext uri="{FF2B5EF4-FFF2-40B4-BE49-F238E27FC236}">
                  <a16:creationId xmlns:a16="http://schemas.microsoft.com/office/drawing/2014/main" xmlns="" id="{B349E99E-EE53-4222-85E0-46D8C731906C}"/>
                </a:ext>
              </a:extLst>
            </p:cNvPr>
            <p:cNvCxnSpPr/>
            <p:nvPr/>
          </p:nvCxnSpPr>
          <p:spPr>
            <a:xfrm>
              <a:off x="8237365" y="2680840"/>
              <a:ext cx="134559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6" name="Group 25">
            <a:extLst>
              <a:ext uri="{FF2B5EF4-FFF2-40B4-BE49-F238E27FC236}">
                <a16:creationId xmlns:a16="http://schemas.microsoft.com/office/drawing/2014/main" xmlns="" id="{A16CABDE-BADA-4DBC-9540-4AA18415D729}"/>
              </a:ext>
            </a:extLst>
          </p:cNvPr>
          <p:cNvGrpSpPr/>
          <p:nvPr/>
        </p:nvGrpSpPr>
        <p:grpSpPr>
          <a:xfrm>
            <a:off x="6575489" y="4939450"/>
            <a:ext cx="2209247" cy="854259"/>
            <a:chOff x="1860550" y="2333203"/>
            <a:chExt cx="1577975" cy="701075"/>
          </a:xfrm>
        </p:grpSpPr>
        <p:sp>
          <p:nvSpPr>
            <p:cNvPr id="47" name="Freeform 47">
              <a:extLst>
                <a:ext uri="{FF2B5EF4-FFF2-40B4-BE49-F238E27FC236}">
                  <a16:creationId xmlns:a16="http://schemas.microsoft.com/office/drawing/2014/main" xmlns="" id="{C71538D9-1313-47CF-9C89-B2E02322DC00}"/>
                </a:ext>
              </a:extLst>
            </p:cNvPr>
            <p:cNvSpPr>
              <a:spLocks/>
            </p:cNvSpPr>
            <p:nvPr/>
          </p:nvSpPr>
          <p:spPr bwMode="auto">
            <a:xfrm>
              <a:off x="2100260" y="2438993"/>
              <a:ext cx="110129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chemeClr val="accent1">
                <a:lumMod val="75000"/>
              </a:schemeClr>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Lato Light"/>
                <a:cs typeface="Lato Light"/>
              </a:endParaRPr>
            </a:p>
          </p:txBody>
        </p:sp>
        <p:sp>
          <p:nvSpPr>
            <p:cNvPr id="48" name="Freeform 5">
              <a:extLst>
                <a:ext uri="{FF2B5EF4-FFF2-40B4-BE49-F238E27FC236}">
                  <a16:creationId xmlns:a16="http://schemas.microsoft.com/office/drawing/2014/main" xmlns="" id="{6BD20696-3AC0-4701-B52A-A73B9441B47E}"/>
                </a:ext>
              </a:extLst>
            </p:cNvPr>
            <p:cNvSpPr>
              <a:spLocks noEditPoints="1"/>
            </p:cNvSpPr>
            <p:nvPr/>
          </p:nvSpPr>
          <p:spPr bwMode="auto">
            <a:xfrm>
              <a:off x="1860550" y="2333203"/>
              <a:ext cx="1577975" cy="481436"/>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solidFill>
              <a:schemeClr val="accent1"/>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Lato Light"/>
                <a:cs typeface="Lato Light"/>
              </a:endParaRPr>
            </a:p>
          </p:txBody>
        </p:sp>
        <p:sp>
          <p:nvSpPr>
            <p:cNvPr id="49" name="Freeform 7">
              <a:extLst>
                <a:ext uri="{FF2B5EF4-FFF2-40B4-BE49-F238E27FC236}">
                  <a16:creationId xmlns:a16="http://schemas.microsoft.com/office/drawing/2014/main" xmlns="" id="{8240E439-A336-4EAB-A0C8-2D548E422069}"/>
                </a:ext>
              </a:extLst>
            </p:cNvPr>
            <p:cNvSpPr>
              <a:spLocks/>
            </p:cNvSpPr>
            <p:nvPr/>
          </p:nvSpPr>
          <p:spPr bwMode="auto">
            <a:xfrm>
              <a:off x="1860550" y="2548503"/>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gradFill flip="none" rotWithShape="1">
              <a:gsLst>
                <a:gs pos="65000">
                  <a:schemeClr val="accent1">
                    <a:lumMod val="75000"/>
                  </a:schemeClr>
                </a:gs>
                <a:gs pos="100000">
                  <a:schemeClr val="accent1">
                    <a:lumMod val="60000"/>
                    <a:lumOff val="40000"/>
                  </a:schemeClr>
                </a:gs>
              </a:gsLst>
              <a:path path="circle">
                <a:fillToRect l="50000" t="50000" r="50000" b="50000"/>
              </a:path>
              <a:tileRect/>
            </a:gra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Lato Light"/>
                <a:cs typeface="Lato Light"/>
              </a:endParaRPr>
            </a:p>
          </p:txBody>
        </p:sp>
      </p:grpSp>
      <p:sp>
        <p:nvSpPr>
          <p:cNvPr id="50" name="TextBox 25">
            <a:extLst>
              <a:ext uri="{FF2B5EF4-FFF2-40B4-BE49-F238E27FC236}">
                <a16:creationId xmlns:a16="http://schemas.microsoft.com/office/drawing/2014/main" xmlns="" id="{8AB1CE74-08D1-4F8F-8B78-F61BB3652C05}"/>
              </a:ext>
            </a:extLst>
          </p:cNvPr>
          <p:cNvSpPr txBox="1"/>
          <p:nvPr/>
        </p:nvSpPr>
        <p:spPr>
          <a:xfrm>
            <a:off x="10676191" y="4585057"/>
            <a:ext cx="1208792"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Responsable de riesgos</a:t>
            </a:r>
          </a:p>
        </p:txBody>
      </p:sp>
      <p:sp>
        <p:nvSpPr>
          <p:cNvPr id="51" name="TextBox 26">
            <a:extLst>
              <a:ext uri="{FF2B5EF4-FFF2-40B4-BE49-F238E27FC236}">
                <a16:creationId xmlns:a16="http://schemas.microsoft.com/office/drawing/2014/main" xmlns="" id="{8D4D36F1-C39B-4CD9-820E-177F734BF771}"/>
              </a:ext>
            </a:extLst>
          </p:cNvPr>
          <p:cNvSpPr txBox="1"/>
          <p:nvPr/>
        </p:nvSpPr>
        <p:spPr>
          <a:xfrm>
            <a:off x="10217793" y="4944534"/>
            <a:ext cx="1639026" cy="923330"/>
          </a:xfrm>
          <a:prstGeom prst="rect">
            <a:avLst/>
          </a:prstGeom>
          <a:noFill/>
        </p:spPr>
        <p:txBody>
          <a:bodyPr wrap="square" rtlCol="0">
            <a:spAutoFit/>
          </a:bodyPr>
          <a:lstStyle/>
          <a:p>
            <a:pPr algn="r"/>
            <a:r>
              <a:rPr lang="en-GB" dirty="0">
                <a:latin typeface="+mj-lt"/>
                <a:ea typeface="Lato Light" charset="0"/>
                <a:cs typeface="Lato Light" charset="0"/>
              </a:rPr>
              <a:t>Facilita los procesos de ERM en la empresa</a:t>
            </a: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51004" y="605256"/>
            <a:ext cx="8852375" cy="697353"/>
          </a:xfrm>
        </p:spPr>
        <p:txBody>
          <a:bodyPr>
            <a:normAutofit fontScale="92500"/>
          </a:bodyPr>
          <a:lstStyle/>
          <a:p>
            <a:r>
              <a:rPr lang="en-GB" dirty="0"/>
              <a:t>Funciones y responsabilidades - Cuatro líneas de defensa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35181" y="2558085"/>
            <a:ext cx="2520436" cy="286775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gestión de riesgos hace necesario identificar las obligaciones, los roles y las responsabilidades de cada función de la empresa.</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16" name="Group 35">
            <a:extLst>
              <a:ext uri="{FF2B5EF4-FFF2-40B4-BE49-F238E27FC236}">
                <a16:creationId xmlns:a16="http://schemas.microsoft.com/office/drawing/2014/main" xmlns="" id="{A48F1488-11D5-4908-9769-43B7666D2D8E}"/>
              </a:ext>
            </a:extLst>
          </p:cNvPr>
          <p:cNvGrpSpPr/>
          <p:nvPr/>
        </p:nvGrpSpPr>
        <p:grpSpPr>
          <a:xfrm>
            <a:off x="8763475" y="3353687"/>
            <a:ext cx="3158231" cy="906680"/>
            <a:chOff x="7526468" y="2680840"/>
            <a:chExt cx="2056496" cy="575256"/>
          </a:xfrm>
        </p:grpSpPr>
        <p:cxnSp>
          <p:nvCxnSpPr>
            <p:cNvPr id="17" name="Straight Connector 36">
              <a:extLst>
                <a:ext uri="{FF2B5EF4-FFF2-40B4-BE49-F238E27FC236}">
                  <a16:creationId xmlns:a16="http://schemas.microsoft.com/office/drawing/2014/main" xmlns="" id="{BC24D458-4B05-48AB-847E-35AAA268B706}"/>
                </a:ext>
              </a:extLst>
            </p:cNvPr>
            <p:cNvCxnSpPr/>
            <p:nvPr/>
          </p:nvCxnSpPr>
          <p:spPr>
            <a:xfrm flipV="1">
              <a:off x="7526468" y="2680840"/>
              <a:ext cx="717959" cy="5752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7">
              <a:extLst>
                <a:ext uri="{FF2B5EF4-FFF2-40B4-BE49-F238E27FC236}">
                  <a16:creationId xmlns:a16="http://schemas.microsoft.com/office/drawing/2014/main" xmlns="" id="{40C0F3F6-2B50-46A6-86BC-CDAE678388CE}"/>
                </a:ext>
              </a:extLst>
            </p:cNvPr>
            <p:cNvCxnSpPr/>
            <p:nvPr/>
          </p:nvCxnSpPr>
          <p:spPr>
            <a:xfrm>
              <a:off x="8237365" y="2680840"/>
              <a:ext cx="134559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25">
            <a:extLst>
              <a:ext uri="{FF2B5EF4-FFF2-40B4-BE49-F238E27FC236}">
                <a16:creationId xmlns:a16="http://schemas.microsoft.com/office/drawing/2014/main" xmlns="" id="{1EC1D50A-B575-4FA6-ADF4-8C396A72D49A}"/>
              </a:ext>
            </a:extLst>
          </p:cNvPr>
          <p:cNvGrpSpPr/>
          <p:nvPr/>
        </p:nvGrpSpPr>
        <p:grpSpPr>
          <a:xfrm>
            <a:off x="6577407" y="4404426"/>
            <a:ext cx="2209247" cy="854259"/>
            <a:chOff x="1860550" y="2333203"/>
            <a:chExt cx="1577975" cy="701075"/>
          </a:xfrm>
        </p:grpSpPr>
        <p:sp>
          <p:nvSpPr>
            <p:cNvPr id="20" name="Freeform 43">
              <a:extLst>
                <a:ext uri="{FF2B5EF4-FFF2-40B4-BE49-F238E27FC236}">
                  <a16:creationId xmlns:a16="http://schemas.microsoft.com/office/drawing/2014/main" xmlns="" id="{B0E6C4F9-0E8E-44C5-A86A-2B594FB2F09A}"/>
                </a:ext>
              </a:extLst>
            </p:cNvPr>
            <p:cNvSpPr>
              <a:spLocks/>
            </p:cNvSpPr>
            <p:nvPr/>
          </p:nvSpPr>
          <p:spPr bwMode="auto">
            <a:xfrm>
              <a:off x="2100260" y="2438993"/>
              <a:ext cx="110129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chemeClr val="accent2">
                <a:lumMod val="75000"/>
              </a:schemeClr>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sp>
          <p:nvSpPr>
            <p:cNvPr id="21" name="Freeform 5">
              <a:extLst>
                <a:ext uri="{FF2B5EF4-FFF2-40B4-BE49-F238E27FC236}">
                  <a16:creationId xmlns:a16="http://schemas.microsoft.com/office/drawing/2014/main" xmlns="" id="{5C1EEDD2-6C33-48D6-B699-FBEBA2773EA5}"/>
                </a:ext>
              </a:extLst>
            </p:cNvPr>
            <p:cNvSpPr>
              <a:spLocks noEditPoints="1"/>
            </p:cNvSpPr>
            <p:nvPr/>
          </p:nvSpPr>
          <p:spPr bwMode="auto">
            <a:xfrm>
              <a:off x="1860550" y="2333203"/>
              <a:ext cx="1577975" cy="481436"/>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solidFill>
              <a:schemeClr val="accent2"/>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sp>
          <p:nvSpPr>
            <p:cNvPr id="22" name="Freeform 7">
              <a:extLst>
                <a:ext uri="{FF2B5EF4-FFF2-40B4-BE49-F238E27FC236}">
                  <a16:creationId xmlns:a16="http://schemas.microsoft.com/office/drawing/2014/main" xmlns="" id="{87AB42B5-66AD-4CA8-8477-4A07CC1DEFA6}"/>
                </a:ext>
              </a:extLst>
            </p:cNvPr>
            <p:cNvSpPr>
              <a:spLocks/>
            </p:cNvSpPr>
            <p:nvPr/>
          </p:nvSpPr>
          <p:spPr bwMode="auto">
            <a:xfrm>
              <a:off x="1860550" y="2548503"/>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gradFill flip="none" rotWithShape="1">
              <a:gsLst>
                <a:gs pos="65000">
                  <a:schemeClr val="accent2">
                    <a:lumMod val="75000"/>
                  </a:schemeClr>
                </a:gs>
                <a:gs pos="100000">
                  <a:schemeClr val="accent2">
                    <a:lumMod val="60000"/>
                    <a:lumOff val="40000"/>
                  </a:schemeClr>
                </a:gs>
              </a:gsLst>
              <a:path path="circle">
                <a:fillToRect l="50000" t="50000" r="50000" b="50000"/>
              </a:path>
              <a:tileRect/>
            </a:gra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grpSp>
      <p:grpSp>
        <p:nvGrpSpPr>
          <p:cNvPr id="23" name="Group 25">
            <a:extLst>
              <a:ext uri="{FF2B5EF4-FFF2-40B4-BE49-F238E27FC236}">
                <a16:creationId xmlns:a16="http://schemas.microsoft.com/office/drawing/2014/main" xmlns="" id="{3ED595C5-CEC2-4C24-A1BB-18AB5871010D}"/>
              </a:ext>
            </a:extLst>
          </p:cNvPr>
          <p:cNvGrpSpPr/>
          <p:nvPr/>
        </p:nvGrpSpPr>
        <p:grpSpPr>
          <a:xfrm>
            <a:off x="6577407" y="3820074"/>
            <a:ext cx="2209247" cy="854259"/>
            <a:chOff x="1860550" y="2333203"/>
            <a:chExt cx="1577975" cy="701075"/>
          </a:xfrm>
        </p:grpSpPr>
        <p:sp>
          <p:nvSpPr>
            <p:cNvPr id="24" name="Freeform 6">
              <a:extLst>
                <a:ext uri="{FF2B5EF4-FFF2-40B4-BE49-F238E27FC236}">
                  <a16:creationId xmlns:a16="http://schemas.microsoft.com/office/drawing/2014/main" xmlns="" id="{E97664BA-75BB-41C8-A933-3231EF94E573}"/>
                </a:ext>
              </a:extLst>
            </p:cNvPr>
            <p:cNvSpPr>
              <a:spLocks/>
            </p:cNvSpPr>
            <p:nvPr/>
          </p:nvSpPr>
          <p:spPr bwMode="auto">
            <a:xfrm>
              <a:off x="2100260" y="2438993"/>
              <a:ext cx="110129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chemeClr val="accent3">
                <a:lumMod val="75000"/>
              </a:schemeClr>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sp>
          <p:nvSpPr>
            <p:cNvPr id="25" name="Freeform 5">
              <a:extLst>
                <a:ext uri="{FF2B5EF4-FFF2-40B4-BE49-F238E27FC236}">
                  <a16:creationId xmlns:a16="http://schemas.microsoft.com/office/drawing/2014/main" xmlns="" id="{D1DE754B-4A4D-4EFD-A3E0-B9C4984809F2}"/>
                </a:ext>
              </a:extLst>
            </p:cNvPr>
            <p:cNvSpPr>
              <a:spLocks noEditPoints="1"/>
            </p:cNvSpPr>
            <p:nvPr/>
          </p:nvSpPr>
          <p:spPr bwMode="auto">
            <a:xfrm>
              <a:off x="1860550" y="2333203"/>
              <a:ext cx="1577975" cy="481436"/>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solidFill>
              <a:schemeClr val="accent3"/>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sp>
          <p:nvSpPr>
            <p:cNvPr id="26" name="Freeform 7">
              <a:extLst>
                <a:ext uri="{FF2B5EF4-FFF2-40B4-BE49-F238E27FC236}">
                  <a16:creationId xmlns:a16="http://schemas.microsoft.com/office/drawing/2014/main" xmlns="" id="{BE0F343C-8BD9-4A95-AB49-A0E6E97B2484}"/>
                </a:ext>
              </a:extLst>
            </p:cNvPr>
            <p:cNvSpPr>
              <a:spLocks/>
            </p:cNvSpPr>
            <p:nvPr/>
          </p:nvSpPr>
          <p:spPr bwMode="auto">
            <a:xfrm>
              <a:off x="1860550" y="2548503"/>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gradFill flip="none" rotWithShape="1">
              <a:gsLst>
                <a:gs pos="65000">
                  <a:schemeClr val="accent3">
                    <a:lumMod val="75000"/>
                  </a:schemeClr>
                </a:gs>
                <a:gs pos="100000">
                  <a:schemeClr val="accent3">
                    <a:lumMod val="60000"/>
                    <a:lumOff val="40000"/>
                  </a:schemeClr>
                </a:gs>
              </a:gsLst>
              <a:path path="circle">
                <a:fillToRect l="50000" t="50000" r="50000" b="50000"/>
              </a:path>
              <a:tileRect/>
            </a:gra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grpSp>
      <p:grpSp>
        <p:nvGrpSpPr>
          <p:cNvPr id="27" name="Group 25">
            <a:extLst>
              <a:ext uri="{FF2B5EF4-FFF2-40B4-BE49-F238E27FC236}">
                <a16:creationId xmlns:a16="http://schemas.microsoft.com/office/drawing/2014/main" xmlns="" id="{4DB425CF-FD71-410C-83BD-252EADC2899B}"/>
              </a:ext>
            </a:extLst>
          </p:cNvPr>
          <p:cNvGrpSpPr/>
          <p:nvPr/>
        </p:nvGrpSpPr>
        <p:grpSpPr>
          <a:xfrm>
            <a:off x="6577407" y="3235722"/>
            <a:ext cx="2209247" cy="854259"/>
            <a:chOff x="1860550" y="2333203"/>
            <a:chExt cx="1577975" cy="701075"/>
          </a:xfrm>
        </p:grpSpPr>
        <p:sp>
          <p:nvSpPr>
            <p:cNvPr id="28" name="Freeform 6">
              <a:extLst>
                <a:ext uri="{FF2B5EF4-FFF2-40B4-BE49-F238E27FC236}">
                  <a16:creationId xmlns:a16="http://schemas.microsoft.com/office/drawing/2014/main" xmlns="" id="{77C28322-A9D6-42CA-8B7E-AF3C0BF0898A}"/>
                </a:ext>
              </a:extLst>
            </p:cNvPr>
            <p:cNvSpPr>
              <a:spLocks/>
            </p:cNvSpPr>
            <p:nvPr/>
          </p:nvSpPr>
          <p:spPr bwMode="auto">
            <a:xfrm>
              <a:off x="2100260" y="2438993"/>
              <a:ext cx="110129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chemeClr val="accent4">
                <a:lumMod val="75000"/>
              </a:schemeClr>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sp>
          <p:nvSpPr>
            <p:cNvPr id="29" name="Freeform 5">
              <a:extLst>
                <a:ext uri="{FF2B5EF4-FFF2-40B4-BE49-F238E27FC236}">
                  <a16:creationId xmlns:a16="http://schemas.microsoft.com/office/drawing/2014/main" xmlns="" id="{9D387D0A-21D7-4478-97B1-66C15C632024}"/>
                </a:ext>
              </a:extLst>
            </p:cNvPr>
            <p:cNvSpPr>
              <a:spLocks noEditPoints="1"/>
            </p:cNvSpPr>
            <p:nvPr/>
          </p:nvSpPr>
          <p:spPr bwMode="auto">
            <a:xfrm>
              <a:off x="1860550" y="2333203"/>
              <a:ext cx="1577975" cy="481436"/>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solidFill>
              <a:schemeClr val="accent4"/>
            </a:soli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sp>
          <p:nvSpPr>
            <p:cNvPr id="30" name="Freeform 7">
              <a:extLst>
                <a:ext uri="{FF2B5EF4-FFF2-40B4-BE49-F238E27FC236}">
                  <a16:creationId xmlns:a16="http://schemas.microsoft.com/office/drawing/2014/main" xmlns="" id="{A7D1C3B3-E7D6-4BD2-9DD2-8E59BC961ACA}"/>
                </a:ext>
              </a:extLst>
            </p:cNvPr>
            <p:cNvSpPr>
              <a:spLocks/>
            </p:cNvSpPr>
            <p:nvPr/>
          </p:nvSpPr>
          <p:spPr bwMode="auto">
            <a:xfrm>
              <a:off x="1860550" y="2548503"/>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gradFill flip="none" rotWithShape="1">
              <a:gsLst>
                <a:gs pos="65000">
                  <a:schemeClr val="accent4">
                    <a:lumMod val="75000"/>
                  </a:schemeClr>
                </a:gs>
                <a:gs pos="100000">
                  <a:schemeClr val="accent4">
                    <a:lumMod val="60000"/>
                    <a:lumOff val="40000"/>
                  </a:schemeClr>
                </a:gs>
              </a:gsLst>
              <a:path path="circle">
                <a:fillToRect l="50000" t="50000" r="50000" b="50000"/>
              </a:path>
              <a:tileRect/>
            </a:gradFill>
            <a:ln w="9525">
              <a:noFill/>
              <a:round/>
              <a:headEnd/>
              <a:tailEnd/>
            </a:ln>
          </p:spPr>
          <p:txBody>
            <a:bodyPr vert="horz" wrap="square" lIns="34299" tIns="17149" rIns="34299" bIns="17149" numCol="1" anchor="t" anchorCtr="0" compatLnSpc="1">
              <a:prstTxWarp prst="textNoShape">
                <a:avLst/>
              </a:prstTxWarp>
            </a:bodyPr>
            <a:lstStyle/>
            <a:p>
              <a:endParaRPr lang="en-GB" sz="1600" dirty="0">
                <a:latin typeface="+mj-lt"/>
                <a:cs typeface="Lato Light"/>
              </a:endParaRPr>
            </a:p>
          </p:txBody>
        </p:sp>
      </p:grpSp>
      <p:grpSp>
        <p:nvGrpSpPr>
          <p:cNvPr id="31" name="Group 19">
            <a:extLst>
              <a:ext uri="{FF2B5EF4-FFF2-40B4-BE49-F238E27FC236}">
                <a16:creationId xmlns:a16="http://schemas.microsoft.com/office/drawing/2014/main" xmlns="" id="{72BFE505-14ED-4D69-8C87-0BE4DE81CAAD}"/>
              </a:ext>
            </a:extLst>
          </p:cNvPr>
          <p:cNvGrpSpPr/>
          <p:nvPr/>
        </p:nvGrpSpPr>
        <p:grpSpPr>
          <a:xfrm>
            <a:off x="3370597" y="4533331"/>
            <a:ext cx="3190077" cy="328817"/>
            <a:chOff x="1848067" y="2697524"/>
            <a:chExt cx="2311184" cy="255435"/>
          </a:xfrm>
        </p:grpSpPr>
        <p:cxnSp>
          <p:nvCxnSpPr>
            <p:cNvPr id="32" name="Straight Connector 20">
              <a:extLst>
                <a:ext uri="{FF2B5EF4-FFF2-40B4-BE49-F238E27FC236}">
                  <a16:creationId xmlns:a16="http://schemas.microsoft.com/office/drawing/2014/main" xmlns="" id="{4BB9D43E-0DE5-49E5-A5DA-3B021D01AE70}"/>
                </a:ext>
              </a:extLst>
            </p:cNvPr>
            <p:cNvCxnSpPr/>
            <p:nvPr/>
          </p:nvCxnSpPr>
          <p:spPr>
            <a:xfrm flipH="1" flipV="1">
              <a:off x="3661285" y="2697524"/>
              <a:ext cx="497966" cy="2554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
              <a:extLst>
                <a:ext uri="{FF2B5EF4-FFF2-40B4-BE49-F238E27FC236}">
                  <a16:creationId xmlns:a16="http://schemas.microsoft.com/office/drawing/2014/main" xmlns="" id="{9F830ED0-C86F-4EE3-A140-4A094CAF3638}"/>
                </a:ext>
              </a:extLst>
            </p:cNvPr>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TextBox 27">
            <a:extLst>
              <a:ext uri="{FF2B5EF4-FFF2-40B4-BE49-F238E27FC236}">
                <a16:creationId xmlns:a16="http://schemas.microsoft.com/office/drawing/2014/main" xmlns="" id="{2C48D2BA-8193-4E49-B16E-A7795B69DCBB}"/>
              </a:ext>
            </a:extLst>
          </p:cNvPr>
          <p:cNvSpPr txBox="1"/>
          <p:nvPr/>
        </p:nvSpPr>
        <p:spPr>
          <a:xfrm>
            <a:off x="3307956" y="4235149"/>
            <a:ext cx="1314014" cy="338554"/>
          </a:xfrm>
          <a:prstGeom prst="rect">
            <a:avLst/>
          </a:prstGeom>
          <a:noFill/>
        </p:spPr>
        <p:txBody>
          <a:bodyPr wrap="none" rtlCol="0">
            <a:spAutoFit/>
          </a:bodyPr>
          <a:lstStyle/>
          <a:p>
            <a:r>
              <a:rPr lang="en-GB" sz="1600" b="1" dirty="0">
                <a:solidFill>
                  <a:schemeClr val="tx2"/>
                </a:solidFill>
                <a:latin typeface="+mj-lt"/>
                <a:ea typeface="Roboto" charset="0"/>
                <a:cs typeface="Roboto" charset="0"/>
              </a:rPr>
              <a:t>Auditoría interna</a:t>
            </a:r>
          </a:p>
        </p:txBody>
      </p:sp>
      <p:sp>
        <p:nvSpPr>
          <p:cNvPr id="35" name="TextBox 28">
            <a:extLst>
              <a:ext uri="{FF2B5EF4-FFF2-40B4-BE49-F238E27FC236}">
                <a16:creationId xmlns:a16="http://schemas.microsoft.com/office/drawing/2014/main" xmlns="" id="{80BBCFB4-7800-4B5F-B256-98A2F4C3669F}"/>
              </a:ext>
            </a:extLst>
          </p:cNvPr>
          <p:cNvSpPr txBox="1"/>
          <p:nvPr/>
        </p:nvSpPr>
        <p:spPr>
          <a:xfrm>
            <a:off x="3337024" y="4666769"/>
            <a:ext cx="2606595" cy="923330"/>
          </a:xfrm>
          <a:prstGeom prst="rect">
            <a:avLst/>
          </a:prstGeom>
          <a:noFill/>
        </p:spPr>
        <p:txBody>
          <a:bodyPr wrap="square" rtlCol="0">
            <a:spAutoFit/>
          </a:bodyPr>
          <a:lstStyle/>
          <a:p>
            <a:r>
              <a:rPr lang="en-GB" dirty="0">
                <a:latin typeface="+mj-lt"/>
                <a:ea typeface="Lato Light" charset="0"/>
                <a:cs typeface="Lato Light" charset="0"/>
              </a:rPr>
              <a:t>Valida la eficacia del programa de ERM</a:t>
            </a:r>
          </a:p>
        </p:txBody>
      </p:sp>
      <p:grpSp>
        <p:nvGrpSpPr>
          <p:cNvPr id="36" name="Group 32">
            <a:extLst>
              <a:ext uri="{FF2B5EF4-FFF2-40B4-BE49-F238E27FC236}">
                <a16:creationId xmlns:a16="http://schemas.microsoft.com/office/drawing/2014/main" xmlns="" id="{2EFA59F5-1C22-4FD8-B629-1A1B420D860C}"/>
              </a:ext>
            </a:extLst>
          </p:cNvPr>
          <p:cNvGrpSpPr/>
          <p:nvPr/>
        </p:nvGrpSpPr>
        <p:grpSpPr>
          <a:xfrm>
            <a:off x="3347050" y="2996095"/>
            <a:ext cx="3213624" cy="697352"/>
            <a:chOff x="1848067" y="2697524"/>
            <a:chExt cx="2311184" cy="316190"/>
          </a:xfrm>
        </p:grpSpPr>
        <p:cxnSp>
          <p:nvCxnSpPr>
            <p:cNvPr id="37" name="Straight Connector 33">
              <a:extLst>
                <a:ext uri="{FF2B5EF4-FFF2-40B4-BE49-F238E27FC236}">
                  <a16:creationId xmlns:a16="http://schemas.microsoft.com/office/drawing/2014/main" xmlns="" id="{1DCC44F8-582D-4894-B81D-61A7F12B1853}"/>
                </a:ext>
              </a:extLst>
            </p:cNvPr>
            <p:cNvCxnSpPr/>
            <p:nvPr/>
          </p:nvCxnSpPr>
          <p:spPr>
            <a:xfrm flipH="1" flipV="1">
              <a:off x="3661285" y="2697524"/>
              <a:ext cx="497966" cy="3161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4">
              <a:extLst>
                <a:ext uri="{FF2B5EF4-FFF2-40B4-BE49-F238E27FC236}">
                  <a16:creationId xmlns:a16="http://schemas.microsoft.com/office/drawing/2014/main" xmlns="" id="{448062EE-2439-431B-A8D7-A448245878F0}"/>
                </a:ext>
              </a:extLst>
            </p:cNvPr>
            <p:cNvCxnSpPr/>
            <p:nvPr/>
          </p:nvCxnSpPr>
          <p:spPr>
            <a:xfrm flipH="1">
              <a:off x="1848067" y="2697524"/>
              <a:ext cx="1813219"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xmlns="" id="{39DE2271-7818-4B9C-BD08-CF34891DFFFC}"/>
              </a:ext>
            </a:extLst>
          </p:cNvPr>
          <p:cNvSpPr txBox="1"/>
          <p:nvPr/>
        </p:nvSpPr>
        <p:spPr>
          <a:xfrm>
            <a:off x="10072371" y="3038474"/>
            <a:ext cx="1812612"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Gestión de riesgos</a:t>
            </a:r>
          </a:p>
        </p:txBody>
      </p:sp>
      <p:sp>
        <p:nvSpPr>
          <p:cNvPr id="40" name="TextBox 39">
            <a:extLst>
              <a:ext uri="{FF2B5EF4-FFF2-40B4-BE49-F238E27FC236}">
                <a16:creationId xmlns:a16="http://schemas.microsoft.com/office/drawing/2014/main" xmlns="" id="{E5E9D41B-62DB-45E2-9BAA-BA0994878A9E}"/>
              </a:ext>
            </a:extLst>
          </p:cNvPr>
          <p:cNvSpPr txBox="1"/>
          <p:nvPr/>
        </p:nvSpPr>
        <p:spPr>
          <a:xfrm>
            <a:off x="9740600" y="3394109"/>
            <a:ext cx="2116219" cy="923330"/>
          </a:xfrm>
          <a:prstGeom prst="rect">
            <a:avLst/>
          </a:prstGeom>
          <a:noFill/>
        </p:spPr>
        <p:txBody>
          <a:bodyPr wrap="square" rtlCol="0">
            <a:spAutoFit/>
          </a:bodyPr>
          <a:lstStyle/>
          <a:p>
            <a:pPr algn="r"/>
            <a:r>
              <a:rPr lang="en-GB" dirty="0">
                <a:latin typeface="+mj-lt"/>
                <a:ea typeface="Lato Light" charset="0"/>
                <a:cs typeface="Lato Light" charset="0"/>
              </a:rPr>
              <a:t>Valida la eficacia del programa de ERM</a:t>
            </a:r>
          </a:p>
        </p:txBody>
      </p:sp>
      <p:sp>
        <p:nvSpPr>
          <p:cNvPr id="41" name="TextBox 40">
            <a:extLst>
              <a:ext uri="{FF2B5EF4-FFF2-40B4-BE49-F238E27FC236}">
                <a16:creationId xmlns:a16="http://schemas.microsoft.com/office/drawing/2014/main" xmlns="" id="{8B199A1F-0B3E-4098-B5EC-D3383FF2497B}"/>
              </a:ext>
            </a:extLst>
          </p:cNvPr>
          <p:cNvSpPr txBox="1"/>
          <p:nvPr/>
        </p:nvSpPr>
        <p:spPr>
          <a:xfrm>
            <a:off x="3239969" y="2570184"/>
            <a:ext cx="3542416" cy="369332"/>
          </a:xfrm>
          <a:prstGeom prst="rect">
            <a:avLst/>
          </a:prstGeom>
          <a:noFill/>
        </p:spPr>
        <p:txBody>
          <a:bodyPr wrap="square" rtlCol="0">
            <a:spAutoFit/>
          </a:bodyPr>
          <a:lstStyle/>
          <a:p>
            <a:r>
              <a:rPr lang="en-GB" b="1" dirty="0">
                <a:solidFill>
                  <a:schemeClr val="tx2"/>
                </a:solidFill>
                <a:latin typeface="+mj-lt"/>
                <a:ea typeface="Roboto" charset="0"/>
                <a:cs typeface="Roboto" charset="0"/>
              </a:rPr>
              <a:t>Líneas de negocio y funciones</a:t>
            </a:r>
          </a:p>
        </p:txBody>
      </p:sp>
      <p:sp>
        <p:nvSpPr>
          <p:cNvPr id="42" name="TextBox 41">
            <a:extLst>
              <a:ext uri="{FF2B5EF4-FFF2-40B4-BE49-F238E27FC236}">
                <a16:creationId xmlns:a16="http://schemas.microsoft.com/office/drawing/2014/main" xmlns="" id="{B014FCF4-8292-4011-B6D6-B2B3432B43D4}"/>
              </a:ext>
            </a:extLst>
          </p:cNvPr>
          <p:cNvSpPr txBox="1"/>
          <p:nvPr/>
        </p:nvSpPr>
        <p:spPr>
          <a:xfrm>
            <a:off x="3370597" y="3065341"/>
            <a:ext cx="2725403" cy="1200329"/>
          </a:xfrm>
          <a:prstGeom prst="rect">
            <a:avLst/>
          </a:prstGeom>
          <a:noFill/>
        </p:spPr>
        <p:txBody>
          <a:bodyPr wrap="square" rtlCol="0">
            <a:spAutoFit/>
          </a:bodyPr>
          <a:lstStyle/>
          <a:p>
            <a:r>
              <a:rPr lang="en-GB" sz="1600" dirty="0">
                <a:latin typeface="+mj-lt"/>
                <a:ea typeface="Lato Light" charset="0"/>
                <a:cs typeface="Lato Light" charset="0"/>
              </a:rPr>
              <a:t>"</a:t>
            </a:r>
            <a:r>
              <a:rPr lang="en-GB" dirty="0">
                <a:latin typeface="+mj-lt"/>
                <a:ea typeface="Lato Light" charset="0"/>
                <a:cs typeface="Lato Light" charset="0"/>
              </a:rPr>
              <a:t>Apropiarse" de los riesgos asociados a sus actividades y ejecutar los procesos de gestión de riesgos</a:t>
            </a:r>
          </a:p>
        </p:txBody>
      </p:sp>
    </p:spTree>
    <p:extLst>
      <p:ext uri="{BB962C8B-B14F-4D97-AF65-F5344CB8AC3E}">
        <p14:creationId xmlns:p14="http://schemas.microsoft.com/office/powerpoint/2010/main" val="39444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27381" y="557795"/>
            <a:ext cx="8852375" cy="697353"/>
          </a:xfrm>
        </p:spPr>
        <p:txBody>
          <a:bodyPr>
            <a:normAutofit/>
          </a:bodyPr>
          <a:lstStyle/>
          <a:p>
            <a:r>
              <a:rPr lang="en-GB" dirty="0"/>
              <a:t>Funciones del responsable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10117" y="2230245"/>
            <a:ext cx="2930382"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modelo de ERM implica el liderazgo de una persona que es responsable del desarrollo y la implicación de una estrategia de ERM y asiste a la alta dirección en términos de gestión de riesgos.</a:t>
            </a:r>
          </a:p>
        </p:txBody>
      </p:sp>
      <p:grpSp>
        <p:nvGrpSpPr>
          <p:cNvPr id="20" name="Group 135">
            <a:extLst>
              <a:ext uri="{FF2B5EF4-FFF2-40B4-BE49-F238E27FC236}">
                <a16:creationId xmlns:a16="http://schemas.microsoft.com/office/drawing/2014/main" xmlns="" id="{3B3DD101-6074-4D33-BF47-02C09A0883FB}"/>
              </a:ext>
            </a:extLst>
          </p:cNvPr>
          <p:cNvGrpSpPr/>
          <p:nvPr/>
        </p:nvGrpSpPr>
        <p:grpSpPr>
          <a:xfrm>
            <a:off x="5980762" y="2276088"/>
            <a:ext cx="2839057" cy="3603641"/>
            <a:chOff x="14407368" y="4108798"/>
            <a:chExt cx="7568848" cy="9607208"/>
          </a:xfrm>
        </p:grpSpPr>
        <p:sp>
          <p:nvSpPr>
            <p:cNvPr id="21" name="Shape 10354">
              <a:extLst>
                <a:ext uri="{FF2B5EF4-FFF2-40B4-BE49-F238E27FC236}">
                  <a16:creationId xmlns:a16="http://schemas.microsoft.com/office/drawing/2014/main" xmlns="" id="{6C29F868-82C4-48D7-B6A6-835ACF29AAD0}"/>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3">
                <a:lumMod val="20000"/>
                <a:lumOff val="80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22" name="Shape 10355">
              <a:extLst>
                <a:ext uri="{FF2B5EF4-FFF2-40B4-BE49-F238E27FC236}">
                  <a16:creationId xmlns:a16="http://schemas.microsoft.com/office/drawing/2014/main" xmlns="" id="{9843AAC6-5921-425C-BBFD-7B165AD25E3A}"/>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3" name="Shape 10356">
              <a:extLst>
                <a:ext uri="{FF2B5EF4-FFF2-40B4-BE49-F238E27FC236}">
                  <a16:creationId xmlns:a16="http://schemas.microsoft.com/office/drawing/2014/main" xmlns="" id="{16EE14AC-581A-4534-8005-FA4C8C4422A7}"/>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4" name="Shape 10357">
              <a:extLst>
                <a:ext uri="{FF2B5EF4-FFF2-40B4-BE49-F238E27FC236}">
                  <a16:creationId xmlns:a16="http://schemas.microsoft.com/office/drawing/2014/main" xmlns="" id="{139001A4-2BD7-4DCD-A9DD-258CB8F73FF0}"/>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25" name="Shape 10358">
              <a:extLst>
                <a:ext uri="{FF2B5EF4-FFF2-40B4-BE49-F238E27FC236}">
                  <a16:creationId xmlns:a16="http://schemas.microsoft.com/office/drawing/2014/main" xmlns="" id="{543EAFA3-AB36-4859-91F0-9F84396AFD87}"/>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2" name="Shape 10359">
              <a:extLst>
                <a:ext uri="{FF2B5EF4-FFF2-40B4-BE49-F238E27FC236}">
                  <a16:creationId xmlns:a16="http://schemas.microsoft.com/office/drawing/2014/main" xmlns="" id="{1280008A-9E4E-4E0C-AC0E-F5F1460B0448}"/>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3" name="Shape 10360">
              <a:extLst>
                <a:ext uri="{FF2B5EF4-FFF2-40B4-BE49-F238E27FC236}">
                  <a16:creationId xmlns:a16="http://schemas.microsoft.com/office/drawing/2014/main" xmlns="" id="{F4FD0E80-6A7F-4343-B51E-FF490A57FFF8}"/>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4" name="Shape 10361">
              <a:extLst>
                <a:ext uri="{FF2B5EF4-FFF2-40B4-BE49-F238E27FC236}">
                  <a16:creationId xmlns:a16="http://schemas.microsoft.com/office/drawing/2014/main" xmlns="" id="{0250D73D-AF99-4287-AC75-DFB45134028A}"/>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5" name="Shape 10362">
              <a:extLst>
                <a:ext uri="{FF2B5EF4-FFF2-40B4-BE49-F238E27FC236}">
                  <a16:creationId xmlns:a16="http://schemas.microsoft.com/office/drawing/2014/main" xmlns="" id="{CF0AEE2F-95EA-4FCE-B317-E275961680D6}"/>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2">
                <a:lumMod val="90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6" name="Shape 10363">
              <a:extLst>
                <a:ext uri="{FF2B5EF4-FFF2-40B4-BE49-F238E27FC236}">
                  <a16:creationId xmlns:a16="http://schemas.microsoft.com/office/drawing/2014/main" xmlns="" id="{C7EF154A-01D2-4E74-B1E5-4D3C70CA8A0F}"/>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7" name="Shape 10364">
              <a:extLst>
                <a:ext uri="{FF2B5EF4-FFF2-40B4-BE49-F238E27FC236}">
                  <a16:creationId xmlns:a16="http://schemas.microsoft.com/office/drawing/2014/main" xmlns="" id="{988ACF1D-F772-49FD-A566-AC1E09A7CB8C}"/>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8" name="Shape 10365">
              <a:extLst>
                <a:ext uri="{FF2B5EF4-FFF2-40B4-BE49-F238E27FC236}">
                  <a16:creationId xmlns:a16="http://schemas.microsoft.com/office/drawing/2014/main" xmlns="" id="{95302B9C-E1D4-4288-9405-41140EEB5FF1}"/>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49" name="Shape 10366">
              <a:extLst>
                <a:ext uri="{FF2B5EF4-FFF2-40B4-BE49-F238E27FC236}">
                  <a16:creationId xmlns:a16="http://schemas.microsoft.com/office/drawing/2014/main" xmlns="" id="{05D95816-EBF1-47ED-882D-667A224CFA40}"/>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0" name="Shape 10367">
              <a:extLst>
                <a:ext uri="{FF2B5EF4-FFF2-40B4-BE49-F238E27FC236}">
                  <a16:creationId xmlns:a16="http://schemas.microsoft.com/office/drawing/2014/main" xmlns="" id="{2D3E1AF7-1E18-40AA-B0D6-F7CD4E37906C}"/>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1" name="Shape 10368">
              <a:extLst>
                <a:ext uri="{FF2B5EF4-FFF2-40B4-BE49-F238E27FC236}">
                  <a16:creationId xmlns:a16="http://schemas.microsoft.com/office/drawing/2014/main" xmlns="" id="{D6EAEB1F-E757-47B3-A668-50B8969AD306}"/>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2" name="Shape 10369">
              <a:extLst>
                <a:ext uri="{FF2B5EF4-FFF2-40B4-BE49-F238E27FC236}">
                  <a16:creationId xmlns:a16="http://schemas.microsoft.com/office/drawing/2014/main" xmlns="" id="{F3B94328-9355-40ED-B49F-DD4DCD3AF2A3}"/>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3" name="Shape 10370">
              <a:extLst>
                <a:ext uri="{FF2B5EF4-FFF2-40B4-BE49-F238E27FC236}">
                  <a16:creationId xmlns:a16="http://schemas.microsoft.com/office/drawing/2014/main" xmlns="" id="{61B787BE-3767-4033-933E-7016B5262C93}"/>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4" name="Shape 10371">
              <a:extLst>
                <a:ext uri="{FF2B5EF4-FFF2-40B4-BE49-F238E27FC236}">
                  <a16:creationId xmlns:a16="http://schemas.microsoft.com/office/drawing/2014/main" xmlns="" id="{69BC48F5-B51D-4784-B3D3-3E9915313307}"/>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5" name="Shape 10372">
              <a:extLst>
                <a:ext uri="{FF2B5EF4-FFF2-40B4-BE49-F238E27FC236}">
                  <a16:creationId xmlns:a16="http://schemas.microsoft.com/office/drawing/2014/main" xmlns="" id="{C4B1B528-4848-460C-B408-79AB5158E3B5}"/>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6" name="Shape 10373">
              <a:extLst>
                <a:ext uri="{FF2B5EF4-FFF2-40B4-BE49-F238E27FC236}">
                  <a16:creationId xmlns:a16="http://schemas.microsoft.com/office/drawing/2014/main" xmlns="" id="{C174BCE3-710F-4D89-B22B-B0302490E06A}"/>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7" name="Shape 10374">
              <a:extLst>
                <a:ext uri="{FF2B5EF4-FFF2-40B4-BE49-F238E27FC236}">
                  <a16:creationId xmlns:a16="http://schemas.microsoft.com/office/drawing/2014/main" xmlns="" id="{6F5CBC54-FD1C-4C82-BFA6-2D7DBA9B24AB}"/>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8" name="Shape 10375">
              <a:extLst>
                <a:ext uri="{FF2B5EF4-FFF2-40B4-BE49-F238E27FC236}">
                  <a16:creationId xmlns:a16="http://schemas.microsoft.com/office/drawing/2014/main" xmlns="" id="{8403A1C9-C7F2-4D84-8689-C6CBD8AA0AC7}"/>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59" name="Shape 10376">
              <a:extLst>
                <a:ext uri="{FF2B5EF4-FFF2-40B4-BE49-F238E27FC236}">
                  <a16:creationId xmlns:a16="http://schemas.microsoft.com/office/drawing/2014/main" xmlns="" id="{B01599FE-5BE5-4A9F-BE96-E55E9BE3D8C0}"/>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0" name="Shape 10377">
              <a:extLst>
                <a:ext uri="{FF2B5EF4-FFF2-40B4-BE49-F238E27FC236}">
                  <a16:creationId xmlns:a16="http://schemas.microsoft.com/office/drawing/2014/main" xmlns="" id="{2D9B8BF0-5C03-427A-BAC5-9A630D467F3D}"/>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1" name="Shape 10378">
              <a:extLst>
                <a:ext uri="{FF2B5EF4-FFF2-40B4-BE49-F238E27FC236}">
                  <a16:creationId xmlns:a16="http://schemas.microsoft.com/office/drawing/2014/main" xmlns="" id="{8AF9AF4B-8ADF-4477-B484-C24B5E063717}"/>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2" name="Shape 10379">
              <a:extLst>
                <a:ext uri="{FF2B5EF4-FFF2-40B4-BE49-F238E27FC236}">
                  <a16:creationId xmlns:a16="http://schemas.microsoft.com/office/drawing/2014/main" xmlns="" id="{A010C586-79C0-454E-AD52-17622393591D}"/>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3" name="Shape 10380">
              <a:extLst>
                <a:ext uri="{FF2B5EF4-FFF2-40B4-BE49-F238E27FC236}">
                  <a16:creationId xmlns:a16="http://schemas.microsoft.com/office/drawing/2014/main" xmlns="" id="{FA2D8FBB-AB62-4119-A84C-B07FB0C31753}"/>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4" name="Shape 10381">
              <a:extLst>
                <a:ext uri="{FF2B5EF4-FFF2-40B4-BE49-F238E27FC236}">
                  <a16:creationId xmlns:a16="http://schemas.microsoft.com/office/drawing/2014/main" xmlns="" id="{EB55F81E-8E4E-4C2E-901D-FB85A039BB21}"/>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5" name="Shape 10382">
              <a:extLst>
                <a:ext uri="{FF2B5EF4-FFF2-40B4-BE49-F238E27FC236}">
                  <a16:creationId xmlns:a16="http://schemas.microsoft.com/office/drawing/2014/main" xmlns="" id="{ECF287E1-1B72-4A42-A007-E35AE20A2735}"/>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6" name="Shape 10383">
              <a:extLst>
                <a:ext uri="{FF2B5EF4-FFF2-40B4-BE49-F238E27FC236}">
                  <a16:creationId xmlns:a16="http://schemas.microsoft.com/office/drawing/2014/main" xmlns="" id="{80CBF2D5-5CE9-4C66-9347-4A3BCC3A2082}"/>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7" name="Shape 10384">
              <a:extLst>
                <a:ext uri="{FF2B5EF4-FFF2-40B4-BE49-F238E27FC236}">
                  <a16:creationId xmlns:a16="http://schemas.microsoft.com/office/drawing/2014/main" xmlns="" id="{69534180-5858-4903-91B9-260702A59BFA}"/>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68" name="Shape 10385">
              <a:extLst>
                <a:ext uri="{FF2B5EF4-FFF2-40B4-BE49-F238E27FC236}">
                  <a16:creationId xmlns:a16="http://schemas.microsoft.com/office/drawing/2014/main" xmlns="" id="{5E42A9EC-DE7A-4C4E-A183-F7946AC03810}"/>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9" name="Shape 10386">
              <a:extLst>
                <a:ext uri="{FF2B5EF4-FFF2-40B4-BE49-F238E27FC236}">
                  <a16:creationId xmlns:a16="http://schemas.microsoft.com/office/drawing/2014/main" xmlns="" id="{A6DFF36A-5C4A-4CB3-93AE-9C08524AA6D7}"/>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0" name="Shape 10387">
              <a:extLst>
                <a:ext uri="{FF2B5EF4-FFF2-40B4-BE49-F238E27FC236}">
                  <a16:creationId xmlns:a16="http://schemas.microsoft.com/office/drawing/2014/main" xmlns="" id="{99B51DF8-AD17-47A7-9A63-FC0C9D6D7A31}"/>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1" name="Shape 10388">
              <a:extLst>
                <a:ext uri="{FF2B5EF4-FFF2-40B4-BE49-F238E27FC236}">
                  <a16:creationId xmlns:a16="http://schemas.microsoft.com/office/drawing/2014/main" xmlns="" id="{FD7BC360-CB41-472A-AA76-000790E255B2}"/>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2" name="Shape 10389">
              <a:extLst>
                <a:ext uri="{FF2B5EF4-FFF2-40B4-BE49-F238E27FC236}">
                  <a16:creationId xmlns:a16="http://schemas.microsoft.com/office/drawing/2014/main" xmlns="" id="{D6C5E9D9-581E-481D-B747-244889E94552}"/>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3" name="Shape 10390">
              <a:extLst>
                <a:ext uri="{FF2B5EF4-FFF2-40B4-BE49-F238E27FC236}">
                  <a16:creationId xmlns:a16="http://schemas.microsoft.com/office/drawing/2014/main" xmlns="" id="{690F74AB-1B74-45B2-8134-9AE2C71B9C93}"/>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4" name="Shape 10391">
              <a:extLst>
                <a:ext uri="{FF2B5EF4-FFF2-40B4-BE49-F238E27FC236}">
                  <a16:creationId xmlns:a16="http://schemas.microsoft.com/office/drawing/2014/main" xmlns="" id="{0E525666-A3FC-4EB4-BA03-0A15614E898E}"/>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5" name="Shape 10392">
              <a:extLst>
                <a:ext uri="{FF2B5EF4-FFF2-40B4-BE49-F238E27FC236}">
                  <a16:creationId xmlns:a16="http://schemas.microsoft.com/office/drawing/2014/main" xmlns="" id="{E0C94B6A-338E-4A1C-B6F8-47A0230A6C7C}"/>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6" name="Shape 10393">
              <a:extLst>
                <a:ext uri="{FF2B5EF4-FFF2-40B4-BE49-F238E27FC236}">
                  <a16:creationId xmlns:a16="http://schemas.microsoft.com/office/drawing/2014/main" xmlns="" id="{F5428D43-32EF-4399-AAEA-8EDD09CDC157}"/>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7" name="Shape 10394">
              <a:extLst>
                <a:ext uri="{FF2B5EF4-FFF2-40B4-BE49-F238E27FC236}">
                  <a16:creationId xmlns:a16="http://schemas.microsoft.com/office/drawing/2014/main" xmlns="" id="{04DBCF7B-14DE-4E95-B2EF-74D224967F30}"/>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8" name="Shape 10395">
              <a:extLst>
                <a:ext uri="{FF2B5EF4-FFF2-40B4-BE49-F238E27FC236}">
                  <a16:creationId xmlns:a16="http://schemas.microsoft.com/office/drawing/2014/main" xmlns="" id="{05486E43-1D0D-4A72-8FFD-4D7E32079D86}"/>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2">
                <a:lumMod val="90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79" name="Shape 10396">
              <a:extLst>
                <a:ext uri="{FF2B5EF4-FFF2-40B4-BE49-F238E27FC236}">
                  <a16:creationId xmlns:a16="http://schemas.microsoft.com/office/drawing/2014/main" xmlns="" id="{D0A6DD11-AFD6-46E4-B73F-5AB534B6D265}"/>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0" name="Shape 10397">
              <a:extLst>
                <a:ext uri="{FF2B5EF4-FFF2-40B4-BE49-F238E27FC236}">
                  <a16:creationId xmlns:a16="http://schemas.microsoft.com/office/drawing/2014/main" xmlns="" id="{0FE35AF2-BDFD-420E-B511-55BCDAB84C43}"/>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1" name="Shape 10398">
              <a:extLst>
                <a:ext uri="{FF2B5EF4-FFF2-40B4-BE49-F238E27FC236}">
                  <a16:creationId xmlns:a16="http://schemas.microsoft.com/office/drawing/2014/main" xmlns="" id="{D766A61C-E102-46A9-B8FA-CB5D724C6BDB}"/>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2" name="Shape 10399">
              <a:extLst>
                <a:ext uri="{FF2B5EF4-FFF2-40B4-BE49-F238E27FC236}">
                  <a16:creationId xmlns:a16="http://schemas.microsoft.com/office/drawing/2014/main" xmlns="" id="{44F76F6E-C078-4967-82D2-C962432179FB}"/>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3" name="Shape 10400">
              <a:extLst>
                <a:ext uri="{FF2B5EF4-FFF2-40B4-BE49-F238E27FC236}">
                  <a16:creationId xmlns:a16="http://schemas.microsoft.com/office/drawing/2014/main" xmlns="" id="{46CF6D35-E169-4CB8-B287-BDEEE0BDC441}"/>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4" name="Shape 10401">
              <a:extLst>
                <a:ext uri="{FF2B5EF4-FFF2-40B4-BE49-F238E27FC236}">
                  <a16:creationId xmlns:a16="http://schemas.microsoft.com/office/drawing/2014/main" xmlns="" id="{18F0A562-FF6C-4641-BBA2-8DB789A420D1}"/>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5" name="Shape 10402">
              <a:extLst>
                <a:ext uri="{FF2B5EF4-FFF2-40B4-BE49-F238E27FC236}">
                  <a16:creationId xmlns:a16="http://schemas.microsoft.com/office/drawing/2014/main" xmlns="" id="{674D77B0-29E2-438D-8C5F-982367408EC9}"/>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6" name="Shape 10403">
              <a:extLst>
                <a:ext uri="{FF2B5EF4-FFF2-40B4-BE49-F238E27FC236}">
                  <a16:creationId xmlns:a16="http://schemas.microsoft.com/office/drawing/2014/main" xmlns="" id="{0B460F1C-8C2A-43AD-BA56-3C7D4CE55491}"/>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7" name="Shape 10404">
              <a:extLst>
                <a:ext uri="{FF2B5EF4-FFF2-40B4-BE49-F238E27FC236}">
                  <a16:creationId xmlns:a16="http://schemas.microsoft.com/office/drawing/2014/main" xmlns="" id="{3A0842EC-C50C-40AF-B6F1-DAAF65C6CC9C}"/>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88" name="Shape 10405">
              <a:extLst>
                <a:ext uri="{FF2B5EF4-FFF2-40B4-BE49-F238E27FC236}">
                  <a16:creationId xmlns:a16="http://schemas.microsoft.com/office/drawing/2014/main" xmlns="" id="{60EE62DB-8928-47EA-8447-E7B4FBDBEEF3}"/>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9" name="Shape 10406">
              <a:extLst>
                <a:ext uri="{FF2B5EF4-FFF2-40B4-BE49-F238E27FC236}">
                  <a16:creationId xmlns:a16="http://schemas.microsoft.com/office/drawing/2014/main" xmlns="" id="{5C17FF64-7B30-4133-BB86-1B84A8260122}"/>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0" name="Shape 10407">
              <a:extLst>
                <a:ext uri="{FF2B5EF4-FFF2-40B4-BE49-F238E27FC236}">
                  <a16:creationId xmlns:a16="http://schemas.microsoft.com/office/drawing/2014/main" xmlns="" id="{7880DE56-2BFD-4115-8DA4-C0099AC46D03}"/>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1" name="Shape 10408">
              <a:extLst>
                <a:ext uri="{FF2B5EF4-FFF2-40B4-BE49-F238E27FC236}">
                  <a16:creationId xmlns:a16="http://schemas.microsoft.com/office/drawing/2014/main" xmlns="" id="{798F9326-568D-4F93-9613-88FBC0B608B7}"/>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2" name="Shape 10409">
              <a:extLst>
                <a:ext uri="{FF2B5EF4-FFF2-40B4-BE49-F238E27FC236}">
                  <a16:creationId xmlns:a16="http://schemas.microsoft.com/office/drawing/2014/main" xmlns="" id="{CAD289B0-C3C6-4D73-AE30-1AC6CC9DC3C2}"/>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3" name="Shape 10410">
              <a:extLst>
                <a:ext uri="{FF2B5EF4-FFF2-40B4-BE49-F238E27FC236}">
                  <a16:creationId xmlns:a16="http://schemas.microsoft.com/office/drawing/2014/main" xmlns="" id="{5F07D5CC-FC57-4885-9475-6FA096C1A765}"/>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4" name="Shape 10411">
              <a:extLst>
                <a:ext uri="{FF2B5EF4-FFF2-40B4-BE49-F238E27FC236}">
                  <a16:creationId xmlns:a16="http://schemas.microsoft.com/office/drawing/2014/main" xmlns="" id="{7E1AFEA9-F6B0-4F81-BE9A-6D89C48FEAC6}"/>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5" name="Shape 10412">
              <a:extLst>
                <a:ext uri="{FF2B5EF4-FFF2-40B4-BE49-F238E27FC236}">
                  <a16:creationId xmlns:a16="http://schemas.microsoft.com/office/drawing/2014/main" xmlns="" id="{60039F5C-0C7B-41B3-B1DA-A1A6E190FC7E}"/>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96" name="Shape 10413">
              <a:extLst>
                <a:ext uri="{FF2B5EF4-FFF2-40B4-BE49-F238E27FC236}">
                  <a16:creationId xmlns:a16="http://schemas.microsoft.com/office/drawing/2014/main" xmlns="" id="{C80FDA73-0F12-4020-A740-E255F6D8A2EE}"/>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97" name="Shape 10414">
              <a:extLst>
                <a:ext uri="{FF2B5EF4-FFF2-40B4-BE49-F238E27FC236}">
                  <a16:creationId xmlns:a16="http://schemas.microsoft.com/office/drawing/2014/main" xmlns="" id="{73B333E9-3C1A-42B0-A974-452506EDDC81}"/>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98" name="Shape 10415">
              <a:extLst>
                <a:ext uri="{FF2B5EF4-FFF2-40B4-BE49-F238E27FC236}">
                  <a16:creationId xmlns:a16="http://schemas.microsoft.com/office/drawing/2014/main" xmlns="" id="{CEB06B00-15EF-4F94-80B5-E86AF0243345}"/>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99" name="Shape 10416">
              <a:extLst>
                <a:ext uri="{FF2B5EF4-FFF2-40B4-BE49-F238E27FC236}">
                  <a16:creationId xmlns:a16="http://schemas.microsoft.com/office/drawing/2014/main" xmlns="" id="{F4E1448F-C07C-4FB9-8B8D-0D298B388D13}"/>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0" name="Shape 10417">
              <a:extLst>
                <a:ext uri="{FF2B5EF4-FFF2-40B4-BE49-F238E27FC236}">
                  <a16:creationId xmlns:a16="http://schemas.microsoft.com/office/drawing/2014/main" xmlns="" id="{9140BAA1-B280-4131-A1A4-04DC996CCF98}"/>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1" name="Shape 10418">
              <a:extLst>
                <a:ext uri="{FF2B5EF4-FFF2-40B4-BE49-F238E27FC236}">
                  <a16:creationId xmlns:a16="http://schemas.microsoft.com/office/drawing/2014/main" xmlns="" id="{9D2BE79B-2A0F-491E-A1DB-492C29EFCB2B}"/>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2" name="Shape 10419">
              <a:extLst>
                <a:ext uri="{FF2B5EF4-FFF2-40B4-BE49-F238E27FC236}">
                  <a16:creationId xmlns:a16="http://schemas.microsoft.com/office/drawing/2014/main" xmlns="" id="{90753426-DF97-4C60-9E4A-781BD7492CB5}"/>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3" name="Shape 10420">
              <a:extLst>
                <a:ext uri="{FF2B5EF4-FFF2-40B4-BE49-F238E27FC236}">
                  <a16:creationId xmlns:a16="http://schemas.microsoft.com/office/drawing/2014/main" xmlns="" id="{3BA0035C-5C87-4F02-9CFC-DEB80E4B9DBE}"/>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4" name="Shape 10421">
              <a:extLst>
                <a:ext uri="{FF2B5EF4-FFF2-40B4-BE49-F238E27FC236}">
                  <a16:creationId xmlns:a16="http://schemas.microsoft.com/office/drawing/2014/main" xmlns="" id="{60EA2869-D1AD-4505-97CB-DC85F8C0C4EE}"/>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05" name="Shape 10422">
              <a:extLst>
                <a:ext uri="{FF2B5EF4-FFF2-40B4-BE49-F238E27FC236}">
                  <a16:creationId xmlns:a16="http://schemas.microsoft.com/office/drawing/2014/main" xmlns="" id="{C4BEB410-F039-48BE-8D23-1B7A6D4D6A19}"/>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6" name="Shape 10423">
              <a:extLst>
                <a:ext uri="{FF2B5EF4-FFF2-40B4-BE49-F238E27FC236}">
                  <a16:creationId xmlns:a16="http://schemas.microsoft.com/office/drawing/2014/main" xmlns="" id="{B70B88EB-CBAF-4100-A40E-5FDEAB931517}"/>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7" name="Shape 10424">
              <a:extLst>
                <a:ext uri="{FF2B5EF4-FFF2-40B4-BE49-F238E27FC236}">
                  <a16:creationId xmlns:a16="http://schemas.microsoft.com/office/drawing/2014/main" xmlns="" id="{27CD1446-33B9-44CB-B331-FC2F010DC934}"/>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8" name="Shape 10425">
              <a:extLst>
                <a:ext uri="{FF2B5EF4-FFF2-40B4-BE49-F238E27FC236}">
                  <a16:creationId xmlns:a16="http://schemas.microsoft.com/office/drawing/2014/main" xmlns="" id="{A6193535-F322-491E-B497-E931CACB48FE}"/>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09" name="Shape 10426">
              <a:extLst>
                <a:ext uri="{FF2B5EF4-FFF2-40B4-BE49-F238E27FC236}">
                  <a16:creationId xmlns:a16="http://schemas.microsoft.com/office/drawing/2014/main" xmlns="" id="{774137B3-BA29-46D7-A624-4208534F14B4}"/>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0" name="Shape 10427">
              <a:extLst>
                <a:ext uri="{FF2B5EF4-FFF2-40B4-BE49-F238E27FC236}">
                  <a16:creationId xmlns:a16="http://schemas.microsoft.com/office/drawing/2014/main" xmlns="" id="{DD82D299-B5B2-4BE5-AE46-FD2D57F5D712}"/>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1" name="Shape 10428">
              <a:extLst>
                <a:ext uri="{FF2B5EF4-FFF2-40B4-BE49-F238E27FC236}">
                  <a16:creationId xmlns:a16="http://schemas.microsoft.com/office/drawing/2014/main" xmlns="" id="{C478AE3A-107E-4BD2-9D00-B514A7460F01}"/>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2">
                <a:lumMod val="90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2" name="Shape 10429">
              <a:extLst>
                <a:ext uri="{FF2B5EF4-FFF2-40B4-BE49-F238E27FC236}">
                  <a16:creationId xmlns:a16="http://schemas.microsoft.com/office/drawing/2014/main" xmlns="" id="{E9B723DF-5ABA-4BFF-B7BB-E75A6CD5598D}"/>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3" name="Shape 10430">
              <a:extLst>
                <a:ext uri="{FF2B5EF4-FFF2-40B4-BE49-F238E27FC236}">
                  <a16:creationId xmlns:a16="http://schemas.microsoft.com/office/drawing/2014/main" xmlns="" id="{0DD82411-E9E3-4641-BA70-D5659FB51DE8}"/>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4" name="Shape 10431">
              <a:extLst>
                <a:ext uri="{FF2B5EF4-FFF2-40B4-BE49-F238E27FC236}">
                  <a16:creationId xmlns:a16="http://schemas.microsoft.com/office/drawing/2014/main" xmlns="" id="{AA68CF80-2A70-4677-A231-63D364A65A67}"/>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15" name="Shape 10432">
              <a:extLst>
                <a:ext uri="{FF2B5EF4-FFF2-40B4-BE49-F238E27FC236}">
                  <a16:creationId xmlns:a16="http://schemas.microsoft.com/office/drawing/2014/main" xmlns="" id="{0143AD48-F8B2-4051-AF29-8C724B31782A}"/>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6" name="Shape 10433">
              <a:extLst>
                <a:ext uri="{FF2B5EF4-FFF2-40B4-BE49-F238E27FC236}">
                  <a16:creationId xmlns:a16="http://schemas.microsoft.com/office/drawing/2014/main" xmlns="" id="{F13B3991-E434-47DC-8B3D-E4A9F19B0771}"/>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7" name="Shape 10434">
              <a:extLst>
                <a:ext uri="{FF2B5EF4-FFF2-40B4-BE49-F238E27FC236}">
                  <a16:creationId xmlns:a16="http://schemas.microsoft.com/office/drawing/2014/main" xmlns="" id="{D7BBF1D2-3945-428F-A471-D16E0D23FC5E}"/>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18" name="Shape 10435">
              <a:extLst>
                <a:ext uri="{FF2B5EF4-FFF2-40B4-BE49-F238E27FC236}">
                  <a16:creationId xmlns:a16="http://schemas.microsoft.com/office/drawing/2014/main" xmlns="" id="{B7A9682F-6192-4EA1-80DA-1402ED5532AF}"/>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19" name="Shape 10436">
              <a:extLst>
                <a:ext uri="{FF2B5EF4-FFF2-40B4-BE49-F238E27FC236}">
                  <a16:creationId xmlns:a16="http://schemas.microsoft.com/office/drawing/2014/main" xmlns="" id="{6FD738D5-66F0-49D0-A551-34345EBCE520}"/>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0" name="Shape 10437">
              <a:extLst>
                <a:ext uri="{FF2B5EF4-FFF2-40B4-BE49-F238E27FC236}">
                  <a16:creationId xmlns:a16="http://schemas.microsoft.com/office/drawing/2014/main" xmlns="" id="{C2EADD7F-3CF3-4A89-A3E4-20D75BC76082}"/>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1" name="Shape 10438">
              <a:extLst>
                <a:ext uri="{FF2B5EF4-FFF2-40B4-BE49-F238E27FC236}">
                  <a16:creationId xmlns:a16="http://schemas.microsoft.com/office/drawing/2014/main" xmlns="" id="{0099AD7D-40B0-4918-842E-52F79EFCF866}"/>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22" name="Shape 10439">
              <a:extLst>
                <a:ext uri="{FF2B5EF4-FFF2-40B4-BE49-F238E27FC236}">
                  <a16:creationId xmlns:a16="http://schemas.microsoft.com/office/drawing/2014/main" xmlns="" id="{59CCBD77-2520-45CD-83EB-C9DD6AF70F0D}"/>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23" name="Shape 10440">
              <a:extLst>
                <a:ext uri="{FF2B5EF4-FFF2-40B4-BE49-F238E27FC236}">
                  <a16:creationId xmlns:a16="http://schemas.microsoft.com/office/drawing/2014/main" xmlns="" id="{23EE4E6D-E130-4022-A5B8-09F7500C1DAE}"/>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24" name="Shape 10441">
              <a:extLst>
                <a:ext uri="{FF2B5EF4-FFF2-40B4-BE49-F238E27FC236}">
                  <a16:creationId xmlns:a16="http://schemas.microsoft.com/office/drawing/2014/main" xmlns="" id="{4251FABA-6BC9-4CAA-822C-291F1458D0A6}"/>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5" name="Shape 10442">
              <a:extLst>
                <a:ext uri="{FF2B5EF4-FFF2-40B4-BE49-F238E27FC236}">
                  <a16:creationId xmlns:a16="http://schemas.microsoft.com/office/drawing/2014/main" xmlns="" id="{345A2695-E56E-4A7F-BB87-A26C0533B3FC}"/>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6" name="Shape 10443">
              <a:extLst>
                <a:ext uri="{FF2B5EF4-FFF2-40B4-BE49-F238E27FC236}">
                  <a16:creationId xmlns:a16="http://schemas.microsoft.com/office/drawing/2014/main" xmlns="" id="{A47E6A61-546C-42C7-9557-3413BE9FEE8C}"/>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7" name="Shape 10444">
              <a:extLst>
                <a:ext uri="{FF2B5EF4-FFF2-40B4-BE49-F238E27FC236}">
                  <a16:creationId xmlns:a16="http://schemas.microsoft.com/office/drawing/2014/main" xmlns="" id="{8A3C2593-57AF-41B3-91EE-79BE139B5015}"/>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8" name="Shape 10445">
              <a:extLst>
                <a:ext uri="{FF2B5EF4-FFF2-40B4-BE49-F238E27FC236}">
                  <a16:creationId xmlns:a16="http://schemas.microsoft.com/office/drawing/2014/main" xmlns="" id="{F9280153-0376-445A-85B7-9810252F982C}"/>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29" name="Shape 10446">
              <a:extLst>
                <a:ext uri="{FF2B5EF4-FFF2-40B4-BE49-F238E27FC236}">
                  <a16:creationId xmlns:a16="http://schemas.microsoft.com/office/drawing/2014/main" xmlns="" id="{D357AFFA-F6AC-4190-850F-07F11EFD709B}"/>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0" name="Shape 10447">
              <a:extLst>
                <a:ext uri="{FF2B5EF4-FFF2-40B4-BE49-F238E27FC236}">
                  <a16:creationId xmlns:a16="http://schemas.microsoft.com/office/drawing/2014/main" xmlns="" id="{A20DB16A-60ED-43AB-BEA2-770F78506878}"/>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1" name="Shape 10448">
              <a:extLst>
                <a:ext uri="{FF2B5EF4-FFF2-40B4-BE49-F238E27FC236}">
                  <a16:creationId xmlns:a16="http://schemas.microsoft.com/office/drawing/2014/main" xmlns="" id="{33467B78-17ED-4877-B4E2-B184177BDF22}"/>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2" name="Shape 10449">
              <a:extLst>
                <a:ext uri="{FF2B5EF4-FFF2-40B4-BE49-F238E27FC236}">
                  <a16:creationId xmlns:a16="http://schemas.microsoft.com/office/drawing/2014/main" xmlns="" id="{37C0B013-90CD-40A1-B5FC-2EC644687178}"/>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33" name="Shape 10450">
              <a:extLst>
                <a:ext uri="{FF2B5EF4-FFF2-40B4-BE49-F238E27FC236}">
                  <a16:creationId xmlns:a16="http://schemas.microsoft.com/office/drawing/2014/main" xmlns="" id="{2CDAE8BE-876A-473D-BBC3-6F7606C46005}"/>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4" name="Shape 10451">
              <a:extLst>
                <a:ext uri="{FF2B5EF4-FFF2-40B4-BE49-F238E27FC236}">
                  <a16:creationId xmlns:a16="http://schemas.microsoft.com/office/drawing/2014/main" xmlns="" id="{93CFBD8A-10FD-4BF7-8675-8B833B2FBAFD}"/>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1"/>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5" name="Shape 10452">
              <a:extLst>
                <a:ext uri="{FF2B5EF4-FFF2-40B4-BE49-F238E27FC236}">
                  <a16:creationId xmlns:a16="http://schemas.microsoft.com/office/drawing/2014/main" xmlns="" id="{60D45766-523F-4228-A57E-8883758C1F27}"/>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6" name="Shape 10453">
              <a:extLst>
                <a:ext uri="{FF2B5EF4-FFF2-40B4-BE49-F238E27FC236}">
                  <a16:creationId xmlns:a16="http://schemas.microsoft.com/office/drawing/2014/main" xmlns="" id="{8A3102E6-65DD-4700-AC56-E4C6BB0F6EA9}"/>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37" name="Shape 10454">
              <a:extLst>
                <a:ext uri="{FF2B5EF4-FFF2-40B4-BE49-F238E27FC236}">
                  <a16:creationId xmlns:a16="http://schemas.microsoft.com/office/drawing/2014/main" xmlns="" id="{1266D738-4C82-4925-A0BC-9248B4261DF5}"/>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8" name="Shape 10455">
              <a:extLst>
                <a:ext uri="{FF2B5EF4-FFF2-40B4-BE49-F238E27FC236}">
                  <a16:creationId xmlns:a16="http://schemas.microsoft.com/office/drawing/2014/main" xmlns="" id="{55DA7642-3410-49DB-A8BF-3ECD2BC175CF}"/>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sp>
          <p:nvSpPr>
            <p:cNvPr id="139" name="Shape 10456">
              <a:extLst>
                <a:ext uri="{FF2B5EF4-FFF2-40B4-BE49-F238E27FC236}">
                  <a16:creationId xmlns:a16="http://schemas.microsoft.com/office/drawing/2014/main" xmlns="" id="{F8E7360F-A249-4896-B17F-2F7966DA0936}"/>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600" dirty="0">
                <a:latin typeface="Lato Light" panose="020F0502020204030203" pitchFamily="34" charset="0"/>
              </a:endParaRPr>
            </a:p>
          </p:txBody>
        </p:sp>
      </p:grpSp>
      <p:sp>
        <p:nvSpPr>
          <p:cNvPr id="140" name="TextBox 125">
            <a:extLst>
              <a:ext uri="{FF2B5EF4-FFF2-40B4-BE49-F238E27FC236}">
                <a16:creationId xmlns:a16="http://schemas.microsoft.com/office/drawing/2014/main" xmlns="" id="{2E6F011D-BAEC-4841-9F73-800B5EE4673D}"/>
              </a:ext>
            </a:extLst>
          </p:cNvPr>
          <p:cNvSpPr txBox="1"/>
          <p:nvPr/>
        </p:nvSpPr>
        <p:spPr>
          <a:xfrm>
            <a:off x="3648407" y="2399136"/>
            <a:ext cx="2447593" cy="1015663"/>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Establecer políticas de ERM</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y fijar objetivos de </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aplicación</a:t>
            </a:r>
          </a:p>
        </p:txBody>
      </p:sp>
      <p:sp>
        <p:nvSpPr>
          <p:cNvPr id="141" name="TextBox 129">
            <a:extLst>
              <a:ext uri="{FF2B5EF4-FFF2-40B4-BE49-F238E27FC236}">
                <a16:creationId xmlns:a16="http://schemas.microsoft.com/office/drawing/2014/main" xmlns="" id="{DA2CD6C0-2C1E-47F4-B9AC-87921418B11F}"/>
              </a:ext>
            </a:extLst>
          </p:cNvPr>
          <p:cNvSpPr txBox="1"/>
          <p:nvPr/>
        </p:nvSpPr>
        <p:spPr>
          <a:xfrm>
            <a:off x="9246591" y="2079751"/>
            <a:ext cx="2830262" cy="707886"/>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Enmarcar la responsabilidad y la </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autoridad</a:t>
            </a:r>
          </a:p>
        </p:txBody>
      </p:sp>
      <p:sp>
        <p:nvSpPr>
          <p:cNvPr id="142" name="TextBox 125">
            <a:extLst>
              <a:ext uri="{FF2B5EF4-FFF2-40B4-BE49-F238E27FC236}">
                <a16:creationId xmlns:a16="http://schemas.microsoft.com/office/drawing/2014/main" xmlns="" id="{F9AD940C-C529-4D7C-B53C-C6805EEA9C29}"/>
              </a:ext>
            </a:extLst>
          </p:cNvPr>
          <p:cNvSpPr txBox="1"/>
          <p:nvPr/>
        </p:nvSpPr>
        <p:spPr>
          <a:xfrm>
            <a:off x="3566713" y="3664379"/>
            <a:ext cx="2946384" cy="707886"/>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Promover la competencia en ERM</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en toda la empresa</a:t>
            </a:r>
          </a:p>
        </p:txBody>
      </p:sp>
      <p:sp>
        <p:nvSpPr>
          <p:cNvPr id="143" name="TextBox 129">
            <a:extLst>
              <a:ext uri="{FF2B5EF4-FFF2-40B4-BE49-F238E27FC236}">
                <a16:creationId xmlns:a16="http://schemas.microsoft.com/office/drawing/2014/main" xmlns="" id="{61CDD17E-7917-45E7-AB83-60CBE4A85285}"/>
              </a:ext>
            </a:extLst>
          </p:cNvPr>
          <p:cNvSpPr txBox="1"/>
          <p:nvPr/>
        </p:nvSpPr>
        <p:spPr>
          <a:xfrm>
            <a:off x="9267401" y="2730663"/>
            <a:ext cx="2666707" cy="1323439"/>
          </a:xfrm>
          <a:prstGeom prst="rect">
            <a:avLst/>
          </a:prstGeom>
          <a:noFill/>
        </p:spPr>
        <p:txBody>
          <a:bodyPr wrap="square" rtlCol="0" anchor="t" anchorCtr="0">
            <a:spAutoFit/>
          </a:bodyPr>
          <a:lstStyle/>
          <a:p>
            <a:r>
              <a:rPr lang="en-GB" sz="2000" dirty="0">
                <a:solidFill>
                  <a:schemeClr val="tx2"/>
                </a:solidFill>
                <a:latin typeface="+mj-lt"/>
                <a:ea typeface="League Spartan" charset="0"/>
                <a:cs typeface="Poppins" pitchFamily="2" charset="77"/>
              </a:rPr>
              <a:t>Orientar la integración de la ERM con las actividades de planificación y gestión empresarial</a:t>
            </a:r>
          </a:p>
        </p:txBody>
      </p:sp>
      <p:sp>
        <p:nvSpPr>
          <p:cNvPr id="144" name="TextBox 125">
            <a:extLst>
              <a:ext uri="{FF2B5EF4-FFF2-40B4-BE49-F238E27FC236}">
                <a16:creationId xmlns:a16="http://schemas.microsoft.com/office/drawing/2014/main" xmlns="" id="{EF00DCF3-BA49-4F39-9646-14B0020DFB2D}"/>
              </a:ext>
            </a:extLst>
          </p:cNvPr>
          <p:cNvSpPr txBox="1"/>
          <p:nvPr/>
        </p:nvSpPr>
        <p:spPr>
          <a:xfrm>
            <a:off x="3659157" y="4483259"/>
            <a:ext cx="2445541" cy="1323439"/>
          </a:xfrm>
          <a:prstGeom prst="rect">
            <a:avLst/>
          </a:prstGeom>
          <a:noFill/>
        </p:spPr>
        <p:txBody>
          <a:bodyPr wrap="none" rtlCol="0" anchor="t" anchorCtr="0">
            <a:spAutoFit/>
          </a:bodyPr>
          <a:lstStyle/>
          <a:p>
            <a:r>
              <a:rPr lang="en-GB" sz="2000" dirty="0">
                <a:solidFill>
                  <a:schemeClr val="tx2"/>
                </a:solidFill>
                <a:latin typeface="+mj-lt"/>
                <a:ea typeface="League Spartan" charset="0"/>
                <a:cs typeface="Poppins" pitchFamily="2" charset="77"/>
              </a:rPr>
              <a:t>Supervisar el desarrollo</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de la entidad y de las</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unidades de negocio</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tolerancias de riesgo</a:t>
            </a:r>
          </a:p>
        </p:txBody>
      </p:sp>
      <p:sp>
        <p:nvSpPr>
          <p:cNvPr id="145" name="TextBox 129">
            <a:extLst>
              <a:ext uri="{FF2B5EF4-FFF2-40B4-BE49-F238E27FC236}">
                <a16:creationId xmlns:a16="http://schemas.microsoft.com/office/drawing/2014/main" xmlns="" id="{D8BCCF44-3CBA-4EBF-ABE6-5D99DC548CDB}"/>
              </a:ext>
            </a:extLst>
          </p:cNvPr>
          <p:cNvSpPr txBox="1"/>
          <p:nvPr/>
        </p:nvSpPr>
        <p:spPr>
          <a:xfrm>
            <a:off x="9281593" y="4033798"/>
            <a:ext cx="2830262" cy="1015663"/>
          </a:xfrm>
          <a:prstGeom prst="rect">
            <a:avLst/>
          </a:prstGeom>
          <a:noFill/>
        </p:spPr>
        <p:txBody>
          <a:bodyPr wrap="square" rtlCol="0" anchor="t" anchorCtr="0">
            <a:spAutoFit/>
          </a:bodyPr>
          <a:lstStyle/>
          <a:p>
            <a:r>
              <a:rPr lang="en-GB" sz="2000" dirty="0">
                <a:solidFill>
                  <a:schemeClr val="tx2"/>
                </a:solidFill>
                <a:latin typeface="+mj-lt"/>
                <a:ea typeface="League Spartan" charset="0"/>
                <a:cs typeface="Poppins" pitchFamily="2" charset="77"/>
              </a:rPr>
              <a:t>Facilitar a los gestores el desarrollo de</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de protocolos de información</a:t>
            </a:r>
          </a:p>
        </p:txBody>
      </p:sp>
      <p:sp>
        <p:nvSpPr>
          <p:cNvPr id="146" name="TextBox 129">
            <a:extLst>
              <a:ext uri="{FF2B5EF4-FFF2-40B4-BE49-F238E27FC236}">
                <a16:creationId xmlns:a16="http://schemas.microsoft.com/office/drawing/2014/main" xmlns="" id="{D3DF5A4D-75F5-4012-8D9D-0493FFBA9AA4}"/>
              </a:ext>
            </a:extLst>
          </p:cNvPr>
          <p:cNvSpPr txBox="1"/>
          <p:nvPr/>
        </p:nvSpPr>
        <p:spPr>
          <a:xfrm>
            <a:off x="9298016" y="5016825"/>
            <a:ext cx="2839057" cy="1323439"/>
          </a:xfrm>
          <a:prstGeom prst="rect">
            <a:avLst/>
          </a:prstGeom>
          <a:noFill/>
        </p:spPr>
        <p:txBody>
          <a:bodyPr wrap="square" rtlCol="0" anchor="t" anchorCtr="0">
            <a:spAutoFit/>
          </a:bodyPr>
          <a:lstStyle/>
          <a:p>
            <a:r>
              <a:rPr lang="en-GB" sz="2000" dirty="0">
                <a:solidFill>
                  <a:schemeClr val="tx2"/>
                </a:solidFill>
                <a:latin typeface="+mj-lt"/>
                <a:ea typeface="League Spartan" charset="0"/>
                <a:cs typeface="Poppins" pitchFamily="2" charset="77"/>
              </a:rPr>
              <a:t>Informar a la dirección de la empresa sobre los progresos realizados y recomendar las medidas necesarias</a:t>
            </a:r>
          </a:p>
        </p:txBody>
      </p:sp>
      <p:sp>
        <p:nvSpPr>
          <p:cNvPr id="147" name="Circle">
            <a:extLst>
              <a:ext uri="{FF2B5EF4-FFF2-40B4-BE49-F238E27FC236}">
                <a16:creationId xmlns:a16="http://schemas.microsoft.com/office/drawing/2014/main" xmlns="" id="{351C4A34-C88F-455D-8FE3-73BE8523F243}"/>
              </a:ext>
            </a:extLst>
          </p:cNvPr>
          <p:cNvSpPr/>
          <p:nvPr/>
        </p:nvSpPr>
        <p:spPr>
          <a:xfrm flipV="1">
            <a:off x="3437167" y="2975735"/>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49" name="Circle">
            <a:extLst>
              <a:ext uri="{FF2B5EF4-FFF2-40B4-BE49-F238E27FC236}">
                <a16:creationId xmlns:a16="http://schemas.microsoft.com/office/drawing/2014/main" xmlns="" id="{E7AE19DA-F402-4391-B471-05852E1B7BEE}"/>
              </a:ext>
            </a:extLst>
          </p:cNvPr>
          <p:cNvSpPr/>
          <p:nvPr/>
        </p:nvSpPr>
        <p:spPr>
          <a:xfrm flipV="1">
            <a:off x="3401967" y="4589503"/>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0" name="Circle">
            <a:extLst>
              <a:ext uri="{FF2B5EF4-FFF2-40B4-BE49-F238E27FC236}">
                <a16:creationId xmlns:a16="http://schemas.microsoft.com/office/drawing/2014/main" xmlns="" id="{500E2E1C-C7FB-4C9B-B174-D414FB91E12F}"/>
              </a:ext>
            </a:extLst>
          </p:cNvPr>
          <p:cNvSpPr/>
          <p:nvPr/>
        </p:nvSpPr>
        <p:spPr>
          <a:xfrm flipV="1">
            <a:off x="9100688" y="2195356"/>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1" name="Circle">
            <a:extLst>
              <a:ext uri="{FF2B5EF4-FFF2-40B4-BE49-F238E27FC236}">
                <a16:creationId xmlns:a16="http://schemas.microsoft.com/office/drawing/2014/main" xmlns="" id="{56EFC683-0832-4CA5-878A-06F17B31B301}"/>
              </a:ext>
            </a:extLst>
          </p:cNvPr>
          <p:cNvSpPr/>
          <p:nvPr/>
        </p:nvSpPr>
        <p:spPr>
          <a:xfrm flipV="1">
            <a:off x="9116399" y="2890805"/>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2" name="Circle">
            <a:extLst>
              <a:ext uri="{FF2B5EF4-FFF2-40B4-BE49-F238E27FC236}">
                <a16:creationId xmlns:a16="http://schemas.microsoft.com/office/drawing/2014/main" xmlns="" id="{D9F9D0BE-87DE-4800-BAFF-995ECCC5A395}"/>
              </a:ext>
            </a:extLst>
          </p:cNvPr>
          <p:cNvSpPr/>
          <p:nvPr/>
        </p:nvSpPr>
        <p:spPr>
          <a:xfrm flipV="1">
            <a:off x="9186684" y="4260980"/>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3" name="Circle">
            <a:extLst>
              <a:ext uri="{FF2B5EF4-FFF2-40B4-BE49-F238E27FC236}">
                <a16:creationId xmlns:a16="http://schemas.microsoft.com/office/drawing/2014/main" xmlns="" id="{7EB8EE95-E6FA-47B1-8904-2D388B5CF2E2}"/>
              </a:ext>
            </a:extLst>
          </p:cNvPr>
          <p:cNvSpPr/>
          <p:nvPr/>
        </p:nvSpPr>
        <p:spPr>
          <a:xfrm flipV="1">
            <a:off x="9185865" y="4981074"/>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54" name="Circle">
            <a:extLst>
              <a:ext uri="{FF2B5EF4-FFF2-40B4-BE49-F238E27FC236}">
                <a16:creationId xmlns:a16="http://schemas.microsoft.com/office/drawing/2014/main" xmlns="" id="{8EB08616-D2BA-4652-8265-B6254FE6EB71}"/>
              </a:ext>
            </a:extLst>
          </p:cNvPr>
          <p:cNvSpPr/>
          <p:nvPr/>
        </p:nvSpPr>
        <p:spPr>
          <a:xfrm flipV="1">
            <a:off x="3426281" y="3988107"/>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Tree>
    <p:extLst>
      <p:ext uri="{BB962C8B-B14F-4D97-AF65-F5344CB8AC3E}">
        <p14:creationId xmlns:p14="http://schemas.microsoft.com/office/powerpoint/2010/main" val="402313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94725" y="632966"/>
            <a:ext cx="8852375" cy="697353"/>
          </a:xfrm>
        </p:spPr>
        <p:txBody>
          <a:bodyPr>
            <a:normAutofit fontScale="85000" lnSpcReduction="10000"/>
          </a:bodyPr>
          <a:lstStyle/>
          <a:p>
            <a:r>
              <a:rPr lang="en-GB" dirty="0"/>
              <a:t>El papel de la auditoría interna en la gestión del riesgo empresarial</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00122" y="2142491"/>
            <a:ext cx="3022426"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auditoría interna es una actividad independiente y objetiva de aseguramiento y consultoría. Su función principal en relación con la gestión del riesgo empresarial es proporcionar una garantía objetiva al consejo de administración sobre la eficacia de la gestión del riesgo.</a:t>
            </a:r>
            <a:endParaRPr lang="en-GB" sz="2200" b="1"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140" name="TextBox 125">
            <a:extLst>
              <a:ext uri="{FF2B5EF4-FFF2-40B4-BE49-F238E27FC236}">
                <a16:creationId xmlns:a16="http://schemas.microsoft.com/office/drawing/2014/main" xmlns="" id="{2E6F011D-BAEC-4841-9F73-800B5EE4673D}"/>
              </a:ext>
            </a:extLst>
          </p:cNvPr>
          <p:cNvSpPr txBox="1"/>
          <p:nvPr/>
        </p:nvSpPr>
        <p:spPr>
          <a:xfrm>
            <a:off x="7444120" y="1893956"/>
            <a:ext cx="4486278" cy="4801314"/>
          </a:xfrm>
          <a:prstGeom prst="rect">
            <a:avLst/>
          </a:prstGeom>
          <a:solidFill>
            <a:schemeClr val="accent1">
              <a:lumMod val="60000"/>
              <a:lumOff val="40000"/>
            </a:schemeClr>
          </a:solidFill>
        </p:spPr>
        <p:txBody>
          <a:bodyPr wrap="square" rtlCol="0" anchor="t" anchorCtr="0">
            <a:spAutoFit/>
          </a:bodyPr>
          <a:lstStyle/>
          <a:p>
            <a:pPr marL="285750" indent="-285750">
              <a:buFont typeface="Arial" panose="020B0604020202020204" pitchFamily="34" charset="0"/>
              <a:buChar char="•"/>
            </a:pPr>
            <a:r>
              <a:rPr lang="en-GB" dirty="0">
                <a:solidFill>
                  <a:schemeClr val="bg1"/>
                </a:solidFill>
                <a:latin typeface="+mj-lt"/>
                <a:ea typeface="League Spartan" charset="0"/>
                <a:cs typeface="Poppins" pitchFamily="2" charset="77"/>
              </a:rPr>
              <a:t>Los consejos de administración exigen una garantía objetiva de que los procesos de gestión de riesgos funcionan y de que los principales riesgos</a:t>
            </a:r>
            <a:br>
              <a:rPr lang="en-GB" dirty="0">
                <a:solidFill>
                  <a:schemeClr val="bg1"/>
                </a:solidFill>
                <a:latin typeface="+mj-lt"/>
                <a:ea typeface="League Spartan" charset="0"/>
                <a:cs typeface="Poppins" pitchFamily="2" charset="77"/>
              </a:rPr>
            </a:br>
            <a:r>
              <a:rPr lang="en-GB" dirty="0">
                <a:solidFill>
                  <a:schemeClr val="bg1"/>
                </a:solidFill>
                <a:latin typeface="+mj-lt"/>
                <a:ea typeface="League Spartan" charset="0"/>
                <a:cs typeface="Poppins" pitchFamily="2" charset="77"/>
              </a:rPr>
              <a:t>se están gestionando eficazmente </a:t>
            </a:r>
          </a:p>
          <a:p>
            <a:pPr marL="285750" indent="-285750">
              <a:buFont typeface="Arial" panose="020B0604020202020204" pitchFamily="34" charset="0"/>
              <a:buChar char="•"/>
            </a:pPr>
            <a:r>
              <a:rPr lang="en-GB" dirty="0">
                <a:solidFill>
                  <a:schemeClr val="bg1"/>
                </a:solidFill>
                <a:latin typeface="+mj-lt"/>
                <a:ea typeface="League Spartan" charset="0"/>
                <a:cs typeface="Poppins" pitchFamily="2" charset="77"/>
              </a:rPr>
              <a:t>La auditoría no debe participar en la gestión del riesgo, ya que esto</a:t>
            </a:r>
            <a:br>
              <a:rPr lang="en-GB" dirty="0">
                <a:solidFill>
                  <a:schemeClr val="bg1"/>
                </a:solidFill>
                <a:latin typeface="+mj-lt"/>
                <a:ea typeface="League Spartan" charset="0"/>
                <a:cs typeface="Poppins" pitchFamily="2" charset="77"/>
              </a:rPr>
            </a:br>
            <a:r>
              <a:rPr lang="en-GB" dirty="0">
                <a:solidFill>
                  <a:schemeClr val="bg1"/>
                </a:solidFill>
                <a:latin typeface="+mj-lt"/>
                <a:ea typeface="League Spartan" charset="0"/>
                <a:cs typeface="Poppins" pitchFamily="2" charset="77"/>
              </a:rPr>
              <a:t>es responsabilidad del equipo directivo</a:t>
            </a:r>
          </a:p>
          <a:p>
            <a:pPr marL="285750" indent="-285750">
              <a:buFont typeface="Arial" panose="020B0604020202020204" pitchFamily="34" charset="0"/>
              <a:buChar char="•"/>
            </a:pPr>
            <a:r>
              <a:rPr lang="en-GB" dirty="0">
                <a:solidFill>
                  <a:schemeClr val="bg1"/>
                </a:solidFill>
                <a:latin typeface="+mj-lt"/>
                <a:ea typeface="League Spartan" charset="0"/>
                <a:cs typeface="Poppins" pitchFamily="2" charset="77"/>
              </a:rPr>
              <a:t>Las responsabilidades de la auditoría deben estar documentadas y aprobadas por el Comité de Auditoría</a:t>
            </a:r>
          </a:p>
          <a:p>
            <a:pPr marL="285750" indent="-285750">
              <a:buFont typeface="Arial" panose="020B0604020202020204" pitchFamily="34" charset="0"/>
              <a:buChar char="•"/>
            </a:pPr>
            <a:r>
              <a:rPr lang="en-GB" dirty="0">
                <a:solidFill>
                  <a:schemeClr val="bg1"/>
                </a:solidFill>
                <a:latin typeface="+mj-lt"/>
                <a:ea typeface="League Spartan" charset="0"/>
                <a:cs typeface="Poppins" pitchFamily="2" charset="77"/>
              </a:rPr>
              <a:t>La auditoría no puede ofrecer garantías objetivas sobre ninguna parte del marco de gestión de riesgos de la que es responsable</a:t>
            </a:r>
          </a:p>
          <a:p>
            <a:pPr marL="285750" indent="-285750">
              <a:buFont typeface="Arial" panose="020B0604020202020204" pitchFamily="34" charset="0"/>
              <a:buChar char="•"/>
            </a:pPr>
            <a:r>
              <a:rPr lang="en-GB" dirty="0">
                <a:solidFill>
                  <a:schemeClr val="bg1"/>
                </a:solidFill>
                <a:latin typeface="+mj-lt"/>
                <a:ea typeface="League Spartan" charset="0"/>
                <a:cs typeface="Poppins" pitchFamily="2" charset="77"/>
              </a:rPr>
              <a:t>La auditoría no debe asumir ninguna responsabilidad de ERM en la que la función no tenga la experiencia adecuada</a:t>
            </a:r>
          </a:p>
        </p:txBody>
      </p:sp>
      <p:grpSp>
        <p:nvGrpSpPr>
          <p:cNvPr id="147" name="Gruppieren 146">
            <a:extLst>
              <a:ext uri="{FF2B5EF4-FFF2-40B4-BE49-F238E27FC236}">
                <a16:creationId xmlns:a16="http://schemas.microsoft.com/office/drawing/2014/main" xmlns="" id="{9088B80D-4B7A-4699-B737-D2D25F6FED2D}"/>
              </a:ext>
            </a:extLst>
          </p:cNvPr>
          <p:cNvGrpSpPr>
            <a:grpSpLocks noChangeAspect="1"/>
          </p:cNvGrpSpPr>
          <p:nvPr/>
        </p:nvGrpSpPr>
        <p:grpSpPr>
          <a:xfrm>
            <a:off x="9492144" y="283345"/>
            <a:ext cx="2699856" cy="1349077"/>
            <a:chOff x="1524000" y="1432314"/>
            <a:chExt cx="9144000" cy="4569109"/>
          </a:xfrm>
        </p:grpSpPr>
        <p:sp>
          <p:nvSpPr>
            <p:cNvPr id="148" name="Shape 60835">
              <a:extLst>
                <a:ext uri="{FF2B5EF4-FFF2-40B4-BE49-F238E27FC236}">
                  <a16:creationId xmlns:a16="http://schemas.microsoft.com/office/drawing/2014/main" xmlns="" id="{E19DCD47-50EF-4655-B4CF-347CCEE21F78}"/>
                </a:ext>
              </a:extLst>
            </p:cNvPr>
            <p:cNvSpPr/>
            <p:nvPr/>
          </p:nvSpPr>
          <p:spPr>
            <a:xfrm>
              <a:off x="3657862" y="1432314"/>
              <a:ext cx="6124131" cy="2995081"/>
            </a:xfrm>
            <a:prstGeom prst="rect">
              <a:avLst/>
            </a:prstGeom>
            <a:solidFill>
              <a:schemeClr val="bg1">
                <a:lumMod val="85000"/>
              </a:schemeClr>
            </a:solidFill>
            <a:ln w="12700" cap="flat">
              <a:noFill/>
              <a:miter lim="400000"/>
            </a:ln>
            <a:effectLst/>
          </p:spPr>
          <p:txBody>
            <a:bodyPr wrap="square" lIns="0" tIns="0" rIns="0" bIns="0" numCol="1" anchor="t">
              <a:noAutofit/>
            </a:bodyPr>
            <a:lstStyle/>
            <a:p>
              <a:endParaRPr lang="en-GB" sz="1200" dirty="0">
                <a:latin typeface="Lato Light" panose="020F0502020204030203" pitchFamily="34" charset="0"/>
              </a:endParaRPr>
            </a:p>
          </p:txBody>
        </p:sp>
        <p:grpSp>
          <p:nvGrpSpPr>
            <p:cNvPr id="149" name="Group 75">
              <a:extLst>
                <a:ext uri="{FF2B5EF4-FFF2-40B4-BE49-F238E27FC236}">
                  <a16:creationId xmlns:a16="http://schemas.microsoft.com/office/drawing/2014/main" xmlns="" id="{82439134-EC66-419E-9929-3E1994630F78}"/>
                </a:ext>
              </a:extLst>
            </p:cNvPr>
            <p:cNvGrpSpPr/>
            <p:nvPr/>
          </p:nvGrpSpPr>
          <p:grpSpPr>
            <a:xfrm>
              <a:off x="3880403" y="1570301"/>
              <a:ext cx="5658228" cy="2926731"/>
              <a:chOff x="6282105" y="1902756"/>
              <a:chExt cx="15084679" cy="7802590"/>
            </a:xfrm>
          </p:grpSpPr>
          <p:sp>
            <p:nvSpPr>
              <p:cNvPr id="175" name="Rectangle 49">
                <a:extLst>
                  <a:ext uri="{FF2B5EF4-FFF2-40B4-BE49-F238E27FC236}">
                    <a16:creationId xmlns:a16="http://schemas.microsoft.com/office/drawing/2014/main" xmlns="" id="{CBB235DE-7958-4618-BDEC-5D52E7A49FA8}"/>
                  </a:ext>
                </a:extLst>
              </p:cNvPr>
              <p:cNvSpPr/>
              <p:nvPr/>
            </p:nvSpPr>
            <p:spPr>
              <a:xfrm>
                <a:off x="6282105" y="2157871"/>
                <a:ext cx="6161822" cy="3322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latin typeface="Lato Light" panose="020F0502020204030203" pitchFamily="34" charset="0"/>
                </a:endParaRPr>
              </a:p>
            </p:txBody>
          </p:sp>
          <p:sp>
            <p:nvSpPr>
              <p:cNvPr id="176" name="Rectangle 50">
                <a:extLst>
                  <a:ext uri="{FF2B5EF4-FFF2-40B4-BE49-F238E27FC236}">
                    <a16:creationId xmlns:a16="http://schemas.microsoft.com/office/drawing/2014/main" xmlns="" id="{509F9C15-B1AC-4AC3-9CA3-F52DEB91F8E0}"/>
                  </a:ext>
                </a:extLst>
              </p:cNvPr>
              <p:cNvSpPr/>
              <p:nvPr/>
            </p:nvSpPr>
            <p:spPr>
              <a:xfrm>
                <a:off x="6282105" y="5641440"/>
                <a:ext cx="6161822" cy="3322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latin typeface="Lato Light" panose="020F0502020204030203" pitchFamily="34" charset="0"/>
                </a:endParaRPr>
              </a:p>
            </p:txBody>
          </p:sp>
          <p:sp>
            <p:nvSpPr>
              <p:cNvPr id="177" name="Rectangle 51">
                <a:extLst>
                  <a:ext uri="{FF2B5EF4-FFF2-40B4-BE49-F238E27FC236}">
                    <a16:creationId xmlns:a16="http://schemas.microsoft.com/office/drawing/2014/main" xmlns="" id="{4B795A56-0F5B-4521-A5C9-7BEFE3C9F8C1}"/>
                  </a:ext>
                </a:extLst>
              </p:cNvPr>
              <p:cNvSpPr/>
              <p:nvPr/>
            </p:nvSpPr>
            <p:spPr>
              <a:xfrm>
                <a:off x="12598253" y="5641440"/>
                <a:ext cx="4818906" cy="33224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latin typeface="Lato Light" panose="020F0502020204030203" pitchFamily="34" charset="0"/>
                </a:endParaRPr>
              </a:p>
            </p:txBody>
          </p:sp>
          <p:sp>
            <p:nvSpPr>
              <p:cNvPr id="178" name="Rectangle 52">
                <a:extLst>
                  <a:ext uri="{FF2B5EF4-FFF2-40B4-BE49-F238E27FC236}">
                    <a16:creationId xmlns:a16="http://schemas.microsoft.com/office/drawing/2014/main" xmlns="" id="{66A69576-F120-4FCB-80AF-46D707F51945}"/>
                  </a:ext>
                </a:extLst>
              </p:cNvPr>
              <p:cNvSpPr/>
              <p:nvPr/>
            </p:nvSpPr>
            <p:spPr>
              <a:xfrm>
                <a:off x="17571485" y="5641440"/>
                <a:ext cx="3795299" cy="33224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latin typeface="Lato Light" panose="020F0502020204030203" pitchFamily="34" charset="0"/>
                </a:endParaRPr>
              </a:p>
            </p:txBody>
          </p:sp>
          <p:sp>
            <p:nvSpPr>
              <p:cNvPr id="179" name="Rectangle 53">
                <a:extLst>
                  <a:ext uri="{FF2B5EF4-FFF2-40B4-BE49-F238E27FC236}">
                    <a16:creationId xmlns:a16="http://schemas.microsoft.com/office/drawing/2014/main" xmlns="" id="{59A3DB75-1E1D-4EF0-8009-A997B4EECDEA}"/>
                  </a:ext>
                </a:extLst>
              </p:cNvPr>
              <p:cNvSpPr/>
              <p:nvPr/>
            </p:nvSpPr>
            <p:spPr>
              <a:xfrm>
                <a:off x="17571485" y="2157871"/>
                <a:ext cx="3795299" cy="33224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latin typeface="Lato Light" panose="020F0502020204030203" pitchFamily="34" charset="0"/>
                </a:endParaRPr>
              </a:p>
            </p:txBody>
          </p:sp>
          <p:sp>
            <p:nvSpPr>
              <p:cNvPr id="180" name="Rectangle 54">
                <a:extLst>
                  <a:ext uri="{FF2B5EF4-FFF2-40B4-BE49-F238E27FC236}">
                    <a16:creationId xmlns:a16="http://schemas.microsoft.com/office/drawing/2014/main" xmlns="" id="{2BB3C295-A16C-428D-B5F2-E6091564C66D}"/>
                  </a:ext>
                </a:extLst>
              </p:cNvPr>
              <p:cNvSpPr/>
              <p:nvPr/>
            </p:nvSpPr>
            <p:spPr>
              <a:xfrm>
                <a:off x="12598253" y="2157871"/>
                <a:ext cx="2332290" cy="3322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latin typeface="Lato Light" panose="020F0502020204030203" pitchFamily="34" charset="0"/>
                </a:endParaRPr>
              </a:p>
            </p:txBody>
          </p:sp>
          <p:sp>
            <p:nvSpPr>
              <p:cNvPr id="181" name="Rectangle 55">
                <a:extLst>
                  <a:ext uri="{FF2B5EF4-FFF2-40B4-BE49-F238E27FC236}">
                    <a16:creationId xmlns:a16="http://schemas.microsoft.com/office/drawing/2014/main" xmlns="" id="{3D3FE5D6-342B-4345-A641-3A93AAB253D3}"/>
                  </a:ext>
                </a:extLst>
              </p:cNvPr>
              <p:cNvSpPr/>
              <p:nvPr/>
            </p:nvSpPr>
            <p:spPr>
              <a:xfrm>
                <a:off x="15084869" y="2157871"/>
                <a:ext cx="2332290" cy="3322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latin typeface="Lato Light" panose="020F0502020204030203" pitchFamily="34" charset="0"/>
                </a:endParaRPr>
              </a:p>
            </p:txBody>
          </p:sp>
          <p:sp>
            <p:nvSpPr>
              <p:cNvPr id="182" name="TextBox 56">
                <a:extLst>
                  <a:ext uri="{FF2B5EF4-FFF2-40B4-BE49-F238E27FC236}">
                    <a16:creationId xmlns:a16="http://schemas.microsoft.com/office/drawing/2014/main" xmlns="" id="{736ECDDD-DAFF-4013-86D3-9A7A945A1902}"/>
                  </a:ext>
                </a:extLst>
              </p:cNvPr>
              <p:cNvSpPr txBox="1"/>
              <p:nvPr/>
            </p:nvSpPr>
            <p:spPr>
              <a:xfrm>
                <a:off x="6546707" y="1902756"/>
                <a:ext cx="3447688" cy="1389490"/>
              </a:xfrm>
              <a:prstGeom prst="rect">
                <a:avLst/>
              </a:prstGeom>
              <a:noFill/>
            </p:spPr>
            <p:txBody>
              <a:bodyPr wrap="none" rtlCol="0" anchor="ctr" anchorCtr="0">
                <a:spAutoFit/>
              </a:bodyPr>
              <a:lstStyle/>
              <a:p>
                <a:r>
                  <a:rPr lang="en-GB" sz="400" b="1" dirty="0">
                    <a:solidFill>
                      <a:schemeClr val="bg1"/>
                    </a:solidFill>
                    <a:latin typeface="Poppins" pitchFamily="2" charset="77"/>
                    <a:ea typeface="League Spartan" charset="0"/>
                    <a:cs typeface="Poppins" pitchFamily="2" charset="77"/>
                  </a:rPr>
                  <a:t>VISITANTES</a:t>
                </a:r>
              </a:p>
            </p:txBody>
          </p:sp>
          <p:sp>
            <p:nvSpPr>
              <p:cNvPr id="183" name="TextBox 57">
                <a:extLst>
                  <a:ext uri="{FF2B5EF4-FFF2-40B4-BE49-F238E27FC236}">
                    <a16:creationId xmlns:a16="http://schemas.microsoft.com/office/drawing/2014/main" xmlns="" id="{A9028CA0-DA4D-43EF-ACE7-A361D6DBA710}"/>
                  </a:ext>
                </a:extLst>
              </p:cNvPr>
              <p:cNvSpPr txBox="1"/>
              <p:nvPr/>
            </p:nvSpPr>
            <p:spPr>
              <a:xfrm>
                <a:off x="12819476" y="1902756"/>
                <a:ext cx="4026645" cy="1389490"/>
              </a:xfrm>
              <a:prstGeom prst="rect">
                <a:avLst/>
              </a:prstGeom>
              <a:noFill/>
            </p:spPr>
            <p:txBody>
              <a:bodyPr wrap="none" rtlCol="0" anchor="ctr" anchorCtr="0">
                <a:spAutoFit/>
              </a:bodyPr>
              <a:lstStyle/>
              <a:p>
                <a:r>
                  <a:rPr lang="en-GB" sz="400" b="1" dirty="0">
                    <a:solidFill>
                      <a:schemeClr val="bg1"/>
                    </a:solidFill>
                    <a:latin typeface="Poppins" pitchFamily="2" charset="77"/>
                    <a:ea typeface="League Spartan" charset="0"/>
                    <a:cs typeface="Poppins" pitchFamily="2" charset="77"/>
                  </a:rPr>
                  <a:t>COMENTARIOS</a:t>
                </a:r>
              </a:p>
            </p:txBody>
          </p:sp>
          <p:sp>
            <p:nvSpPr>
              <p:cNvPr id="184" name="TextBox 58">
                <a:extLst>
                  <a:ext uri="{FF2B5EF4-FFF2-40B4-BE49-F238E27FC236}">
                    <a16:creationId xmlns:a16="http://schemas.microsoft.com/office/drawing/2014/main" xmlns="" id="{F813335A-142B-4027-B1CF-E2D3652E80F6}"/>
                  </a:ext>
                </a:extLst>
              </p:cNvPr>
              <p:cNvSpPr txBox="1"/>
              <p:nvPr/>
            </p:nvSpPr>
            <p:spPr>
              <a:xfrm>
                <a:off x="15307465" y="1902756"/>
                <a:ext cx="2897683" cy="1389490"/>
              </a:xfrm>
              <a:prstGeom prst="rect">
                <a:avLst/>
              </a:prstGeom>
              <a:noFill/>
            </p:spPr>
            <p:txBody>
              <a:bodyPr wrap="none" rtlCol="0" anchor="ctr" anchorCtr="0">
                <a:spAutoFit/>
              </a:bodyPr>
              <a:lstStyle/>
              <a:p>
                <a:r>
                  <a:rPr lang="en-GB" sz="400" b="1" dirty="0">
                    <a:solidFill>
                      <a:schemeClr val="bg1"/>
                    </a:solidFill>
                    <a:latin typeface="Poppins" pitchFamily="2" charset="77"/>
                    <a:ea typeface="League Spartan" charset="0"/>
                    <a:cs typeface="Poppins" pitchFamily="2" charset="77"/>
                  </a:rPr>
                  <a:t>USUARIOS</a:t>
                </a:r>
              </a:p>
            </p:txBody>
          </p:sp>
          <p:sp>
            <p:nvSpPr>
              <p:cNvPr id="185" name="TextBox 59">
                <a:extLst>
                  <a:ext uri="{FF2B5EF4-FFF2-40B4-BE49-F238E27FC236}">
                    <a16:creationId xmlns:a16="http://schemas.microsoft.com/office/drawing/2014/main" xmlns="" id="{31B43D85-CAAF-4863-986C-782D345D0DA4}"/>
                  </a:ext>
                </a:extLst>
              </p:cNvPr>
              <p:cNvSpPr txBox="1"/>
              <p:nvPr/>
            </p:nvSpPr>
            <p:spPr>
              <a:xfrm>
                <a:off x="17834633" y="1902756"/>
                <a:ext cx="2666101" cy="1389490"/>
              </a:xfrm>
              <a:prstGeom prst="rect">
                <a:avLst/>
              </a:prstGeom>
              <a:noFill/>
            </p:spPr>
            <p:txBody>
              <a:bodyPr wrap="none" rtlCol="0" anchor="ctr" anchorCtr="0">
                <a:spAutoFit/>
              </a:bodyPr>
              <a:lstStyle/>
              <a:p>
                <a:r>
                  <a:rPr lang="en-GB" sz="400" b="1" dirty="0">
                    <a:solidFill>
                      <a:schemeClr val="bg1"/>
                    </a:solidFill>
                    <a:latin typeface="Poppins" pitchFamily="2" charset="77"/>
                    <a:ea typeface="League Spartan" charset="0"/>
                    <a:cs typeface="Poppins" pitchFamily="2" charset="77"/>
                  </a:rPr>
                  <a:t>ARCHIVOS</a:t>
                </a:r>
              </a:p>
            </p:txBody>
          </p:sp>
          <p:sp>
            <p:nvSpPr>
              <p:cNvPr id="186" name="TextBox 60">
                <a:extLst>
                  <a:ext uri="{FF2B5EF4-FFF2-40B4-BE49-F238E27FC236}">
                    <a16:creationId xmlns:a16="http://schemas.microsoft.com/office/drawing/2014/main" xmlns="" id="{607514A9-03C2-4E34-9012-6B4C701307EC}"/>
                  </a:ext>
                </a:extLst>
              </p:cNvPr>
              <p:cNvSpPr txBox="1"/>
              <p:nvPr/>
            </p:nvSpPr>
            <p:spPr>
              <a:xfrm>
                <a:off x="6546707" y="5376364"/>
                <a:ext cx="4084540" cy="1389490"/>
              </a:xfrm>
              <a:prstGeom prst="rect">
                <a:avLst/>
              </a:prstGeom>
              <a:noFill/>
            </p:spPr>
            <p:txBody>
              <a:bodyPr wrap="none" rtlCol="0" anchor="ctr" anchorCtr="0">
                <a:spAutoFit/>
              </a:bodyPr>
              <a:lstStyle/>
              <a:p>
                <a:r>
                  <a:rPr lang="en-GB" sz="400" b="1" dirty="0">
                    <a:solidFill>
                      <a:schemeClr val="bg1"/>
                    </a:solidFill>
                    <a:latin typeface="Poppins" pitchFamily="2" charset="77"/>
                    <a:ea typeface="League Spartan" charset="0"/>
                    <a:cs typeface="Poppins" pitchFamily="2" charset="77"/>
                  </a:rPr>
                  <a:t>VISITAS DE LA PÁGINA</a:t>
                </a:r>
              </a:p>
            </p:txBody>
          </p:sp>
          <p:sp>
            <p:nvSpPr>
              <p:cNvPr id="187" name="TextBox 61">
                <a:extLst>
                  <a:ext uri="{FF2B5EF4-FFF2-40B4-BE49-F238E27FC236}">
                    <a16:creationId xmlns:a16="http://schemas.microsoft.com/office/drawing/2014/main" xmlns="" id="{308D2F26-53BD-4C39-B2C9-120E84252B6A}"/>
                  </a:ext>
                </a:extLst>
              </p:cNvPr>
              <p:cNvSpPr txBox="1"/>
              <p:nvPr/>
            </p:nvSpPr>
            <p:spPr>
              <a:xfrm>
                <a:off x="12819475" y="5376364"/>
                <a:ext cx="2970043" cy="1389490"/>
              </a:xfrm>
              <a:prstGeom prst="rect">
                <a:avLst/>
              </a:prstGeom>
              <a:noFill/>
            </p:spPr>
            <p:txBody>
              <a:bodyPr wrap="none" rtlCol="0" anchor="ctr" anchorCtr="0">
                <a:spAutoFit/>
              </a:bodyPr>
              <a:lstStyle/>
              <a:p>
                <a:r>
                  <a:rPr lang="en-GB" sz="400" b="1" dirty="0">
                    <a:solidFill>
                      <a:schemeClr val="bg1"/>
                    </a:solidFill>
                    <a:latin typeface="Poppins" pitchFamily="2" charset="77"/>
                    <a:ea typeface="League Spartan" charset="0"/>
                    <a:cs typeface="Poppins" pitchFamily="2" charset="77"/>
                  </a:rPr>
                  <a:t>CLICKS</a:t>
                </a:r>
              </a:p>
            </p:txBody>
          </p:sp>
          <p:sp>
            <p:nvSpPr>
              <p:cNvPr id="188" name="TextBox 62">
                <a:extLst>
                  <a:ext uri="{FF2B5EF4-FFF2-40B4-BE49-F238E27FC236}">
                    <a16:creationId xmlns:a16="http://schemas.microsoft.com/office/drawing/2014/main" xmlns="" id="{6B04DB1F-FC1A-4EEF-A226-14FE36B95F62}"/>
                  </a:ext>
                </a:extLst>
              </p:cNvPr>
              <p:cNvSpPr txBox="1"/>
              <p:nvPr/>
            </p:nvSpPr>
            <p:spPr>
              <a:xfrm>
                <a:off x="17834633" y="5376364"/>
                <a:ext cx="3505585" cy="1389490"/>
              </a:xfrm>
              <a:prstGeom prst="rect">
                <a:avLst/>
              </a:prstGeom>
              <a:noFill/>
            </p:spPr>
            <p:txBody>
              <a:bodyPr wrap="none" rtlCol="0" anchor="ctr" anchorCtr="0">
                <a:spAutoFit/>
              </a:bodyPr>
              <a:lstStyle/>
              <a:p>
                <a:r>
                  <a:rPr lang="en-GB" sz="400" b="1" dirty="0">
                    <a:solidFill>
                      <a:schemeClr val="bg1"/>
                    </a:solidFill>
                    <a:latin typeface="Poppins" pitchFamily="2" charset="77"/>
                    <a:ea typeface="League Spartan" charset="0"/>
                    <a:cs typeface="Poppins" pitchFamily="2" charset="77"/>
                  </a:rPr>
                  <a:t>INGRESOS</a:t>
                </a:r>
              </a:p>
            </p:txBody>
          </p:sp>
          <p:graphicFrame>
            <p:nvGraphicFramePr>
              <p:cNvPr id="189" name="Chart 63">
                <a:extLst>
                  <a:ext uri="{FF2B5EF4-FFF2-40B4-BE49-F238E27FC236}">
                    <a16:creationId xmlns:a16="http://schemas.microsoft.com/office/drawing/2014/main" xmlns="" id="{9D4C3EE5-5A2B-49E5-9CA6-E8FC2E28833D}"/>
                  </a:ext>
                </a:extLst>
              </p:cNvPr>
              <p:cNvGraphicFramePr/>
              <p:nvPr/>
            </p:nvGraphicFramePr>
            <p:xfrm>
              <a:off x="6546708" y="2894287"/>
              <a:ext cx="5681722" cy="2424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0" name="Chart 64">
                <a:extLst>
                  <a:ext uri="{FF2B5EF4-FFF2-40B4-BE49-F238E27FC236}">
                    <a16:creationId xmlns:a16="http://schemas.microsoft.com/office/drawing/2014/main" xmlns="" id="{C1538080-3308-4F8F-BD38-5FCDB185E1E8}"/>
                  </a:ext>
                </a:extLst>
              </p:cNvPr>
              <p:cNvGraphicFramePr/>
              <p:nvPr/>
            </p:nvGraphicFramePr>
            <p:xfrm>
              <a:off x="6546708" y="6271163"/>
              <a:ext cx="5681722" cy="2510045"/>
            </p:xfrm>
            <a:graphic>
              <a:graphicData uri="http://schemas.openxmlformats.org/drawingml/2006/chart">
                <c:chart xmlns:c="http://schemas.openxmlformats.org/drawingml/2006/chart" xmlns:r="http://schemas.openxmlformats.org/officeDocument/2006/relationships" r:id="rId4"/>
              </a:graphicData>
            </a:graphic>
          </p:graphicFrame>
          <p:sp>
            <p:nvSpPr>
              <p:cNvPr id="191" name="Freeform 950">
                <a:extLst>
                  <a:ext uri="{FF2B5EF4-FFF2-40B4-BE49-F238E27FC236}">
                    <a16:creationId xmlns:a16="http://schemas.microsoft.com/office/drawing/2014/main" xmlns="" id="{8602BA84-2A50-488B-89A5-114CDF4C306F}"/>
                  </a:ext>
                </a:extLst>
              </p:cNvPr>
              <p:cNvSpPr>
                <a:spLocks noChangeAspect="1" noChangeArrowheads="1"/>
              </p:cNvSpPr>
              <p:nvPr/>
            </p:nvSpPr>
            <p:spPr bwMode="auto">
              <a:xfrm>
                <a:off x="13169279" y="3176838"/>
                <a:ext cx="1310329" cy="1310329"/>
              </a:xfrm>
              <a:custGeom>
                <a:avLst/>
                <a:gdLst>
                  <a:gd name="T0" fmla="*/ 453156 w 291740"/>
                  <a:gd name="T1" fmla="*/ 739626 h 291739"/>
                  <a:gd name="T2" fmla="*/ 453156 w 291740"/>
                  <a:gd name="T3" fmla="*/ 759565 h 291739"/>
                  <a:gd name="T4" fmla="*/ 432446 w 291740"/>
                  <a:gd name="T5" fmla="*/ 759565 h 291739"/>
                  <a:gd name="T6" fmla="*/ 432446 w 291740"/>
                  <a:gd name="T7" fmla="*/ 739626 h 291739"/>
                  <a:gd name="T8" fmla="*/ 178662 w 291740"/>
                  <a:gd name="T9" fmla="*/ 739626 h 291739"/>
                  <a:gd name="T10" fmla="*/ 178662 w 291740"/>
                  <a:gd name="T11" fmla="*/ 759565 h 291739"/>
                  <a:gd name="T12" fmla="*/ 157955 w 291740"/>
                  <a:gd name="T13" fmla="*/ 759565 h 291739"/>
                  <a:gd name="T14" fmla="*/ 157955 w 291740"/>
                  <a:gd name="T15" fmla="*/ 739626 h 291739"/>
                  <a:gd name="T16" fmla="*/ 320778 w 291740"/>
                  <a:gd name="T17" fmla="*/ 748960 h 291739"/>
                  <a:gd name="T18" fmla="*/ 290326 w 291740"/>
                  <a:gd name="T19" fmla="*/ 748960 h 291739"/>
                  <a:gd name="T20" fmla="*/ 75543 w 291740"/>
                  <a:gd name="T21" fmla="*/ 435290 h 291739"/>
                  <a:gd name="T22" fmla="*/ 29974 w 291740"/>
                  <a:gd name="T23" fmla="*/ 799829 h 291739"/>
                  <a:gd name="T24" fmla="*/ 377724 w 291740"/>
                  <a:gd name="T25" fmla="*/ 845399 h 291739"/>
                  <a:gd name="T26" fmla="*/ 583971 w 291740"/>
                  <a:gd name="T27" fmla="*/ 929338 h 291739"/>
                  <a:gd name="T28" fmla="*/ 504828 w 291740"/>
                  <a:gd name="T29" fmla="*/ 567194 h 291739"/>
                  <a:gd name="T30" fmla="*/ 249417 w 291740"/>
                  <a:gd name="T31" fmla="*/ 683514 h 291739"/>
                  <a:gd name="T32" fmla="*/ 233825 w 291740"/>
                  <a:gd name="T33" fmla="*/ 683514 h 291739"/>
                  <a:gd name="T34" fmla="*/ 226630 w 291740"/>
                  <a:gd name="T35" fmla="*/ 435290 h 291739"/>
                  <a:gd name="T36" fmla="*/ 362817 w 291740"/>
                  <a:gd name="T37" fmla="*/ 406468 h 291739"/>
                  <a:gd name="T38" fmla="*/ 711422 w 291740"/>
                  <a:gd name="T39" fmla="*/ 421086 h 291739"/>
                  <a:gd name="T40" fmla="*/ 362817 w 291740"/>
                  <a:gd name="T41" fmla="*/ 436927 h 291739"/>
                  <a:gd name="T42" fmla="*/ 362817 w 291740"/>
                  <a:gd name="T43" fmla="*/ 406468 h 291739"/>
                  <a:gd name="T44" fmla="*/ 834177 w 291740"/>
                  <a:gd name="T45" fmla="*/ 269219 h 291739"/>
                  <a:gd name="T46" fmla="*/ 834177 w 291740"/>
                  <a:gd name="T47" fmla="*/ 299625 h 291739"/>
                  <a:gd name="T48" fmla="*/ 538429 w 291740"/>
                  <a:gd name="T49" fmla="*/ 284419 h 291739"/>
                  <a:gd name="T50" fmla="*/ 362541 w 291740"/>
                  <a:gd name="T51" fmla="*/ 269219 h 291739"/>
                  <a:gd name="T52" fmla="*/ 468626 w 291740"/>
                  <a:gd name="T53" fmla="*/ 284419 h 291739"/>
                  <a:gd name="T54" fmla="*/ 362541 w 291740"/>
                  <a:gd name="T55" fmla="*/ 299625 h 291739"/>
                  <a:gd name="T56" fmla="*/ 362541 w 291740"/>
                  <a:gd name="T57" fmla="*/ 269219 h 291739"/>
                  <a:gd name="T58" fmla="*/ 834082 w 291740"/>
                  <a:gd name="T59" fmla="*/ 131964 h 291739"/>
                  <a:gd name="T60" fmla="*/ 834082 w 291740"/>
                  <a:gd name="T61" fmla="*/ 162378 h 291739"/>
                  <a:gd name="T62" fmla="*/ 712621 w 291740"/>
                  <a:gd name="T63" fmla="*/ 147175 h 291739"/>
                  <a:gd name="T64" fmla="*/ 362699 w 291740"/>
                  <a:gd name="T65" fmla="*/ 131964 h 291739"/>
                  <a:gd name="T66" fmla="*/ 642813 w 291740"/>
                  <a:gd name="T67" fmla="*/ 147175 h 291739"/>
                  <a:gd name="T68" fmla="*/ 362699 w 291740"/>
                  <a:gd name="T69" fmla="*/ 162378 h 291739"/>
                  <a:gd name="T70" fmla="*/ 362699 w 291740"/>
                  <a:gd name="T71" fmla="*/ 131964 h 291739"/>
                  <a:gd name="T72" fmla="*/ 270999 w 291740"/>
                  <a:gd name="T73" fmla="*/ 41978 h 291739"/>
                  <a:gd name="T74" fmla="*/ 256609 w 291740"/>
                  <a:gd name="T75" fmla="*/ 645140 h 291739"/>
                  <a:gd name="T76" fmla="*/ 504828 w 291740"/>
                  <a:gd name="T77" fmla="*/ 537219 h 291739"/>
                  <a:gd name="T78" fmla="*/ 926912 w 291740"/>
                  <a:gd name="T79" fmla="*/ 524026 h 291739"/>
                  <a:gd name="T80" fmla="*/ 940105 w 291740"/>
                  <a:gd name="T81" fmla="*/ 74351 h 291739"/>
                  <a:gd name="T82" fmla="*/ 894540 w 291740"/>
                  <a:gd name="T83" fmla="*/ 28785 h 291739"/>
                  <a:gd name="T84" fmla="*/ 302174 w 291740"/>
                  <a:gd name="T85" fmla="*/ 0 h 291739"/>
                  <a:gd name="T86" fmla="*/ 947301 w 291740"/>
                  <a:gd name="T87" fmla="*/ 20392 h 291739"/>
                  <a:gd name="T88" fmla="*/ 970082 w 291740"/>
                  <a:gd name="T89" fmla="*/ 491649 h 291739"/>
                  <a:gd name="T90" fmla="*/ 894540 w 291740"/>
                  <a:gd name="T91" fmla="*/ 567194 h 291739"/>
                  <a:gd name="T92" fmla="*/ 612750 w 291740"/>
                  <a:gd name="T93" fmla="*/ 954519 h 291739"/>
                  <a:gd name="T94" fmla="*/ 598356 w 291740"/>
                  <a:gd name="T95" fmla="*/ 970106 h 291739"/>
                  <a:gd name="T96" fmla="*/ 471254 w 291740"/>
                  <a:gd name="T97" fmla="*/ 899361 h 291739"/>
                  <a:gd name="T98" fmla="*/ 75543 w 291740"/>
                  <a:gd name="T99" fmla="*/ 875380 h 291739"/>
                  <a:gd name="T100" fmla="*/ 0 w 291740"/>
                  <a:gd name="T101" fmla="*/ 482053 h 291739"/>
                  <a:gd name="T102" fmla="*/ 226630 w 291740"/>
                  <a:gd name="T103" fmla="*/ 405313 h 291739"/>
                  <a:gd name="T104" fmla="*/ 250613 w 291740"/>
                  <a:gd name="T105" fmla="*/ 20392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chemeClr val="bg1"/>
              </a:solidFill>
              <a:ln>
                <a:noFill/>
              </a:ln>
              <a:effectLst/>
            </p:spPr>
            <p:txBody>
              <a:bodyPr anchor="ctr"/>
              <a:lstStyle/>
              <a:p>
                <a:endParaRPr lang="en-GB" sz="200" dirty="0">
                  <a:latin typeface="Lato Light" panose="020F0502020204030203" pitchFamily="34" charset="0"/>
                </a:endParaRPr>
              </a:p>
            </p:txBody>
          </p:sp>
          <p:sp>
            <p:nvSpPr>
              <p:cNvPr id="192" name="TextBox 66">
                <a:extLst>
                  <a:ext uri="{FF2B5EF4-FFF2-40B4-BE49-F238E27FC236}">
                    <a16:creationId xmlns:a16="http://schemas.microsoft.com/office/drawing/2014/main" xmlns="" id="{F6FFCCF1-9623-4A2F-B219-6F3BEDEF9045}"/>
                  </a:ext>
                </a:extLst>
              </p:cNvPr>
              <p:cNvSpPr txBox="1"/>
              <p:nvPr/>
            </p:nvSpPr>
            <p:spPr>
              <a:xfrm>
                <a:off x="11939576" y="4933254"/>
                <a:ext cx="2796365" cy="1250539"/>
              </a:xfrm>
              <a:prstGeom prst="rect">
                <a:avLst/>
              </a:prstGeom>
              <a:noFill/>
            </p:spPr>
            <p:txBody>
              <a:bodyPr wrap="none" rtlCol="0">
                <a:spAutoFit/>
              </a:bodyPr>
              <a:lstStyle/>
              <a:p>
                <a:pPr algn="r"/>
                <a:r>
                  <a:rPr lang="en-GB" sz="300" b="1" dirty="0">
                    <a:solidFill>
                      <a:schemeClr val="bg1">
                        <a:lumMod val="95000"/>
                      </a:schemeClr>
                    </a:solidFill>
                    <a:latin typeface="Poppins" pitchFamily="2" charset="77"/>
                    <a:ea typeface="Lato Light" panose="020F0502020204030203" pitchFamily="34" charset="0"/>
                    <a:cs typeface="Poppins" pitchFamily="2" charset="77"/>
                  </a:rPr>
                  <a:t>100,000</a:t>
                </a:r>
              </a:p>
            </p:txBody>
          </p:sp>
          <p:sp>
            <p:nvSpPr>
              <p:cNvPr id="193" name="Freeform 1048">
                <a:extLst>
                  <a:ext uri="{FF2B5EF4-FFF2-40B4-BE49-F238E27FC236}">
                    <a16:creationId xmlns:a16="http://schemas.microsoft.com/office/drawing/2014/main" xmlns="" id="{92A70494-EA8B-4345-AC13-F72E4F438EE9}"/>
                  </a:ext>
                </a:extLst>
              </p:cNvPr>
              <p:cNvSpPr>
                <a:spLocks noChangeAspect="1" noChangeArrowheads="1"/>
              </p:cNvSpPr>
              <p:nvPr/>
            </p:nvSpPr>
            <p:spPr bwMode="auto">
              <a:xfrm>
                <a:off x="15611021" y="3183179"/>
                <a:ext cx="1279986" cy="1303989"/>
              </a:xfrm>
              <a:custGeom>
                <a:avLst/>
                <a:gdLst>
                  <a:gd name="T0" fmla="*/ 771003 w 279041"/>
                  <a:gd name="T1" fmla="*/ 851580 h 285396"/>
                  <a:gd name="T2" fmla="*/ 755771 w 279041"/>
                  <a:gd name="T3" fmla="*/ 946888 h 285396"/>
                  <a:gd name="T4" fmla="*/ 740535 w 279041"/>
                  <a:gd name="T5" fmla="*/ 851580 h 285396"/>
                  <a:gd name="T6" fmla="*/ 178620 w 279041"/>
                  <a:gd name="T7" fmla="*/ 837457 h 285396"/>
                  <a:gd name="T8" fmla="*/ 194492 w 279041"/>
                  <a:gd name="T9" fmla="*/ 932771 h 285396"/>
                  <a:gd name="T10" fmla="*/ 163978 w 279041"/>
                  <a:gd name="T11" fmla="*/ 932771 h 285396"/>
                  <a:gd name="T12" fmla="*/ 178620 w 279041"/>
                  <a:gd name="T13" fmla="*/ 837457 h 285396"/>
                  <a:gd name="T14" fmla="*/ 364965 w 279041"/>
                  <a:gd name="T15" fmla="*/ 597461 h 285396"/>
                  <a:gd name="T16" fmla="*/ 464280 w 279041"/>
                  <a:gd name="T17" fmla="*/ 815694 h 285396"/>
                  <a:gd name="T18" fmla="*/ 565998 w 279041"/>
                  <a:gd name="T19" fmla="*/ 597461 h 285396"/>
                  <a:gd name="T20" fmla="*/ 464280 w 279041"/>
                  <a:gd name="T21" fmla="*/ 622506 h 285396"/>
                  <a:gd name="T22" fmla="*/ 561656 w 279041"/>
                  <a:gd name="T23" fmla="*/ 260123 h 285396"/>
                  <a:gd name="T24" fmla="*/ 278807 w 279041"/>
                  <a:gd name="T25" fmla="*/ 294556 h 285396"/>
                  <a:gd name="T26" fmla="*/ 464280 w 279041"/>
                  <a:gd name="T27" fmla="*/ 595077 h 285396"/>
                  <a:gd name="T28" fmla="*/ 650955 w 279041"/>
                  <a:gd name="T29" fmla="*/ 289787 h 285396"/>
                  <a:gd name="T30" fmla="*/ 464280 w 279041"/>
                  <a:gd name="T31" fmla="*/ 29810 h 285396"/>
                  <a:gd name="T32" fmla="*/ 210603 w 279041"/>
                  <a:gd name="T33" fmla="*/ 666628 h 285396"/>
                  <a:gd name="T34" fmla="*/ 338641 w 279041"/>
                  <a:gd name="T35" fmla="*/ 590308 h 285396"/>
                  <a:gd name="T36" fmla="*/ 241716 w 279041"/>
                  <a:gd name="T37" fmla="*/ 355378 h 285396"/>
                  <a:gd name="T38" fmla="*/ 265649 w 279041"/>
                  <a:gd name="T39" fmla="*/ 259974 h 285396"/>
                  <a:gd name="T40" fmla="*/ 455904 w 279041"/>
                  <a:gd name="T41" fmla="*/ 262358 h 285396"/>
                  <a:gd name="T42" fmla="*/ 677281 w 279041"/>
                  <a:gd name="T43" fmla="*/ 276671 h 285396"/>
                  <a:gd name="T44" fmla="*/ 589925 w 279041"/>
                  <a:gd name="T45" fmla="*/ 578379 h 285396"/>
                  <a:gd name="T46" fmla="*/ 662921 w 279041"/>
                  <a:gd name="T47" fmla="*/ 657088 h 285396"/>
                  <a:gd name="T48" fmla="*/ 787366 w 279041"/>
                  <a:gd name="T49" fmla="*/ 397114 h 285396"/>
                  <a:gd name="T50" fmla="*/ 464280 w 279041"/>
                  <a:gd name="T51" fmla="*/ 0 h 285396"/>
                  <a:gd name="T52" fmla="*/ 750273 w 279041"/>
                  <a:gd name="T53" fmla="*/ 671401 h 285396"/>
                  <a:gd name="T54" fmla="*/ 929760 w 279041"/>
                  <a:gd name="T55" fmla="*/ 875320 h 285396"/>
                  <a:gd name="T56" fmla="*/ 915403 w 279041"/>
                  <a:gd name="T57" fmla="*/ 946872 h 285396"/>
                  <a:gd name="T58" fmla="*/ 902241 w 279041"/>
                  <a:gd name="T59" fmla="*/ 875320 h 285396"/>
                  <a:gd name="T60" fmla="*/ 682065 w 279041"/>
                  <a:gd name="T61" fmla="*/ 689286 h 285396"/>
                  <a:gd name="T62" fmla="*/ 478646 w 279041"/>
                  <a:gd name="T63" fmla="*/ 932566 h 285396"/>
                  <a:gd name="T64" fmla="*/ 451120 w 279041"/>
                  <a:gd name="T65" fmla="*/ 932566 h 285396"/>
                  <a:gd name="T66" fmla="*/ 247698 w 279041"/>
                  <a:gd name="T67" fmla="*/ 689286 h 285396"/>
                  <a:gd name="T68" fmla="*/ 29922 w 279041"/>
                  <a:gd name="T69" fmla="*/ 875320 h 285396"/>
                  <a:gd name="T70" fmla="*/ 14369 w 279041"/>
                  <a:gd name="T71" fmla="*/ 946872 h 285396"/>
                  <a:gd name="T72" fmla="*/ 0 w 279041"/>
                  <a:gd name="T73" fmla="*/ 875320 h 285396"/>
                  <a:gd name="T74" fmla="*/ 179491 w 279041"/>
                  <a:gd name="T75" fmla="*/ 671401 h 285396"/>
                  <a:gd name="T76" fmla="*/ 464280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endParaRPr lang="en-GB" sz="200" dirty="0">
                  <a:latin typeface="Lato Light" panose="020F0502020204030203" pitchFamily="34" charset="0"/>
                </a:endParaRPr>
              </a:p>
            </p:txBody>
          </p:sp>
          <p:sp>
            <p:nvSpPr>
              <p:cNvPr id="194" name="TextBox 68">
                <a:extLst>
                  <a:ext uri="{FF2B5EF4-FFF2-40B4-BE49-F238E27FC236}">
                    <a16:creationId xmlns:a16="http://schemas.microsoft.com/office/drawing/2014/main" xmlns="" id="{8AB0FB21-B4F4-4D1F-8E60-FFD80CCCE0B7}"/>
                  </a:ext>
                </a:extLst>
              </p:cNvPr>
              <p:cNvSpPr txBox="1"/>
              <p:nvPr/>
            </p:nvSpPr>
            <p:spPr>
              <a:xfrm>
                <a:off x="14425940" y="4933254"/>
                <a:ext cx="2796365" cy="1250539"/>
              </a:xfrm>
              <a:prstGeom prst="rect">
                <a:avLst/>
              </a:prstGeom>
              <a:noFill/>
            </p:spPr>
            <p:txBody>
              <a:bodyPr wrap="none" rtlCol="0">
                <a:spAutoFit/>
              </a:bodyPr>
              <a:lstStyle/>
              <a:p>
                <a:pPr algn="r"/>
                <a:r>
                  <a:rPr lang="en-GB" sz="300" b="1" dirty="0">
                    <a:solidFill>
                      <a:schemeClr val="bg1">
                        <a:lumMod val="95000"/>
                      </a:schemeClr>
                    </a:solidFill>
                    <a:latin typeface="Poppins" pitchFamily="2" charset="77"/>
                    <a:ea typeface="Lato Light" panose="020F0502020204030203" pitchFamily="34" charset="0"/>
                    <a:cs typeface="Poppins" pitchFamily="2" charset="77"/>
                  </a:rPr>
                  <a:t>100,000</a:t>
                </a:r>
              </a:p>
            </p:txBody>
          </p:sp>
          <p:sp>
            <p:nvSpPr>
              <p:cNvPr id="195" name="Freeform 959">
                <a:extLst>
                  <a:ext uri="{FF2B5EF4-FFF2-40B4-BE49-F238E27FC236}">
                    <a16:creationId xmlns:a16="http://schemas.microsoft.com/office/drawing/2014/main" xmlns="" id="{3DD33C5E-7251-4156-9CDD-06FDD3CBB20E}"/>
                  </a:ext>
                </a:extLst>
              </p:cNvPr>
              <p:cNvSpPr>
                <a:spLocks noChangeAspect="1" noChangeArrowheads="1"/>
              </p:cNvSpPr>
              <p:nvPr/>
            </p:nvSpPr>
            <p:spPr bwMode="auto">
              <a:xfrm>
                <a:off x="18868892" y="3176837"/>
                <a:ext cx="1200483" cy="1310331"/>
              </a:xfrm>
              <a:custGeom>
                <a:avLst/>
                <a:gdLst>
                  <a:gd name="T0" fmla="*/ 284947 w 267928"/>
                  <a:gd name="T1" fmla="*/ 818199 h 291740"/>
                  <a:gd name="T2" fmla="*/ 284947 w 267928"/>
                  <a:gd name="T3" fmla="*/ 848651 h 291740"/>
                  <a:gd name="T4" fmla="*/ 94857 w 267928"/>
                  <a:gd name="T5" fmla="*/ 834035 h 291740"/>
                  <a:gd name="T6" fmla="*/ 457962 w 267928"/>
                  <a:gd name="T7" fmla="*/ 702069 h 291740"/>
                  <a:gd name="T8" fmla="*/ 594337 w 267928"/>
                  <a:gd name="T9" fmla="*/ 716683 h 291740"/>
                  <a:gd name="T10" fmla="*/ 457962 w 267928"/>
                  <a:gd name="T11" fmla="*/ 732524 h 291740"/>
                  <a:gd name="T12" fmla="*/ 457962 w 267928"/>
                  <a:gd name="T13" fmla="*/ 702069 h 291740"/>
                  <a:gd name="T14" fmla="*/ 358519 w 267928"/>
                  <a:gd name="T15" fmla="*/ 702069 h 291740"/>
                  <a:gd name="T16" fmla="*/ 358519 w 267928"/>
                  <a:gd name="T17" fmla="*/ 732524 h 291740"/>
                  <a:gd name="T18" fmla="*/ 94857 w 267928"/>
                  <a:gd name="T19" fmla="*/ 716683 h 291740"/>
                  <a:gd name="T20" fmla="*/ 320036 w 267928"/>
                  <a:gd name="T21" fmla="*/ 585936 h 291740"/>
                  <a:gd name="T22" fmla="*/ 594310 w 267928"/>
                  <a:gd name="T23" fmla="*/ 600550 h 291740"/>
                  <a:gd name="T24" fmla="*/ 320036 w 267928"/>
                  <a:gd name="T25" fmla="*/ 616391 h 291740"/>
                  <a:gd name="T26" fmla="*/ 320036 w 267928"/>
                  <a:gd name="T27" fmla="*/ 585936 h 291740"/>
                  <a:gd name="T28" fmla="*/ 220549 w 267928"/>
                  <a:gd name="T29" fmla="*/ 585936 h 291740"/>
                  <a:gd name="T30" fmla="*/ 220549 w 267928"/>
                  <a:gd name="T31" fmla="*/ 616391 h 291740"/>
                  <a:gd name="T32" fmla="*/ 94857 w 267928"/>
                  <a:gd name="T33" fmla="*/ 600550 h 291740"/>
                  <a:gd name="T34" fmla="*/ 488415 w 267928"/>
                  <a:gd name="T35" fmla="*/ 469802 h 291740"/>
                  <a:gd name="T36" fmla="*/ 594337 w 267928"/>
                  <a:gd name="T37" fmla="*/ 484420 h 291740"/>
                  <a:gd name="T38" fmla="*/ 488415 w 267928"/>
                  <a:gd name="T39" fmla="*/ 500261 h 291740"/>
                  <a:gd name="T40" fmla="*/ 488415 w 267928"/>
                  <a:gd name="T41" fmla="*/ 469802 h 291740"/>
                  <a:gd name="T42" fmla="*/ 391330 w 267928"/>
                  <a:gd name="T43" fmla="*/ 469802 h 291740"/>
                  <a:gd name="T44" fmla="*/ 391330 w 267928"/>
                  <a:gd name="T45" fmla="*/ 500261 h 291740"/>
                  <a:gd name="T46" fmla="*/ 94857 w 267928"/>
                  <a:gd name="T47" fmla="*/ 484420 h 291740"/>
                  <a:gd name="T48" fmla="*/ 109178 w 267928"/>
                  <a:gd name="T49" fmla="*/ 348394 h 291740"/>
                  <a:gd name="T50" fmla="*/ 436218 w 267928"/>
                  <a:gd name="T51" fmla="*/ 363597 h 291740"/>
                  <a:gd name="T52" fmla="*/ 109178 w 267928"/>
                  <a:gd name="T53" fmla="*/ 378800 h 291740"/>
                  <a:gd name="T54" fmla="*/ 109178 w 267928"/>
                  <a:gd name="T55" fmla="*/ 348394 h 291740"/>
                  <a:gd name="T56" fmla="*/ 537486 w 267928"/>
                  <a:gd name="T57" fmla="*/ 352536 h 291740"/>
                  <a:gd name="T58" fmla="*/ 537486 w 267928"/>
                  <a:gd name="T59" fmla="*/ 245817 h 291740"/>
                  <a:gd name="T60" fmla="*/ 28736 w 267928"/>
                  <a:gd name="T61" fmla="*/ 940105 h 291740"/>
                  <a:gd name="T62" fmla="*/ 664380 w 267928"/>
                  <a:gd name="T63" fmla="*/ 381317 h 291740"/>
                  <a:gd name="T64" fmla="*/ 508758 w 267928"/>
                  <a:gd name="T65" fmla="*/ 366930 h 291740"/>
                  <a:gd name="T66" fmla="*/ 28736 w 267928"/>
                  <a:gd name="T67" fmla="*/ 225434 h 291740"/>
                  <a:gd name="T68" fmla="*/ 126888 w 267928"/>
                  <a:gd name="T69" fmla="*/ 196649 h 291740"/>
                  <a:gd name="T70" fmla="*/ 532698 w 267928"/>
                  <a:gd name="T71" fmla="*/ 200251 h 291740"/>
                  <a:gd name="T72" fmla="*/ 694305 w 267928"/>
                  <a:gd name="T73" fmla="*/ 366930 h 291740"/>
                  <a:gd name="T74" fmla="*/ 762540 w 267928"/>
                  <a:gd name="T75" fmla="*/ 842977 h 291740"/>
                  <a:gd name="T76" fmla="*/ 126888 w 267928"/>
                  <a:gd name="T77" fmla="*/ 127098 h 291740"/>
                  <a:gd name="T78" fmla="*/ 223859 w 267928"/>
                  <a:gd name="T79" fmla="*/ 98334 h 291740"/>
                  <a:gd name="T80" fmla="*/ 791272 w 267928"/>
                  <a:gd name="T81" fmla="*/ 112717 h 291740"/>
                  <a:gd name="T82" fmla="*/ 860698 w 267928"/>
                  <a:gd name="T83" fmla="*/ 744647 h 291740"/>
                  <a:gd name="T84" fmla="*/ 223859 w 267928"/>
                  <a:gd name="T85" fmla="*/ 28785 h 291740"/>
                  <a:gd name="T86" fmla="*/ 875067 w 267928"/>
                  <a:gd name="T87" fmla="*/ 0 h 291740"/>
                  <a:gd name="T88" fmla="*/ 889427 w 267928"/>
                  <a:gd name="T89" fmla="*/ 759037 h 291740"/>
                  <a:gd name="T90" fmla="*/ 791272 w 267928"/>
                  <a:gd name="T91" fmla="*/ 773426 h 291740"/>
                  <a:gd name="T92" fmla="*/ 776903 w 267928"/>
                  <a:gd name="T93" fmla="*/ 871758 h 291740"/>
                  <a:gd name="T94" fmla="*/ 694305 w 267928"/>
                  <a:gd name="T95" fmla="*/ 954492 h 291740"/>
                  <a:gd name="T96" fmla="*/ 14367 w 267928"/>
                  <a:gd name="T97" fmla="*/ 970082 h 291740"/>
                  <a:gd name="T98" fmla="*/ 0 w 267928"/>
                  <a:gd name="T99" fmla="*/ 211047 h 291740"/>
                  <a:gd name="T100" fmla="*/ 96958 w 267928"/>
                  <a:gd name="T101" fmla="*/ 196649 h 291740"/>
                  <a:gd name="T102" fmla="*/ 111325 w 267928"/>
                  <a:gd name="T103" fmla="*/ 98334 h 291740"/>
                  <a:gd name="T104" fmla="*/ 195120 w 267928"/>
                  <a:gd name="T105" fmla="*/ 14382 h 291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7928" h="291740">
                    <a:moveTo>
                      <a:pt x="32870" y="246062"/>
                    </a:moveTo>
                    <a:lnTo>
                      <a:pt x="85836" y="246062"/>
                    </a:lnTo>
                    <a:cubicBezTo>
                      <a:pt x="87983" y="246062"/>
                      <a:pt x="90130" y="247894"/>
                      <a:pt x="90130" y="250825"/>
                    </a:cubicBezTo>
                    <a:cubicBezTo>
                      <a:pt x="90130" y="253023"/>
                      <a:pt x="87983" y="255221"/>
                      <a:pt x="85836" y="255221"/>
                    </a:cubicBezTo>
                    <a:lnTo>
                      <a:pt x="32870" y="255221"/>
                    </a:lnTo>
                    <a:cubicBezTo>
                      <a:pt x="30722" y="255221"/>
                      <a:pt x="28575" y="253023"/>
                      <a:pt x="28575" y="250825"/>
                    </a:cubicBezTo>
                    <a:cubicBezTo>
                      <a:pt x="28575" y="247894"/>
                      <a:pt x="30722" y="246062"/>
                      <a:pt x="32870" y="246062"/>
                    </a:cubicBezTo>
                    <a:close/>
                    <a:moveTo>
                      <a:pt x="137954" y="211137"/>
                    </a:moveTo>
                    <a:lnTo>
                      <a:pt x="174784" y="211137"/>
                    </a:lnTo>
                    <a:cubicBezTo>
                      <a:pt x="176909" y="211137"/>
                      <a:pt x="179034" y="213335"/>
                      <a:pt x="179034" y="215533"/>
                    </a:cubicBezTo>
                    <a:cubicBezTo>
                      <a:pt x="179034" y="218464"/>
                      <a:pt x="176909" y="220296"/>
                      <a:pt x="174784" y="220296"/>
                    </a:cubicBezTo>
                    <a:lnTo>
                      <a:pt x="137954" y="220296"/>
                    </a:lnTo>
                    <a:cubicBezTo>
                      <a:pt x="135475" y="220296"/>
                      <a:pt x="133350" y="218464"/>
                      <a:pt x="133350" y="215533"/>
                    </a:cubicBezTo>
                    <a:cubicBezTo>
                      <a:pt x="133350" y="213335"/>
                      <a:pt x="135475" y="211137"/>
                      <a:pt x="137954" y="211137"/>
                    </a:cubicBezTo>
                    <a:close/>
                    <a:moveTo>
                      <a:pt x="32927" y="211137"/>
                    </a:moveTo>
                    <a:lnTo>
                      <a:pt x="107998" y="211137"/>
                    </a:lnTo>
                    <a:cubicBezTo>
                      <a:pt x="110537" y="211137"/>
                      <a:pt x="112350" y="213335"/>
                      <a:pt x="112350" y="215533"/>
                    </a:cubicBezTo>
                    <a:cubicBezTo>
                      <a:pt x="112350" y="218464"/>
                      <a:pt x="110537" y="220296"/>
                      <a:pt x="107998" y="220296"/>
                    </a:cubicBezTo>
                    <a:lnTo>
                      <a:pt x="32927" y="220296"/>
                    </a:lnTo>
                    <a:cubicBezTo>
                      <a:pt x="30751" y="220296"/>
                      <a:pt x="28575" y="218464"/>
                      <a:pt x="28575" y="215533"/>
                    </a:cubicBezTo>
                    <a:cubicBezTo>
                      <a:pt x="28575" y="213335"/>
                      <a:pt x="30751" y="211137"/>
                      <a:pt x="32927" y="211137"/>
                    </a:cubicBezTo>
                    <a:close/>
                    <a:moveTo>
                      <a:pt x="96405" y="176212"/>
                    </a:moveTo>
                    <a:lnTo>
                      <a:pt x="174698" y="176212"/>
                    </a:lnTo>
                    <a:cubicBezTo>
                      <a:pt x="176863" y="176212"/>
                      <a:pt x="179027" y="178410"/>
                      <a:pt x="179027" y="180608"/>
                    </a:cubicBezTo>
                    <a:cubicBezTo>
                      <a:pt x="179027" y="183173"/>
                      <a:pt x="176863" y="185371"/>
                      <a:pt x="174698" y="185371"/>
                    </a:cubicBezTo>
                    <a:lnTo>
                      <a:pt x="96405" y="185371"/>
                    </a:lnTo>
                    <a:cubicBezTo>
                      <a:pt x="94240" y="185371"/>
                      <a:pt x="92075" y="183173"/>
                      <a:pt x="92075" y="180608"/>
                    </a:cubicBezTo>
                    <a:cubicBezTo>
                      <a:pt x="92075" y="178410"/>
                      <a:pt x="94240" y="176212"/>
                      <a:pt x="96405" y="176212"/>
                    </a:cubicBezTo>
                    <a:close/>
                    <a:moveTo>
                      <a:pt x="32861" y="176212"/>
                    </a:moveTo>
                    <a:lnTo>
                      <a:pt x="66437" y="176212"/>
                    </a:lnTo>
                    <a:cubicBezTo>
                      <a:pt x="69295" y="176212"/>
                      <a:pt x="71081" y="178410"/>
                      <a:pt x="71081" y="180608"/>
                    </a:cubicBezTo>
                    <a:cubicBezTo>
                      <a:pt x="71081" y="183173"/>
                      <a:pt x="69295" y="185371"/>
                      <a:pt x="66437" y="185371"/>
                    </a:cubicBezTo>
                    <a:lnTo>
                      <a:pt x="32861" y="185371"/>
                    </a:lnTo>
                    <a:cubicBezTo>
                      <a:pt x="30718" y="185371"/>
                      <a:pt x="28575" y="183173"/>
                      <a:pt x="28575" y="180608"/>
                    </a:cubicBezTo>
                    <a:cubicBezTo>
                      <a:pt x="28575" y="178410"/>
                      <a:pt x="30718" y="176212"/>
                      <a:pt x="32861" y="176212"/>
                    </a:cubicBezTo>
                    <a:close/>
                    <a:moveTo>
                      <a:pt x="147129" y="141287"/>
                    </a:moveTo>
                    <a:lnTo>
                      <a:pt x="174780" y="141287"/>
                    </a:lnTo>
                    <a:cubicBezTo>
                      <a:pt x="176907" y="141287"/>
                      <a:pt x="179034" y="143485"/>
                      <a:pt x="179034" y="145683"/>
                    </a:cubicBezTo>
                    <a:cubicBezTo>
                      <a:pt x="179034" y="148248"/>
                      <a:pt x="176907" y="150446"/>
                      <a:pt x="174780" y="150446"/>
                    </a:cubicBezTo>
                    <a:lnTo>
                      <a:pt x="147129" y="150446"/>
                    </a:lnTo>
                    <a:cubicBezTo>
                      <a:pt x="144648" y="150446"/>
                      <a:pt x="142875" y="148248"/>
                      <a:pt x="142875" y="145683"/>
                    </a:cubicBezTo>
                    <a:cubicBezTo>
                      <a:pt x="142875" y="143485"/>
                      <a:pt x="144648" y="141287"/>
                      <a:pt x="147129" y="141287"/>
                    </a:cubicBezTo>
                    <a:close/>
                    <a:moveTo>
                      <a:pt x="32932" y="141287"/>
                    </a:moveTo>
                    <a:lnTo>
                      <a:pt x="117882" y="141287"/>
                    </a:lnTo>
                    <a:cubicBezTo>
                      <a:pt x="120060" y="141287"/>
                      <a:pt x="121875" y="143485"/>
                      <a:pt x="121875" y="145683"/>
                    </a:cubicBezTo>
                    <a:cubicBezTo>
                      <a:pt x="121875" y="148248"/>
                      <a:pt x="120060" y="150446"/>
                      <a:pt x="117882" y="150446"/>
                    </a:cubicBezTo>
                    <a:lnTo>
                      <a:pt x="32932" y="150446"/>
                    </a:lnTo>
                    <a:cubicBezTo>
                      <a:pt x="30753" y="150446"/>
                      <a:pt x="28575" y="148248"/>
                      <a:pt x="28575" y="145683"/>
                    </a:cubicBezTo>
                    <a:cubicBezTo>
                      <a:pt x="28575" y="143485"/>
                      <a:pt x="30753" y="141287"/>
                      <a:pt x="32932" y="141287"/>
                    </a:cubicBezTo>
                    <a:close/>
                    <a:moveTo>
                      <a:pt x="32890" y="104775"/>
                    </a:moveTo>
                    <a:lnTo>
                      <a:pt x="127089" y="104775"/>
                    </a:lnTo>
                    <a:cubicBezTo>
                      <a:pt x="129606" y="104775"/>
                      <a:pt x="131404" y="107061"/>
                      <a:pt x="131404" y="109347"/>
                    </a:cubicBezTo>
                    <a:cubicBezTo>
                      <a:pt x="131404" y="112014"/>
                      <a:pt x="129606" y="113919"/>
                      <a:pt x="127089" y="113919"/>
                    </a:cubicBezTo>
                    <a:lnTo>
                      <a:pt x="32890" y="113919"/>
                    </a:lnTo>
                    <a:cubicBezTo>
                      <a:pt x="30732" y="113919"/>
                      <a:pt x="28575" y="112014"/>
                      <a:pt x="28575" y="109347"/>
                    </a:cubicBezTo>
                    <a:cubicBezTo>
                      <a:pt x="28575" y="107061"/>
                      <a:pt x="30732" y="104775"/>
                      <a:pt x="32890" y="104775"/>
                    </a:cubicBezTo>
                    <a:close/>
                    <a:moveTo>
                      <a:pt x="161910" y="73926"/>
                    </a:moveTo>
                    <a:lnTo>
                      <a:pt x="161910" y="106021"/>
                    </a:lnTo>
                    <a:lnTo>
                      <a:pt x="194004" y="106021"/>
                    </a:lnTo>
                    <a:lnTo>
                      <a:pt x="161910" y="73926"/>
                    </a:lnTo>
                    <a:close/>
                    <a:moveTo>
                      <a:pt x="8654" y="67796"/>
                    </a:moveTo>
                    <a:lnTo>
                      <a:pt x="8654" y="282724"/>
                    </a:lnTo>
                    <a:lnTo>
                      <a:pt x="200134" y="282724"/>
                    </a:lnTo>
                    <a:lnTo>
                      <a:pt x="200134" y="114676"/>
                    </a:lnTo>
                    <a:lnTo>
                      <a:pt x="157583" y="114676"/>
                    </a:lnTo>
                    <a:cubicBezTo>
                      <a:pt x="155059" y="114676"/>
                      <a:pt x="153256" y="112873"/>
                      <a:pt x="153256" y="110349"/>
                    </a:cubicBezTo>
                    <a:lnTo>
                      <a:pt x="153256" y="67796"/>
                    </a:lnTo>
                    <a:lnTo>
                      <a:pt x="8654" y="67796"/>
                    </a:lnTo>
                    <a:close/>
                    <a:moveTo>
                      <a:pt x="38224" y="38225"/>
                    </a:moveTo>
                    <a:lnTo>
                      <a:pt x="38224" y="59141"/>
                    </a:lnTo>
                    <a:lnTo>
                      <a:pt x="157583" y="59141"/>
                    </a:lnTo>
                    <a:cubicBezTo>
                      <a:pt x="158665" y="59141"/>
                      <a:pt x="159747" y="59502"/>
                      <a:pt x="160468" y="60223"/>
                    </a:cubicBezTo>
                    <a:lnTo>
                      <a:pt x="207707" y="107103"/>
                    </a:lnTo>
                    <a:cubicBezTo>
                      <a:pt x="208789" y="108185"/>
                      <a:pt x="209149" y="109267"/>
                      <a:pt x="209149" y="110349"/>
                    </a:cubicBezTo>
                    <a:lnTo>
                      <a:pt x="209149" y="253514"/>
                    </a:lnTo>
                    <a:lnTo>
                      <a:pt x="229704" y="253514"/>
                    </a:lnTo>
                    <a:lnTo>
                      <a:pt x="229704" y="38225"/>
                    </a:lnTo>
                    <a:lnTo>
                      <a:pt x="38224" y="38225"/>
                    </a:lnTo>
                    <a:close/>
                    <a:moveTo>
                      <a:pt x="67433" y="8655"/>
                    </a:moveTo>
                    <a:lnTo>
                      <a:pt x="67433" y="29571"/>
                    </a:lnTo>
                    <a:lnTo>
                      <a:pt x="234031" y="29571"/>
                    </a:lnTo>
                    <a:cubicBezTo>
                      <a:pt x="236555" y="29571"/>
                      <a:pt x="238358" y="31374"/>
                      <a:pt x="238358" y="33898"/>
                    </a:cubicBezTo>
                    <a:lnTo>
                      <a:pt x="238358" y="223943"/>
                    </a:lnTo>
                    <a:lnTo>
                      <a:pt x="259273" y="223943"/>
                    </a:lnTo>
                    <a:lnTo>
                      <a:pt x="259273" y="8655"/>
                    </a:lnTo>
                    <a:lnTo>
                      <a:pt x="67433" y="8655"/>
                    </a:lnTo>
                    <a:close/>
                    <a:moveTo>
                      <a:pt x="63106" y="0"/>
                    </a:moveTo>
                    <a:lnTo>
                      <a:pt x="263600" y="0"/>
                    </a:lnTo>
                    <a:cubicBezTo>
                      <a:pt x="266125" y="0"/>
                      <a:pt x="267928" y="1803"/>
                      <a:pt x="267928" y="4327"/>
                    </a:cubicBezTo>
                    <a:lnTo>
                      <a:pt x="267928" y="228271"/>
                    </a:lnTo>
                    <a:cubicBezTo>
                      <a:pt x="267928" y="230795"/>
                      <a:pt x="266125" y="232598"/>
                      <a:pt x="263600" y="232598"/>
                    </a:cubicBezTo>
                    <a:lnTo>
                      <a:pt x="238358" y="232598"/>
                    </a:lnTo>
                    <a:lnTo>
                      <a:pt x="238358" y="257841"/>
                    </a:lnTo>
                    <a:cubicBezTo>
                      <a:pt x="238358" y="260005"/>
                      <a:pt x="236555" y="262169"/>
                      <a:pt x="234031" y="262169"/>
                    </a:cubicBezTo>
                    <a:lnTo>
                      <a:pt x="209149" y="262169"/>
                    </a:lnTo>
                    <a:lnTo>
                      <a:pt x="209149" y="287051"/>
                    </a:lnTo>
                    <a:cubicBezTo>
                      <a:pt x="209149" y="289576"/>
                      <a:pt x="206986" y="291740"/>
                      <a:pt x="204822" y="291740"/>
                    </a:cubicBezTo>
                    <a:lnTo>
                      <a:pt x="4327" y="291740"/>
                    </a:lnTo>
                    <a:cubicBezTo>
                      <a:pt x="1803" y="291740"/>
                      <a:pt x="0" y="289576"/>
                      <a:pt x="0" y="287051"/>
                    </a:cubicBezTo>
                    <a:lnTo>
                      <a:pt x="0" y="63469"/>
                    </a:lnTo>
                    <a:cubicBezTo>
                      <a:pt x="0" y="60944"/>
                      <a:pt x="1803" y="59141"/>
                      <a:pt x="4327" y="59141"/>
                    </a:cubicBezTo>
                    <a:lnTo>
                      <a:pt x="29209" y="59141"/>
                    </a:lnTo>
                    <a:lnTo>
                      <a:pt x="29209" y="33898"/>
                    </a:lnTo>
                    <a:cubicBezTo>
                      <a:pt x="29209" y="31374"/>
                      <a:pt x="31373" y="29571"/>
                      <a:pt x="33536" y="29571"/>
                    </a:cubicBezTo>
                    <a:lnTo>
                      <a:pt x="58778" y="29571"/>
                    </a:lnTo>
                    <a:lnTo>
                      <a:pt x="58778" y="4327"/>
                    </a:lnTo>
                    <a:cubicBezTo>
                      <a:pt x="58778" y="1803"/>
                      <a:pt x="60942" y="0"/>
                      <a:pt x="63106" y="0"/>
                    </a:cubicBezTo>
                    <a:close/>
                  </a:path>
                </a:pathLst>
              </a:custGeom>
              <a:solidFill>
                <a:schemeClr val="bg1"/>
              </a:solidFill>
              <a:ln>
                <a:noFill/>
              </a:ln>
              <a:effectLst/>
            </p:spPr>
            <p:txBody>
              <a:bodyPr anchor="ctr"/>
              <a:lstStyle/>
              <a:p>
                <a:endParaRPr lang="en-GB" sz="200" dirty="0">
                  <a:latin typeface="Lato Light" panose="020F0502020204030203" pitchFamily="34" charset="0"/>
                </a:endParaRPr>
              </a:p>
            </p:txBody>
          </p:sp>
          <p:sp>
            <p:nvSpPr>
              <p:cNvPr id="196" name="TextBox 70">
                <a:extLst>
                  <a:ext uri="{FF2B5EF4-FFF2-40B4-BE49-F238E27FC236}">
                    <a16:creationId xmlns:a16="http://schemas.microsoft.com/office/drawing/2014/main" xmlns="" id="{B7D02619-C1DF-4718-91DD-410F96C5E16B}"/>
                  </a:ext>
                </a:extLst>
              </p:cNvPr>
              <p:cNvSpPr txBox="1"/>
              <p:nvPr/>
            </p:nvSpPr>
            <p:spPr>
              <a:xfrm>
                <a:off x="18391701" y="4933254"/>
                <a:ext cx="2796365" cy="1250539"/>
              </a:xfrm>
              <a:prstGeom prst="rect">
                <a:avLst/>
              </a:prstGeom>
              <a:noFill/>
            </p:spPr>
            <p:txBody>
              <a:bodyPr wrap="none" rtlCol="0">
                <a:spAutoFit/>
              </a:bodyPr>
              <a:lstStyle/>
              <a:p>
                <a:pPr algn="r"/>
                <a:r>
                  <a:rPr lang="en-GB" sz="300" b="1" dirty="0">
                    <a:solidFill>
                      <a:schemeClr val="bg1">
                        <a:lumMod val="95000"/>
                      </a:schemeClr>
                    </a:solidFill>
                    <a:latin typeface="Poppins" pitchFamily="2" charset="77"/>
                    <a:ea typeface="Lato Light" panose="020F0502020204030203" pitchFamily="34" charset="0"/>
                    <a:cs typeface="Poppins" pitchFamily="2" charset="77"/>
                  </a:rPr>
                  <a:t>100,000</a:t>
                </a:r>
              </a:p>
            </p:txBody>
          </p:sp>
          <p:graphicFrame>
            <p:nvGraphicFramePr>
              <p:cNvPr id="197" name="Chart 71">
                <a:extLst>
                  <a:ext uri="{FF2B5EF4-FFF2-40B4-BE49-F238E27FC236}">
                    <a16:creationId xmlns:a16="http://schemas.microsoft.com/office/drawing/2014/main" xmlns="" id="{2FD6EC3B-B546-49FC-8185-0E419773B715}"/>
                  </a:ext>
                </a:extLst>
              </p:cNvPr>
              <p:cNvGraphicFramePr/>
              <p:nvPr/>
            </p:nvGraphicFramePr>
            <p:xfrm>
              <a:off x="13643159" y="6277828"/>
              <a:ext cx="2700395" cy="2503380"/>
            </p:xfrm>
            <a:graphic>
              <a:graphicData uri="http://schemas.openxmlformats.org/drawingml/2006/chart">
                <c:chart xmlns:c="http://schemas.openxmlformats.org/drawingml/2006/chart" xmlns:r="http://schemas.openxmlformats.org/officeDocument/2006/relationships" r:id="rId5"/>
              </a:graphicData>
            </a:graphic>
          </p:graphicFrame>
          <p:sp>
            <p:nvSpPr>
              <p:cNvPr id="198" name="Freeform 976">
                <a:extLst>
                  <a:ext uri="{FF2B5EF4-FFF2-40B4-BE49-F238E27FC236}">
                    <a16:creationId xmlns:a16="http://schemas.microsoft.com/office/drawing/2014/main" xmlns="" id="{EBAEA6FA-EBA3-4BB1-A356-92B0EF00C0ED}"/>
                  </a:ext>
                </a:extLst>
              </p:cNvPr>
              <p:cNvSpPr>
                <a:spLocks noChangeAspect="1" noChangeArrowheads="1"/>
              </p:cNvSpPr>
              <p:nvPr/>
            </p:nvSpPr>
            <p:spPr bwMode="auto">
              <a:xfrm>
                <a:off x="18868892" y="6663123"/>
                <a:ext cx="1200483" cy="1207759"/>
              </a:xfrm>
              <a:custGeom>
                <a:avLst/>
                <a:gdLst>
                  <a:gd name="T0" fmla="*/ 445464 w 288565"/>
                  <a:gd name="T1" fmla="*/ 930594 h 290375"/>
                  <a:gd name="T2" fmla="*/ 849719 w 288565"/>
                  <a:gd name="T3" fmla="*/ 865115 h 290375"/>
                  <a:gd name="T4" fmla="*/ 488521 w 288565"/>
                  <a:gd name="T5" fmla="*/ 865115 h 290375"/>
                  <a:gd name="T6" fmla="*/ 801878 w 288565"/>
                  <a:gd name="T7" fmla="*/ 836539 h 290375"/>
                  <a:gd name="T8" fmla="*/ 612905 w 288565"/>
                  <a:gd name="T9" fmla="*/ 490086 h 290375"/>
                  <a:gd name="T10" fmla="*/ 726532 w 288565"/>
                  <a:gd name="T11" fmla="*/ 490086 h 290375"/>
                  <a:gd name="T12" fmla="*/ 398843 w 288565"/>
                  <a:gd name="T13" fmla="*/ 439751 h 290375"/>
                  <a:gd name="T14" fmla="*/ 449565 w 288565"/>
                  <a:gd name="T15" fmla="*/ 521803 h 290375"/>
                  <a:gd name="T16" fmla="*/ 334838 w 288565"/>
                  <a:gd name="T17" fmla="*/ 527751 h 290375"/>
                  <a:gd name="T18" fmla="*/ 398843 w 288565"/>
                  <a:gd name="T19" fmla="*/ 710871 h 290375"/>
                  <a:gd name="T20" fmla="*/ 369860 w 288565"/>
                  <a:gd name="T21" fmla="*/ 729898 h 290375"/>
                  <a:gd name="T22" fmla="*/ 319138 w 288565"/>
                  <a:gd name="T23" fmla="*/ 647846 h 290375"/>
                  <a:gd name="T24" fmla="*/ 432658 w 288565"/>
                  <a:gd name="T25" fmla="*/ 641904 h 290375"/>
                  <a:gd name="T26" fmla="*/ 369860 w 288565"/>
                  <a:gd name="T27" fmla="*/ 458782 h 290375"/>
                  <a:gd name="T28" fmla="*/ 583008 w 288565"/>
                  <a:gd name="T29" fmla="*/ 347208 h 290375"/>
                  <a:gd name="T30" fmla="*/ 756429 w 288565"/>
                  <a:gd name="T31" fmla="*/ 347208 h 290375"/>
                  <a:gd name="T32" fmla="*/ 684666 w 288565"/>
                  <a:gd name="T33" fmla="*/ 261489 h 290375"/>
                  <a:gd name="T34" fmla="*/ 788724 w 288565"/>
                  <a:gd name="T35" fmla="*/ 324588 h 290375"/>
                  <a:gd name="T36" fmla="*/ 776762 w 288565"/>
                  <a:gd name="T37" fmla="*/ 461499 h 290375"/>
                  <a:gd name="T38" fmla="*/ 756429 w 288565"/>
                  <a:gd name="T39" fmla="*/ 490086 h 290375"/>
                  <a:gd name="T40" fmla="*/ 792311 w 288565"/>
                  <a:gd name="T41" fmla="*/ 571031 h 290375"/>
                  <a:gd name="T42" fmla="*/ 842541 w 288565"/>
                  <a:gd name="T43" fmla="*/ 836539 h 290375"/>
                  <a:gd name="T44" fmla="*/ 922680 w 288565"/>
                  <a:gd name="T45" fmla="*/ 930594 h 290375"/>
                  <a:gd name="T46" fmla="*/ 944202 w 288565"/>
                  <a:gd name="T47" fmla="*/ 959168 h 290375"/>
                  <a:gd name="T48" fmla="*/ 394038 w 288565"/>
                  <a:gd name="T49" fmla="*/ 930594 h 290375"/>
                  <a:gd name="T50" fmla="*/ 488521 w 288565"/>
                  <a:gd name="T51" fmla="*/ 836539 h 290375"/>
                  <a:gd name="T52" fmla="*/ 561478 w 288565"/>
                  <a:gd name="T53" fmla="*/ 585317 h 290375"/>
                  <a:gd name="T54" fmla="*/ 583008 w 288565"/>
                  <a:gd name="T55" fmla="*/ 556746 h 290375"/>
                  <a:gd name="T56" fmla="*/ 547125 w 288565"/>
                  <a:gd name="T57" fmla="*/ 475791 h 290375"/>
                  <a:gd name="T58" fmla="*/ 548320 w 288565"/>
                  <a:gd name="T59" fmla="*/ 337688 h 290375"/>
                  <a:gd name="T60" fmla="*/ 654767 w 288565"/>
                  <a:gd name="T61" fmla="*/ 318633 h 290375"/>
                  <a:gd name="T62" fmla="*/ 276148 w 288565"/>
                  <a:gd name="T63" fmla="*/ 31067 h 290375"/>
                  <a:gd name="T64" fmla="*/ 296470 w 288565"/>
                  <a:gd name="T65" fmla="*/ 209001 h 290375"/>
                  <a:gd name="T66" fmla="*/ 338314 w 288565"/>
                  <a:gd name="T67" fmla="*/ 117669 h 290375"/>
                  <a:gd name="T68" fmla="*/ 386131 w 288565"/>
                  <a:gd name="T69" fmla="*/ 243402 h 290375"/>
                  <a:gd name="T70" fmla="*/ 433949 w 288565"/>
                  <a:gd name="T71" fmla="*/ 117669 h 290375"/>
                  <a:gd name="T72" fmla="*/ 475791 w 288565"/>
                  <a:gd name="T73" fmla="*/ 209001 h 290375"/>
                  <a:gd name="T74" fmla="*/ 494917 w 288565"/>
                  <a:gd name="T75" fmla="*/ 31067 h 290375"/>
                  <a:gd name="T76" fmla="*/ 276148 w 288565"/>
                  <a:gd name="T77" fmla="*/ 31067 h 290375"/>
                  <a:gd name="T78" fmla="*/ 414821 w 288565"/>
                  <a:gd name="T79" fmla="*/ 29885 h 290375"/>
                  <a:gd name="T80" fmla="*/ 554689 w 288565"/>
                  <a:gd name="T81" fmla="*/ 70218 h 290375"/>
                  <a:gd name="T82" fmla="*/ 557080 w 288565"/>
                  <a:gd name="T83" fmla="*/ 282553 h 290375"/>
                  <a:gd name="T84" fmla="*/ 386131 w 288565"/>
                  <a:gd name="T85" fmla="*/ 271868 h 290375"/>
                  <a:gd name="T86" fmla="*/ 46630 w 288565"/>
                  <a:gd name="T87" fmla="*/ 840053 h 290375"/>
                  <a:gd name="T88" fmla="*/ 331140 w 288565"/>
                  <a:gd name="T89" fmla="*/ 924274 h 290375"/>
                  <a:gd name="T90" fmla="*/ 295274 w 288565"/>
                  <a:gd name="T91" fmla="*/ 953926 h 290375"/>
                  <a:gd name="T92" fmla="*/ 0 w 288565"/>
                  <a:gd name="T93" fmla="*/ 915973 h 290375"/>
                  <a:gd name="T94" fmla="*/ 265390 w 288565"/>
                  <a:gd name="T95" fmla="*/ 211366 h 290375"/>
                  <a:gd name="T96" fmla="*/ 286906 w 288565"/>
                  <a:gd name="T97" fmla="*/ 3804 h 2903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565" h="290375">
                    <a:moveTo>
                      <a:pt x="147065" y="261900"/>
                    </a:moveTo>
                    <a:cubicBezTo>
                      <a:pt x="139864" y="261900"/>
                      <a:pt x="134103" y="267667"/>
                      <a:pt x="134103" y="274876"/>
                    </a:cubicBezTo>
                    <a:lnTo>
                      <a:pt x="134103" y="281724"/>
                    </a:lnTo>
                    <a:lnTo>
                      <a:pt x="269122" y="281724"/>
                    </a:lnTo>
                    <a:lnTo>
                      <a:pt x="269122" y="274876"/>
                    </a:lnTo>
                    <a:cubicBezTo>
                      <a:pt x="269122" y="267667"/>
                      <a:pt x="263361" y="261900"/>
                      <a:pt x="255800" y="261900"/>
                    </a:cubicBezTo>
                    <a:lnTo>
                      <a:pt x="251840" y="261900"/>
                    </a:lnTo>
                    <a:lnTo>
                      <a:pt x="151385" y="261900"/>
                    </a:lnTo>
                    <a:lnTo>
                      <a:pt x="147065" y="261900"/>
                    </a:lnTo>
                    <a:close/>
                    <a:moveTo>
                      <a:pt x="184150" y="177198"/>
                    </a:moveTo>
                    <a:cubicBezTo>
                      <a:pt x="183430" y="218648"/>
                      <a:pt x="170468" y="242077"/>
                      <a:pt x="161467" y="253250"/>
                    </a:cubicBezTo>
                    <a:lnTo>
                      <a:pt x="241398" y="253250"/>
                    </a:lnTo>
                    <a:cubicBezTo>
                      <a:pt x="232757" y="242077"/>
                      <a:pt x="219795" y="218648"/>
                      <a:pt x="219075" y="177198"/>
                    </a:cubicBezTo>
                    <a:lnTo>
                      <a:pt x="184150" y="177198"/>
                    </a:lnTo>
                    <a:close/>
                    <a:moveTo>
                      <a:pt x="184510" y="148364"/>
                    </a:moveTo>
                    <a:lnTo>
                      <a:pt x="184510" y="168548"/>
                    </a:lnTo>
                    <a:lnTo>
                      <a:pt x="218715" y="168548"/>
                    </a:lnTo>
                    <a:lnTo>
                      <a:pt x="218715" y="148364"/>
                    </a:lnTo>
                    <a:lnTo>
                      <a:pt x="184510" y="148364"/>
                    </a:lnTo>
                    <a:close/>
                    <a:moveTo>
                      <a:pt x="115706" y="128810"/>
                    </a:moveTo>
                    <a:cubicBezTo>
                      <a:pt x="118251" y="128810"/>
                      <a:pt x="120068" y="130610"/>
                      <a:pt x="120068" y="133130"/>
                    </a:cubicBezTo>
                    <a:lnTo>
                      <a:pt x="120068" y="138890"/>
                    </a:lnTo>
                    <a:cubicBezTo>
                      <a:pt x="128067" y="139970"/>
                      <a:pt x="134610" y="145010"/>
                      <a:pt x="137519" y="152209"/>
                    </a:cubicBezTo>
                    <a:cubicBezTo>
                      <a:pt x="138609" y="154369"/>
                      <a:pt x="137519" y="156889"/>
                      <a:pt x="135338" y="157969"/>
                    </a:cubicBezTo>
                    <a:cubicBezTo>
                      <a:pt x="132793" y="158689"/>
                      <a:pt x="130248" y="157609"/>
                      <a:pt x="129521" y="155449"/>
                    </a:cubicBezTo>
                    <a:cubicBezTo>
                      <a:pt x="127339" y="150409"/>
                      <a:pt x="121886" y="147170"/>
                      <a:pt x="115706" y="147170"/>
                    </a:cubicBezTo>
                    <a:cubicBezTo>
                      <a:pt x="107344" y="147170"/>
                      <a:pt x="100800" y="152569"/>
                      <a:pt x="100800" y="159769"/>
                    </a:cubicBezTo>
                    <a:cubicBezTo>
                      <a:pt x="100800" y="165529"/>
                      <a:pt x="103345" y="172729"/>
                      <a:pt x="115706" y="172729"/>
                    </a:cubicBezTo>
                    <a:cubicBezTo>
                      <a:pt x="133156" y="172729"/>
                      <a:pt x="139337" y="183888"/>
                      <a:pt x="139337" y="194328"/>
                    </a:cubicBezTo>
                    <a:cubicBezTo>
                      <a:pt x="139337" y="204768"/>
                      <a:pt x="130975" y="213408"/>
                      <a:pt x="120068" y="215207"/>
                    </a:cubicBezTo>
                    <a:lnTo>
                      <a:pt x="120068" y="220967"/>
                    </a:lnTo>
                    <a:cubicBezTo>
                      <a:pt x="120068" y="223487"/>
                      <a:pt x="118251" y="225287"/>
                      <a:pt x="115706" y="225287"/>
                    </a:cubicBezTo>
                    <a:cubicBezTo>
                      <a:pt x="113161" y="225287"/>
                      <a:pt x="111343" y="223487"/>
                      <a:pt x="111343" y="220967"/>
                    </a:cubicBezTo>
                    <a:lnTo>
                      <a:pt x="111343" y="215207"/>
                    </a:lnTo>
                    <a:cubicBezTo>
                      <a:pt x="103345" y="214127"/>
                      <a:pt x="96801" y="209088"/>
                      <a:pt x="93893" y="201888"/>
                    </a:cubicBezTo>
                    <a:cubicBezTo>
                      <a:pt x="92802" y="199728"/>
                      <a:pt x="93893" y="197568"/>
                      <a:pt x="96074" y="196128"/>
                    </a:cubicBezTo>
                    <a:cubicBezTo>
                      <a:pt x="98255" y="195408"/>
                      <a:pt x="100800" y="196488"/>
                      <a:pt x="101891" y="198648"/>
                    </a:cubicBezTo>
                    <a:cubicBezTo>
                      <a:pt x="104072" y="203688"/>
                      <a:pt x="109525" y="206928"/>
                      <a:pt x="115706" y="206928"/>
                    </a:cubicBezTo>
                    <a:cubicBezTo>
                      <a:pt x="123704" y="206928"/>
                      <a:pt x="130248" y="201528"/>
                      <a:pt x="130248" y="194328"/>
                    </a:cubicBezTo>
                    <a:cubicBezTo>
                      <a:pt x="130248" y="188568"/>
                      <a:pt x="127703" y="181368"/>
                      <a:pt x="115706" y="181368"/>
                    </a:cubicBezTo>
                    <a:cubicBezTo>
                      <a:pt x="98255" y="181368"/>
                      <a:pt x="92075" y="170209"/>
                      <a:pt x="92075" y="159769"/>
                    </a:cubicBezTo>
                    <a:cubicBezTo>
                      <a:pt x="92075" y="149329"/>
                      <a:pt x="100437" y="140690"/>
                      <a:pt x="111343" y="138890"/>
                    </a:cubicBezTo>
                    <a:lnTo>
                      <a:pt x="111343" y="133130"/>
                    </a:lnTo>
                    <a:cubicBezTo>
                      <a:pt x="111343" y="130610"/>
                      <a:pt x="113161" y="128810"/>
                      <a:pt x="115706" y="128810"/>
                    </a:cubicBezTo>
                    <a:close/>
                    <a:moveTo>
                      <a:pt x="175509" y="105112"/>
                    </a:moveTo>
                    <a:lnTo>
                      <a:pt x="186670" y="139713"/>
                    </a:lnTo>
                    <a:lnTo>
                      <a:pt x="216195" y="139713"/>
                    </a:lnTo>
                    <a:lnTo>
                      <a:pt x="227716" y="105112"/>
                    </a:lnTo>
                    <a:lnTo>
                      <a:pt x="175509" y="105112"/>
                    </a:lnTo>
                    <a:close/>
                    <a:moveTo>
                      <a:pt x="201433" y="74835"/>
                    </a:moveTo>
                    <a:cubicBezTo>
                      <a:pt x="203953" y="74835"/>
                      <a:pt x="206113" y="76637"/>
                      <a:pt x="206113" y="79160"/>
                    </a:cubicBezTo>
                    <a:lnTo>
                      <a:pt x="206113" y="96461"/>
                    </a:lnTo>
                    <a:lnTo>
                      <a:pt x="233837" y="96461"/>
                    </a:lnTo>
                    <a:cubicBezTo>
                      <a:pt x="235277" y="96461"/>
                      <a:pt x="236718" y="97182"/>
                      <a:pt x="237438" y="98263"/>
                    </a:cubicBezTo>
                    <a:cubicBezTo>
                      <a:pt x="238518" y="99345"/>
                      <a:pt x="238518" y="100786"/>
                      <a:pt x="238158" y="102228"/>
                    </a:cubicBezTo>
                    <a:lnTo>
                      <a:pt x="225556" y="139713"/>
                    </a:lnTo>
                    <a:lnTo>
                      <a:pt x="233837" y="139713"/>
                    </a:lnTo>
                    <a:cubicBezTo>
                      <a:pt x="236358" y="139713"/>
                      <a:pt x="238518" y="141515"/>
                      <a:pt x="238518" y="144038"/>
                    </a:cubicBezTo>
                    <a:cubicBezTo>
                      <a:pt x="238518" y="146201"/>
                      <a:pt x="236358" y="148364"/>
                      <a:pt x="233837" y="148364"/>
                    </a:cubicBezTo>
                    <a:lnTo>
                      <a:pt x="227716" y="148364"/>
                    </a:lnTo>
                    <a:lnTo>
                      <a:pt x="227716" y="168548"/>
                    </a:lnTo>
                    <a:lnTo>
                      <a:pt x="233837" y="168548"/>
                    </a:lnTo>
                    <a:cubicBezTo>
                      <a:pt x="236358" y="168548"/>
                      <a:pt x="238518" y="170350"/>
                      <a:pt x="238518" y="172873"/>
                    </a:cubicBezTo>
                    <a:cubicBezTo>
                      <a:pt x="238518" y="175036"/>
                      <a:pt x="236358" y="177198"/>
                      <a:pt x="233837" y="177198"/>
                    </a:cubicBezTo>
                    <a:lnTo>
                      <a:pt x="227716" y="177198"/>
                    </a:lnTo>
                    <a:cubicBezTo>
                      <a:pt x="228797" y="228020"/>
                      <a:pt x="248959" y="248925"/>
                      <a:pt x="253640" y="253250"/>
                    </a:cubicBezTo>
                    <a:lnTo>
                      <a:pt x="255800" y="253250"/>
                    </a:lnTo>
                    <a:cubicBezTo>
                      <a:pt x="268042" y="253250"/>
                      <a:pt x="277764" y="262621"/>
                      <a:pt x="277764" y="274876"/>
                    </a:cubicBezTo>
                    <a:lnTo>
                      <a:pt x="277764" y="281724"/>
                    </a:lnTo>
                    <a:lnTo>
                      <a:pt x="284244" y="281724"/>
                    </a:lnTo>
                    <a:cubicBezTo>
                      <a:pt x="286765" y="281724"/>
                      <a:pt x="288565" y="283887"/>
                      <a:pt x="288565" y="286049"/>
                    </a:cubicBezTo>
                    <a:cubicBezTo>
                      <a:pt x="288565" y="288573"/>
                      <a:pt x="286765" y="290375"/>
                      <a:pt x="284244" y="290375"/>
                    </a:cubicBezTo>
                    <a:lnTo>
                      <a:pt x="118621" y="290375"/>
                    </a:lnTo>
                    <a:cubicBezTo>
                      <a:pt x="116460" y="290375"/>
                      <a:pt x="114300" y="288573"/>
                      <a:pt x="114300" y="286049"/>
                    </a:cubicBezTo>
                    <a:cubicBezTo>
                      <a:pt x="114300" y="283887"/>
                      <a:pt x="116460" y="281724"/>
                      <a:pt x="118621" y="281724"/>
                    </a:cubicBezTo>
                    <a:lnTo>
                      <a:pt x="125102" y="281724"/>
                    </a:lnTo>
                    <a:lnTo>
                      <a:pt x="125102" y="274876"/>
                    </a:lnTo>
                    <a:cubicBezTo>
                      <a:pt x="125102" y="262621"/>
                      <a:pt x="134823" y="253250"/>
                      <a:pt x="147065" y="253250"/>
                    </a:cubicBezTo>
                    <a:lnTo>
                      <a:pt x="149585" y="253250"/>
                    </a:lnTo>
                    <a:cubicBezTo>
                      <a:pt x="154266" y="248925"/>
                      <a:pt x="174429" y="227659"/>
                      <a:pt x="175509" y="177198"/>
                    </a:cubicBezTo>
                    <a:lnTo>
                      <a:pt x="169028" y="177198"/>
                    </a:lnTo>
                    <a:cubicBezTo>
                      <a:pt x="166868" y="177198"/>
                      <a:pt x="164707" y="175036"/>
                      <a:pt x="164707" y="172873"/>
                    </a:cubicBezTo>
                    <a:cubicBezTo>
                      <a:pt x="164707" y="170350"/>
                      <a:pt x="166868" y="168548"/>
                      <a:pt x="169028" y="168548"/>
                    </a:cubicBezTo>
                    <a:lnTo>
                      <a:pt x="175509" y="168548"/>
                    </a:lnTo>
                    <a:lnTo>
                      <a:pt x="175509" y="148364"/>
                    </a:lnTo>
                    <a:lnTo>
                      <a:pt x="169028" y="148364"/>
                    </a:lnTo>
                    <a:cubicBezTo>
                      <a:pt x="166868" y="148364"/>
                      <a:pt x="164707" y="146201"/>
                      <a:pt x="164707" y="144038"/>
                    </a:cubicBezTo>
                    <a:cubicBezTo>
                      <a:pt x="164707" y="141515"/>
                      <a:pt x="166868" y="139713"/>
                      <a:pt x="169028" y="139713"/>
                    </a:cubicBezTo>
                    <a:lnTo>
                      <a:pt x="177669" y="139713"/>
                    </a:lnTo>
                    <a:lnTo>
                      <a:pt x="165067" y="102228"/>
                    </a:lnTo>
                    <a:cubicBezTo>
                      <a:pt x="164707" y="100786"/>
                      <a:pt x="164707" y="99345"/>
                      <a:pt x="165427" y="98263"/>
                    </a:cubicBezTo>
                    <a:cubicBezTo>
                      <a:pt x="166508" y="97182"/>
                      <a:pt x="167948" y="96461"/>
                      <a:pt x="169028" y="96461"/>
                    </a:cubicBezTo>
                    <a:lnTo>
                      <a:pt x="197112" y="96461"/>
                    </a:lnTo>
                    <a:lnTo>
                      <a:pt x="197112" y="79160"/>
                    </a:lnTo>
                    <a:cubicBezTo>
                      <a:pt x="197112" y="76637"/>
                      <a:pt x="198912" y="74835"/>
                      <a:pt x="201433" y="74835"/>
                    </a:cubicBezTo>
                    <a:close/>
                    <a:moveTo>
                      <a:pt x="83132" y="9408"/>
                    </a:moveTo>
                    <a:cubicBezTo>
                      <a:pt x="80613" y="8331"/>
                      <a:pt x="77374" y="9049"/>
                      <a:pt x="75215" y="10844"/>
                    </a:cubicBezTo>
                    <a:cubicBezTo>
                      <a:pt x="73415" y="12999"/>
                      <a:pt x="72695" y="15872"/>
                      <a:pt x="73415" y="18744"/>
                    </a:cubicBezTo>
                    <a:lnTo>
                      <a:pt x="89250" y="63273"/>
                    </a:lnTo>
                    <a:cubicBezTo>
                      <a:pt x="92129" y="66864"/>
                      <a:pt x="96448" y="69378"/>
                      <a:pt x="101846" y="71173"/>
                    </a:cubicBezTo>
                    <a:lnTo>
                      <a:pt x="97887" y="40650"/>
                    </a:lnTo>
                    <a:cubicBezTo>
                      <a:pt x="97887" y="38136"/>
                      <a:pt x="99327" y="35981"/>
                      <a:pt x="101846" y="35622"/>
                    </a:cubicBezTo>
                    <a:cubicBezTo>
                      <a:pt x="104365" y="35622"/>
                      <a:pt x="106524" y="37059"/>
                      <a:pt x="106524" y="39572"/>
                    </a:cubicBezTo>
                    <a:lnTo>
                      <a:pt x="110843" y="73328"/>
                    </a:lnTo>
                    <a:cubicBezTo>
                      <a:pt x="112642" y="73328"/>
                      <a:pt x="114442" y="73687"/>
                      <a:pt x="116241" y="73687"/>
                    </a:cubicBezTo>
                    <a:cubicBezTo>
                      <a:pt x="118041" y="73687"/>
                      <a:pt x="119840" y="73328"/>
                      <a:pt x="121639" y="73328"/>
                    </a:cubicBezTo>
                    <a:lnTo>
                      <a:pt x="125598" y="39572"/>
                    </a:lnTo>
                    <a:cubicBezTo>
                      <a:pt x="125958" y="37059"/>
                      <a:pt x="128117" y="35622"/>
                      <a:pt x="130636" y="35622"/>
                    </a:cubicBezTo>
                    <a:cubicBezTo>
                      <a:pt x="132796" y="35981"/>
                      <a:pt x="134955" y="38136"/>
                      <a:pt x="134235" y="40650"/>
                    </a:cubicBezTo>
                    <a:lnTo>
                      <a:pt x="130636" y="71173"/>
                    </a:lnTo>
                    <a:cubicBezTo>
                      <a:pt x="135675" y="69378"/>
                      <a:pt x="140353" y="66864"/>
                      <a:pt x="143232" y="63273"/>
                    </a:cubicBezTo>
                    <a:lnTo>
                      <a:pt x="158707" y="18744"/>
                    </a:lnTo>
                    <a:cubicBezTo>
                      <a:pt x="159787" y="15872"/>
                      <a:pt x="159067" y="12999"/>
                      <a:pt x="156907" y="10844"/>
                    </a:cubicBezTo>
                    <a:cubicBezTo>
                      <a:pt x="154748" y="9049"/>
                      <a:pt x="152229" y="8331"/>
                      <a:pt x="148990" y="9408"/>
                    </a:cubicBezTo>
                    <a:lnTo>
                      <a:pt x="128117" y="17308"/>
                    </a:lnTo>
                    <a:cubicBezTo>
                      <a:pt x="120560" y="20181"/>
                      <a:pt x="111922" y="20181"/>
                      <a:pt x="104005" y="17308"/>
                    </a:cubicBezTo>
                    <a:lnTo>
                      <a:pt x="83132" y="9408"/>
                    </a:lnTo>
                    <a:close/>
                    <a:moveTo>
                      <a:pt x="86371" y="1149"/>
                    </a:moveTo>
                    <a:lnTo>
                      <a:pt x="107244" y="9049"/>
                    </a:lnTo>
                    <a:cubicBezTo>
                      <a:pt x="113002" y="11203"/>
                      <a:pt x="119480" y="11203"/>
                      <a:pt x="124878" y="9049"/>
                    </a:cubicBezTo>
                    <a:lnTo>
                      <a:pt x="146111" y="1149"/>
                    </a:lnTo>
                    <a:cubicBezTo>
                      <a:pt x="152229" y="-1365"/>
                      <a:pt x="158707" y="430"/>
                      <a:pt x="163025" y="4740"/>
                    </a:cubicBezTo>
                    <a:cubicBezTo>
                      <a:pt x="167704" y="9049"/>
                      <a:pt x="169143" y="15513"/>
                      <a:pt x="166984" y="21258"/>
                    </a:cubicBezTo>
                    <a:lnTo>
                      <a:pt x="152229" y="63991"/>
                    </a:lnTo>
                    <a:cubicBezTo>
                      <a:pt x="155468" y="66864"/>
                      <a:pt x="161226" y="71891"/>
                      <a:pt x="168064" y="79433"/>
                    </a:cubicBezTo>
                    <a:cubicBezTo>
                      <a:pt x="169503" y="81587"/>
                      <a:pt x="169503" y="84101"/>
                      <a:pt x="167704" y="85537"/>
                    </a:cubicBezTo>
                    <a:cubicBezTo>
                      <a:pt x="165545" y="87333"/>
                      <a:pt x="163025" y="87333"/>
                      <a:pt x="161586" y="85178"/>
                    </a:cubicBezTo>
                    <a:cubicBezTo>
                      <a:pt x="155468" y="78714"/>
                      <a:pt x="150790" y="74046"/>
                      <a:pt x="147551" y="71532"/>
                    </a:cubicBezTo>
                    <a:cubicBezTo>
                      <a:pt x="139993" y="78355"/>
                      <a:pt x="128837" y="82305"/>
                      <a:pt x="116241" y="82305"/>
                    </a:cubicBezTo>
                    <a:cubicBezTo>
                      <a:pt x="103645" y="82305"/>
                      <a:pt x="92129" y="78355"/>
                      <a:pt x="84931" y="71532"/>
                    </a:cubicBezTo>
                    <a:cubicBezTo>
                      <a:pt x="72336" y="82665"/>
                      <a:pt x="23752" y="130784"/>
                      <a:pt x="24472" y="217686"/>
                    </a:cubicBezTo>
                    <a:cubicBezTo>
                      <a:pt x="24472" y="230255"/>
                      <a:pt x="20873" y="243182"/>
                      <a:pt x="14035" y="254314"/>
                    </a:cubicBezTo>
                    <a:cubicBezTo>
                      <a:pt x="11876" y="258624"/>
                      <a:pt x="9357" y="266165"/>
                      <a:pt x="8997" y="276220"/>
                    </a:cubicBezTo>
                    <a:cubicBezTo>
                      <a:pt x="16914" y="280529"/>
                      <a:pt x="65138" y="280170"/>
                      <a:pt x="88890" y="279811"/>
                    </a:cubicBezTo>
                    <a:lnTo>
                      <a:pt x="99686" y="279811"/>
                    </a:lnTo>
                    <a:cubicBezTo>
                      <a:pt x="102206" y="279811"/>
                      <a:pt x="104005" y="281965"/>
                      <a:pt x="104005" y="284120"/>
                    </a:cubicBezTo>
                    <a:cubicBezTo>
                      <a:pt x="104005" y="286633"/>
                      <a:pt x="102206" y="288429"/>
                      <a:pt x="99686" y="288429"/>
                    </a:cubicBezTo>
                    <a:lnTo>
                      <a:pt x="88890" y="288788"/>
                    </a:lnTo>
                    <a:cubicBezTo>
                      <a:pt x="81333" y="288788"/>
                      <a:pt x="74495" y="288788"/>
                      <a:pt x="68017" y="288788"/>
                    </a:cubicBezTo>
                    <a:cubicBezTo>
                      <a:pt x="28070" y="288788"/>
                      <a:pt x="7917" y="287352"/>
                      <a:pt x="2159" y="281965"/>
                    </a:cubicBezTo>
                    <a:cubicBezTo>
                      <a:pt x="720" y="280170"/>
                      <a:pt x="0" y="278374"/>
                      <a:pt x="0" y="277297"/>
                    </a:cubicBezTo>
                    <a:cubicBezTo>
                      <a:pt x="0" y="267242"/>
                      <a:pt x="2519" y="256828"/>
                      <a:pt x="6838" y="250005"/>
                    </a:cubicBezTo>
                    <a:cubicBezTo>
                      <a:pt x="12596" y="239950"/>
                      <a:pt x="15835" y="228818"/>
                      <a:pt x="15475" y="217686"/>
                    </a:cubicBezTo>
                    <a:cubicBezTo>
                      <a:pt x="14755" y="123961"/>
                      <a:pt x="67657" y="74405"/>
                      <a:pt x="79893" y="63991"/>
                    </a:cubicBezTo>
                    <a:lnTo>
                      <a:pt x="65138" y="21258"/>
                    </a:lnTo>
                    <a:cubicBezTo>
                      <a:pt x="62979" y="15513"/>
                      <a:pt x="64778" y="9049"/>
                      <a:pt x="69457" y="4740"/>
                    </a:cubicBezTo>
                    <a:cubicBezTo>
                      <a:pt x="73775" y="430"/>
                      <a:pt x="80613" y="-1365"/>
                      <a:pt x="86371" y="1149"/>
                    </a:cubicBezTo>
                    <a:close/>
                  </a:path>
                </a:pathLst>
              </a:custGeom>
              <a:solidFill>
                <a:schemeClr val="bg1"/>
              </a:solidFill>
              <a:ln>
                <a:noFill/>
              </a:ln>
              <a:effectLst/>
            </p:spPr>
            <p:txBody>
              <a:bodyPr anchor="ctr"/>
              <a:lstStyle/>
              <a:p>
                <a:endParaRPr lang="en-GB" sz="200" dirty="0">
                  <a:latin typeface="Lato Light" panose="020F0502020204030203" pitchFamily="34" charset="0"/>
                </a:endParaRPr>
              </a:p>
            </p:txBody>
          </p:sp>
          <p:sp>
            <p:nvSpPr>
              <p:cNvPr id="199" name="TextBox 73">
                <a:extLst>
                  <a:ext uri="{FF2B5EF4-FFF2-40B4-BE49-F238E27FC236}">
                    <a16:creationId xmlns:a16="http://schemas.microsoft.com/office/drawing/2014/main" xmlns="" id="{1FE41E0C-9B27-482A-BE4F-330800B44C8E}"/>
                  </a:ext>
                </a:extLst>
              </p:cNvPr>
              <p:cNvSpPr txBox="1"/>
              <p:nvPr/>
            </p:nvSpPr>
            <p:spPr>
              <a:xfrm>
                <a:off x="17783798" y="8454807"/>
                <a:ext cx="3404268" cy="1250539"/>
              </a:xfrm>
              <a:prstGeom prst="rect">
                <a:avLst/>
              </a:prstGeom>
              <a:noFill/>
            </p:spPr>
            <p:txBody>
              <a:bodyPr wrap="none" rtlCol="0">
                <a:spAutoFit/>
              </a:bodyPr>
              <a:lstStyle/>
              <a:p>
                <a:pPr algn="r"/>
                <a:r>
                  <a:rPr lang="en-GB" sz="300" b="1" dirty="0">
                    <a:solidFill>
                      <a:schemeClr val="bg1">
                        <a:lumMod val="95000"/>
                      </a:schemeClr>
                    </a:solidFill>
                    <a:latin typeface="Poppins" pitchFamily="2" charset="77"/>
                    <a:ea typeface="Lato Light" panose="020F0502020204030203" pitchFamily="34" charset="0"/>
                    <a:cs typeface="Poppins" pitchFamily="2" charset="77"/>
                  </a:rPr>
                  <a:t>$100,000.00</a:t>
                </a:r>
              </a:p>
            </p:txBody>
          </p:sp>
        </p:grpSp>
        <p:sp>
          <p:nvSpPr>
            <p:cNvPr id="150" name="Shape 60842">
              <a:extLst>
                <a:ext uri="{FF2B5EF4-FFF2-40B4-BE49-F238E27FC236}">
                  <a16:creationId xmlns:a16="http://schemas.microsoft.com/office/drawing/2014/main" xmlns="" id="{49F5D6F5-C937-4E33-B072-0F1D5E6DF41E}"/>
                </a:ext>
              </a:extLst>
            </p:cNvPr>
            <p:cNvSpPr/>
            <p:nvPr/>
          </p:nvSpPr>
          <p:spPr>
            <a:xfrm>
              <a:off x="1524000" y="5191943"/>
              <a:ext cx="9144000" cy="809479"/>
            </a:xfrm>
            <a:prstGeom prst="rect">
              <a:avLst/>
            </a:prstGeom>
            <a:solidFill>
              <a:schemeClr val="bg1">
                <a:lumMod val="95000"/>
              </a:schemeClr>
            </a:solidFill>
            <a:ln w="12700" cap="flat">
              <a:noFill/>
              <a:miter lim="400000"/>
            </a:ln>
            <a:effectLst/>
          </p:spPr>
          <p:txBody>
            <a:bodyPr wrap="square" lIns="0" tIns="0" rIns="0" bIns="0" numCol="1" anchor="t">
              <a:noAutofit/>
            </a:bodyPr>
            <a:lstStyle/>
            <a:p>
              <a:endParaRPr lang="en-GB" sz="1200" dirty="0">
                <a:latin typeface="Lato Light" panose="020F0502020204030203" pitchFamily="34" charset="0"/>
              </a:endParaRPr>
            </a:p>
          </p:txBody>
        </p:sp>
        <p:grpSp>
          <p:nvGrpSpPr>
            <p:cNvPr id="151" name="Group 44">
              <a:extLst>
                <a:ext uri="{FF2B5EF4-FFF2-40B4-BE49-F238E27FC236}">
                  <a16:creationId xmlns:a16="http://schemas.microsoft.com/office/drawing/2014/main" xmlns="" id="{CCC2D749-F5D4-40E9-9235-F2ED75967386}"/>
                </a:ext>
              </a:extLst>
            </p:cNvPr>
            <p:cNvGrpSpPr/>
            <p:nvPr/>
          </p:nvGrpSpPr>
          <p:grpSpPr>
            <a:xfrm>
              <a:off x="2403764" y="1793796"/>
              <a:ext cx="1592075" cy="3886075"/>
              <a:chOff x="4832591" y="2498589"/>
              <a:chExt cx="4244429" cy="10360167"/>
            </a:xfrm>
          </p:grpSpPr>
          <p:sp>
            <p:nvSpPr>
              <p:cNvPr id="164" name="Freeform 42">
                <a:extLst>
                  <a:ext uri="{FF2B5EF4-FFF2-40B4-BE49-F238E27FC236}">
                    <a16:creationId xmlns:a16="http://schemas.microsoft.com/office/drawing/2014/main" xmlns="" id="{F8152A73-7EFB-4F21-902A-F93628760AB3}"/>
                  </a:ext>
                </a:extLst>
              </p:cNvPr>
              <p:cNvSpPr/>
              <p:nvPr/>
            </p:nvSpPr>
            <p:spPr>
              <a:xfrm flipH="1">
                <a:off x="5960162" y="11996881"/>
                <a:ext cx="2136006" cy="861875"/>
              </a:xfrm>
              <a:custGeom>
                <a:avLst/>
                <a:gdLst>
                  <a:gd name="connsiteX0" fmla="*/ 1146644 w 2136006"/>
                  <a:gd name="connsiteY0" fmla="*/ 178102 h 861875"/>
                  <a:gd name="connsiteX1" fmla="*/ 527108 w 2136006"/>
                  <a:gd name="connsiteY1" fmla="*/ 226061 h 861875"/>
                  <a:gd name="connsiteX2" fmla="*/ 218535 w 2136006"/>
                  <a:gd name="connsiteY2" fmla="*/ 453540 h 861875"/>
                  <a:gd name="connsiteX3" fmla="*/ 2728 w 2136006"/>
                  <a:gd name="connsiteY3" fmla="*/ 722820 h 861875"/>
                  <a:gd name="connsiteX4" fmla="*/ 192593 w 2136006"/>
                  <a:gd name="connsiteY4" fmla="*/ 861713 h 861875"/>
                  <a:gd name="connsiteX5" fmla="*/ 361295 w 2136006"/>
                  <a:gd name="connsiteY5" fmla="*/ 832037 h 861875"/>
                  <a:gd name="connsiteX6" fmla="*/ 790132 w 2136006"/>
                  <a:gd name="connsiteY6" fmla="*/ 683114 h 861875"/>
                  <a:gd name="connsiteX7" fmla="*/ 894786 w 2136006"/>
                  <a:gd name="connsiteY7" fmla="*/ 633631 h 861875"/>
                  <a:gd name="connsiteX8" fmla="*/ 1149922 w 2136006"/>
                  <a:gd name="connsiteY8" fmla="*/ 567486 h 861875"/>
                  <a:gd name="connsiteX9" fmla="*/ 1179807 w 2136006"/>
                  <a:gd name="connsiteY9" fmla="*/ 464680 h 861875"/>
                  <a:gd name="connsiteX10" fmla="*/ 1167142 w 2136006"/>
                  <a:gd name="connsiteY10" fmla="*/ 337690 h 861875"/>
                  <a:gd name="connsiteX11" fmla="*/ 1146644 w 2136006"/>
                  <a:gd name="connsiteY11" fmla="*/ 178102 h 861875"/>
                  <a:gd name="connsiteX12" fmla="*/ 2131839 w 2136006"/>
                  <a:gd name="connsiteY12" fmla="*/ 0 h 861875"/>
                  <a:gd name="connsiteX13" fmla="*/ 1528880 w 2136006"/>
                  <a:gd name="connsiteY13" fmla="*/ 63434 h 861875"/>
                  <a:gd name="connsiteX14" fmla="*/ 1390719 w 2136006"/>
                  <a:gd name="connsiteY14" fmla="*/ 292770 h 861875"/>
                  <a:gd name="connsiteX15" fmla="*/ 1268557 w 2136006"/>
                  <a:gd name="connsiteY15" fmla="*/ 459013 h 861875"/>
                  <a:gd name="connsiteX16" fmla="*/ 1238274 w 2136006"/>
                  <a:gd name="connsiteY16" fmla="*/ 609601 h 861875"/>
                  <a:gd name="connsiteX17" fmla="*/ 1430439 w 2136006"/>
                  <a:gd name="connsiteY17" fmla="*/ 734972 h 861875"/>
                  <a:gd name="connsiteX18" fmla="*/ 1733698 w 2136006"/>
                  <a:gd name="connsiteY18" fmla="*/ 625596 h 861875"/>
                  <a:gd name="connsiteX19" fmla="*/ 2021687 w 2136006"/>
                  <a:gd name="connsiteY19" fmla="*/ 396838 h 861875"/>
                  <a:gd name="connsiteX20" fmla="*/ 2131839 w 2136006"/>
                  <a:gd name="connsiteY20" fmla="*/ 0 h 86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6006" h="861875">
                    <a:moveTo>
                      <a:pt x="1146644" y="178102"/>
                    </a:moveTo>
                    <a:lnTo>
                      <a:pt x="527108" y="226061"/>
                    </a:lnTo>
                    <a:cubicBezTo>
                      <a:pt x="433286" y="313853"/>
                      <a:pt x="329688" y="390155"/>
                      <a:pt x="218535" y="453540"/>
                    </a:cubicBezTo>
                    <a:cubicBezTo>
                      <a:pt x="103938" y="518892"/>
                      <a:pt x="-20047" y="600146"/>
                      <a:pt x="2728" y="722820"/>
                    </a:cubicBezTo>
                    <a:cubicBezTo>
                      <a:pt x="18559" y="808073"/>
                      <a:pt x="102938" y="858635"/>
                      <a:pt x="192593" y="861713"/>
                    </a:cubicBezTo>
                    <a:cubicBezTo>
                      <a:pt x="250086" y="863681"/>
                      <a:pt x="305969" y="847462"/>
                      <a:pt x="361295" y="832037"/>
                    </a:cubicBezTo>
                    <a:cubicBezTo>
                      <a:pt x="507555" y="791346"/>
                      <a:pt x="656426" y="755353"/>
                      <a:pt x="790132" y="683114"/>
                    </a:cubicBezTo>
                    <a:cubicBezTo>
                      <a:pt x="824183" y="664705"/>
                      <a:pt x="857402" y="643915"/>
                      <a:pt x="894786" y="633631"/>
                    </a:cubicBezTo>
                    <a:cubicBezTo>
                      <a:pt x="982386" y="609509"/>
                      <a:pt x="1090818" y="640487"/>
                      <a:pt x="1149922" y="567486"/>
                    </a:cubicBezTo>
                    <a:cubicBezTo>
                      <a:pt x="1173974" y="537745"/>
                      <a:pt x="1179807" y="502133"/>
                      <a:pt x="1179807" y="464680"/>
                    </a:cubicBezTo>
                    <a:cubicBezTo>
                      <a:pt x="1179807" y="423895"/>
                      <a:pt x="1173696" y="379999"/>
                      <a:pt x="1167142" y="337690"/>
                    </a:cubicBezTo>
                    <a:cubicBezTo>
                      <a:pt x="1158920" y="284684"/>
                      <a:pt x="1152144" y="231457"/>
                      <a:pt x="1146644" y="178102"/>
                    </a:cubicBezTo>
                    <a:close/>
                    <a:moveTo>
                      <a:pt x="2131839" y="0"/>
                    </a:moveTo>
                    <a:lnTo>
                      <a:pt x="1528880" y="63434"/>
                    </a:lnTo>
                    <a:cubicBezTo>
                      <a:pt x="1492463" y="145313"/>
                      <a:pt x="1446052" y="222292"/>
                      <a:pt x="1390719" y="292770"/>
                    </a:cubicBezTo>
                    <a:cubicBezTo>
                      <a:pt x="1348512" y="346506"/>
                      <a:pt x="1301672" y="402283"/>
                      <a:pt x="1268557" y="459013"/>
                    </a:cubicBezTo>
                    <a:cubicBezTo>
                      <a:pt x="1240762" y="506657"/>
                      <a:pt x="1223132" y="555083"/>
                      <a:pt x="1238274" y="609601"/>
                    </a:cubicBezTo>
                    <a:cubicBezTo>
                      <a:pt x="1261866" y="694543"/>
                      <a:pt x="1340791" y="735074"/>
                      <a:pt x="1430439" y="734972"/>
                    </a:cubicBezTo>
                    <a:cubicBezTo>
                      <a:pt x="1528322" y="734870"/>
                      <a:pt x="1633927" y="687737"/>
                      <a:pt x="1733698" y="625596"/>
                    </a:cubicBezTo>
                    <a:cubicBezTo>
                      <a:pt x="1838531" y="560324"/>
                      <a:pt x="1945250" y="494099"/>
                      <a:pt x="2021687" y="396838"/>
                    </a:cubicBezTo>
                    <a:cubicBezTo>
                      <a:pt x="2109963" y="284603"/>
                      <a:pt x="2149639" y="141638"/>
                      <a:pt x="2131839" y="0"/>
                    </a:cubicBezTo>
                    <a:close/>
                  </a:path>
                </a:pathLst>
              </a:custGeom>
              <a:solidFill>
                <a:schemeClr val="bg1">
                  <a:lumMod val="50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65" name="Shape 60859">
                <a:extLst>
                  <a:ext uri="{FF2B5EF4-FFF2-40B4-BE49-F238E27FC236}">
                    <a16:creationId xmlns:a16="http://schemas.microsoft.com/office/drawing/2014/main" xmlns="" id="{6D0142EF-988C-4837-8864-1DF5E487E674}"/>
                  </a:ext>
                </a:extLst>
              </p:cNvPr>
              <p:cNvSpPr/>
              <p:nvPr/>
            </p:nvSpPr>
            <p:spPr>
              <a:xfrm flipH="1">
                <a:off x="8507804" y="3445897"/>
                <a:ext cx="569216" cy="1093070"/>
              </a:xfrm>
              <a:custGeom>
                <a:avLst/>
                <a:gdLst/>
                <a:ahLst/>
                <a:cxnLst>
                  <a:cxn ang="0">
                    <a:pos x="wd2" y="hd2"/>
                  </a:cxn>
                  <a:cxn ang="5400000">
                    <a:pos x="wd2" y="hd2"/>
                  </a:cxn>
                  <a:cxn ang="10800000">
                    <a:pos x="wd2" y="hd2"/>
                  </a:cxn>
                  <a:cxn ang="16200000">
                    <a:pos x="wd2" y="hd2"/>
                  </a:cxn>
                </a:cxnLst>
                <a:rect l="0" t="0" r="r" b="b"/>
                <a:pathLst>
                  <a:path w="21374" h="21518" extrusionOk="0">
                    <a:moveTo>
                      <a:pt x="17631" y="9436"/>
                    </a:moveTo>
                    <a:cubicBezTo>
                      <a:pt x="18133" y="9649"/>
                      <a:pt x="18845" y="9613"/>
                      <a:pt x="19429" y="9749"/>
                    </a:cubicBezTo>
                    <a:cubicBezTo>
                      <a:pt x="20802" y="10068"/>
                      <a:pt x="20893" y="10962"/>
                      <a:pt x="21007" y="11741"/>
                    </a:cubicBezTo>
                    <a:cubicBezTo>
                      <a:pt x="21140" y="12646"/>
                      <a:pt x="21546" y="13550"/>
                      <a:pt x="21292" y="14451"/>
                    </a:cubicBezTo>
                    <a:cubicBezTo>
                      <a:pt x="21074" y="15222"/>
                      <a:pt x="20387" y="15935"/>
                      <a:pt x="19333" y="16484"/>
                    </a:cubicBezTo>
                    <a:lnTo>
                      <a:pt x="20853" y="19906"/>
                    </a:lnTo>
                    <a:lnTo>
                      <a:pt x="7848" y="21518"/>
                    </a:lnTo>
                    <a:cubicBezTo>
                      <a:pt x="7669" y="21006"/>
                      <a:pt x="7590" y="20495"/>
                      <a:pt x="7601" y="19988"/>
                    </a:cubicBezTo>
                    <a:cubicBezTo>
                      <a:pt x="7614" y="19360"/>
                      <a:pt x="7772" y="18675"/>
                      <a:pt x="7048" y="18121"/>
                    </a:cubicBezTo>
                    <a:cubicBezTo>
                      <a:pt x="6559" y="17746"/>
                      <a:pt x="5736" y="17546"/>
                      <a:pt x="5096" y="17243"/>
                    </a:cubicBezTo>
                    <a:cubicBezTo>
                      <a:pt x="4345" y="16889"/>
                      <a:pt x="3864" y="16414"/>
                      <a:pt x="3361" y="15955"/>
                    </a:cubicBezTo>
                    <a:cubicBezTo>
                      <a:pt x="2732" y="15381"/>
                      <a:pt x="2052" y="14820"/>
                      <a:pt x="1519" y="14219"/>
                    </a:cubicBezTo>
                    <a:cubicBezTo>
                      <a:pt x="1099" y="13744"/>
                      <a:pt x="775" y="13236"/>
                      <a:pt x="481" y="12760"/>
                    </a:cubicBezTo>
                    <a:cubicBezTo>
                      <a:pt x="296" y="12460"/>
                      <a:pt x="133" y="12168"/>
                      <a:pt x="46" y="11852"/>
                    </a:cubicBezTo>
                    <a:cubicBezTo>
                      <a:pt x="-54" y="11489"/>
                      <a:pt x="-20" y="11117"/>
                      <a:pt x="440" y="10855"/>
                    </a:cubicBezTo>
                    <a:cubicBezTo>
                      <a:pt x="856" y="10618"/>
                      <a:pt x="1527" y="10559"/>
                      <a:pt x="2077" y="10405"/>
                    </a:cubicBezTo>
                    <a:cubicBezTo>
                      <a:pt x="2948" y="10162"/>
                      <a:pt x="3498" y="9681"/>
                      <a:pt x="4397" y="9465"/>
                    </a:cubicBezTo>
                    <a:cubicBezTo>
                      <a:pt x="4986" y="9323"/>
                      <a:pt x="5660" y="9314"/>
                      <a:pt x="6257" y="9182"/>
                    </a:cubicBezTo>
                    <a:cubicBezTo>
                      <a:pt x="7349" y="8940"/>
                      <a:pt x="8102" y="8314"/>
                      <a:pt x="9315" y="8299"/>
                    </a:cubicBezTo>
                    <a:cubicBezTo>
                      <a:pt x="9987" y="8291"/>
                      <a:pt x="10585" y="8491"/>
                      <a:pt x="11235" y="8572"/>
                    </a:cubicBezTo>
                    <a:cubicBezTo>
                      <a:pt x="11552" y="8612"/>
                      <a:pt x="11879" y="8623"/>
                      <a:pt x="12203" y="8605"/>
                    </a:cubicBezTo>
                    <a:cubicBezTo>
                      <a:pt x="12296" y="6347"/>
                      <a:pt x="12270" y="4087"/>
                      <a:pt x="12125" y="1830"/>
                    </a:cubicBezTo>
                    <a:cubicBezTo>
                      <a:pt x="12082" y="1148"/>
                      <a:pt x="12182" y="396"/>
                      <a:pt x="13301" y="97"/>
                    </a:cubicBezTo>
                    <a:cubicBezTo>
                      <a:pt x="13972" y="-82"/>
                      <a:pt x="14775" y="-2"/>
                      <a:pt x="15368" y="247"/>
                    </a:cubicBezTo>
                    <a:cubicBezTo>
                      <a:pt x="16419" y="690"/>
                      <a:pt x="16533" y="1455"/>
                      <a:pt x="16574" y="2166"/>
                    </a:cubicBezTo>
                    <a:cubicBezTo>
                      <a:pt x="16696" y="4266"/>
                      <a:pt x="16827" y="6365"/>
                      <a:pt x="17003" y="8463"/>
                    </a:cubicBezTo>
                    <a:cubicBezTo>
                      <a:pt x="17034" y="8824"/>
                      <a:pt x="17100" y="9210"/>
                      <a:pt x="17631" y="9436"/>
                    </a:cubicBezTo>
                    <a:close/>
                  </a:path>
                </a:pathLst>
              </a:custGeom>
              <a:solidFill>
                <a:schemeClr val="bg1">
                  <a:lumMod val="95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66" name="Shape 60860">
                <a:extLst>
                  <a:ext uri="{FF2B5EF4-FFF2-40B4-BE49-F238E27FC236}">
                    <a16:creationId xmlns:a16="http://schemas.microsoft.com/office/drawing/2014/main" xmlns="" id="{40E5FF29-8CC8-46EF-9E20-664E1EEC6751}"/>
                  </a:ext>
                </a:extLst>
              </p:cNvPr>
              <p:cNvSpPr/>
              <p:nvPr/>
            </p:nvSpPr>
            <p:spPr>
              <a:xfrm flipH="1">
                <a:off x="5559094" y="7260316"/>
                <a:ext cx="181655" cy="536028"/>
              </a:xfrm>
              <a:custGeom>
                <a:avLst/>
                <a:gdLst/>
                <a:ahLst/>
                <a:cxnLst>
                  <a:cxn ang="0">
                    <a:pos x="wd2" y="hd2"/>
                  </a:cxn>
                  <a:cxn ang="5400000">
                    <a:pos x="wd2" y="hd2"/>
                  </a:cxn>
                  <a:cxn ang="10800000">
                    <a:pos x="wd2" y="hd2"/>
                  </a:cxn>
                  <a:cxn ang="16200000">
                    <a:pos x="wd2" y="hd2"/>
                  </a:cxn>
                </a:cxnLst>
                <a:rect l="0" t="0" r="r" b="b"/>
                <a:pathLst>
                  <a:path w="21600" h="21600" extrusionOk="0">
                    <a:moveTo>
                      <a:pt x="6787" y="0"/>
                    </a:moveTo>
                    <a:lnTo>
                      <a:pt x="0" y="2323"/>
                    </a:lnTo>
                    <a:lnTo>
                      <a:pt x="3216" y="21600"/>
                    </a:lnTo>
                    <a:lnTo>
                      <a:pt x="21600" y="13279"/>
                    </a:lnTo>
                    <a:lnTo>
                      <a:pt x="6787" y="0"/>
                    </a:lnTo>
                    <a:close/>
                  </a:path>
                </a:pathLst>
              </a:custGeom>
              <a:solidFill>
                <a:srgbClr val="E5E5E5"/>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67" name="Shape 60862">
                <a:extLst>
                  <a:ext uri="{FF2B5EF4-FFF2-40B4-BE49-F238E27FC236}">
                    <a16:creationId xmlns:a16="http://schemas.microsoft.com/office/drawing/2014/main" xmlns="" id="{5BAE4213-5333-4E26-BAB9-D34760F11271}"/>
                  </a:ext>
                </a:extLst>
              </p:cNvPr>
              <p:cNvSpPr/>
              <p:nvPr/>
            </p:nvSpPr>
            <p:spPr>
              <a:xfrm>
                <a:off x="4832591" y="4065881"/>
                <a:ext cx="4073256" cy="3665826"/>
              </a:xfrm>
              <a:custGeom>
                <a:avLst/>
                <a:gdLst/>
                <a:ahLst/>
                <a:cxnLst>
                  <a:cxn ang="0">
                    <a:pos x="wd2" y="hd2"/>
                  </a:cxn>
                  <a:cxn ang="5400000">
                    <a:pos x="wd2" y="hd2"/>
                  </a:cxn>
                  <a:cxn ang="10800000">
                    <a:pos x="wd2" y="hd2"/>
                  </a:cxn>
                  <a:cxn ang="16200000">
                    <a:pos x="wd2" y="hd2"/>
                  </a:cxn>
                </a:cxnLst>
                <a:rect l="0" t="0" r="r" b="b"/>
                <a:pathLst>
                  <a:path w="21473" h="21600" extrusionOk="0">
                    <a:moveTo>
                      <a:pt x="10602" y="0"/>
                    </a:moveTo>
                    <a:cubicBezTo>
                      <a:pt x="11193" y="273"/>
                      <a:pt x="11792" y="524"/>
                      <a:pt x="12398" y="753"/>
                    </a:cubicBezTo>
                    <a:cubicBezTo>
                      <a:pt x="13140" y="1033"/>
                      <a:pt x="13901" y="1285"/>
                      <a:pt x="14550" y="1778"/>
                    </a:cubicBezTo>
                    <a:cubicBezTo>
                      <a:pt x="15441" y="2453"/>
                      <a:pt x="16020" y="3488"/>
                      <a:pt x="16562" y="4508"/>
                    </a:cubicBezTo>
                    <a:cubicBezTo>
                      <a:pt x="16992" y="5317"/>
                      <a:pt x="17411" y="6137"/>
                      <a:pt x="17820" y="6967"/>
                    </a:cubicBezTo>
                    <a:lnTo>
                      <a:pt x="18820" y="2187"/>
                    </a:lnTo>
                    <a:lnTo>
                      <a:pt x="21473" y="2829"/>
                    </a:lnTo>
                    <a:cubicBezTo>
                      <a:pt x="21186" y="4242"/>
                      <a:pt x="20908" y="5665"/>
                      <a:pt x="20641" y="7083"/>
                    </a:cubicBezTo>
                    <a:cubicBezTo>
                      <a:pt x="20437" y="8164"/>
                      <a:pt x="20191" y="9254"/>
                      <a:pt x="19773" y="10233"/>
                    </a:cubicBezTo>
                    <a:cubicBezTo>
                      <a:pt x="19563" y="10723"/>
                      <a:pt x="19306" y="11214"/>
                      <a:pt x="18863" y="11433"/>
                    </a:cubicBezTo>
                    <a:cubicBezTo>
                      <a:pt x="18516" y="11604"/>
                      <a:pt x="18125" y="11568"/>
                      <a:pt x="17761" y="11448"/>
                    </a:cubicBezTo>
                    <a:cubicBezTo>
                      <a:pt x="17199" y="11261"/>
                      <a:pt x="16708" y="10885"/>
                      <a:pt x="16277" y="10442"/>
                    </a:cubicBezTo>
                    <a:cubicBezTo>
                      <a:pt x="15438" y="9579"/>
                      <a:pt x="14811" y="8493"/>
                      <a:pt x="14445" y="7286"/>
                    </a:cubicBezTo>
                    <a:lnTo>
                      <a:pt x="14525" y="11969"/>
                    </a:lnTo>
                    <a:lnTo>
                      <a:pt x="15169" y="17809"/>
                    </a:lnTo>
                    <a:lnTo>
                      <a:pt x="4910" y="17911"/>
                    </a:lnTo>
                    <a:cubicBezTo>
                      <a:pt x="4994" y="17276"/>
                      <a:pt x="5062" y="16639"/>
                      <a:pt x="5113" y="16000"/>
                    </a:cubicBezTo>
                    <a:cubicBezTo>
                      <a:pt x="5170" y="15289"/>
                      <a:pt x="5207" y="14577"/>
                      <a:pt x="5223" y="13864"/>
                    </a:cubicBezTo>
                    <a:cubicBezTo>
                      <a:pt x="5078" y="13313"/>
                      <a:pt x="4935" y="12761"/>
                      <a:pt x="4794" y="12209"/>
                    </a:cubicBezTo>
                    <a:cubicBezTo>
                      <a:pt x="4584" y="11389"/>
                      <a:pt x="4378" y="10567"/>
                      <a:pt x="4175" y="9745"/>
                    </a:cubicBezTo>
                    <a:lnTo>
                      <a:pt x="2880" y="12975"/>
                    </a:lnTo>
                    <a:lnTo>
                      <a:pt x="4671" y="18527"/>
                    </a:lnTo>
                    <a:cubicBezTo>
                      <a:pt x="4521" y="19120"/>
                      <a:pt x="4378" y="19716"/>
                      <a:pt x="4242" y="20313"/>
                    </a:cubicBezTo>
                    <a:cubicBezTo>
                      <a:pt x="4144" y="20741"/>
                      <a:pt x="4050" y="21170"/>
                      <a:pt x="3960" y="21600"/>
                    </a:cubicBezTo>
                    <a:cubicBezTo>
                      <a:pt x="3256" y="20488"/>
                      <a:pt x="2585" y="19351"/>
                      <a:pt x="1947" y="18191"/>
                    </a:cubicBezTo>
                    <a:cubicBezTo>
                      <a:pt x="1351" y="17107"/>
                      <a:pt x="782" y="16000"/>
                      <a:pt x="352" y="14821"/>
                    </a:cubicBezTo>
                    <a:cubicBezTo>
                      <a:pt x="236" y="14504"/>
                      <a:pt x="130" y="14182"/>
                      <a:pt x="69" y="13847"/>
                    </a:cubicBezTo>
                    <a:cubicBezTo>
                      <a:pt x="-127" y="12782"/>
                      <a:pt x="131" y="11705"/>
                      <a:pt x="383" y="10657"/>
                    </a:cubicBezTo>
                    <a:cubicBezTo>
                      <a:pt x="701" y="9333"/>
                      <a:pt x="1026" y="7981"/>
                      <a:pt x="1343" y="6659"/>
                    </a:cubicBezTo>
                    <a:cubicBezTo>
                      <a:pt x="1479" y="6090"/>
                      <a:pt x="1617" y="5521"/>
                      <a:pt x="1776" y="4971"/>
                    </a:cubicBezTo>
                    <a:cubicBezTo>
                      <a:pt x="1928" y="4446"/>
                      <a:pt x="2103" y="3928"/>
                      <a:pt x="2349" y="3450"/>
                    </a:cubicBezTo>
                    <a:cubicBezTo>
                      <a:pt x="2974" y="2234"/>
                      <a:pt x="4000" y="1364"/>
                      <a:pt x="5145" y="789"/>
                    </a:cubicBezTo>
                    <a:cubicBezTo>
                      <a:pt x="5415" y="653"/>
                      <a:pt x="5692" y="534"/>
                      <a:pt x="5972" y="427"/>
                    </a:cubicBezTo>
                    <a:cubicBezTo>
                      <a:pt x="6205" y="338"/>
                      <a:pt x="6440" y="258"/>
                      <a:pt x="6680" y="199"/>
                    </a:cubicBezTo>
                    <a:cubicBezTo>
                      <a:pt x="7347" y="37"/>
                      <a:pt x="8033" y="47"/>
                      <a:pt x="8712" y="43"/>
                    </a:cubicBezTo>
                    <a:cubicBezTo>
                      <a:pt x="9341" y="41"/>
                      <a:pt x="9971" y="26"/>
                      <a:pt x="10602" y="0"/>
                    </a:cubicBez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68" name="Shape 60863">
                <a:extLst>
                  <a:ext uri="{FF2B5EF4-FFF2-40B4-BE49-F238E27FC236}">
                    <a16:creationId xmlns:a16="http://schemas.microsoft.com/office/drawing/2014/main" xmlns="" id="{DD6B5455-9A27-4E01-A631-D641EC445D54}"/>
                  </a:ext>
                </a:extLst>
              </p:cNvPr>
              <p:cNvSpPr/>
              <p:nvPr/>
            </p:nvSpPr>
            <p:spPr>
              <a:xfrm>
                <a:off x="5703140" y="7060211"/>
                <a:ext cx="2156721" cy="5190998"/>
              </a:xfrm>
              <a:custGeom>
                <a:avLst/>
                <a:gdLst/>
                <a:ahLst/>
                <a:cxnLst>
                  <a:cxn ang="0">
                    <a:pos x="wd2" y="hd2"/>
                  </a:cxn>
                  <a:cxn ang="5400000">
                    <a:pos x="wd2" y="hd2"/>
                  </a:cxn>
                  <a:cxn ang="10800000">
                    <a:pos x="wd2" y="hd2"/>
                  </a:cxn>
                  <a:cxn ang="16200000">
                    <a:pos x="wd2" y="hd2"/>
                  </a:cxn>
                </a:cxnLst>
                <a:rect l="0" t="0" r="r" b="b"/>
                <a:pathLst>
                  <a:path w="21483" h="21600" extrusionOk="0">
                    <a:moveTo>
                      <a:pt x="19961" y="68"/>
                    </a:moveTo>
                    <a:cubicBezTo>
                      <a:pt x="20426" y="1199"/>
                      <a:pt x="20771" y="2338"/>
                      <a:pt x="20996" y="3482"/>
                    </a:cubicBezTo>
                    <a:cubicBezTo>
                      <a:pt x="21355" y="5301"/>
                      <a:pt x="21409" y="7127"/>
                      <a:pt x="21460" y="8952"/>
                    </a:cubicBezTo>
                    <a:cubicBezTo>
                      <a:pt x="21480" y="9701"/>
                      <a:pt x="21501" y="10450"/>
                      <a:pt x="21458" y="11199"/>
                    </a:cubicBezTo>
                    <a:cubicBezTo>
                      <a:pt x="21322" y="13583"/>
                      <a:pt x="20547" y="15944"/>
                      <a:pt x="19912" y="18308"/>
                    </a:cubicBezTo>
                    <a:cubicBezTo>
                      <a:pt x="19618" y="19404"/>
                      <a:pt x="19353" y="20501"/>
                      <a:pt x="19118" y="21600"/>
                    </a:cubicBezTo>
                    <a:lnTo>
                      <a:pt x="12211" y="21290"/>
                    </a:lnTo>
                    <a:lnTo>
                      <a:pt x="13315" y="14514"/>
                    </a:lnTo>
                    <a:cubicBezTo>
                      <a:pt x="13518" y="13400"/>
                      <a:pt x="13479" y="12285"/>
                      <a:pt x="13203" y="11182"/>
                    </a:cubicBezTo>
                    <a:cubicBezTo>
                      <a:pt x="12926" y="10071"/>
                      <a:pt x="12407" y="8970"/>
                      <a:pt x="11744" y="7879"/>
                    </a:cubicBezTo>
                    <a:cubicBezTo>
                      <a:pt x="11203" y="6990"/>
                      <a:pt x="10568" y="6111"/>
                      <a:pt x="9841" y="5246"/>
                    </a:cubicBezTo>
                    <a:cubicBezTo>
                      <a:pt x="9638" y="6705"/>
                      <a:pt x="9333" y="8162"/>
                      <a:pt x="8928" y="9614"/>
                    </a:cubicBezTo>
                    <a:cubicBezTo>
                      <a:pt x="8603" y="10778"/>
                      <a:pt x="8213" y="11938"/>
                      <a:pt x="8034" y="13107"/>
                    </a:cubicBezTo>
                    <a:cubicBezTo>
                      <a:pt x="7823" y="14486"/>
                      <a:pt x="7907" y="15869"/>
                      <a:pt x="8283" y="17241"/>
                    </a:cubicBezTo>
                    <a:lnTo>
                      <a:pt x="8797" y="20823"/>
                    </a:lnTo>
                    <a:lnTo>
                      <a:pt x="2186" y="20685"/>
                    </a:lnTo>
                    <a:cubicBezTo>
                      <a:pt x="1897" y="19030"/>
                      <a:pt x="909" y="17380"/>
                      <a:pt x="882" y="15721"/>
                    </a:cubicBezTo>
                    <a:cubicBezTo>
                      <a:pt x="859" y="14296"/>
                      <a:pt x="477" y="12876"/>
                      <a:pt x="332" y="11453"/>
                    </a:cubicBezTo>
                    <a:cubicBezTo>
                      <a:pt x="188" y="10033"/>
                      <a:pt x="301" y="8610"/>
                      <a:pt x="220" y="7189"/>
                    </a:cubicBezTo>
                    <a:cubicBezTo>
                      <a:pt x="133" y="5657"/>
                      <a:pt x="-99" y="4128"/>
                      <a:pt x="47" y="2600"/>
                    </a:cubicBezTo>
                    <a:cubicBezTo>
                      <a:pt x="131" y="1729"/>
                      <a:pt x="337" y="861"/>
                      <a:pt x="664" y="0"/>
                    </a:cubicBezTo>
                    <a:lnTo>
                      <a:pt x="19961" y="68"/>
                    </a:lnTo>
                    <a:close/>
                  </a:path>
                </a:pathLst>
              </a:custGeom>
              <a:solidFill>
                <a:schemeClr val="accent1">
                  <a:lumMod val="50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69" name="Shape 60864">
                <a:extLst>
                  <a:ext uri="{FF2B5EF4-FFF2-40B4-BE49-F238E27FC236}">
                    <a16:creationId xmlns:a16="http://schemas.microsoft.com/office/drawing/2014/main" xmlns="" id="{99477E0F-1406-4609-AFA8-6605D8F5AD0E}"/>
                  </a:ext>
                </a:extLst>
              </p:cNvPr>
              <p:cNvSpPr/>
              <p:nvPr/>
            </p:nvSpPr>
            <p:spPr>
              <a:xfrm flipH="1">
                <a:off x="6073254" y="4037750"/>
                <a:ext cx="945499" cy="3069449"/>
              </a:xfrm>
              <a:custGeom>
                <a:avLst/>
                <a:gdLst/>
                <a:ahLst/>
                <a:cxnLst>
                  <a:cxn ang="0">
                    <a:pos x="wd2" y="hd2"/>
                  </a:cxn>
                  <a:cxn ang="5400000">
                    <a:pos x="wd2" y="hd2"/>
                  </a:cxn>
                  <a:cxn ang="10800000">
                    <a:pos x="wd2" y="hd2"/>
                  </a:cxn>
                  <a:cxn ang="16200000">
                    <a:pos x="wd2" y="hd2"/>
                  </a:cxn>
                </a:cxnLst>
                <a:rect l="0" t="0" r="r" b="b"/>
                <a:pathLst>
                  <a:path w="21600" h="21597" extrusionOk="0">
                    <a:moveTo>
                      <a:pt x="4166" y="128"/>
                    </a:moveTo>
                    <a:lnTo>
                      <a:pt x="0" y="21320"/>
                    </a:lnTo>
                    <a:cubicBezTo>
                      <a:pt x="3568" y="21507"/>
                      <a:pt x="7181" y="21600"/>
                      <a:pt x="10800" y="21597"/>
                    </a:cubicBezTo>
                    <a:cubicBezTo>
                      <a:pt x="14421" y="21594"/>
                      <a:pt x="18034" y="21496"/>
                      <a:pt x="21600" y="21303"/>
                    </a:cubicBezTo>
                    <a:cubicBezTo>
                      <a:pt x="17268" y="20517"/>
                      <a:pt x="14003" y="19275"/>
                      <a:pt x="12406" y="17807"/>
                    </a:cubicBezTo>
                    <a:cubicBezTo>
                      <a:pt x="12078" y="17505"/>
                      <a:pt x="11824" y="17196"/>
                      <a:pt x="11674" y="16881"/>
                    </a:cubicBezTo>
                    <a:cubicBezTo>
                      <a:pt x="11227" y="15945"/>
                      <a:pt x="11691" y="15017"/>
                      <a:pt x="12139" y="14087"/>
                    </a:cubicBezTo>
                    <a:cubicBezTo>
                      <a:pt x="13436" y="11396"/>
                      <a:pt x="14605" y="8696"/>
                      <a:pt x="16561" y="6043"/>
                    </a:cubicBezTo>
                    <a:cubicBezTo>
                      <a:pt x="17319" y="5015"/>
                      <a:pt x="18195" y="3994"/>
                      <a:pt x="18640" y="2948"/>
                    </a:cubicBezTo>
                    <a:cubicBezTo>
                      <a:pt x="19056" y="1970"/>
                      <a:pt x="19090" y="981"/>
                      <a:pt x="18741" y="0"/>
                    </a:cubicBezTo>
                    <a:lnTo>
                      <a:pt x="4166" y="128"/>
                    </a:ln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70" name="Shape 60866">
                <a:extLst>
                  <a:ext uri="{FF2B5EF4-FFF2-40B4-BE49-F238E27FC236}">
                    <a16:creationId xmlns:a16="http://schemas.microsoft.com/office/drawing/2014/main" xmlns="" id="{776A6111-3CDE-448E-A3F9-62D8F41852FF}"/>
                  </a:ext>
                </a:extLst>
              </p:cNvPr>
              <p:cNvSpPr/>
              <p:nvPr/>
            </p:nvSpPr>
            <p:spPr>
              <a:xfrm>
                <a:off x="6198357" y="4012026"/>
                <a:ext cx="641080" cy="1987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407"/>
                    </a:lnTo>
                    <a:lnTo>
                      <a:pt x="1989" y="21600"/>
                    </a:lnTo>
                    <a:lnTo>
                      <a:pt x="19176" y="19877"/>
                    </a:lnTo>
                    <a:lnTo>
                      <a:pt x="21600" y="0"/>
                    </a:lnTo>
                    <a:close/>
                  </a:path>
                </a:pathLst>
              </a:custGeom>
              <a:solidFill>
                <a:srgbClr val="999999"/>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71" name="Shape 60867">
                <a:extLst>
                  <a:ext uri="{FF2B5EF4-FFF2-40B4-BE49-F238E27FC236}">
                    <a16:creationId xmlns:a16="http://schemas.microsoft.com/office/drawing/2014/main" xmlns="" id="{55D4EF29-1B14-4A74-B638-2496B2A915FB}"/>
                  </a:ext>
                </a:extLst>
              </p:cNvPr>
              <p:cNvSpPr/>
              <p:nvPr/>
            </p:nvSpPr>
            <p:spPr>
              <a:xfrm flipH="1">
                <a:off x="6271730" y="3957123"/>
                <a:ext cx="500760" cy="560188"/>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rgbClr val="B9B9B9"/>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72" name="Shape 60868">
                <a:extLst>
                  <a:ext uri="{FF2B5EF4-FFF2-40B4-BE49-F238E27FC236}">
                    <a16:creationId xmlns:a16="http://schemas.microsoft.com/office/drawing/2014/main" xmlns="" id="{3A6DF1C1-1BB6-4FA2-8835-3496F54245C0}"/>
                  </a:ext>
                </a:extLst>
              </p:cNvPr>
              <p:cNvSpPr/>
              <p:nvPr/>
            </p:nvSpPr>
            <p:spPr>
              <a:xfrm>
                <a:off x="6093196" y="4015566"/>
                <a:ext cx="860043" cy="654662"/>
              </a:xfrm>
              <a:custGeom>
                <a:avLst/>
                <a:gdLst/>
                <a:ahLst/>
                <a:cxnLst>
                  <a:cxn ang="0">
                    <a:pos x="wd2" y="hd2"/>
                  </a:cxn>
                  <a:cxn ang="5400000">
                    <a:pos x="wd2" y="hd2"/>
                  </a:cxn>
                  <a:cxn ang="10800000">
                    <a:pos x="wd2" y="hd2"/>
                  </a:cxn>
                  <a:cxn ang="16200000">
                    <a:pos x="wd2" y="hd2"/>
                  </a:cxn>
                </a:cxnLst>
                <a:rect l="0" t="0" r="r" b="b"/>
                <a:pathLst>
                  <a:path w="21600" h="21600" extrusionOk="0">
                    <a:moveTo>
                      <a:pt x="18628" y="0"/>
                    </a:moveTo>
                    <a:lnTo>
                      <a:pt x="10597" y="16444"/>
                    </a:lnTo>
                    <a:lnTo>
                      <a:pt x="2691" y="331"/>
                    </a:lnTo>
                    <a:lnTo>
                      <a:pt x="0" y="4014"/>
                    </a:lnTo>
                    <a:lnTo>
                      <a:pt x="4976" y="21600"/>
                    </a:lnTo>
                    <a:lnTo>
                      <a:pt x="10639" y="16573"/>
                    </a:lnTo>
                    <a:lnTo>
                      <a:pt x="17577" y="21490"/>
                    </a:lnTo>
                    <a:lnTo>
                      <a:pt x="21600" y="4769"/>
                    </a:lnTo>
                    <a:lnTo>
                      <a:pt x="18628" y="0"/>
                    </a:lnTo>
                    <a:close/>
                  </a:path>
                </a:pathLst>
              </a:custGeom>
              <a:solidFill>
                <a:srgbClr val="E5E5E5"/>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73" name="Shape 60871">
                <a:extLst>
                  <a:ext uri="{FF2B5EF4-FFF2-40B4-BE49-F238E27FC236}">
                    <a16:creationId xmlns:a16="http://schemas.microsoft.com/office/drawing/2014/main" xmlns="" id="{3C08B7C0-B637-4AF2-9E53-C9758FFC8D3B}"/>
                  </a:ext>
                </a:extLst>
              </p:cNvPr>
              <p:cNvSpPr/>
              <p:nvPr/>
            </p:nvSpPr>
            <p:spPr>
              <a:xfrm flipH="1">
                <a:off x="5931138" y="2843219"/>
                <a:ext cx="1181735" cy="1309833"/>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chemeClr val="bg1">
                  <a:lumMod val="95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74" name="Shape 60872">
                <a:extLst>
                  <a:ext uri="{FF2B5EF4-FFF2-40B4-BE49-F238E27FC236}">
                    <a16:creationId xmlns:a16="http://schemas.microsoft.com/office/drawing/2014/main" xmlns="" id="{B3F0423B-3E23-4FCA-9713-3A04A4F9B998}"/>
                  </a:ext>
                </a:extLst>
              </p:cNvPr>
              <p:cNvSpPr/>
              <p:nvPr/>
            </p:nvSpPr>
            <p:spPr>
              <a:xfrm flipH="1">
                <a:off x="5936379" y="2498589"/>
                <a:ext cx="1171171" cy="1091544"/>
              </a:xfrm>
              <a:custGeom>
                <a:avLst/>
                <a:gdLst/>
                <a:ahLst/>
                <a:cxnLst>
                  <a:cxn ang="0">
                    <a:pos x="wd2" y="hd2"/>
                  </a:cxn>
                  <a:cxn ang="5400000">
                    <a:pos x="wd2" y="hd2"/>
                  </a:cxn>
                  <a:cxn ang="10800000">
                    <a:pos x="wd2" y="hd2"/>
                  </a:cxn>
                  <a:cxn ang="16200000">
                    <a:pos x="wd2" y="hd2"/>
                  </a:cxn>
                </a:cxnLst>
                <a:rect l="0" t="0" r="r" b="b"/>
                <a:pathLst>
                  <a:path w="21174" h="19990" extrusionOk="0">
                    <a:moveTo>
                      <a:pt x="10403" y="6958"/>
                    </a:moveTo>
                    <a:cubicBezTo>
                      <a:pt x="9235" y="7621"/>
                      <a:pt x="7977" y="8106"/>
                      <a:pt x="6669" y="8396"/>
                    </a:cubicBezTo>
                    <a:cubicBezTo>
                      <a:pt x="5375" y="8684"/>
                      <a:pt x="4047" y="8778"/>
                      <a:pt x="2726" y="8675"/>
                    </a:cubicBezTo>
                    <a:cubicBezTo>
                      <a:pt x="1338" y="11949"/>
                      <a:pt x="997" y="15580"/>
                      <a:pt x="1752" y="19060"/>
                    </a:cubicBezTo>
                    <a:cubicBezTo>
                      <a:pt x="1819" y="19372"/>
                      <a:pt x="1896" y="19682"/>
                      <a:pt x="1981" y="19990"/>
                    </a:cubicBezTo>
                    <a:cubicBezTo>
                      <a:pt x="1362" y="18037"/>
                      <a:pt x="861" y="16058"/>
                      <a:pt x="476" y="14065"/>
                    </a:cubicBezTo>
                    <a:cubicBezTo>
                      <a:pt x="-15" y="11518"/>
                      <a:pt x="-311" y="8872"/>
                      <a:pt x="531" y="6418"/>
                    </a:cubicBezTo>
                    <a:cubicBezTo>
                      <a:pt x="2421" y="911"/>
                      <a:pt x="8698" y="-1610"/>
                      <a:pt x="13800" y="1089"/>
                    </a:cubicBezTo>
                    <a:cubicBezTo>
                      <a:pt x="15692" y="966"/>
                      <a:pt x="17519" y="1694"/>
                      <a:pt x="18818" y="3045"/>
                    </a:cubicBezTo>
                    <a:cubicBezTo>
                      <a:pt x="20470" y="4764"/>
                      <a:pt x="21050" y="7209"/>
                      <a:pt x="21155" y="9649"/>
                    </a:cubicBezTo>
                    <a:cubicBezTo>
                      <a:pt x="21289" y="12776"/>
                      <a:pt x="20707" y="15889"/>
                      <a:pt x="19448" y="18762"/>
                    </a:cubicBezTo>
                    <a:cubicBezTo>
                      <a:pt x="19627" y="17100"/>
                      <a:pt x="19622" y="15449"/>
                      <a:pt x="19446" y="13830"/>
                    </a:cubicBezTo>
                    <a:cubicBezTo>
                      <a:pt x="19263" y="12145"/>
                      <a:pt x="18886" y="10429"/>
                      <a:pt x="17881" y="9000"/>
                    </a:cubicBezTo>
                    <a:cubicBezTo>
                      <a:pt x="16797" y="7457"/>
                      <a:pt x="15098" y="6473"/>
                      <a:pt x="13235" y="6308"/>
                    </a:cubicBezTo>
                    <a:cubicBezTo>
                      <a:pt x="12891" y="6662"/>
                      <a:pt x="12519" y="6987"/>
                      <a:pt x="12124" y="7281"/>
                    </a:cubicBezTo>
                    <a:cubicBezTo>
                      <a:pt x="11482" y="7759"/>
                      <a:pt x="10781" y="8150"/>
                      <a:pt x="10040" y="8446"/>
                    </a:cubicBezTo>
                    <a:cubicBezTo>
                      <a:pt x="10248" y="8234"/>
                      <a:pt x="10388" y="7965"/>
                      <a:pt x="10443" y="7672"/>
                    </a:cubicBezTo>
                    <a:cubicBezTo>
                      <a:pt x="10487" y="7434"/>
                      <a:pt x="10473" y="7189"/>
                      <a:pt x="10403" y="6958"/>
                    </a:cubicBezTo>
                    <a:close/>
                  </a:path>
                </a:pathLst>
              </a:custGeom>
              <a:solidFill>
                <a:schemeClr val="bg1">
                  <a:lumMod val="50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grpSp>
        <p:grpSp>
          <p:nvGrpSpPr>
            <p:cNvPr id="152" name="Group 47">
              <a:extLst>
                <a:ext uri="{FF2B5EF4-FFF2-40B4-BE49-F238E27FC236}">
                  <a16:creationId xmlns:a16="http://schemas.microsoft.com/office/drawing/2014/main" xmlns="" id="{7D3A12A1-6482-451C-8E34-9101FBAC892E}"/>
                </a:ext>
              </a:extLst>
            </p:cNvPr>
            <p:cNvGrpSpPr/>
            <p:nvPr/>
          </p:nvGrpSpPr>
          <p:grpSpPr>
            <a:xfrm>
              <a:off x="4354374" y="3757545"/>
              <a:ext cx="1202990" cy="2243877"/>
              <a:chOff x="9301223" y="7733890"/>
              <a:chExt cx="3207138" cy="5982114"/>
            </a:xfrm>
          </p:grpSpPr>
          <p:sp>
            <p:nvSpPr>
              <p:cNvPr id="161" name="Shape 60843">
                <a:extLst>
                  <a:ext uri="{FF2B5EF4-FFF2-40B4-BE49-F238E27FC236}">
                    <a16:creationId xmlns:a16="http://schemas.microsoft.com/office/drawing/2014/main" xmlns="" id="{A4C89259-2226-403B-8A1D-DF9FA42ED5EA}"/>
                  </a:ext>
                </a:extLst>
              </p:cNvPr>
              <p:cNvSpPr/>
              <p:nvPr/>
            </p:nvSpPr>
            <p:spPr>
              <a:xfrm>
                <a:off x="10497369" y="9222213"/>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200" dirty="0">
                  <a:latin typeface="Lato Light" panose="020F0502020204030203" pitchFamily="34" charset="0"/>
                </a:endParaRPr>
              </a:p>
            </p:txBody>
          </p:sp>
          <p:sp>
            <p:nvSpPr>
              <p:cNvPr id="162" name="Shape 60844">
                <a:extLst>
                  <a:ext uri="{FF2B5EF4-FFF2-40B4-BE49-F238E27FC236}">
                    <a16:creationId xmlns:a16="http://schemas.microsoft.com/office/drawing/2014/main" xmlns="" id="{E54F4212-92A4-4BE6-9FE8-C6451A769AE1}"/>
                  </a:ext>
                </a:extLst>
              </p:cNvPr>
              <p:cNvSpPr/>
              <p:nvPr/>
            </p:nvSpPr>
            <p:spPr>
              <a:xfrm>
                <a:off x="10094378" y="7733890"/>
                <a:ext cx="1620485"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63" name="Shape 60845">
                <a:extLst>
                  <a:ext uri="{FF2B5EF4-FFF2-40B4-BE49-F238E27FC236}">
                    <a16:creationId xmlns:a16="http://schemas.microsoft.com/office/drawing/2014/main" xmlns="" id="{73293130-6DC6-4010-AA47-DA1AE5A49597}"/>
                  </a:ext>
                </a:extLst>
              </p:cNvPr>
              <p:cNvSpPr/>
              <p:nvPr/>
            </p:nvSpPr>
            <p:spPr>
              <a:xfrm>
                <a:off x="9301223" y="9769076"/>
                <a:ext cx="3207138" cy="3946928"/>
              </a:xfrm>
              <a:custGeom>
                <a:avLst/>
                <a:gdLst/>
                <a:ahLst/>
                <a:cxnLst>
                  <a:cxn ang="0">
                    <a:pos x="wd2" y="hd2"/>
                  </a:cxn>
                  <a:cxn ang="5400000">
                    <a:pos x="wd2" y="hd2"/>
                  </a:cxn>
                  <a:cxn ang="10800000">
                    <a:pos x="wd2" y="hd2"/>
                  </a:cxn>
                  <a:cxn ang="16200000">
                    <a:pos x="wd2" y="hd2"/>
                  </a:cxn>
                </a:cxnLst>
                <a:rect l="0" t="0" r="r" b="b"/>
                <a:pathLst>
                  <a:path w="21415" h="21600" extrusionOk="0">
                    <a:moveTo>
                      <a:pt x="10702" y="0"/>
                    </a:moveTo>
                    <a:cubicBezTo>
                      <a:pt x="9627" y="0"/>
                      <a:pt x="8559" y="114"/>
                      <a:pt x="7520" y="339"/>
                    </a:cubicBezTo>
                    <a:lnTo>
                      <a:pt x="7285" y="1329"/>
                    </a:lnTo>
                    <a:cubicBezTo>
                      <a:pt x="6215" y="1399"/>
                      <a:pt x="5168" y="1530"/>
                      <a:pt x="4136" y="1720"/>
                    </a:cubicBezTo>
                    <a:cubicBezTo>
                      <a:pt x="2889" y="1948"/>
                      <a:pt x="1620" y="2291"/>
                      <a:pt x="834" y="3115"/>
                    </a:cubicBezTo>
                    <a:cubicBezTo>
                      <a:pt x="-96" y="4091"/>
                      <a:pt x="-62" y="5270"/>
                      <a:pt x="67" y="6478"/>
                    </a:cubicBezTo>
                    <a:cubicBezTo>
                      <a:pt x="199" y="7722"/>
                      <a:pt x="388" y="9056"/>
                      <a:pt x="517" y="10330"/>
                    </a:cubicBezTo>
                    <a:cubicBezTo>
                      <a:pt x="590" y="11038"/>
                      <a:pt x="635" y="11760"/>
                      <a:pt x="1021" y="12397"/>
                    </a:cubicBezTo>
                    <a:cubicBezTo>
                      <a:pt x="1448" y="13104"/>
                      <a:pt x="2236" y="13617"/>
                      <a:pt x="3171" y="13802"/>
                    </a:cubicBezTo>
                    <a:lnTo>
                      <a:pt x="1781" y="21600"/>
                    </a:lnTo>
                    <a:lnTo>
                      <a:pt x="19627" y="21600"/>
                    </a:lnTo>
                    <a:lnTo>
                      <a:pt x="18245" y="13802"/>
                    </a:lnTo>
                    <a:cubicBezTo>
                      <a:pt x="19181" y="13619"/>
                      <a:pt x="19966" y="13105"/>
                      <a:pt x="20391" y="12397"/>
                    </a:cubicBezTo>
                    <a:cubicBezTo>
                      <a:pt x="20774" y="11760"/>
                      <a:pt x="20818" y="11038"/>
                      <a:pt x="20891" y="10330"/>
                    </a:cubicBezTo>
                    <a:cubicBezTo>
                      <a:pt x="21020" y="9056"/>
                      <a:pt x="21216" y="7722"/>
                      <a:pt x="21349" y="6478"/>
                    </a:cubicBezTo>
                    <a:cubicBezTo>
                      <a:pt x="21478" y="5270"/>
                      <a:pt x="21504" y="4091"/>
                      <a:pt x="20574" y="3115"/>
                    </a:cubicBezTo>
                    <a:cubicBezTo>
                      <a:pt x="19788" y="2291"/>
                      <a:pt x="18522" y="1948"/>
                      <a:pt x="17276" y="1720"/>
                    </a:cubicBezTo>
                    <a:cubicBezTo>
                      <a:pt x="16243" y="1531"/>
                      <a:pt x="15189" y="1399"/>
                      <a:pt x="14119" y="1329"/>
                    </a:cubicBezTo>
                    <a:lnTo>
                      <a:pt x="13888" y="339"/>
                    </a:lnTo>
                    <a:cubicBezTo>
                      <a:pt x="12849" y="114"/>
                      <a:pt x="11777" y="0"/>
                      <a:pt x="10702" y="0"/>
                    </a:cubicBezTo>
                    <a:close/>
                  </a:path>
                </a:pathLst>
              </a:custGeom>
              <a:solidFill>
                <a:schemeClr val="accent2"/>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grpSp>
        <p:grpSp>
          <p:nvGrpSpPr>
            <p:cNvPr id="153" name="Group 46">
              <a:extLst>
                <a:ext uri="{FF2B5EF4-FFF2-40B4-BE49-F238E27FC236}">
                  <a16:creationId xmlns:a16="http://schemas.microsoft.com/office/drawing/2014/main" xmlns="" id="{96DD5107-53B6-4D90-8CC3-BBC6392251CE}"/>
                </a:ext>
              </a:extLst>
            </p:cNvPr>
            <p:cNvGrpSpPr/>
            <p:nvPr/>
          </p:nvGrpSpPr>
          <p:grpSpPr>
            <a:xfrm>
              <a:off x="5899175" y="3757545"/>
              <a:ext cx="1408887" cy="2243876"/>
              <a:chOff x="12651643" y="7733891"/>
              <a:chExt cx="3756053" cy="5982112"/>
            </a:xfrm>
          </p:grpSpPr>
          <p:sp>
            <p:nvSpPr>
              <p:cNvPr id="158" name="Shape 60847">
                <a:extLst>
                  <a:ext uri="{FF2B5EF4-FFF2-40B4-BE49-F238E27FC236}">
                    <a16:creationId xmlns:a16="http://schemas.microsoft.com/office/drawing/2014/main" xmlns="" id="{C420E69A-044D-48F7-AEDC-A513AD7C3033}"/>
                  </a:ext>
                </a:extLst>
              </p:cNvPr>
              <p:cNvSpPr/>
              <p:nvPr/>
            </p:nvSpPr>
            <p:spPr>
              <a:xfrm>
                <a:off x="14122413" y="9222213"/>
                <a:ext cx="814504"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200" dirty="0">
                  <a:latin typeface="Lato Light" panose="020F0502020204030203" pitchFamily="34" charset="0"/>
                </a:endParaRPr>
              </a:p>
            </p:txBody>
          </p:sp>
          <p:sp>
            <p:nvSpPr>
              <p:cNvPr id="159" name="Shape 60848">
                <a:extLst>
                  <a:ext uri="{FF2B5EF4-FFF2-40B4-BE49-F238E27FC236}">
                    <a16:creationId xmlns:a16="http://schemas.microsoft.com/office/drawing/2014/main" xmlns="" id="{8562A0F0-FC4C-495E-A4B3-2AA998E09733}"/>
                  </a:ext>
                </a:extLst>
              </p:cNvPr>
              <p:cNvSpPr/>
              <p:nvPr/>
            </p:nvSpPr>
            <p:spPr>
              <a:xfrm>
                <a:off x="13672404" y="7733891"/>
                <a:ext cx="1714521" cy="2105516"/>
              </a:xfrm>
              <a:custGeom>
                <a:avLst/>
                <a:gdLst/>
                <a:ahLst/>
                <a:cxnLst>
                  <a:cxn ang="0">
                    <a:pos x="wd2" y="hd2"/>
                  </a:cxn>
                  <a:cxn ang="5400000">
                    <a:pos x="wd2" y="hd2"/>
                  </a:cxn>
                  <a:cxn ang="10800000">
                    <a:pos x="wd2" y="hd2"/>
                  </a:cxn>
                  <a:cxn ang="16200000">
                    <a:pos x="wd2" y="hd2"/>
                  </a:cxn>
                </a:cxnLst>
                <a:rect l="0" t="0" r="r" b="b"/>
                <a:pathLst>
                  <a:path w="20609" h="21443" extrusionOk="0">
                    <a:moveTo>
                      <a:pt x="6562" y="455"/>
                    </a:moveTo>
                    <a:cubicBezTo>
                      <a:pt x="5179" y="794"/>
                      <a:pt x="3863" y="1329"/>
                      <a:pt x="2885" y="2200"/>
                    </a:cubicBezTo>
                    <a:cubicBezTo>
                      <a:pt x="1653" y="3296"/>
                      <a:pt x="1102" y="4774"/>
                      <a:pt x="721" y="6254"/>
                    </a:cubicBezTo>
                    <a:cubicBezTo>
                      <a:pt x="-489" y="10943"/>
                      <a:pt x="-175" y="15824"/>
                      <a:pt x="1663" y="20364"/>
                    </a:cubicBezTo>
                    <a:cubicBezTo>
                      <a:pt x="4463" y="21085"/>
                      <a:pt x="7374" y="21449"/>
                      <a:pt x="10300" y="21443"/>
                    </a:cubicBezTo>
                    <a:cubicBezTo>
                      <a:pt x="13213" y="21438"/>
                      <a:pt x="16109" y="21066"/>
                      <a:pt x="18893" y="20340"/>
                    </a:cubicBezTo>
                    <a:cubicBezTo>
                      <a:pt x="20758" y="15814"/>
                      <a:pt x="21111" y="10939"/>
                      <a:pt x="19912" y="6254"/>
                    </a:cubicBezTo>
                    <a:cubicBezTo>
                      <a:pt x="19534" y="4774"/>
                      <a:pt x="18980" y="3296"/>
                      <a:pt x="17748" y="2200"/>
                    </a:cubicBezTo>
                    <a:cubicBezTo>
                      <a:pt x="16769" y="1329"/>
                      <a:pt x="15454" y="795"/>
                      <a:pt x="14071" y="455"/>
                    </a:cubicBezTo>
                    <a:cubicBezTo>
                      <a:pt x="11608" y="-151"/>
                      <a:pt x="9025" y="-151"/>
                      <a:pt x="6562" y="455"/>
                    </a:cubicBezTo>
                    <a:close/>
                  </a:path>
                </a:pathLst>
              </a:custGeom>
              <a:solidFill>
                <a:schemeClr val="bg1">
                  <a:lumMod val="50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60" name="Shape 60849">
                <a:extLst>
                  <a:ext uri="{FF2B5EF4-FFF2-40B4-BE49-F238E27FC236}">
                    <a16:creationId xmlns:a16="http://schemas.microsoft.com/office/drawing/2014/main" xmlns="" id="{915B19DA-6F34-4B4B-9CD3-FE15BB7128CE}"/>
                  </a:ext>
                </a:extLst>
              </p:cNvPr>
              <p:cNvSpPr/>
              <p:nvPr/>
            </p:nvSpPr>
            <p:spPr>
              <a:xfrm>
                <a:off x="12651643" y="9876232"/>
                <a:ext cx="3756053" cy="3839771"/>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7"/>
                      <a:pt x="8056" y="348"/>
                    </a:cubicBezTo>
                    <a:lnTo>
                      <a:pt x="7854" y="763"/>
                    </a:lnTo>
                    <a:cubicBezTo>
                      <a:pt x="6999" y="812"/>
                      <a:pt x="6163" y="947"/>
                      <a:pt x="5347" y="1165"/>
                    </a:cubicBezTo>
                    <a:cubicBezTo>
                      <a:pt x="4353" y="1430"/>
                      <a:pt x="3376" y="1832"/>
                      <a:pt x="2709" y="2600"/>
                    </a:cubicBezTo>
                    <a:cubicBezTo>
                      <a:pt x="1873" y="3562"/>
                      <a:pt x="1690" y="4850"/>
                      <a:pt x="1541" y="6100"/>
                    </a:cubicBezTo>
                    <a:cubicBezTo>
                      <a:pt x="1072" y="10012"/>
                      <a:pt x="807" y="14064"/>
                      <a:pt x="376" y="17861"/>
                    </a:cubicBezTo>
                    <a:cubicBezTo>
                      <a:pt x="229" y="19151"/>
                      <a:pt x="101" y="20413"/>
                      <a:pt x="0" y="21600"/>
                    </a:cubicBezTo>
                    <a:lnTo>
                      <a:pt x="3900" y="21600"/>
                    </a:lnTo>
                    <a:lnTo>
                      <a:pt x="5167" y="12775"/>
                    </a:lnTo>
                    <a:lnTo>
                      <a:pt x="4570" y="21600"/>
                    </a:lnTo>
                    <a:lnTo>
                      <a:pt x="10800" y="21600"/>
                    </a:lnTo>
                    <a:lnTo>
                      <a:pt x="17030" y="21600"/>
                    </a:lnTo>
                    <a:lnTo>
                      <a:pt x="16433" y="12775"/>
                    </a:lnTo>
                    <a:lnTo>
                      <a:pt x="17700" y="21600"/>
                    </a:lnTo>
                    <a:lnTo>
                      <a:pt x="21600" y="21600"/>
                    </a:lnTo>
                    <a:cubicBezTo>
                      <a:pt x="21499" y="20413"/>
                      <a:pt x="21371" y="19151"/>
                      <a:pt x="21224" y="17861"/>
                    </a:cubicBezTo>
                    <a:cubicBezTo>
                      <a:pt x="20793" y="14064"/>
                      <a:pt x="20528" y="10012"/>
                      <a:pt x="20059" y="6100"/>
                    </a:cubicBezTo>
                    <a:cubicBezTo>
                      <a:pt x="19910" y="4850"/>
                      <a:pt x="19727" y="3562"/>
                      <a:pt x="18891" y="2600"/>
                    </a:cubicBezTo>
                    <a:cubicBezTo>
                      <a:pt x="18224" y="1832"/>
                      <a:pt x="17247" y="1430"/>
                      <a:pt x="16253" y="1165"/>
                    </a:cubicBezTo>
                    <a:cubicBezTo>
                      <a:pt x="15437" y="947"/>
                      <a:pt x="14601" y="812"/>
                      <a:pt x="13746" y="763"/>
                    </a:cubicBezTo>
                    <a:lnTo>
                      <a:pt x="13544" y="348"/>
                    </a:lnTo>
                    <a:cubicBezTo>
                      <a:pt x="12650" y="117"/>
                      <a:pt x="11728" y="0"/>
                      <a:pt x="10803" y="0"/>
                    </a:cubicBezTo>
                    <a:cubicBezTo>
                      <a:pt x="10802" y="0"/>
                      <a:pt x="10801" y="0"/>
                      <a:pt x="10800" y="0"/>
                    </a:cubicBezTo>
                    <a:cubicBezTo>
                      <a:pt x="10799" y="0"/>
                      <a:pt x="10798" y="0"/>
                      <a:pt x="10797" y="0"/>
                    </a:cubicBezTo>
                    <a:close/>
                  </a:path>
                </a:pathLst>
              </a:custGeom>
              <a:solidFill>
                <a:schemeClr val="accent3"/>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grpSp>
        <p:grpSp>
          <p:nvGrpSpPr>
            <p:cNvPr id="154" name="Group 45">
              <a:extLst>
                <a:ext uri="{FF2B5EF4-FFF2-40B4-BE49-F238E27FC236}">
                  <a16:creationId xmlns:a16="http://schemas.microsoft.com/office/drawing/2014/main" xmlns="" id="{864B9BDB-4281-433A-B95C-88E8C6BA1BCB}"/>
                </a:ext>
              </a:extLst>
            </p:cNvPr>
            <p:cNvGrpSpPr/>
            <p:nvPr/>
          </p:nvGrpSpPr>
          <p:grpSpPr>
            <a:xfrm>
              <a:off x="7636197" y="3744562"/>
              <a:ext cx="1408886" cy="2256861"/>
              <a:chOff x="16550979" y="7699276"/>
              <a:chExt cx="3756052" cy="6016728"/>
            </a:xfrm>
          </p:grpSpPr>
          <p:sp>
            <p:nvSpPr>
              <p:cNvPr id="155" name="Shape 60851">
                <a:extLst>
                  <a:ext uri="{FF2B5EF4-FFF2-40B4-BE49-F238E27FC236}">
                    <a16:creationId xmlns:a16="http://schemas.microsoft.com/office/drawing/2014/main" xmlns="" id="{FA953ED8-83F5-45E5-8C75-91DF4BF77D92}"/>
                  </a:ext>
                </a:extLst>
              </p:cNvPr>
              <p:cNvSpPr/>
              <p:nvPr/>
            </p:nvSpPr>
            <p:spPr>
              <a:xfrm>
                <a:off x="18021749" y="9222215"/>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200" dirty="0">
                  <a:latin typeface="Lato Light" panose="020F0502020204030203" pitchFamily="34" charset="0"/>
                </a:endParaRPr>
              </a:p>
            </p:txBody>
          </p:sp>
          <p:sp>
            <p:nvSpPr>
              <p:cNvPr id="156" name="Shape 60852">
                <a:extLst>
                  <a:ext uri="{FF2B5EF4-FFF2-40B4-BE49-F238E27FC236}">
                    <a16:creationId xmlns:a16="http://schemas.microsoft.com/office/drawing/2014/main" xmlns="" id="{27586EBC-19FA-45AE-800A-7194D271E1AA}"/>
                  </a:ext>
                </a:extLst>
              </p:cNvPr>
              <p:cNvSpPr/>
              <p:nvPr/>
            </p:nvSpPr>
            <p:spPr>
              <a:xfrm>
                <a:off x="16550979" y="9733358"/>
                <a:ext cx="3756052" cy="3982646"/>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3"/>
                      <a:pt x="8056" y="336"/>
                    </a:cubicBezTo>
                    <a:lnTo>
                      <a:pt x="7854" y="1510"/>
                    </a:lnTo>
                    <a:cubicBezTo>
                      <a:pt x="6999" y="1557"/>
                      <a:pt x="6163" y="1688"/>
                      <a:pt x="5347" y="1898"/>
                    </a:cubicBezTo>
                    <a:cubicBezTo>
                      <a:pt x="4353" y="2154"/>
                      <a:pt x="3376" y="2541"/>
                      <a:pt x="2709" y="3281"/>
                    </a:cubicBezTo>
                    <a:cubicBezTo>
                      <a:pt x="1873" y="4209"/>
                      <a:pt x="1690" y="5451"/>
                      <a:pt x="1541" y="6656"/>
                    </a:cubicBezTo>
                    <a:cubicBezTo>
                      <a:pt x="1072" y="10427"/>
                      <a:pt x="807" y="14334"/>
                      <a:pt x="376" y="17995"/>
                    </a:cubicBezTo>
                    <a:cubicBezTo>
                      <a:pt x="229" y="19239"/>
                      <a:pt x="101" y="20456"/>
                      <a:pt x="0" y="21600"/>
                    </a:cubicBezTo>
                    <a:lnTo>
                      <a:pt x="3900" y="21600"/>
                    </a:lnTo>
                    <a:lnTo>
                      <a:pt x="5167" y="13091"/>
                    </a:lnTo>
                    <a:lnTo>
                      <a:pt x="4570" y="21600"/>
                    </a:lnTo>
                    <a:lnTo>
                      <a:pt x="10800" y="21600"/>
                    </a:lnTo>
                    <a:lnTo>
                      <a:pt x="17030" y="21600"/>
                    </a:lnTo>
                    <a:lnTo>
                      <a:pt x="16433" y="13091"/>
                    </a:lnTo>
                    <a:lnTo>
                      <a:pt x="17700" y="21600"/>
                    </a:lnTo>
                    <a:lnTo>
                      <a:pt x="21600" y="21600"/>
                    </a:lnTo>
                    <a:cubicBezTo>
                      <a:pt x="21499" y="20456"/>
                      <a:pt x="21371" y="19239"/>
                      <a:pt x="21224" y="17995"/>
                    </a:cubicBezTo>
                    <a:cubicBezTo>
                      <a:pt x="20793" y="14334"/>
                      <a:pt x="20528" y="10427"/>
                      <a:pt x="20059" y="6656"/>
                    </a:cubicBezTo>
                    <a:cubicBezTo>
                      <a:pt x="19910" y="5451"/>
                      <a:pt x="19727" y="4209"/>
                      <a:pt x="18891" y="3281"/>
                    </a:cubicBezTo>
                    <a:cubicBezTo>
                      <a:pt x="18224" y="2541"/>
                      <a:pt x="17247" y="2154"/>
                      <a:pt x="16253" y="1898"/>
                    </a:cubicBezTo>
                    <a:cubicBezTo>
                      <a:pt x="15437" y="1688"/>
                      <a:pt x="14601" y="1557"/>
                      <a:pt x="13746" y="1510"/>
                    </a:cubicBezTo>
                    <a:lnTo>
                      <a:pt x="13544" y="336"/>
                    </a:lnTo>
                    <a:cubicBezTo>
                      <a:pt x="12650" y="113"/>
                      <a:pt x="11728" y="0"/>
                      <a:pt x="10803" y="0"/>
                    </a:cubicBezTo>
                    <a:cubicBezTo>
                      <a:pt x="10802" y="0"/>
                      <a:pt x="10801" y="0"/>
                      <a:pt x="10800" y="0"/>
                    </a:cubicBezTo>
                    <a:cubicBezTo>
                      <a:pt x="10799" y="0"/>
                      <a:pt x="10798" y="0"/>
                      <a:pt x="10797" y="0"/>
                    </a:cubicBezTo>
                    <a:close/>
                  </a:path>
                </a:pathLst>
              </a:custGeom>
              <a:solidFill>
                <a:schemeClr val="accent4"/>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sp>
            <p:nvSpPr>
              <p:cNvPr id="157" name="Shape 60853">
                <a:extLst>
                  <a:ext uri="{FF2B5EF4-FFF2-40B4-BE49-F238E27FC236}">
                    <a16:creationId xmlns:a16="http://schemas.microsoft.com/office/drawing/2014/main" xmlns="" id="{646487E5-9CF9-4C8C-8E4E-967103D0293F}"/>
                  </a:ext>
                </a:extLst>
              </p:cNvPr>
              <p:cNvSpPr/>
              <p:nvPr/>
            </p:nvSpPr>
            <p:spPr>
              <a:xfrm>
                <a:off x="17618758" y="7699276"/>
                <a:ext cx="1620483"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26796" tIns="26796" rIns="26796" bIns="26796" numCol="1" anchor="ctr">
                <a:noAutofit/>
              </a:bodyPr>
              <a:lstStyle/>
              <a:p>
                <a:endParaRPr lang="en-GB" sz="1200" dirty="0">
                  <a:latin typeface="Lato Light" panose="020F0502020204030203" pitchFamily="34" charset="0"/>
                </a:endParaRPr>
              </a:p>
            </p:txBody>
          </p:sp>
        </p:grpSp>
      </p:grpSp>
      <p:sp>
        <p:nvSpPr>
          <p:cNvPr id="200" name="TextBox 125">
            <a:extLst>
              <a:ext uri="{FF2B5EF4-FFF2-40B4-BE49-F238E27FC236}">
                <a16:creationId xmlns:a16="http://schemas.microsoft.com/office/drawing/2014/main" xmlns="" id="{031C99EC-D6AD-464D-A99B-B6C4DA6EC0CE}"/>
              </a:ext>
            </a:extLst>
          </p:cNvPr>
          <p:cNvSpPr txBox="1"/>
          <p:nvPr/>
        </p:nvSpPr>
        <p:spPr>
          <a:xfrm>
            <a:off x="3273239" y="1883918"/>
            <a:ext cx="4020190" cy="4801314"/>
          </a:xfrm>
          <a:prstGeom prst="rect">
            <a:avLst/>
          </a:prstGeom>
          <a:solidFill>
            <a:schemeClr val="accent1">
              <a:lumMod val="60000"/>
              <a:lumOff val="40000"/>
            </a:schemeClr>
          </a:solidFill>
        </p:spPr>
        <p:txBody>
          <a:bodyPr wrap="square" rtlCol="0" anchor="t" anchorCtr="0">
            <a:spAutoFit/>
          </a:bodyPr>
          <a:lstStyle/>
          <a:p>
            <a:r>
              <a:rPr lang="en-GB" dirty="0">
                <a:solidFill>
                  <a:schemeClr val="bg1"/>
                </a:solidFill>
                <a:latin typeface="+mj-lt"/>
                <a:ea typeface="League Spartan" charset="0"/>
                <a:cs typeface="Poppins" pitchFamily="2" charset="77"/>
              </a:rPr>
              <a:t>Los auditores internos (o externos) responden a esta necesidad dando garantías sobre:</a:t>
            </a:r>
          </a:p>
          <a:p>
            <a:pPr marL="173038" indent="-173038">
              <a:buFont typeface="Arial" panose="020B0604020202020204" pitchFamily="34" charset="0"/>
              <a:buChar char="•"/>
            </a:pPr>
            <a:r>
              <a:rPr lang="en-GB" dirty="0">
                <a:solidFill>
                  <a:schemeClr val="bg1"/>
                </a:solidFill>
                <a:latin typeface="+mj-lt"/>
                <a:ea typeface="League Spartan" charset="0"/>
                <a:cs typeface="Poppins" pitchFamily="2" charset="77"/>
              </a:rPr>
              <a:t>La adecuación de la empresa</a:t>
            </a:r>
            <a:br>
              <a:rPr lang="en-GB" dirty="0">
                <a:solidFill>
                  <a:schemeClr val="bg1"/>
                </a:solidFill>
                <a:latin typeface="+mj-lt"/>
                <a:ea typeface="League Spartan" charset="0"/>
                <a:cs typeface="Poppins" pitchFamily="2" charset="77"/>
              </a:rPr>
            </a:br>
            <a:r>
              <a:rPr lang="en-GB" dirty="0">
                <a:solidFill>
                  <a:schemeClr val="bg1"/>
                </a:solidFill>
                <a:latin typeface="+mj-lt"/>
                <a:ea typeface="League Spartan" charset="0"/>
                <a:cs typeface="Poppins" pitchFamily="2" charset="77"/>
              </a:rPr>
              <a:t>marco</a:t>
            </a:r>
          </a:p>
          <a:p>
            <a:pPr marL="173038" indent="-173038">
              <a:buFont typeface="Arial" panose="020B0604020202020204" pitchFamily="34" charset="0"/>
              <a:buChar char="•"/>
            </a:pPr>
            <a:r>
              <a:rPr lang="en-GB" dirty="0">
                <a:solidFill>
                  <a:schemeClr val="bg1"/>
                </a:solidFill>
                <a:latin typeface="+mj-lt"/>
                <a:ea typeface="League Spartan" charset="0"/>
                <a:cs typeface="Poppins" pitchFamily="2" charset="77"/>
              </a:rPr>
              <a:t>La precisión de las evaluaciones de riesgo y control</a:t>
            </a:r>
            <a:br>
              <a:rPr lang="en-GB" dirty="0">
                <a:solidFill>
                  <a:schemeClr val="bg1"/>
                </a:solidFill>
                <a:latin typeface="+mj-lt"/>
                <a:ea typeface="League Spartan" charset="0"/>
                <a:cs typeface="Poppins" pitchFamily="2" charset="77"/>
              </a:rPr>
            </a:br>
            <a:r>
              <a:rPr lang="en-GB" dirty="0">
                <a:solidFill>
                  <a:schemeClr val="bg1"/>
                </a:solidFill>
                <a:latin typeface="+mj-lt"/>
                <a:ea typeface="League Spartan" charset="0"/>
                <a:cs typeface="Poppins" pitchFamily="2" charset="77"/>
              </a:rPr>
              <a:t>evaluaciones de riesgo y control</a:t>
            </a:r>
          </a:p>
          <a:p>
            <a:pPr marL="173038" indent="-173038">
              <a:buFont typeface="Arial" panose="020B0604020202020204" pitchFamily="34" charset="0"/>
              <a:buChar char="•"/>
            </a:pPr>
            <a:r>
              <a:rPr lang="en-GB" dirty="0">
                <a:solidFill>
                  <a:schemeClr val="bg1"/>
                </a:solidFill>
                <a:latin typeface="+mj-lt"/>
                <a:ea typeface="League Spartan" charset="0"/>
                <a:cs typeface="Poppins" pitchFamily="2" charset="77"/>
              </a:rPr>
              <a:t>La eficacia de los procesos de gestión de riesgos</a:t>
            </a:r>
          </a:p>
          <a:p>
            <a:pPr marL="173038" indent="-173038">
              <a:buFont typeface="Arial" panose="020B0604020202020204" pitchFamily="34" charset="0"/>
              <a:buChar char="•"/>
            </a:pPr>
            <a:r>
              <a:rPr lang="en-GB" dirty="0">
                <a:solidFill>
                  <a:schemeClr val="bg1"/>
                </a:solidFill>
                <a:latin typeface="+mj-lt"/>
                <a:ea typeface="League Spartan" charset="0"/>
                <a:cs typeface="Poppins" pitchFamily="2" charset="77"/>
              </a:rPr>
              <a:t>La idoneidad de las acciones de la dirección para hacer frente a los riesgos</a:t>
            </a:r>
          </a:p>
          <a:p>
            <a:pPr marL="173038" indent="-173038">
              <a:buFont typeface="Arial" panose="020B0604020202020204" pitchFamily="34" charset="0"/>
              <a:buChar char="•"/>
            </a:pPr>
            <a:r>
              <a:rPr lang="en-GB" dirty="0">
                <a:solidFill>
                  <a:schemeClr val="bg1"/>
                </a:solidFill>
                <a:latin typeface="+mj-lt"/>
                <a:ea typeface="League Spartan" charset="0"/>
                <a:cs typeface="Poppins" pitchFamily="2" charset="77"/>
              </a:rPr>
              <a:t>La exactitud de los informes de riesgo</a:t>
            </a:r>
          </a:p>
          <a:p>
            <a:endParaRPr lang="en-GB" dirty="0">
              <a:solidFill>
                <a:schemeClr val="bg1"/>
              </a:solidFill>
              <a:latin typeface="+mj-lt"/>
              <a:ea typeface="League Spartan" charset="0"/>
              <a:cs typeface="Poppins" pitchFamily="2" charset="77"/>
            </a:endParaRPr>
          </a:p>
          <a:p>
            <a:r>
              <a:rPr lang="en-GB" dirty="0">
                <a:solidFill>
                  <a:schemeClr val="bg1"/>
                </a:solidFill>
                <a:latin typeface="+mj-lt"/>
                <a:ea typeface="League Spartan" charset="0"/>
                <a:cs typeface="Poppins" pitchFamily="2" charset="77"/>
              </a:rPr>
              <a:t>En las instituciones más pequeñas, la Auditoría Interna puede desempeñar un papel más importante en el desarrollo y la supervisión del marco de ERM, con </a:t>
            </a:r>
            <a:br>
              <a:rPr lang="en-GB" dirty="0">
                <a:solidFill>
                  <a:schemeClr val="bg1"/>
                </a:solidFill>
                <a:latin typeface="+mj-lt"/>
                <a:ea typeface="League Spartan" charset="0"/>
                <a:cs typeface="Poppins" pitchFamily="2" charset="77"/>
              </a:rPr>
            </a:br>
            <a:r>
              <a:rPr lang="en-GB" dirty="0">
                <a:solidFill>
                  <a:schemeClr val="bg1"/>
                </a:solidFill>
                <a:latin typeface="+mj-lt"/>
                <a:ea typeface="League Spartan" charset="0"/>
                <a:cs typeface="Poppins" pitchFamily="2" charset="77"/>
              </a:rPr>
              <a:t>con las salvaguardias adecuadas para proteger</a:t>
            </a:r>
            <a:br>
              <a:rPr lang="en-GB" dirty="0">
                <a:solidFill>
                  <a:schemeClr val="bg1"/>
                </a:solidFill>
                <a:latin typeface="+mj-lt"/>
                <a:ea typeface="League Spartan" charset="0"/>
                <a:cs typeface="Poppins" pitchFamily="2" charset="77"/>
              </a:rPr>
            </a:br>
            <a:r>
              <a:rPr lang="en-GB" dirty="0">
                <a:solidFill>
                  <a:schemeClr val="bg1"/>
                </a:solidFill>
                <a:latin typeface="+mj-lt"/>
                <a:ea typeface="League Spartan" charset="0"/>
                <a:cs typeface="Poppins" pitchFamily="2" charset="77"/>
              </a:rPr>
              <a:t>su independencia.</a:t>
            </a:r>
          </a:p>
        </p:txBody>
      </p:sp>
    </p:spTree>
    <p:extLst>
      <p:ext uri="{BB962C8B-B14F-4D97-AF65-F5344CB8AC3E}">
        <p14:creationId xmlns:p14="http://schemas.microsoft.com/office/powerpoint/2010/main" val="817178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6478" y="560572"/>
            <a:ext cx="8852375" cy="697353"/>
          </a:xfrm>
        </p:spPr>
        <p:txBody>
          <a:bodyPr>
            <a:normAutofit/>
          </a:bodyPr>
          <a:lstStyle/>
          <a:p>
            <a:r>
              <a:rPr lang="en-GB" dirty="0"/>
              <a:t>Definir su apetito de riesgo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6260" y="2174055"/>
            <a:ext cx="2520436" cy="43758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Un programa eficaz de ERM se basa en el establecimiento y la comunicación del apetito de riesgo de la empresa.</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apetito de riesgo es el nivel de riesgo que una organización está dispuesta a aceptar.</a:t>
            </a:r>
          </a:p>
          <a:p>
            <a:pPr algn="l">
              <a:lnSpc>
                <a:spcPct val="100000"/>
              </a:lnSpc>
              <a:spcBef>
                <a:spcPts val="600"/>
              </a:spcBef>
            </a:pPr>
            <a:endParaRPr lang="en-GB" sz="2200" b="1"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140" name="TextBox 125">
            <a:extLst>
              <a:ext uri="{FF2B5EF4-FFF2-40B4-BE49-F238E27FC236}">
                <a16:creationId xmlns:a16="http://schemas.microsoft.com/office/drawing/2014/main" xmlns="" id="{2E6F011D-BAEC-4841-9F73-800B5EE4673D}"/>
              </a:ext>
            </a:extLst>
          </p:cNvPr>
          <p:cNvSpPr txBox="1"/>
          <p:nvPr/>
        </p:nvSpPr>
        <p:spPr>
          <a:xfrm>
            <a:off x="9032186" y="1707962"/>
            <a:ext cx="3333985" cy="1200329"/>
          </a:xfrm>
          <a:prstGeom prst="rect">
            <a:avLst/>
          </a:prstGeom>
          <a:noFill/>
        </p:spPr>
        <p:txBody>
          <a:bodyPr wrap="square" rtlCol="0" anchor="t" anchorCtr="0">
            <a:spAutoFit/>
          </a:bodyPr>
          <a:lstStyle/>
          <a:p>
            <a:r>
              <a:rPr lang="en-GB" dirty="0">
                <a:solidFill>
                  <a:schemeClr val="tx2"/>
                </a:solidFill>
                <a:latin typeface="+mj-lt"/>
                <a:ea typeface="League Spartan" charset="0"/>
                <a:cs typeface="Poppins" pitchFamily="2" charset="77"/>
              </a:rPr>
              <a:t>Proporciona un medio para garantizar que la asunción de riesgos real es coherente con la capacidad de asunción de riesgos de la empresa</a:t>
            </a:r>
          </a:p>
        </p:txBody>
      </p:sp>
      <p:sp>
        <p:nvSpPr>
          <p:cNvPr id="200" name="TextBox 125">
            <a:extLst>
              <a:ext uri="{FF2B5EF4-FFF2-40B4-BE49-F238E27FC236}">
                <a16:creationId xmlns:a16="http://schemas.microsoft.com/office/drawing/2014/main" xmlns="" id="{031C99EC-D6AD-464D-A99B-B6C4DA6EC0CE}"/>
              </a:ext>
            </a:extLst>
          </p:cNvPr>
          <p:cNvSpPr txBox="1"/>
          <p:nvPr/>
        </p:nvSpPr>
        <p:spPr>
          <a:xfrm>
            <a:off x="4296977" y="1848027"/>
            <a:ext cx="3875806" cy="923330"/>
          </a:xfrm>
          <a:prstGeom prst="rect">
            <a:avLst/>
          </a:prstGeom>
          <a:noFill/>
        </p:spPr>
        <p:txBody>
          <a:bodyPr wrap="square" rtlCol="0" anchor="t" anchorCtr="0">
            <a:spAutoFit/>
          </a:bodyPr>
          <a:lstStyle/>
          <a:p>
            <a:r>
              <a:rPr lang="en-GB" dirty="0">
                <a:solidFill>
                  <a:srgbClr val="245473"/>
                </a:solidFill>
                <a:latin typeface="+mj-lt"/>
                <a:ea typeface="League Spartan" charset="0"/>
                <a:cs typeface="Poppins" pitchFamily="2" charset="77"/>
              </a:rPr>
              <a:t>Ayuda a los empleados a comprender los riesgos específicos que la empresa está dispuesta o no a asumir</a:t>
            </a:r>
          </a:p>
        </p:txBody>
      </p:sp>
      <p:grpSp>
        <p:nvGrpSpPr>
          <p:cNvPr id="5" name="Gruppieren 4">
            <a:extLst>
              <a:ext uri="{FF2B5EF4-FFF2-40B4-BE49-F238E27FC236}">
                <a16:creationId xmlns:a16="http://schemas.microsoft.com/office/drawing/2014/main" xmlns="" id="{2EC65458-0EDB-4247-B918-DC25FD6691D9}"/>
              </a:ext>
            </a:extLst>
          </p:cNvPr>
          <p:cNvGrpSpPr>
            <a:grpSpLocks noChangeAspect="1"/>
          </p:cNvGrpSpPr>
          <p:nvPr/>
        </p:nvGrpSpPr>
        <p:grpSpPr>
          <a:xfrm>
            <a:off x="7718139" y="1796878"/>
            <a:ext cx="1085772" cy="1233386"/>
            <a:chOff x="2890431" y="-1697191"/>
            <a:chExt cx="6400549" cy="8725436"/>
          </a:xfrm>
        </p:grpSpPr>
        <p:grpSp>
          <p:nvGrpSpPr>
            <p:cNvPr id="3" name="Gruppieren 2">
              <a:extLst>
                <a:ext uri="{FF2B5EF4-FFF2-40B4-BE49-F238E27FC236}">
                  <a16:creationId xmlns:a16="http://schemas.microsoft.com/office/drawing/2014/main" xmlns="" id="{25988470-C3FF-41F3-8EE4-EF667CCEE8DB}"/>
                </a:ext>
              </a:extLst>
            </p:cNvPr>
            <p:cNvGrpSpPr/>
            <p:nvPr/>
          </p:nvGrpSpPr>
          <p:grpSpPr>
            <a:xfrm>
              <a:off x="2901020" y="-1697191"/>
              <a:ext cx="6389960" cy="8725436"/>
              <a:chOff x="2901020" y="-1697191"/>
              <a:chExt cx="6389960" cy="8725436"/>
            </a:xfrm>
          </p:grpSpPr>
          <p:sp>
            <p:nvSpPr>
              <p:cNvPr id="64" name="Freeform 21">
                <a:extLst>
                  <a:ext uri="{FF2B5EF4-FFF2-40B4-BE49-F238E27FC236}">
                    <a16:creationId xmlns:a16="http://schemas.microsoft.com/office/drawing/2014/main" xmlns="" id="{B6E2EEEC-1971-D241-BD2F-89B5CEAE763E}"/>
                  </a:ext>
                </a:extLst>
              </p:cNvPr>
              <p:cNvSpPr/>
              <p:nvPr/>
            </p:nvSpPr>
            <p:spPr>
              <a:xfrm>
                <a:off x="5387990" y="3426256"/>
                <a:ext cx="1416227" cy="3601989"/>
              </a:xfrm>
              <a:custGeom>
                <a:avLst/>
                <a:gdLst>
                  <a:gd name="connsiteX0" fmla="*/ 170132 w 1308907"/>
                  <a:gd name="connsiteY0" fmla="*/ 0 h 4740274"/>
                  <a:gd name="connsiteX1" fmla="*/ 227091 w 1308907"/>
                  <a:gd name="connsiteY1" fmla="*/ 170068 h 4740274"/>
                  <a:gd name="connsiteX2" fmla="*/ 228594 w 1308907"/>
                  <a:gd name="connsiteY2" fmla="*/ 170068 h 4740274"/>
                  <a:gd name="connsiteX3" fmla="*/ 246327 w 1308907"/>
                  <a:gd name="connsiteY3" fmla="*/ 496994 h 4740274"/>
                  <a:gd name="connsiteX4" fmla="*/ 265563 w 1308907"/>
                  <a:gd name="connsiteY4" fmla="*/ 1767135 h 4740274"/>
                  <a:gd name="connsiteX5" fmla="*/ 267067 w 1308907"/>
                  <a:gd name="connsiteY5" fmla="*/ 1905419 h 4740274"/>
                  <a:gd name="connsiteX6" fmla="*/ 340943 w 1308907"/>
                  <a:gd name="connsiteY6" fmla="*/ 1973116 h 4740274"/>
                  <a:gd name="connsiteX7" fmla="*/ 414005 w 1308907"/>
                  <a:gd name="connsiteY7" fmla="*/ 1908721 h 4740274"/>
                  <a:gd name="connsiteX8" fmla="*/ 414820 w 1308907"/>
                  <a:gd name="connsiteY8" fmla="*/ 1815432 h 4740274"/>
                  <a:gd name="connsiteX9" fmla="*/ 416324 w 1308907"/>
                  <a:gd name="connsiteY9" fmla="*/ 1713886 h 4740274"/>
                  <a:gd name="connsiteX10" fmla="*/ 443268 w 1308907"/>
                  <a:gd name="connsiteY10" fmla="*/ 425583 h 4740274"/>
                  <a:gd name="connsiteX11" fmla="*/ 452479 w 1308907"/>
                  <a:gd name="connsiteY11" fmla="*/ 204743 h 4740274"/>
                  <a:gd name="connsiteX12" fmla="*/ 466326 w 1308907"/>
                  <a:gd name="connsiteY12" fmla="*/ 77604 h 4740274"/>
                  <a:gd name="connsiteX13" fmla="*/ 510940 w 1308907"/>
                  <a:gd name="connsiteY13" fmla="*/ 827 h 4740274"/>
                  <a:gd name="connsiteX14" fmla="*/ 525540 w 1308907"/>
                  <a:gd name="connsiteY14" fmla="*/ 7843 h 4740274"/>
                  <a:gd name="connsiteX15" fmla="*/ 552485 w 1308907"/>
                  <a:gd name="connsiteY15" fmla="*/ 68523 h 4740274"/>
                  <a:gd name="connsiteX16" fmla="*/ 571721 w 1308907"/>
                  <a:gd name="connsiteY16" fmla="*/ 224555 h 4740274"/>
                  <a:gd name="connsiteX17" fmla="*/ 574039 w 1308907"/>
                  <a:gd name="connsiteY17" fmla="*/ 1060033 h 4740274"/>
                  <a:gd name="connsiteX18" fmla="*/ 577110 w 1308907"/>
                  <a:gd name="connsiteY18" fmla="*/ 1373338 h 4740274"/>
                  <a:gd name="connsiteX19" fmla="*/ 577861 w 1308907"/>
                  <a:gd name="connsiteY19" fmla="*/ 1905419 h 4740274"/>
                  <a:gd name="connsiteX20" fmla="*/ 652490 w 1308907"/>
                  <a:gd name="connsiteY20" fmla="*/ 1973116 h 4740274"/>
                  <a:gd name="connsiteX21" fmla="*/ 725614 w 1308907"/>
                  <a:gd name="connsiteY21" fmla="*/ 1907069 h 4740274"/>
                  <a:gd name="connsiteX22" fmla="*/ 726367 w 1308907"/>
                  <a:gd name="connsiteY22" fmla="*/ 1767135 h 4740274"/>
                  <a:gd name="connsiteX23" fmla="*/ 744037 w 1308907"/>
                  <a:gd name="connsiteY23" fmla="*/ 479245 h 4740274"/>
                  <a:gd name="connsiteX24" fmla="*/ 754814 w 1308907"/>
                  <a:gd name="connsiteY24" fmla="*/ 278631 h 4740274"/>
                  <a:gd name="connsiteX25" fmla="*/ 774803 w 1308907"/>
                  <a:gd name="connsiteY25" fmla="*/ 77604 h 4740274"/>
                  <a:gd name="connsiteX26" fmla="*/ 819417 w 1308907"/>
                  <a:gd name="connsiteY26" fmla="*/ 827 h 4740274"/>
                  <a:gd name="connsiteX27" fmla="*/ 834080 w 1308907"/>
                  <a:gd name="connsiteY27" fmla="*/ 7843 h 4740274"/>
                  <a:gd name="connsiteX28" fmla="*/ 861775 w 1308907"/>
                  <a:gd name="connsiteY28" fmla="*/ 68523 h 4740274"/>
                  <a:gd name="connsiteX29" fmla="*/ 881012 w 1308907"/>
                  <a:gd name="connsiteY29" fmla="*/ 224555 h 4740274"/>
                  <a:gd name="connsiteX30" fmla="*/ 887152 w 1308907"/>
                  <a:gd name="connsiteY30" fmla="*/ 336008 h 4740274"/>
                  <a:gd name="connsiteX31" fmla="*/ 894045 w 1308907"/>
                  <a:gd name="connsiteY31" fmla="*/ 463971 h 4740274"/>
                  <a:gd name="connsiteX32" fmla="*/ 921741 w 1308907"/>
                  <a:gd name="connsiteY32" fmla="*/ 1644538 h 4740274"/>
                  <a:gd name="connsiteX33" fmla="*/ 928697 w 1308907"/>
                  <a:gd name="connsiteY33" fmla="*/ 1909959 h 4740274"/>
                  <a:gd name="connsiteX34" fmla="*/ 1003325 w 1308907"/>
                  <a:gd name="connsiteY34" fmla="*/ 1977244 h 4740274"/>
                  <a:gd name="connsiteX35" fmla="*/ 1077139 w 1308907"/>
                  <a:gd name="connsiteY35" fmla="*/ 1908721 h 4740274"/>
                  <a:gd name="connsiteX36" fmla="*/ 1077139 w 1308907"/>
                  <a:gd name="connsiteY36" fmla="*/ 1753927 h 4740274"/>
                  <a:gd name="connsiteX37" fmla="*/ 1075634 w 1308907"/>
                  <a:gd name="connsiteY37" fmla="*/ 532907 h 4740274"/>
                  <a:gd name="connsiteX38" fmla="*/ 1089482 w 1308907"/>
                  <a:gd name="connsiteY38" fmla="*/ 220840 h 4740274"/>
                  <a:gd name="connsiteX39" fmla="*/ 1107153 w 1308907"/>
                  <a:gd name="connsiteY39" fmla="*/ 77604 h 4740274"/>
                  <a:gd name="connsiteX40" fmla="*/ 1152518 w 1308907"/>
                  <a:gd name="connsiteY40" fmla="*/ 827 h 4740274"/>
                  <a:gd name="connsiteX41" fmla="*/ 1167181 w 1308907"/>
                  <a:gd name="connsiteY41" fmla="*/ 7843 h 4740274"/>
                  <a:gd name="connsiteX42" fmla="*/ 1214114 w 1308907"/>
                  <a:gd name="connsiteY42" fmla="*/ 82144 h 4740274"/>
                  <a:gd name="connsiteX43" fmla="*/ 1233350 w 1308907"/>
                  <a:gd name="connsiteY43" fmla="*/ 228271 h 4740274"/>
                  <a:gd name="connsiteX44" fmla="*/ 1248702 w 1308907"/>
                  <a:gd name="connsiteY44" fmla="*/ 484611 h 4740274"/>
                  <a:gd name="connsiteX45" fmla="*/ 1250269 w 1308907"/>
                  <a:gd name="connsiteY45" fmla="*/ 513918 h 4740274"/>
                  <a:gd name="connsiteX46" fmla="*/ 1285609 w 1308907"/>
                  <a:gd name="connsiteY46" fmla="*/ 1165294 h 4740274"/>
                  <a:gd name="connsiteX47" fmla="*/ 1307164 w 1308907"/>
                  <a:gd name="connsiteY47" fmla="*/ 2449470 h 4740274"/>
                  <a:gd name="connsiteX48" fmla="*/ 1221006 w 1308907"/>
                  <a:gd name="connsiteY48" fmla="*/ 2711589 h 4740274"/>
                  <a:gd name="connsiteX49" fmla="*/ 984840 w 1308907"/>
                  <a:gd name="connsiteY49" fmla="*/ 2937796 h 4740274"/>
                  <a:gd name="connsiteX50" fmla="*/ 834831 w 1308907"/>
                  <a:gd name="connsiteY50" fmla="*/ 3291966 h 4740274"/>
                  <a:gd name="connsiteX51" fmla="*/ 905871 w 1308907"/>
                  <a:gd name="connsiteY51" fmla="*/ 4740274 h 4740274"/>
                  <a:gd name="connsiteX52" fmla="*/ 455060 w 1308907"/>
                  <a:gd name="connsiteY52" fmla="*/ 4740274 h 4740274"/>
                  <a:gd name="connsiteX53" fmla="*/ 460648 w 1308907"/>
                  <a:gd name="connsiteY53" fmla="*/ 4576503 h 4740274"/>
                  <a:gd name="connsiteX54" fmla="*/ 496340 w 1308907"/>
                  <a:gd name="connsiteY54" fmla="*/ 3275454 h 4740274"/>
                  <a:gd name="connsiteX55" fmla="*/ 350969 w 1308907"/>
                  <a:gd name="connsiteY55" fmla="*/ 2948528 h 4740274"/>
                  <a:gd name="connsiteX56" fmla="*/ 141684 w 1308907"/>
                  <a:gd name="connsiteY56" fmla="*/ 2727687 h 4740274"/>
                  <a:gd name="connsiteX57" fmla="*/ 2454 w 1308907"/>
                  <a:gd name="connsiteY57" fmla="*/ 2428005 h 4740274"/>
                  <a:gd name="connsiteX58" fmla="*/ 86292 w 1308907"/>
                  <a:gd name="connsiteY58" fmla="*/ 639405 h 4740274"/>
                  <a:gd name="connsiteX59" fmla="*/ 111670 w 1308907"/>
                  <a:gd name="connsiteY59" fmla="*/ 203916 h 4740274"/>
                  <a:gd name="connsiteX60" fmla="*/ 111670 w 1308907"/>
                  <a:gd name="connsiteY60" fmla="*/ 199376 h 4740274"/>
                  <a:gd name="connsiteX61" fmla="*/ 170132 w 1308907"/>
                  <a:gd name="connsiteY61" fmla="*/ 0 h 47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08907" h="4740274">
                    <a:moveTo>
                      <a:pt x="170132" y="0"/>
                    </a:moveTo>
                    <a:cubicBezTo>
                      <a:pt x="199269" y="0"/>
                      <a:pt x="222892" y="74301"/>
                      <a:pt x="227091" y="170068"/>
                    </a:cubicBezTo>
                    <a:lnTo>
                      <a:pt x="228594" y="170068"/>
                    </a:lnTo>
                    <a:lnTo>
                      <a:pt x="246327" y="496994"/>
                    </a:lnTo>
                    <a:lnTo>
                      <a:pt x="265563" y="1767135"/>
                    </a:lnTo>
                    <a:cubicBezTo>
                      <a:pt x="266692" y="1822036"/>
                      <a:pt x="263809" y="1853407"/>
                      <a:pt x="267067" y="1905419"/>
                    </a:cubicBezTo>
                    <a:cubicBezTo>
                      <a:pt x="268446" y="1942982"/>
                      <a:pt x="300841" y="1973116"/>
                      <a:pt x="340943" y="1973116"/>
                    </a:cubicBezTo>
                    <a:cubicBezTo>
                      <a:pt x="379855" y="1973116"/>
                      <a:pt x="411123" y="1944634"/>
                      <a:pt x="414005" y="1908721"/>
                    </a:cubicBezTo>
                    <a:cubicBezTo>
                      <a:pt x="414382" y="1877349"/>
                      <a:pt x="414382" y="1846390"/>
                      <a:pt x="414820" y="1815432"/>
                    </a:cubicBezTo>
                    <a:cubicBezTo>
                      <a:pt x="415196" y="1781582"/>
                      <a:pt x="416010" y="1747734"/>
                      <a:pt x="416324" y="1713886"/>
                    </a:cubicBezTo>
                    <a:lnTo>
                      <a:pt x="443268" y="425583"/>
                    </a:lnTo>
                    <a:cubicBezTo>
                      <a:pt x="446150" y="380176"/>
                      <a:pt x="452040" y="250149"/>
                      <a:pt x="452479" y="204743"/>
                    </a:cubicBezTo>
                    <a:cubicBezTo>
                      <a:pt x="453043" y="161400"/>
                      <a:pt x="457930" y="119709"/>
                      <a:pt x="466326" y="77604"/>
                    </a:cubicBezTo>
                    <a:cubicBezTo>
                      <a:pt x="469773" y="60267"/>
                      <a:pt x="484436" y="-1652"/>
                      <a:pt x="510940" y="827"/>
                    </a:cubicBezTo>
                    <a:cubicBezTo>
                      <a:pt x="515390" y="1239"/>
                      <a:pt x="520465" y="2890"/>
                      <a:pt x="525540" y="7843"/>
                    </a:cubicBezTo>
                    <a:cubicBezTo>
                      <a:pt x="541770" y="22291"/>
                      <a:pt x="547597" y="48296"/>
                      <a:pt x="552485" y="68523"/>
                    </a:cubicBezTo>
                    <a:cubicBezTo>
                      <a:pt x="565079" y="119709"/>
                      <a:pt x="568839" y="172133"/>
                      <a:pt x="571721" y="224555"/>
                    </a:cubicBezTo>
                    <a:cubicBezTo>
                      <a:pt x="573350" y="255515"/>
                      <a:pt x="572348" y="1029075"/>
                      <a:pt x="574039" y="1060033"/>
                    </a:cubicBezTo>
                    <a:lnTo>
                      <a:pt x="577110" y="1373338"/>
                    </a:lnTo>
                    <a:cubicBezTo>
                      <a:pt x="578112" y="1427000"/>
                      <a:pt x="579554" y="1838548"/>
                      <a:pt x="577861" y="1905419"/>
                    </a:cubicBezTo>
                    <a:cubicBezTo>
                      <a:pt x="580180" y="1942982"/>
                      <a:pt x="612450" y="1973116"/>
                      <a:pt x="652490" y="1973116"/>
                    </a:cubicBezTo>
                    <a:cubicBezTo>
                      <a:pt x="691966" y="1973116"/>
                      <a:pt x="723547" y="1943807"/>
                      <a:pt x="725614" y="1907069"/>
                    </a:cubicBezTo>
                    <a:cubicBezTo>
                      <a:pt x="729312" y="1827402"/>
                      <a:pt x="726367" y="1767135"/>
                      <a:pt x="726367" y="1767135"/>
                    </a:cubicBezTo>
                    <a:lnTo>
                      <a:pt x="744037" y="479245"/>
                    </a:lnTo>
                    <a:lnTo>
                      <a:pt x="754814" y="278631"/>
                    </a:lnTo>
                    <a:cubicBezTo>
                      <a:pt x="755253" y="235288"/>
                      <a:pt x="766407" y="119709"/>
                      <a:pt x="774803" y="77604"/>
                    </a:cubicBezTo>
                    <a:cubicBezTo>
                      <a:pt x="778312" y="60267"/>
                      <a:pt x="792974" y="-1652"/>
                      <a:pt x="819417" y="827"/>
                    </a:cubicBezTo>
                    <a:cubicBezTo>
                      <a:pt x="823991" y="1239"/>
                      <a:pt x="829004" y="2890"/>
                      <a:pt x="834080" y="7843"/>
                    </a:cubicBezTo>
                    <a:cubicBezTo>
                      <a:pt x="850183" y="22291"/>
                      <a:pt x="856887" y="48296"/>
                      <a:pt x="861775" y="68523"/>
                    </a:cubicBezTo>
                    <a:cubicBezTo>
                      <a:pt x="874370" y="119709"/>
                      <a:pt x="878130" y="172133"/>
                      <a:pt x="881012" y="224555"/>
                    </a:cubicBezTo>
                    <a:cubicBezTo>
                      <a:pt x="883018" y="261707"/>
                      <a:pt x="885084" y="298858"/>
                      <a:pt x="887152" y="336008"/>
                    </a:cubicBezTo>
                    <a:cubicBezTo>
                      <a:pt x="889408" y="378525"/>
                      <a:pt x="891789" y="421042"/>
                      <a:pt x="894045" y="463971"/>
                    </a:cubicBezTo>
                    <a:lnTo>
                      <a:pt x="921741" y="1644538"/>
                    </a:lnTo>
                    <a:cubicBezTo>
                      <a:pt x="924561" y="1733287"/>
                      <a:pt x="924373" y="1821624"/>
                      <a:pt x="928697" y="1909959"/>
                    </a:cubicBezTo>
                    <a:cubicBezTo>
                      <a:pt x="931015" y="1947522"/>
                      <a:pt x="963410" y="1977244"/>
                      <a:pt x="1003325" y="1977244"/>
                    </a:cubicBezTo>
                    <a:cubicBezTo>
                      <a:pt x="1043615" y="1977244"/>
                      <a:pt x="1076449" y="1946697"/>
                      <a:pt x="1077139" y="1908721"/>
                    </a:cubicBezTo>
                    <a:lnTo>
                      <a:pt x="1077139" y="1753927"/>
                    </a:lnTo>
                    <a:lnTo>
                      <a:pt x="1075634" y="532907"/>
                    </a:lnTo>
                    <a:cubicBezTo>
                      <a:pt x="1079394" y="474291"/>
                      <a:pt x="1088982" y="263770"/>
                      <a:pt x="1089482" y="220840"/>
                    </a:cubicBezTo>
                    <a:cubicBezTo>
                      <a:pt x="1089984" y="177911"/>
                      <a:pt x="1098757" y="119709"/>
                      <a:pt x="1107153" y="77604"/>
                    </a:cubicBezTo>
                    <a:cubicBezTo>
                      <a:pt x="1110599" y="60267"/>
                      <a:pt x="1126076" y="-1652"/>
                      <a:pt x="1152518" y="827"/>
                    </a:cubicBezTo>
                    <a:cubicBezTo>
                      <a:pt x="1157031" y="1239"/>
                      <a:pt x="1161980" y="2890"/>
                      <a:pt x="1167181" y="7843"/>
                    </a:cubicBezTo>
                    <a:cubicBezTo>
                      <a:pt x="1183347" y="22291"/>
                      <a:pt x="1209101" y="62332"/>
                      <a:pt x="1214114" y="82144"/>
                    </a:cubicBezTo>
                    <a:cubicBezTo>
                      <a:pt x="1226583" y="133330"/>
                      <a:pt x="1230342" y="175847"/>
                      <a:pt x="1233350" y="228271"/>
                    </a:cubicBezTo>
                    <a:cubicBezTo>
                      <a:pt x="1233350" y="228271"/>
                      <a:pt x="1248702" y="484611"/>
                      <a:pt x="1248702" y="484611"/>
                    </a:cubicBezTo>
                    <a:lnTo>
                      <a:pt x="1250269" y="513918"/>
                    </a:lnTo>
                    <a:lnTo>
                      <a:pt x="1285609" y="1165294"/>
                    </a:lnTo>
                    <a:cubicBezTo>
                      <a:pt x="1303342" y="1744844"/>
                      <a:pt x="1307164" y="2449470"/>
                      <a:pt x="1307164" y="2449470"/>
                    </a:cubicBezTo>
                    <a:cubicBezTo>
                      <a:pt x="1323393" y="2610456"/>
                      <a:pt x="1221006" y="2711589"/>
                      <a:pt x="1221006" y="2711589"/>
                    </a:cubicBezTo>
                    <a:lnTo>
                      <a:pt x="984840" y="2937796"/>
                    </a:lnTo>
                    <a:cubicBezTo>
                      <a:pt x="845170" y="3072364"/>
                      <a:pt x="834831" y="3291966"/>
                      <a:pt x="834831" y="3291966"/>
                    </a:cubicBezTo>
                    <a:lnTo>
                      <a:pt x="905871" y="4740274"/>
                    </a:lnTo>
                    <a:lnTo>
                      <a:pt x="455060" y="4740274"/>
                    </a:lnTo>
                    <a:lnTo>
                      <a:pt x="460648" y="4576503"/>
                    </a:lnTo>
                    <a:cubicBezTo>
                      <a:pt x="480159" y="3994733"/>
                      <a:pt x="499004" y="3385461"/>
                      <a:pt x="496340" y="3275454"/>
                    </a:cubicBezTo>
                    <a:cubicBezTo>
                      <a:pt x="491078" y="3055440"/>
                      <a:pt x="350969" y="2948528"/>
                      <a:pt x="350969" y="2948528"/>
                    </a:cubicBezTo>
                    <a:lnTo>
                      <a:pt x="141684" y="2727687"/>
                    </a:lnTo>
                    <a:cubicBezTo>
                      <a:pt x="-30068" y="2582799"/>
                      <a:pt x="2454" y="2428005"/>
                      <a:pt x="2454" y="2428005"/>
                    </a:cubicBezTo>
                    <a:lnTo>
                      <a:pt x="86292" y="639405"/>
                    </a:lnTo>
                    <a:lnTo>
                      <a:pt x="111670" y="203916"/>
                    </a:lnTo>
                    <a:lnTo>
                      <a:pt x="111670" y="199376"/>
                    </a:lnTo>
                    <a:cubicBezTo>
                      <a:pt x="111670" y="89162"/>
                      <a:pt x="138112" y="0"/>
                      <a:pt x="170132" y="0"/>
                    </a:cubicBezTo>
                    <a:close/>
                  </a:path>
                </a:pathLst>
              </a:custGeom>
              <a:solidFill>
                <a:schemeClr val="tx2">
                  <a:lumMod val="90000"/>
                  <a:lumOff val="10000"/>
                </a:schemeClr>
              </a:solidFill>
              <a:ln w="12700" cap="flat">
                <a:noFill/>
                <a:miter lim="400000"/>
              </a:ln>
              <a:effectLst/>
            </p:spPr>
            <p:txBody>
              <a:bodyPr wrap="square" lIns="53578" tIns="53578" rIns="53578" bIns="53578" numCol="1"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GB" sz="5063" dirty="0">
                  <a:latin typeface="Open Sans Light" panose="020B0306030504020204" pitchFamily="34" charset="0"/>
                </a:endParaRPr>
              </a:p>
            </p:txBody>
          </p:sp>
          <p:sp>
            <p:nvSpPr>
              <p:cNvPr id="65" name="Shape">
                <a:extLst>
                  <a:ext uri="{FF2B5EF4-FFF2-40B4-BE49-F238E27FC236}">
                    <a16:creationId xmlns:a16="http://schemas.microsoft.com/office/drawing/2014/main" xmlns="" id="{2DAA4BDD-085B-4145-9641-671EFFA480C2}"/>
                  </a:ext>
                </a:extLst>
              </p:cNvPr>
              <p:cNvSpPr/>
              <p:nvPr/>
            </p:nvSpPr>
            <p:spPr>
              <a:xfrm>
                <a:off x="2901020" y="-1697191"/>
                <a:ext cx="6389960" cy="5336581"/>
              </a:xfrm>
              <a:custGeom>
                <a:avLst/>
                <a:gdLst/>
                <a:ahLst/>
                <a:cxnLst>
                  <a:cxn ang="0">
                    <a:pos x="wd2" y="hd2"/>
                  </a:cxn>
                  <a:cxn ang="5400000">
                    <a:pos x="wd2" y="hd2"/>
                  </a:cxn>
                  <a:cxn ang="10800000">
                    <a:pos x="wd2" y="hd2"/>
                  </a:cxn>
                  <a:cxn ang="16200000">
                    <a:pos x="wd2" y="hd2"/>
                  </a:cxn>
                </a:cxnLst>
                <a:rect l="0" t="0" r="r" b="b"/>
                <a:pathLst>
                  <a:path w="21585" h="21584" extrusionOk="0">
                    <a:moveTo>
                      <a:pt x="10793" y="0"/>
                    </a:moveTo>
                    <a:cubicBezTo>
                      <a:pt x="5375" y="0"/>
                      <a:pt x="906" y="2529"/>
                      <a:pt x="195" y="5782"/>
                    </a:cubicBezTo>
                    <a:cubicBezTo>
                      <a:pt x="145" y="6009"/>
                      <a:pt x="189" y="6222"/>
                      <a:pt x="319" y="6405"/>
                    </a:cubicBezTo>
                    <a:cubicBezTo>
                      <a:pt x="449" y="6589"/>
                      <a:pt x="631" y="6675"/>
                      <a:pt x="842" y="6675"/>
                    </a:cubicBezTo>
                    <a:lnTo>
                      <a:pt x="10793" y="6675"/>
                    </a:lnTo>
                    <a:lnTo>
                      <a:pt x="20744" y="6675"/>
                    </a:lnTo>
                    <a:cubicBezTo>
                      <a:pt x="20955" y="6675"/>
                      <a:pt x="21137" y="6589"/>
                      <a:pt x="21267" y="6405"/>
                    </a:cubicBezTo>
                    <a:cubicBezTo>
                      <a:pt x="21397" y="6222"/>
                      <a:pt x="21441" y="6009"/>
                      <a:pt x="21391" y="5782"/>
                    </a:cubicBezTo>
                    <a:cubicBezTo>
                      <a:pt x="20680" y="2529"/>
                      <a:pt x="16211" y="0"/>
                      <a:pt x="10793" y="0"/>
                    </a:cubicBezTo>
                    <a:close/>
                    <a:moveTo>
                      <a:pt x="7436" y="1640"/>
                    </a:moveTo>
                    <a:cubicBezTo>
                      <a:pt x="7767" y="1640"/>
                      <a:pt x="8035" y="1874"/>
                      <a:pt x="8035" y="2161"/>
                    </a:cubicBezTo>
                    <a:cubicBezTo>
                      <a:pt x="8035" y="2447"/>
                      <a:pt x="7767" y="2682"/>
                      <a:pt x="7436" y="2682"/>
                    </a:cubicBezTo>
                    <a:cubicBezTo>
                      <a:pt x="7103" y="2682"/>
                      <a:pt x="6834" y="2447"/>
                      <a:pt x="6834" y="2161"/>
                    </a:cubicBezTo>
                    <a:cubicBezTo>
                      <a:pt x="6834" y="1874"/>
                      <a:pt x="7103" y="1640"/>
                      <a:pt x="7436" y="1640"/>
                    </a:cubicBezTo>
                    <a:close/>
                    <a:moveTo>
                      <a:pt x="14150" y="1640"/>
                    </a:moveTo>
                    <a:cubicBezTo>
                      <a:pt x="14483" y="1640"/>
                      <a:pt x="14752" y="1874"/>
                      <a:pt x="14752" y="2161"/>
                    </a:cubicBezTo>
                    <a:cubicBezTo>
                      <a:pt x="14752" y="2447"/>
                      <a:pt x="14483" y="2682"/>
                      <a:pt x="14150" y="2682"/>
                    </a:cubicBezTo>
                    <a:cubicBezTo>
                      <a:pt x="13819" y="2682"/>
                      <a:pt x="13551" y="2447"/>
                      <a:pt x="13551" y="2161"/>
                    </a:cubicBezTo>
                    <a:cubicBezTo>
                      <a:pt x="13551" y="1874"/>
                      <a:pt x="13819" y="1640"/>
                      <a:pt x="14150" y="1640"/>
                    </a:cubicBezTo>
                    <a:close/>
                    <a:moveTo>
                      <a:pt x="4067" y="3753"/>
                    </a:moveTo>
                    <a:cubicBezTo>
                      <a:pt x="4399" y="3753"/>
                      <a:pt x="4669" y="3987"/>
                      <a:pt x="4669" y="4273"/>
                    </a:cubicBezTo>
                    <a:cubicBezTo>
                      <a:pt x="4669" y="4561"/>
                      <a:pt x="4399" y="4791"/>
                      <a:pt x="4067" y="4791"/>
                    </a:cubicBezTo>
                    <a:cubicBezTo>
                      <a:pt x="3735" y="4791"/>
                      <a:pt x="3465" y="4561"/>
                      <a:pt x="3465" y="4273"/>
                    </a:cubicBezTo>
                    <a:cubicBezTo>
                      <a:pt x="3465" y="3987"/>
                      <a:pt x="3735" y="3753"/>
                      <a:pt x="4067" y="3753"/>
                    </a:cubicBezTo>
                    <a:close/>
                    <a:moveTo>
                      <a:pt x="17519" y="3753"/>
                    </a:moveTo>
                    <a:cubicBezTo>
                      <a:pt x="17851" y="3753"/>
                      <a:pt x="18121" y="3987"/>
                      <a:pt x="18121" y="4273"/>
                    </a:cubicBezTo>
                    <a:cubicBezTo>
                      <a:pt x="18121" y="4561"/>
                      <a:pt x="17851" y="4791"/>
                      <a:pt x="17519" y="4791"/>
                    </a:cubicBezTo>
                    <a:cubicBezTo>
                      <a:pt x="17187" y="4791"/>
                      <a:pt x="16917" y="4561"/>
                      <a:pt x="16917" y="4273"/>
                    </a:cubicBezTo>
                    <a:cubicBezTo>
                      <a:pt x="16917" y="3987"/>
                      <a:pt x="17187" y="3753"/>
                      <a:pt x="17519" y="3753"/>
                    </a:cubicBezTo>
                    <a:close/>
                    <a:moveTo>
                      <a:pt x="10793" y="3766"/>
                    </a:moveTo>
                    <a:cubicBezTo>
                      <a:pt x="11085" y="3803"/>
                      <a:pt x="11312" y="4012"/>
                      <a:pt x="11312" y="4273"/>
                    </a:cubicBezTo>
                    <a:cubicBezTo>
                      <a:pt x="11312" y="4536"/>
                      <a:pt x="11085" y="4742"/>
                      <a:pt x="10793" y="4778"/>
                    </a:cubicBezTo>
                    <a:cubicBezTo>
                      <a:pt x="10501" y="4742"/>
                      <a:pt x="10274" y="4536"/>
                      <a:pt x="10274" y="4273"/>
                    </a:cubicBezTo>
                    <a:cubicBezTo>
                      <a:pt x="10274" y="4012"/>
                      <a:pt x="10501" y="3803"/>
                      <a:pt x="10793" y="3766"/>
                    </a:cubicBezTo>
                    <a:close/>
                    <a:moveTo>
                      <a:pt x="667" y="17118"/>
                    </a:moveTo>
                    <a:cubicBezTo>
                      <a:pt x="483" y="17118"/>
                      <a:pt x="319" y="17206"/>
                      <a:pt x="202" y="17345"/>
                    </a:cubicBezTo>
                    <a:cubicBezTo>
                      <a:pt x="84" y="17483"/>
                      <a:pt x="13" y="17671"/>
                      <a:pt x="13" y="17873"/>
                    </a:cubicBezTo>
                    <a:cubicBezTo>
                      <a:pt x="-7" y="18125"/>
                      <a:pt x="0" y="18377"/>
                      <a:pt x="13" y="18629"/>
                    </a:cubicBezTo>
                    <a:cubicBezTo>
                      <a:pt x="57" y="19439"/>
                      <a:pt x="323" y="20178"/>
                      <a:pt x="797" y="20720"/>
                    </a:cubicBezTo>
                    <a:cubicBezTo>
                      <a:pt x="1276" y="21268"/>
                      <a:pt x="1952" y="21600"/>
                      <a:pt x="2695" y="21583"/>
                    </a:cubicBezTo>
                    <a:lnTo>
                      <a:pt x="10793" y="21583"/>
                    </a:lnTo>
                    <a:lnTo>
                      <a:pt x="18891" y="21583"/>
                    </a:lnTo>
                    <a:cubicBezTo>
                      <a:pt x="19634" y="21600"/>
                      <a:pt x="20310" y="21268"/>
                      <a:pt x="20789" y="20720"/>
                    </a:cubicBezTo>
                    <a:cubicBezTo>
                      <a:pt x="21263" y="20178"/>
                      <a:pt x="21529" y="19439"/>
                      <a:pt x="21573" y="18629"/>
                    </a:cubicBezTo>
                    <a:cubicBezTo>
                      <a:pt x="21586" y="18377"/>
                      <a:pt x="21593" y="18125"/>
                      <a:pt x="21573" y="17873"/>
                    </a:cubicBezTo>
                    <a:cubicBezTo>
                      <a:pt x="21573" y="17671"/>
                      <a:pt x="21502" y="17483"/>
                      <a:pt x="21384" y="17345"/>
                    </a:cubicBezTo>
                    <a:cubicBezTo>
                      <a:pt x="21267" y="17206"/>
                      <a:pt x="21103" y="17118"/>
                      <a:pt x="20919" y="17118"/>
                    </a:cubicBezTo>
                    <a:lnTo>
                      <a:pt x="10793" y="17118"/>
                    </a:lnTo>
                    <a:lnTo>
                      <a:pt x="667" y="17118"/>
                    </a:lnTo>
                    <a:close/>
                  </a:path>
                </a:pathLst>
              </a:custGeom>
              <a:solidFill>
                <a:schemeClr val="tx2">
                  <a:lumMod val="50000"/>
                  <a:lumOff val="50000"/>
                </a:schemeClr>
              </a:solidFill>
              <a:ln w="12700" cap="flat">
                <a:noFill/>
                <a:miter lim="400000"/>
              </a:ln>
              <a:effectLst/>
            </p:spPr>
            <p:txBody>
              <a:bodyPr wrap="square" lIns="53578" tIns="53578" rIns="53578" bIns="53578" numCol="1"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GB" sz="5063" dirty="0">
                  <a:latin typeface="Open Sans Light" panose="020B0306030504020204" pitchFamily="34" charset="0"/>
                </a:endParaRPr>
              </a:p>
            </p:txBody>
          </p:sp>
        </p:grpSp>
        <p:sp>
          <p:nvSpPr>
            <p:cNvPr id="67" name="Shape">
              <a:extLst>
                <a:ext uri="{FF2B5EF4-FFF2-40B4-BE49-F238E27FC236}">
                  <a16:creationId xmlns:a16="http://schemas.microsoft.com/office/drawing/2014/main" xmlns="" id="{24D14C84-CFD8-6F4F-8928-3619522FDC0E}"/>
                </a:ext>
              </a:extLst>
            </p:cNvPr>
            <p:cNvSpPr/>
            <p:nvPr/>
          </p:nvSpPr>
          <p:spPr>
            <a:xfrm>
              <a:off x="2890431" y="113102"/>
              <a:ext cx="6400549" cy="2210601"/>
            </a:xfrm>
            <a:custGeom>
              <a:avLst/>
              <a:gdLst/>
              <a:ahLst/>
              <a:cxnLst>
                <a:cxn ang="0">
                  <a:pos x="wd2" y="hd2"/>
                </a:cxn>
                <a:cxn ang="5400000">
                  <a:pos x="wd2" y="hd2"/>
                </a:cxn>
                <a:cxn ang="10800000">
                  <a:pos x="wd2" y="hd2"/>
                </a:cxn>
                <a:cxn ang="16200000">
                  <a:pos x="wd2" y="hd2"/>
                </a:cxn>
              </a:cxnLst>
              <a:rect l="0" t="0" r="r" b="b"/>
              <a:pathLst>
                <a:path w="21561" h="21558" extrusionOk="0">
                  <a:moveTo>
                    <a:pt x="3298" y="10"/>
                  </a:moveTo>
                  <a:cubicBezTo>
                    <a:pt x="2584" y="117"/>
                    <a:pt x="1877" y="1043"/>
                    <a:pt x="1222" y="1858"/>
                  </a:cubicBezTo>
                  <a:cubicBezTo>
                    <a:pt x="674" y="2539"/>
                    <a:pt x="172" y="3729"/>
                    <a:pt x="31" y="5403"/>
                  </a:cubicBezTo>
                  <a:cubicBezTo>
                    <a:pt x="-19" y="5992"/>
                    <a:pt x="0" y="6599"/>
                    <a:pt x="31" y="7198"/>
                  </a:cubicBezTo>
                  <a:cubicBezTo>
                    <a:pt x="127" y="9099"/>
                    <a:pt x="584" y="10701"/>
                    <a:pt x="1218" y="10783"/>
                  </a:cubicBezTo>
                  <a:cubicBezTo>
                    <a:pt x="2019" y="10886"/>
                    <a:pt x="2803" y="9012"/>
                    <a:pt x="3601" y="8987"/>
                  </a:cubicBezTo>
                  <a:cubicBezTo>
                    <a:pt x="4398" y="8962"/>
                    <a:pt x="5192" y="10776"/>
                    <a:pt x="5988" y="10783"/>
                  </a:cubicBezTo>
                  <a:cubicBezTo>
                    <a:pt x="6785" y="10789"/>
                    <a:pt x="7581" y="8989"/>
                    <a:pt x="8378" y="8987"/>
                  </a:cubicBezTo>
                  <a:cubicBezTo>
                    <a:pt x="9174" y="8986"/>
                    <a:pt x="9969" y="10787"/>
                    <a:pt x="10765" y="10783"/>
                  </a:cubicBezTo>
                  <a:cubicBezTo>
                    <a:pt x="10771" y="10783"/>
                    <a:pt x="10776" y="10776"/>
                    <a:pt x="10781" y="10776"/>
                  </a:cubicBezTo>
                  <a:cubicBezTo>
                    <a:pt x="10786" y="10776"/>
                    <a:pt x="10791" y="10783"/>
                    <a:pt x="10797" y="10783"/>
                  </a:cubicBezTo>
                  <a:cubicBezTo>
                    <a:pt x="11593" y="10787"/>
                    <a:pt x="12388" y="8986"/>
                    <a:pt x="13184" y="8987"/>
                  </a:cubicBezTo>
                  <a:cubicBezTo>
                    <a:pt x="13981" y="8989"/>
                    <a:pt x="14777" y="10789"/>
                    <a:pt x="15574" y="10783"/>
                  </a:cubicBezTo>
                  <a:cubicBezTo>
                    <a:pt x="16370" y="10776"/>
                    <a:pt x="17164" y="8962"/>
                    <a:pt x="17961" y="8987"/>
                  </a:cubicBezTo>
                  <a:cubicBezTo>
                    <a:pt x="18759" y="9012"/>
                    <a:pt x="19543" y="10886"/>
                    <a:pt x="20344" y="10783"/>
                  </a:cubicBezTo>
                  <a:cubicBezTo>
                    <a:pt x="20978" y="10701"/>
                    <a:pt x="21435" y="9099"/>
                    <a:pt x="21531" y="7198"/>
                  </a:cubicBezTo>
                  <a:cubicBezTo>
                    <a:pt x="21562" y="6599"/>
                    <a:pt x="21581" y="5992"/>
                    <a:pt x="21531" y="5403"/>
                  </a:cubicBezTo>
                  <a:cubicBezTo>
                    <a:pt x="21390" y="3729"/>
                    <a:pt x="20888" y="2539"/>
                    <a:pt x="20340" y="1858"/>
                  </a:cubicBezTo>
                  <a:cubicBezTo>
                    <a:pt x="19685" y="1043"/>
                    <a:pt x="18978" y="117"/>
                    <a:pt x="18264" y="10"/>
                  </a:cubicBezTo>
                  <a:cubicBezTo>
                    <a:pt x="18162" y="-5"/>
                    <a:pt x="18061" y="-4"/>
                    <a:pt x="17959" y="17"/>
                  </a:cubicBezTo>
                  <a:cubicBezTo>
                    <a:pt x="17164" y="177"/>
                    <a:pt x="16371" y="1844"/>
                    <a:pt x="15572" y="1812"/>
                  </a:cubicBezTo>
                  <a:cubicBezTo>
                    <a:pt x="14776" y="1780"/>
                    <a:pt x="13981" y="9"/>
                    <a:pt x="13184" y="17"/>
                  </a:cubicBezTo>
                  <a:cubicBezTo>
                    <a:pt x="12388" y="24"/>
                    <a:pt x="11593" y="1816"/>
                    <a:pt x="10797" y="1812"/>
                  </a:cubicBezTo>
                  <a:cubicBezTo>
                    <a:pt x="10791" y="1812"/>
                    <a:pt x="10786" y="1806"/>
                    <a:pt x="10781" y="1806"/>
                  </a:cubicBezTo>
                  <a:cubicBezTo>
                    <a:pt x="10776" y="1806"/>
                    <a:pt x="10771" y="1812"/>
                    <a:pt x="10765" y="1812"/>
                  </a:cubicBezTo>
                  <a:cubicBezTo>
                    <a:pt x="9969" y="1816"/>
                    <a:pt x="9174" y="24"/>
                    <a:pt x="8378" y="17"/>
                  </a:cubicBezTo>
                  <a:cubicBezTo>
                    <a:pt x="7581" y="9"/>
                    <a:pt x="6786" y="1780"/>
                    <a:pt x="5990" y="1812"/>
                  </a:cubicBezTo>
                  <a:cubicBezTo>
                    <a:pt x="5191" y="1844"/>
                    <a:pt x="4398" y="177"/>
                    <a:pt x="3603" y="17"/>
                  </a:cubicBezTo>
                  <a:cubicBezTo>
                    <a:pt x="3501" y="-4"/>
                    <a:pt x="3400" y="-5"/>
                    <a:pt x="3298" y="10"/>
                  </a:cubicBezTo>
                  <a:close/>
                  <a:moveTo>
                    <a:pt x="1106" y="12403"/>
                  </a:moveTo>
                  <a:cubicBezTo>
                    <a:pt x="850" y="12422"/>
                    <a:pt x="597" y="12991"/>
                    <a:pt x="418" y="13671"/>
                  </a:cubicBezTo>
                  <a:cubicBezTo>
                    <a:pt x="221" y="14425"/>
                    <a:pt x="77" y="15295"/>
                    <a:pt x="31" y="16247"/>
                  </a:cubicBezTo>
                  <a:cubicBezTo>
                    <a:pt x="4" y="16806"/>
                    <a:pt x="8" y="17372"/>
                    <a:pt x="31" y="17932"/>
                  </a:cubicBezTo>
                  <a:cubicBezTo>
                    <a:pt x="71" y="18899"/>
                    <a:pt x="189" y="19805"/>
                    <a:pt x="418" y="20482"/>
                  </a:cubicBezTo>
                  <a:cubicBezTo>
                    <a:pt x="653" y="21174"/>
                    <a:pt x="990" y="21595"/>
                    <a:pt x="1361" y="21556"/>
                  </a:cubicBezTo>
                  <a:lnTo>
                    <a:pt x="10781" y="21556"/>
                  </a:lnTo>
                  <a:lnTo>
                    <a:pt x="20201" y="21556"/>
                  </a:lnTo>
                  <a:cubicBezTo>
                    <a:pt x="20572" y="21595"/>
                    <a:pt x="20909" y="21174"/>
                    <a:pt x="21144" y="20482"/>
                  </a:cubicBezTo>
                  <a:cubicBezTo>
                    <a:pt x="21373" y="19805"/>
                    <a:pt x="21491" y="18899"/>
                    <a:pt x="21531" y="17932"/>
                  </a:cubicBezTo>
                  <a:cubicBezTo>
                    <a:pt x="21554" y="17372"/>
                    <a:pt x="21558" y="16806"/>
                    <a:pt x="21531" y="16247"/>
                  </a:cubicBezTo>
                  <a:cubicBezTo>
                    <a:pt x="21485" y="15295"/>
                    <a:pt x="21341" y="14425"/>
                    <a:pt x="21144" y="13671"/>
                  </a:cubicBezTo>
                  <a:cubicBezTo>
                    <a:pt x="20965" y="12991"/>
                    <a:pt x="20712" y="12422"/>
                    <a:pt x="20456" y="12403"/>
                  </a:cubicBezTo>
                  <a:cubicBezTo>
                    <a:pt x="20371" y="12396"/>
                    <a:pt x="20284" y="12452"/>
                    <a:pt x="20201" y="12585"/>
                  </a:cubicBezTo>
                  <a:cubicBezTo>
                    <a:pt x="20170" y="12635"/>
                    <a:pt x="20140" y="12693"/>
                    <a:pt x="20111" y="12754"/>
                  </a:cubicBezTo>
                  <a:cubicBezTo>
                    <a:pt x="19337" y="14405"/>
                    <a:pt x="18603" y="16233"/>
                    <a:pt x="17753" y="17535"/>
                  </a:cubicBezTo>
                  <a:cubicBezTo>
                    <a:pt x="17623" y="17735"/>
                    <a:pt x="17487" y="17914"/>
                    <a:pt x="17345" y="17919"/>
                  </a:cubicBezTo>
                  <a:cubicBezTo>
                    <a:pt x="17203" y="17925"/>
                    <a:pt x="17070" y="17748"/>
                    <a:pt x="16940" y="17548"/>
                  </a:cubicBezTo>
                  <a:cubicBezTo>
                    <a:pt x="16141" y="16320"/>
                    <a:pt x="15516" y="14328"/>
                    <a:pt x="14741" y="12982"/>
                  </a:cubicBezTo>
                  <a:cubicBezTo>
                    <a:pt x="14679" y="12875"/>
                    <a:pt x="14616" y="12773"/>
                    <a:pt x="14550" y="12689"/>
                  </a:cubicBezTo>
                  <a:cubicBezTo>
                    <a:pt x="14262" y="12322"/>
                    <a:pt x="13933" y="12324"/>
                    <a:pt x="13645" y="12695"/>
                  </a:cubicBezTo>
                  <a:cubicBezTo>
                    <a:pt x="13579" y="12781"/>
                    <a:pt x="13515" y="12886"/>
                    <a:pt x="13453" y="12995"/>
                  </a:cubicBezTo>
                  <a:cubicBezTo>
                    <a:pt x="12680" y="14346"/>
                    <a:pt x="12050" y="16306"/>
                    <a:pt x="11256" y="17548"/>
                  </a:cubicBezTo>
                  <a:cubicBezTo>
                    <a:pt x="11126" y="17751"/>
                    <a:pt x="10993" y="17930"/>
                    <a:pt x="10850" y="17932"/>
                  </a:cubicBezTo>
                  <a:cubicBezTo>
                    <a:pt x="10827" y="17933"/>
                    <a:pt x="10804" y="17902"/>
                    <a:pt x="10781" y="17893"/>
                  </a:cubicBezTo>
                  <a:cubicBezTo>
                    <a:pt x="10758" y="17902"/>
                    <a:pt x="10735" y="17933"/>
                    <a:pt x="10712" y="17932"/>
                  </a:cubicBezTo>
                  <a:cubicBezTo>
                    <a:pt x="10569" y="17930"/>
                    <a:pt x="10436" y="17751"/>
                    <a:pt x="10306" y="17548"/>
                  </a:cubicBezTo>
                  <a:cubicBezTo>
                    <a:pt x="9512" y="16306"/>
                    <a:pt x="8882" y="14346"/>
                    <a:pt x="8109" y="12995"/>
                  </a:cubicBezTo>
                  <a:cubicBezTo>
                    <a:pt x="8047" y="12886"/>
                    <a:pt x="7983" y="12781"/>
                    <a:pt x="7917" y="12695"/>
                  </a:cubicBezTo>
                  <a:cubicBezTo>
                    <a:pt x="7629" y="12324"/>
                    <a:pt x="7300" y="12322"/>
                    <a:pt x="7012" y="12689"/>
                  </a:cubicBezTo>
                  <a:cubicBezTo>
                    <a:pt x="6946" y="12773"/>
                    <a:pt x="6883" y="12875"/>
                    <a:pt x="6821" y="12982"/>
                  </a:cubicBezTo>
                  <a:cubicBezTo>
                    <a:pt x="6046" y="14328"/>
                    <a:pt x="5421" y="16320"/>
                    <a:pt x="4622" y="17548"/>
                  </a:cubicBezTo>
                  <a:cubicBezTo>
                    <a:pt x="4492" y="17748"/>
                    <a:pt x="4359" y="17925"/>
                    <a:pt x="4217" y="17919"/>
                  </a:cubicBezTo>
                  <a:cubicBezTo>
                    <a:pt x="4075" y="17914"/>
                    <a:pt x="3939" y="17735"/>
                    <a:pt x="3809" y="17535"/>
                  </a:cubicBezTo>
                  <a:cubicBezTo>
                    <a:pt x="2959" y="16233"/>
                    <a:pt x="2225" y="14405"/>
                    <a:pt x="1451" y="12754"/>
                  </a:cubicBezTo>
                  <a:cubicBezTo>
                    <a:pt x="1422" y="12693"/>
                    <a:pt x="1392" y="12635"/>
                    <a:pt x="1361" y="12585"/>
                  </a:cubicBezTo>
                  <a:cubicBezTo>
                    <a:pt x="1278" y="12452"/>
                    <a:pt x="1191" y="12396"/>
                    <a:pt x="1106" y="12403"/>
                  </a:cubicBezTo>
                  <a:close/>
                </a:path>
              </a:pathLst>
            </a:custGeom>
            <a:solidFill>
              <a:schemeClr val="accent2"/>
            </a:solidFill>
            <a:ln w="12700" cap="flat">
              <a:noFill/>
              <a:miter lim="400000"/>
            </a:ln>
            <a:effectLst/>
          </p:spPr>
          <p:txBody>
            <a:bodyPr wrap="square" lIns="53578" tIns="53578" rIns="53578" bIns="53578" numCol="1" anchor="ctr">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GB" sz="5063" dirty="0">
                <a:latin typeface="Open Sans Light" panose="020B0306030504020204" pitchFamily="34" charset="0"/>
              </a:endParaRPr>
            </a:p>
          </p:txBody>
        </p:sp>
      </p:grpSp>
      <p:graphicFrame>
        <p:nvGraphicFramePr>
          <p:cNvPr id="6" name="Tabelle 6">
            <a:extLst>
              <a:ext uri="{FF2B5EF4-FFF2-40B4-BE49-F238E27FC236}">
                <a16:creationId xmlns:a16="http://schemas.microsoft.com/office/drawing/2014/main" xmlns="" id="{D9015824-60DB-4F6E-B995-7C6A5218ACFF}"/>
              </a:ext>
            </a:extLst>
          </p:cNvPr>
          <p:cNvGraphicFramePr>
            <a:graphicFrameLocks noGrp="1"/>
          </p:cNvGraphicFramePr>
          <p:nvPr>
            <p:extLst>
              <p:ext uri="{D42A27DB-BD31-4B8C-83A1-F6EECF244321}">
                <p14:modId xmlns:p14="http://schemas.microsoft.com/office/powerpoint/2010/main" val="3847239446"/>
              </p:ext>
            </p:extLst>
          </p:nvPr>
        </p:nvGraphicFramePr>
        <p:xfrm>
          <a:off x="2716696" y="3123067"/>
          <a:ext cx="9313006" cy="3474720"/>
        </p:xfrm>
        <a:graphic>
          <a:graphicData uri="http://schemas.openxmlformats.org/drawingml/2006/table">
            <a:tbl>
              <a:tblPr firstRow="1" bandRow="1">
                <a:tableStyleId>{5C22544A-7EE6-4342-B048-85BDC9FD1C3A}</a:tableStyleId>
              </a:tblPr>
              <a:tblGrid>
                <a:gridCol w="1754811">
                  <a:extLst>
                    <a:ext uri="{9D8B030D-6E8A-4147-A177-3AD203B41FA5}">
                      <a16:colId xmlns:a16="http://schemas.microsoft.com/office/drawing/2014/main" xmlns="" val="2354832406"/>
                    </a:ext>
                  </a:extLst>
                </a:gridCol>
                <a:gridCol w="1511639">
                  <a:extLst>
                    <a:ext uri="{9D8B030D-6E8A-4147-A177-3AD203B41FA5}">
                      <a16:colId xmlns:a16="http://schemas.microsoft.com/office/drawing/2014/main" xmlns="" val="176448926"/>
                    </a:ext>
                  </a:extLst>
                </a:gridCol>
                <a:gridCol w="1511639">
                  <a:extLst>
                    <a:ext uri="{9D8B030D-6E8A-4147-A177-3AD203B41FA5}">
                      <a16:colId xmlns:a16="http://schemas.microsoft.com/office/drawing/2014/main" xmlns="" val="47529604"/>
                    </a:ext>
                  </a:extLst>
                </a:gridCol>
                <a:gridCol w="1511639">
                  <a:extLst>
                    <a:ext uri="{9D8B030D-6E8A-4147-A177-3AD203B41FA5}">
                      <a16:colId xmlns:a16="http://schemas.microsoft.com/office/drawing/2014/main" xmlns="" val="3408259535"/>
                    </a:ext>
                  </a:extLst>
                </a:gridCol>
                <a:gridCol w="1511639">
                  <a:extLst>
                    <a:ext uri="{9D8B030D-6E8A-4147-A177-3AD203B41FA5}">
                      <a16:colId xmlns:a16="http://schemas.microsoft.com/office/drawing/2014/main" xmlns="" val="2125294728"/>
                    </a:ext>
                  </a:extLst>
                </a:gridCol>
                <a:gridCol w="1511639">
                  <a:extLst>
                    <a:ext uri="{9D8B030D-6E8A-4147-A177-3AD203B41FA5}">
                      <a16:colId xmlns:a16="http://schemas.microsoft.com/office/drawing/2014/main" xmlns="" val="2880503450"/>
                    </a:ext>
                  </a:extLst>
                </a:gridCol>
              </a:tblGrid>
              <a:tr h="244258">
                <a:tc>
                  <a:txBody>
                    <a:bodyPr/>
                    <a:lstStyle/>
                    <a:p>
                      <a:pPr algn="r"/>
                      <a:r>
                        <a:rPr lang="en-GB" sz="1600" dirty="0">
                          <a:solidFill>
                            <a:schemeClr val="tx1"/>
                          </a:solidFill>
                        </a:rPr>
                        <a:t>Clasificación</a:t>
                      </a:r>
                    </a:p>
                  </a:txBody>
                  <a:tcPr>
                    <a:solidFill>
                      <a:schemeClr val="bg1"/>
                    </a:solidFill>
                  </a:tcPr>
                </a:tc>
                <a:tc>
                  <a:txBody>
                    <a:bodyPr/>
                    <a:lstStyle/>
                    <a:p>
                      <a:r>
                        <a:rPr lang="en-GB" sz="1600" dirty="0"/>
                        <a:t>Abrir</a:t>
                      </a:r>
                    </a:p>
                  </a:txBody>
                  <a:tcPr>
                    <a:solidFill>
                      <a:schemeClr val="accent6">
                        <a:lumMod val="75000"/>
                      </a:schemeClr>
                    </a:solidFill>
                  </a:tcPr>
                </a:tc>
                <a:tc>
                  <a:txBody>
                    <a:bodyPr/>
                    <a:lstStyle/>
                    <a:p>
                      <a:r>
                        <a:rPr lang="en-GB" sz="1600" dirty="0"/>
                        <a:t>Flexible</a:t>
                      </a:r>
                    </a:p>
                  </a:txBody>
                  <a:tcPr>
                    <a:solidFill>
                      <a:schemeClr val="accent6">
                        <a:lumMod val="60000"/>
                        <a:lumOff val="40000"/>
                      </a:schemeClr>
                    </a:solidFill>
                  </a:tcPr>
                </a:tc>
                <a:tc>
                  <a:txBody>
                    <a:bodyPr/>
                    <a:lstStyle/>
                    <a:p>
                      <a:r>
                        <a:rPr lang="en-GB" sz="1600" dirty="0"/>
                        <a:t>Cauteloso</a:t>
                      </a:r>
                    </a:p>
                  </a:txBody>
                  <a:tcPr>
                    <a:solidFill>
                      <a:schemeClr val="accent4"/>
                    </a:solidFill>
                  </a:tcPr>
                </a:tc>
                <a:tc>
                  <a:txBody>
                    <a:bodyPr/>
                    <a:lstStyle/>
                    <a:p>
                      <a:r>
                        <a:rPr lang="en-GB" sz="1600" dirty="0"/>
                        <a:t>Minimalista</a:t>
                      </a:r>
                    </a:p>
                  </a:txBody>
                  <a:tcPr>
                    <a:solidFill>
                      <a:srgbClr val="ED7D31"/>
                    </a:solidFill>
                  </a:tcPr>
                </a:tc>
                <a:tc>
                  <a:txBody>
                    <a:bodyPr/>
                    <a:lstStyle/>
                    <a:p>
                      <a:r>
                        <a:rPr lang="en-GB" sz="1600" dirty="0"/>
                        <a:t>Aversión</a:t>
                      </a:r>
                    </a:p>
                  </a:txBody>
                  <a:tcPr>
                    <a:solidFill>
                      <a:srgbClr val="EC2179"/>
                    </a:solidFill>
                  </a:tcPr>
                </a:tc>
                <a:extLst>
                  <a:ext uri="{0D108BD9-81ED-4DB2-BD59-A6C34878D82A}">
                    <a16:rowId xmlns:a16="http://schemas.microsoft.com/office/drawing/2014/main" xmlns="" val="1032154960"/>
                  </a:ext>
                </a:extLst>
              </a:tr>
              <a:tr h="466312">
                <a:tc>
                  <a:txBody>
                    <a:bodyPr/>
                    <a:lstStyle/>
                    <a:p>
                      <a:pPr algn="r"/>
                      <a:r>
                        <a:rPr lang="en-GB" sz="1400" b="1" dirty="0">
                          <a:solidFill>
                            <a:schemeClr val="tx1"/>
                          </a:solidFill>
                        </a:rPr>
                        <a:t>Filosofía</a:t>
                      </a:r>
                    </a:p>
                  </a:txBody>
                  <a:tcPr>
                    <a:solidFill>
                      <a:schemeClr val="bg1"/>
                    </a:solidFill>
                  </a:tcPr>
                </a:tc>
                <a:tc>
                  <a:txBody>
                    <a:bodyPr/>
                    <a:lstStyle/>
                    <a:p>
                      <a:r>
                        <a:rPr lang="en-GB" sz="1400" dirty="0"/>
                        <a:t>Asumirá riesgos justificados</a:t>
                      </a:r>
                    </a:p>
                  </a:txBody>
                  <a:tcPr>
                    <a:solidFill>
                      <a:schemeClr val="accent6">
                        <a:lumMod val="60000"/>
                        <a:lumOff val="40000"/>
                      </a:schemeClr>
                    </a:solidFill>
                  </a:tcPr>
                </a:tc>
                <a:tc>
                  <a:txBody>
                    <a:bodyPr/>
                    <a:lstStyle/>
                    <a:p>
                      <a:r>
                        <a:rPr lang="en-GB" sz="1400" dirty="0"/>
                        <a:t>Asumirá riesgos fuertemente justificados</a:t>
                      </a:r>
                    </a:p>
                  </a:txBody>
                  <a:tcPr>
                    <a:solidFill>
                      <a:schemeClr val="accent6">
                        <a:lumMod val="20000"/>
                        <a:lumOff val="80000"/>
                      </a:schemeClr>
                    </a:solidFill>
                  </a:tcPr>
                </a:tc>
                <a:tc>
                  <a:txBody>
                    <a:bodyPr/>
                    <a:lstStyle/>
                    <a:p>
                      <a:r>
                        <a:rPr lang="en-GB" sz="1400" dirty="0"/>
                        <a:t>Preferencia por un parto seguro</a:t>
                      </a:r>
                    </a:p>
                  </a:txBody>
                  <a:tcPr>
                    <a:solidFill>
                      <a:schemeClr val="accent4">
                        <a:lumMod val="40000"/>
                        <a:lumOff val="60000"/>
                      </a:schemeClr>
                    </a:solidFill>
                  </a:tcPr>
                </a:tc>
                <a:tc>
                  <a:txBody>
                    <a:bodyPr/>
                    <a:lstStyle/>
                    <a:p>
                      <a:r>
                        <a:rPr lang="en-GB" sz="1400" dirty="0"/>
                        <a:t>Extremadamente conservador</a:t>
                      </a:r>
                    </a:p>
                  </a:txBody>
                  <a:tcPr>
                    <a:solidFill>
                      <a:schemeClr val="accent2">
                        <a:lumMod val="40000"/>
                        <a:lumOff val="60000"/>
                      </a:schemeClr>
                    </a:solidFill>
                  </a:tcPr>
                </a:tc>
                <a:tc>
                  <a:txBody>
                    <a:bodyPr/>
                    <a:lstStyle/>
                    <a:p>
                      <a:r>
                        <a:rPr lang="en-GB" sz="1400" dirty="0"/>
                        <a:t>"Sagrado" Evitar el riesgo es un objetivo fundamental</a:t>
                      </a:r>
                    </a:p>
                  </a:txBody>
                  <a:tcPr>
                    <a:solidFill>
                      <a:srgbClr val="E53292">
                        <a:alpha val="65098"/>
                      </a:srgbClr>
                    </a:solidFill>
                  </a:tcPr>
                </a:tc>
                <a:extLst>
                  <a:ext uri="{0D108BD9-81ED-4DB2-BD59-A6C34878D82A}">
                    <a16:rowId xmlns:a16="http://schemas.microsoft.com/office/drawing/2014/main" xmlns="" val="3349756658"/>
                  </a:ext>
                </a:extLst>
              </a:tr>
              <a:tr h="333080">
                <a:tc>
                  <a:txBody>
                    <a:bodyPr/>
                    <a:lstStyle/>
                    <a:p>
                      <a:pPr algn="r"/>
                      <a:r>
                        <a:rPr lang="en-GB" sz="1400" b="1" dirty="0">
                          <a:solidFill>
                            <a:schemeClr val="tx1"/>
                          </a:solidFill>
                        </a:rPr>
                        <a:t>Tolerancia a la incertidumbre</a:t>
                      </a:r>
                    </a:p>
                  </a:txBody>
                  <a:tcPr>
                    <a:solidFill>
                      <a:schemeClr val="bg1"/>
                    </a:solidFill>
                  </a:tcPr>
                </a:tc>
                <a:tc>
                  <a:txBody>
                    <a:bodyPr/>
                    <a:lstStyle/>
                    <a:p>
                      <a:r>
                        <a:rPr lang="en-GB" sz="1400" dirty="0"/>
                        <a:t>Totalmente anticipado</a:t>
                      </a:r>
                    </a:p>
                  </a:txBody>
                  <a:tcPr>
                    <a:solidFill>
                      <a:schemeClr val="accent6">
                        <a:lumMod val="60000"/>
                        <a:lumOff val="40000"/>
                      </a:schemeClr>
                    </a:solidFill>
                  </a:tcPr>
                </a:tc>
                <a:tc>
                  <a:txBody>
                    <a:bodyPr/>
                    <a:lstStyle/>
                    <a:p>
                      <a:r>
                        <a:rPr lang="en-GB" sz="1400" dirty="0"/>
                        <a:t>Esperen algunos</a:t>
                      </a:r>
                    </a:p>
                  </a:txBody>
                  <a:tcPr>
                    <a:solidFill>
                      <a:schemeClr val="accent6">
                        <a:lumMod val="20000"/>
                        <a:lumOff val="80000"/>
                      </a:schemeClr>
                    </a:solidFill>
                  </a:tcPr>
                </a:tc>
                <a:tc>
                  <a:txBody>
                    <a:bodyPr/>
                    <a:lstStyle/>
                    <a:p>
                      <a:r>
                        <a:rPr lang="en-GB" sz="1400" dirty="0"/>
                        <a:t>Limitado</a:t>
                      </a:r>
                    </a:p>
                  </a:txBody>
                  <a:tcPr>
                    <a:solidFill>
                      <a:schemeClr val="accent4">
                        <a:lumMod val="40000"/>
                        <a:lumOff val="60000"/>
                      </a:schemeClr>
                    </a:solidFill>
                  </a:tcPr>
                </a:tc>
                <a:tc>
                  <a:txBody>
                    <a:bodyPr/>
                    <a:lstStyle/>
                    <a:p>
                      <a:r>
                        <a:rPr lang="en-GB" sz="1400" dirty="0"/>
                        <a:t>Bajo</a:t>
                      </a:r>
                    </a:p>
                  </a:txBody>
                  <a:tcPr>
                    <a:solidFill>
                      <a:schemeClr val="accent2">
                        <a:lumMod val="40000"/>
                        <a:lumOff val="60000"/>
                      </a:schemeClr>
                    </a:solidFill>
                  </a:tcPr>
                </a:tc>
                <a:tc>
                  <a:txBody>
                    <a:bodyPr/>
                    <a:lstStyle/>
                    <a:p>
                      <a:r>
                        <a:rPr lang="en-GB" sz="1400" dirty="0"/>
                        <a:t>Extremadamente bajo</a:t>
                      </a:r>
                    </a:p>
                  </a:txBody>
                  <a:tcPr>
                    <a:solidFill>
                      <a:srgbClr val="E53292">
                        <a:alpha val="65098"/>
                      </a:srgbClr>
                    </a:solidFill>
                  </a:tcPr>
                </a:tc>
                <a:extLst>
                  <a:ext uri="{0D108BD9-81ED-4DB2-BD59-A6C34878D82A}">
                    <a16:rowId xmlns:a16="http://schemas.microsoft.com/office/drawing/2014/main" xmlns="" val="2777866733"/>
                  </a:ext>
                </a:extLst>
              </a:tr>
              <a:tr h="732775">
                <a:tc>
                  <a:txBody>
                    <a:bodyPr/>
                    <a:lstStyle/>
                    <a:p>
                      <a:pPr algn="r"/>
                      <a:r>
                        <a:rPr lang="en-GB" sz="1400" b="1" dirty="0">
                          <a:solidFill>
                            <a:schemeClr val="tx1"/>
                          </a:solidFill>
                        </a:rPr>
                        <a:t>Elección</a:t>
                      </a:r>
                      <a:r>
                        <a:rPr lang="en-GB" sz="1400" dirty="0">
                          <a:solidFill>
                            <a:schemeClr val="tx1"/>
                          </a:solidFill>
                        </a:rPr>
                        <a:t/>
                      </a:r>
                      <a:br>
                        <a:rPr lang="en-GB" sz="1400" dirty="0">
                          <a:solidFill>
                            <a:schemeClr val="tx1"/>
                          </a:solidFill>
                        </a:rPr>
                      </a:br>
                      <a:r>
                        <a:rPr lang="en-GB" sz="1400" dirty="0">
                          <a:solidFill>
                            <a:schemeClr val="tx1"/>
                          </a:solidFill>
                        </a:rPr>
                        <a:t>cuando se enfrenta a múltiples opciones</a:t>
                      </a:r>
                    </a:p>
                  </a:txBody>
                  <a:tcPr>
                    <a:solidFill>
                      <a:schemeClr val="bg1"/>
                    </a:solidFill>
                  </a:tcPr>
                </a:tc>
                <a:tc>
                  <a:txBody>
                    <a:bodyPr/>
                    <a:lstStyle/>
                    <a:p>
                      <a:r>
                        <a:rPr lang="en-GB" sz="1400" dirty="0"/>
                        <a:t>Elegirá la opción con mayor rendimiento; aceptará la posibilidad de fracasar</a:t>
                      </a:r>
                    </a:p>
                  </a:txBody>
                  <a:tcPr>
                    <a:solidFill>
                      <a:schemeClr val="accent6">
                        <a:lumMod val="60000"/>
                        <a:lumOff val="40000"/>
                      </a:schemeClr>
                    </a:solidFill>
                  </a:tcPr>
                </a:tc>
                <a:tc>
                  <a:txBody>
                    <a:bodyPr/>
                    <a:lstStyle/>
                    <a:p>
                      <a:r>
                        <a:rPr lang="en-GB" sz="1400" dirty="0"/>
                        <a:t>Elegirá poner en riesgo, pero gestionará el impacto</a:t>
                      </a:r>
                    </a:p>
                  </a:txBody>
                  <a:tcPr>
                    <a:solidFill>
                      <a:schemeClr val="accent6">
                        <a:lumMod val="20000"/>
                        <a:lumOff val="80000"/>
                      </a:schemeClr>
                    </a:solidFill>
                  </a:tcPr>
                </a:tc>
                <a:tc>
                  <a:txBody>
                    <a:bodyPr/>
                    <a:lstStyle/>
                    <a:p>
                      <a:r>
                        <a:rPr lang="en-GB" sz="1400" dirty="0"/>
                        <a:t>Lo aceptará si es limitado, y muy superado por los beneficios</a:t>
                      </a:r>
                    </a:p>
                  </a:txBody>
                  <a:tcPr>
                    <a:solidFill>
                      <a:schemeClr val="accent4">
                        <a:lumMod val="40000"/>
                        <a:lumOff val="60000"/>
                      </a:schemeClr>
                    </a:solidFill>
                  </a:tcPr>
                </a:tc>
                <a:tc>
                  <a:txBody>
                    <a:bodyPr/>
                    <a:lstStyle/>
                    <a:p>
                      <a:r>
                        <a:rPr lang="en-GB" sz="1400" dirty="0"/>
                        <a:t>Sólo se aceptará si es esencial y la posibilidad/extensión del fracaso es limitada</a:t>
                      </a:r>
                    </a:p>
                  </a:txBody>
                  <a:tcPr>
                    <a:solidFill>
                      <a:schemeClr val="accent2">
                        <a:lumMod val="40000"/>
                        <a:lumOff val="60000"/>
                      </a:schemeClr>
                    </a:solidFill>
                  </a:tcPr>
                </a:tc>
                <a:tc>
                  <a:txBody>
                    <a:bodyPr/>
                    <a:lstStyle/>
                    <a:p>
                      <a:r>
                        <a:rPr lang="en-GB" sz="1400" dirty="0"/>
                        <a:t>Seleccionará siempre la opción de menor riesgo</a:t>
                      </a:r>
                    </a:p>
                  </a:txBody>
                  <a:tcPr>
                    <a:solidFill>
                      <a:srgbClr val="E53292">
                        <a:alpha val="65098"/>
                      </a:srgbClr>
                    </a:solidFill>
                  </a:tcPr>
                </a:tc>
                <a:extLst>
                  <a:ext uri="{0D108BD9-81ED-4DB2-BD59-A6C34878D82A}">
                    <a16:rowId xmlns:a16="http://schemas.microsoft.com/office/drawing/2014/main" xmlns="" val="1333719684"/>
                  </a:ext>
                </a:extLst>
              </a:tr>
              <a:tr h="466312">
                <a:tc>
                  <a:txBody>
                    <a:bodyPr/>
                    <a:lstStyle/>
                    <a:p>
                      <a:pPr algn="r"/>
                      <a:r>
                        <a:rPr lang="en-GB" sz="1400" b="1" dirty="0">
                          <a:solidFill>
                            <a:schemeClr val="tx1"/>
                          </a:solidFill>
                        </a:rPr>
                        <a:t>Compensación</a:t>
                      </a:r>
                      <a:r>
                        <a:rPr lang="en-GB" sz="1400" dirty="0">
                          <a:solidFill>
                            <a:schemeClr val="tx1"/>
                          </a:solidFill>
                        </a:rPr>
                        <a:t/>
                      </a:r>
                      <a:br>
                        <a:rPr lang="en-GB" sz="1400" dirty="0">
                          <a:solidFill>
                            <a:schemeClr val="tx1"/>
                          </a:solidFill>
                        </a:rPr>
                      </a:br>
                      <a:r>
                        <a:rPr lang="en-GB" sz="1400" dirty="0">
                          <a:solidFill>
                            <a:schemeClr val="tx1"/>
                          </a:solidFill>
                        </a:rPr>
                        <a:t>Contra la consecución de otros objetivos</a:t>
                      </a:r>
                    </a:p>
                  </a:txBody>
                  <a:tcPr>
                    <a:solidFill>
                      <a:schemeClr val="bg1"/>
                    </a:solidFill>
                  </a:tcPr>
                </a:tc>
                <a:tc>
                  <a:txBody>
                    <a:bodyPr/>
                    <a:lstStyle/>
                    <a:p>
                      <a:r>
                        <a:rPr lang="en-GB" sz="1400" dirty="0"/>
                        <a:t>Dispuesto</a:t>
                      </a:r>
                    </a:p>
                  </a:txBody>
                  <a:tcPr>
                    <a:solidFill>
                      <a:schemeClr val="accent6">
                        <a:lumMod val="60000"/>
                        <a:lumOff val="40000"/>
                      </a:schemeClr>
                    </a:solidFill>
                  </a:tcPr>
                </a:tc>
                <a:tc>
                  <a:txBody>
                    <a:bodyPr/>
                    <a:lstStyle/>
                    <a:p>
                      <a:r>
                        <a:rPr lang="en-GB" sz="1400" dirty="0"/>
                        <a:t>Dispuesto en las condiciones adecuadas</a:t>
                      </a:r>
                    </a:p>
                  </a:txBody>
                  <a:tcPr>
                    <a:solidFill>
                      <a:schemeClr val="accent6">
                        <a:lumMod val="20000"/>
                        <a:lumOff val="80000"/>
                      </a:schemeClr>
                    </a:solidFill>
                  </a:tcPr>
                </a:tc>
                <a:tc>
                  <a:txBody>
                    <a:bodyPr/>
                    <a:lstStyle/>
                    <a:p>
                      <a:r>
                        <a:rPr lang="en-GB" sz="1400" dirty="0"/>
                        <a:t>Prefiero evitar</a:t>
                      </a:r>
                    </a:p>
                  </a:txBody>
                  <a:tcPr>
                    <a:solidFill>
                      <a:schemeClr val="accent4">
                        <a:lumMod val="40000"/>
                        <a:lumOff val="60000"/>
                      </a:schemeClr>
                    </a:solidFill>
                  </a:tcPr>
                </a:tc>
                <a:tc>
                  <a:txBody>
                    <a:bodyPr/>
                    <a:lstStyle/>
                    <a:p>
                      <a:r>
                        <a:rPr lang="en-GB" sz="1400" dirty="0"/>
                        <a:t>Con extrema reticencia</a:t>
                      </a:r>
                    </a:p>
                  </a:txBody>
                  <a:tcPr>
                    <a:solidFill>
                      <a:schemeClr val="accent2">
                        <a:lumMod val="40000"/>
                        <a:lumOff val="60000"/>
                      </a:schemeClr>
                    </a:solidFill>
                  </a:tcPr>
                </a:tc>
                <a:tc>
                  <a:txBody>
                    <a:bodyPr/>
                    <a:lstStyle/>
                    <a:p>
                      <a:r>
                        <a:rPr lang="en-GB" sz="1400" dirty="0"/>
                        <a:t>Nunca</a:t>
                      </a:r>
                    </a:p>
                  </a:txBody>
                  <a:tcPr>
                    <a:solidFill>
                      <a:srgbClr val="E53292">
                        <a:alpha val="65098"/>
                      </a:srgbClr>
                    </a:solidFill>
                  </a:tcPr>
                </a:tc>
                <a:extLst>
                  <a:ext uri="{0D108BD9-81ED-4DB2-BD59-A6C34878D82A}">
                    <a16:rowId xmlns:a16="http://schemas.microsoft.com/office/drawing/2014/main" xmlns="" val="1827048095"/>
                  </a:ext>
                </a:extLst>
              </a:tr>
            </a:tbl>
          </a:graphicData>
        </a:graphic>
      </p:graphicFrame>
    </p:spTree>
    <p:extLst>
      <p:ext uri="{BB962C8B-B14F-4D97-AF65-F5344CB8AC3E}">
        <p14:creationId xmlns:p14="http://schemas.microsoft.com/office/powerpoint/2010/main" val="168676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4616" y="502380"/>
            <a:ext cx="8852375" cy="697353"/>
          </a:xfrm>
        </p:spPr>
        <p:txBody>
          <a:bodyPr>
            <a:normAutofit/>
          </a:bodyPr>
          <a:lstStyle/>
          <a:p>
            <a:r>
              <a:rPr lang="en-GB" dirty="0"/>
              <a:t>Desarrollo de una cultura del riesgo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71487" y="1878824"/>
            <a:ext cx="3574566" cy="45605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desarrollo de una cultura del riesgo es fundamental para la eficacia de la gestión del riesgo empresarial.</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cultura del riesgo es el sistema de valores y </a:t>
            </a:r>
            <a:r>
              <a:rPr lang="en-GB" sz="2200" dirty="0" err="1">
                <a:solidFill>
                  <a:srgbClr val="245473"/>
                </a:solidFill>
                <a:latin typeface="+mj-lt"/>
                <a:ea typeface="Open Sans Light" panose="020B0306030504020204" pitchFamily="34" charset="0"/>
                <a:cs typeface="Open Sans Light" panose="020B0306030504020204" pitchFamily="34" charset="0"/>
              </a:rPr>
              <a:t>comportamientos </a:t>
            </a:r>
            <a:r>
              <a:rPr lang="en-GB" sz="2200" dirty="0">
                <a:solidFill>
                  <a:srgbClr val="245473"/>
                </a:solidFill>
                <a:latin typeface="+mj-lt"/>
                <a:ea typeface="Open Sans Light" panose="020B0306030504020204" pitchFamily="34" charset="0"/>
                <a:cs typeface="Open Sans Light" panose="020B0306030504020204" pitchFamily="34" charset="0"/>
              </a:rPr>
              <a:t>presentes en una organización que determina las decisiones de riesgo de la dirección y los empleados. Un elemento importante de la cultura del riesgo es la comprensión común de una organización y su propósito empresarial.</a:t>
            </a:r>
          </a:p>
        </p:txBody>
      </p:sp>
      <p:sp>
        <p:nvSpPr>
          <p:cNvPr id="11" name="Freeform 1">
            <a:extLst>
              <a:ext uri="{FF2B5EF4-FFF2-40B4-BE49-F238E27FC236}">
                <a16:creationId xmlns:a16="http://schemas.microsoft.com/office/drawing/2014/main" xmlns="" id="{B8E330D1-D206-43BD-9185-54FF751A6876}"/>
              </a:ext>
            </a:extLst>
          </p:cNvPr>
          <p:cNvSpPr>
            <a:spLocks noChangeArrowheads="1"/>
          </p:cNvSpPr>
          <p:nvPr/>
        </p:nvSpPr>
        <p:spPr bwMode="auto">
          <a:xfrm>
            <a:off x="6711372" y="5220175"/>
            <a:ext cx="2586093" cy="786768"/>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chemeClr val="accent5">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2" name="Freeform 3">
            <a:extLst>
              <a:ext uri="{FF2B5EF4-FFF2-40B4-BE49-F238E27FC236}">
                <a16:creationId xmlns:a16="http://schemas.microsoft.com/office/drawing/2014/main" xmlns="" id="{9679F759-269F-439F-B0C2-E4EB70407320}"/>
              </a:ext>
            </a:extLst>
          </p:cNvPr>
          <p:cNvSpPr>
            <a:spLocks noChangeArrowheads="1"/>
          </p:cNvSpPr>
          <p:nvPr/>
        </p:nvSpPr>
        <p:spPr bwMode="auto">
          <a:xfrm>
            <a:off x="6915274" y="4831267"/>
            <a:ext cx="2174307" cy="813624"/>
          </a:xfrm>
          <a:custGeom>
            <a:avLst/>
            <a:gdLst>
              <a:gd name="T0" fmla="*/ 5087 w 9638"/>
              <a:gd name="T1" fmla="*/ 31 h 3606"/>
              <a:gd name="T2" fmla="*/ 5087 w 9638"/>
              <a:gd name="T3" fmla="*/ 31 h 3606"/>
              <a:gd name="T4" fmla="*/ 149 w 9638"/>
              <a:gd name="T5" fmla="*/ 1739 h 3606"/>
              <a:gd name="T6" fmla="*/ 149 w 9638"/>
              <a:gd name="T7" fmla="*/ 1739 h 3606"/>
              <a:gd name="T8" fmla="*/ 4550 w 9638"/>
              <a:gd name="T9" fmla="*/ 3574 h 3606"/>
              <a:gd name="T10" fmla="*/ 4550 w 9638"/>
              <a:gd name="T11" fmla="*/ 3574 h 3606"/>
              <a:gd name="T12" fmla="*/ 9489 w 9638"/>
              <a:gd name="T13" fmla="*/ 1851 h 3606"/>
              <a:gd name="T14" fmla="*/ 9489 w 9638"/>
              <a:gd name="T15" fmla="*/ 1851 h 3606"/>
              <a:gd name="T16" fmla="*/ 5087 w 9638"/>
              <a:gd name="T17" fmla="*/ 31 h 3606"/>
              <a:gd name="T18" fmla="*/ 4621 w 9638"/>
              <a:gd name="T19" fmla="*/ 3086 h 3606"/>
              <a:gd name="T20" fmla="*/ 4621 w 9638"/>
              <a:gd name="T21" fmla="*/ 3086 h 3606"/>
              <a:gd name="T22" fmla="*/ 1400 w 9638"/>
              <a:gd name="T23" fmla="*/ 1753 h 3606"/>
              <a:gd name="T24" fmla="*/ 1400 w 9638"/>
              <a:gd name="T25" fmla="*/ 1753 h 3606"/>
              <a:gd name="T26" fmla="*/ 5015 w 9638"/>
              <a:gd name="T27" fmla="*/ 504 h 3606"/>
              <a:gd name="T28" fmla="*/ 5015 w 9638"/>
              <a:gd name="T29" fmla="*/ 504 h 3606"/>
              <a:gd name="T30" fmla="*/ 8238 w 9638"/>
              <a:gd name="T31" fmla="*/ 1836 h 3606"/>
              <a:gd name="T32" fmla="*/ 8238 w 9638"/>
              <a:gd name="T33" fmla="*/ 1836 h 3606"/>
              <a:gd name="T34" fmla="*/ 4621 w 9638"/>
              <a:gd name="T35" fmla="*/ 3086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38" h="3606">
                <a:moveTo>
                  <a:pt x="5087" y="31"/>
                </a:moveTo>
                <a:lnTo>
                  <a:pt x="5087" y="31"/>
                </a:lnTo>
                <a:cubicBezTo>
                  <a:pt x="2509" y="0"/>
                  <a:pt x="297" y="765"/>
                  <a:pt x="149" y="1739"/>
                </a:cubicBezTo>
                <a:lnTo>
                  <a:pt x="149" y="1739"/>
                </a:lnTo>
                <a:cubicBezTo>
                  <a:pt x="0" y="2713"/>
                  <a:pt x="1971" y="3543"/>
                  <a:pt x="4550" y="3574"/>
                </a:cubicBezTo>
                <a:lnTo>
                  <a:pt x="4550" y="3574"/>
                </a:lnTo>
                <a:cubicBezTo>
                  <a:pt x="7129" y="3605"/>
                  <a:pt x="9341" y="2825"/>
                  <a:pt x="9489" y="1851"/>
                </a:cubicBezTo>
                <a:lnTo>
                  <a:pt x="9489" y="1851"/>
                </a:lnTo>
                <a:cubicBezTo>
                  <a:pt x="9637" y="877"/>
                  <a:pt x="7667" y="63"/>
                  <a:pt x="5087" y="31"/>
                </a:cubicBezTo>
                <a:close/>
                <a:moveTo>
                  <a:pt x="4621" y="3086"/>
                </a:moveTo>
                <a:lnTo>
                  <a:pt x="4621" y="3086"/>
                </a:lnTo>
                <a:cubicBezTo>
                  <a:pt x="2734" y="3063"/>
                  <a:pt x="1291" y="2467"/>
                  <a:pt x="1400" y="1753"/>
                </a:cubicBezTo>
                <a:lnTo>
                  <a:pt x="1400" y="1753"/>
                </a:lnTo>
                <a:cubicBezTo>
                  <a:pt x="1508" y="1041"/>
                  <a:pt x="3127" y="482"/>
                  <a:pt x="5015" y="504"/>
                </a:cubicBezTo>
                <a:lnTo>
                  <a:pt x="5015" y="504"/>
                </a:lnTo>
                <a:cubicBezTo>
                  <a:pt x="6904" y="527"/>
                  <a:pt x="8347" y="1123"/>
                  <a:pt x="8238" y="1836"/>
                </a:cubicBezTo>
                <a:lnTo>
                  <a:pt x="8238" y="1836"/>
                </a:lnTo>
                <a:cubicBezTo>
                  <a:pt x="8129" y="2550"/>
                  <a:pt x="6510" y="3109"/>
                  <a:pt x="4621" y="308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3" name="Freeform 5">
            <a:extLst>
              <a:ext uri="{FF2B5EF4-FFF2-40B4-BE49-F238E27FC236}">
                <a16:creationId xmlns:a16="http://schemas.microsoft.com/office/drawing/2014/main" xmlns="" id="{F5A24859-1FF2-4312-9812-15F8CBF67DE5}"/>
              </a:ext>
            </a:extLst>
          </p:cNvPr>
          <p:cNvSpPr>
            <a:spLocks noChangeArrowheads="1"/>
          </p:cNvSpPr>
          <p:nvPr/>
        </p:nvSpPr>
        <p:spPr bwMode="auto">
          <a:xfrm>
            <a:off x="7488193" y="5045117"/>
            <a:ext cx="1028470" cy="382941"/>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4" name="Freeform 15">
            <a:extLst>
              <a:ext uri="{FF2B5EF4-FFF2-40B4-BE49-F238E27FC236}">
                <a16:creationId xmlns:a16="http://schemas.microsoft.com/office/drawing/2014/main" xmlns="" id="{3FF91EF8-E51F-4C0F-A04A-1A3158CFFF30}"/>
              </a:ext>
            </a:extLst>
          </p:cNvPr>
          <p:cNvSpPr>
            <a:spLocks noChangeArrowheads="1"/>
          </p:cNvSpPr>
          <p:nvPr/>
        </p:nvSpPr>
        <p:spPr bwMode="auto">
          <a:xfrm>
            <a:off x="6711454" y="4750063"/>
            <a:ext cx="2581723" cy="976794"/>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chemeClr val="accent5"/>
          </a:solidFill>
          <a:ln>
            <a:noFill/>
          </a:ln>
          <a:effectLst/>
        </p:spPr>
        <p:txBody>
          <a:bodyPr wrap="square" anchor="ctr">
            <a:noAutofit/>
          </a:bodyPr>
          <a:lstStyle/>
          <a:p>
            <a:endParaRPr lang="en-GB" sz="2450" dirty="0">
              <a:latin typeface="Lato Light" panose="020F0502020204030203" pitchFamily="34" charset="0"/>
            </a:endParaRPr>
          </a:p>
        </p:txBody>
      </p:sp>
      <p:sp>
        <p:nvSpPr>
          <p:cNvPr id="15" name="Freeform 7">
            <a:extLst>
              <a:ext uri="{FF2B5EF4-FFF2-40B4-BE49-F238E27FC236}">
                <a16:creationId xmlns:a16="http://schemas.microsoft.com/office/drawing/2014/main" xmlns="" id="{4CC13BA3-1B78-425D-84FF-5471B13C3BED}"/>
              </a:ext>
            </a:extLst>
          </p:cNvPr>
          <p:cNvSpPr>
            <a:spLocks noChangeArrowheads="1"/>
          </p:cNvSpPr>
          <p:nvPr/>
        </p:nvSpPr>
        <p:spPr bwMode="auto">
          <a:xfrm>
            <a:off x="8078022" y="1878824"/>
            <a:ext cx="250049" cy="75991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6" name="Freeform 9">
            <a:extLst>
              <a:ext uri="{FF2B5EF4-FFF2-40B4-BE49-F238E27FC236}">
                <a16:creationId xmlns:a16="http://schemas.microsoft.com/office/drawing/2014/main" xmlns="" id="{88F98C29-EB7D-45E6-9BBD-BD02C8A15882}"/>
              </a:ext>
            </a:extLst>
          </p:cNvPr>
          <p:cNvSpPr>
            <a:spLocks noChangeArrowheads="1"/>
          </p:cNvSpPr>
          <p:nvPr/>
        </p:nvSpPr>
        <p:spPr bwMode="auto">
          <a:xfrm>
            <a:off x="7685342" y="1880565"/>
            <a:ext cx="251771" cy="75991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7" name="Freeform 10">
            <a:extLst>
              <a:ext uri="{FF2B5EF4-FFF2-40B4-BE49-F238E27FC236}">
                <a16:creationId xmlns:a16="http://schemas.microsoft.com/office/drawing/2014/main" xmlns="" id="{EBBCE050-5060-4136-830E-09555E82C359}"/>
              </a:ext>
            </a:extLst>
          </p:cNvPr>
          <p:cNvSpPr>
            <a:spLocks noChangeArrowheads="1"/>
          </p:cNvSpPr>
          <p:nvPr/>
        </p:nvSpPr>
        <p:spPr bwMode="auto">
          <a:xfrm>
            <a:off x="7985519" y="4772582"/>
            <a:ext cx="639561" cy="438640"/>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chemeClr val="accent6">
              <a:alpha val="60000"/>
            </a:schemeClr>
          </a:solidFill>
          <a:ln>
            <a:noFill/>
          </a:ln>
          <a:effectLst/>
        </p:spPr>
        <p:txBody>
          <a:bodyPr wrap="none" anchor="ctr"/>
          <a:lstStyle/>
          <a:p>
            <a:endParaRPr lang="en-GB" sz="2450" dirty="0">
              <a:latin typeface="Lato Light" panose="020F0502020204030203" pitchFamily="34" charset="0"/>
            </a:endParaRPr>
          </a:p>
        </p:txBody>
      </p:sp>
      <p:sp>
        <p:nvSpPr>
          <p:cNvPr id="18" name="Freeform 11">
            <a:extLst>
              <a:ext uri="{FF2B5EF4-FFF2-40B4-BE49-F238E27FC236}">
                <a16:creationId xmlns:a16="http://schemas.microsoft.com/office/drawing/2014/main" xmlns="" id="{B8FF81BB-905A-4DF4-B969-0AF570D1F363}"/>
              </a:ext>
            </a:extLst>
          </p:cNvPr>
          <p:cNvSpPr>
            <a:spLocks noChangeArrowheads="1"/>
          </p:cNvSpPr>
          <p:nvPr/>
        </p:nvSpPr>
        <p:spPr bwMode="auto">
          <a:xfrm>
            <a:off x="7932802" y="2107913"/>
            <a:ext cx="147208" cy="3139117"/>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7741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9" name="Chevron 18">
            <a:extLst>
              <a:ext uri="{FF2B5EF4-FFF2-40B4-BE49-F238E27FC236}">
                <a16:creationId xmlns:a16="http://schemas.microsoft.com/office/drawing/2014/main" xmlns="" id="{5B74722B-7431-4D7D-A43A-D76F101F5112}"/>
              </a:ext>
            </a:extLst>
          </p:cNvPr>
          <p:cNvSpPr/>
          <p:nvPr/>
        </p:nvSpPr>
        <p:spPr>
          <a:xfrm flipH="1">
            <a:off x="4259199" y="2693072"/>
            <a:ext cx="3363210" cy="538661"/>
          </a:xfrm>
          <a:prstGeom prst="chevron">
            <a:avLst>
              <a:gd name="adj" fmla="val 29491"/>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1" name="Chevron 21">
            <a:extLst>
              <a:ext uri="{FF2B5EF4-FFF2-40B4-BE49-F238E27FC236}">
                <a16:creationId xmlns:a16="http://schemas.microsoft.com/office/drawing/2014/main" xmlns="" id="{6345063A-48F4-4E22-A9F1-CB718969B574}"/>
              </a:ext>
            </a:extLst>
          </p:cNvPr>
          <p:cNvSpPr/>
          <p:nvPr/>
        </p:nvSpPr>
        <p:spPr>
          <a:xfrm flipH="1">
            <a:off x="4259199" y="3260763"/>
            <a:ext cx="3363210" cy="538661"/>
          </a:xfrm>
          <a:prstGeom prst="chevron">
            <a:avLst>
              <a:gd name="adj" fmla="val 29491"/>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3" name="Chevron 24">
            <a:extLst>
              <a:ext uri="{FF2B5EF4-FFF2-40B4-BE49-F238E27FC236}">
                <a16:creationId xmlns:a16="http://schemas.microsoft.com/office/drawing/2014/main" xmlns="" id="{5EE85497-1D38-4AA7-A516-EA6CF033DD8D}"/>
              </a:ext>
            </a:extLst>
          </p:cNvPr>
          <p:cNvSpPr/>
          <p:nvPr/>
        </p:nvSpPr>
        <p:spPr>
          <a:xfrm flipH="1">
            <a:off x="4259199" y="3830803"/>
            <a:ext cx="3363210" cy="538661"/>
          </a:xfrm>
          <a:prstGeom prst="chevron">
            <a:avLst>
              <a:gd name="adj" fmla="val 29491"/>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5" name="Chevron 27">
            <a:extLst>
              <a:ext uri="{FF2B5EF4-FFF2-40B4-BE49-F238E27FC236}">
                <a16:creationId xmlns:a16="http://schemas.microsoft.com/office/drawing/2014/main" xmlns="" id="{715592F3-5C52-4FC8-A2D6-CD394840FF99}"/>
              </a:ext>
            </a:extLst>
          </p:cNvPr>
          <p:cNvSpPr/>
          <p:nvPr/>
        </p:nvSpPr>
        <p:spPr>
          <a:xfrm flipH="1">
            <a:off x="4259199" y="4397222"/>
            <a:ext cx="3363210" cy="538661"/>
          </a:xfrm>
          <a:prstGeom prst="chevron">
            <a:avLst>
              <a:gd name="adj" fmla="val 29491"/>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27" name="Pentagon 29">
            <a:extLst>
              <a:ext uri="{FF2B5EF4-FFF2-40B4-BE49-F238E27FC236}">
                <a16:creationId xmlns:a16="http://schemas.microsoft.com/office/drawing/2014/main" xmlns="" id="{CED208B0-7DD5-4E78-968B-D3D44D789A20}"/>
              </a:ext>
            </a:extLst>
          </p:cNvPr>
          <p:cNvSpPr/>
          <p:nvPr/>
        </p:nvSpPr>
        <p:spPr>
          <a:xfrm flipH="1">
            <a:off x="7516731" y="3260884"/>
            <a:ext cx="581871" cy="537793"/>
          </a:xfrm>
          <a:prstGeom prst="homePlate">
            <a:avLst>
              <a:gd name="adj" fmla="val 29904"/>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8" name="Pentagon 30">
            <a:extLst>
              <a:ext uri="{FF2B5EF4-FFF2-40B4-BE49-F238E27FC236}">
                <a16:creationId xmlns:a16="http://schemas.microsoft.com/office/drawing/2014/main" xmlns="" id="{12369EE0-4C0C-40B9-A1E4-358F3A456F2E}"/>
              </a:ext>
            </a:extLst>
          </p:cNvPr>
          <p:cNvSpPr/>
          <p:nvPr/>
        </p:nvSpPr>
        <p:spPr>
          <a:xfrm flipH="1">
            <a:off x="7516731" y="2693193"/>
            <a:ext cx="581871" cy="537793"/>
          </a:xfrm>
          <a:prstGeom prst="homePlate">
            <a:avLst>
              <a:gd name="adj" fmla="val 29904"/>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9" name="Pentagon 31">
            <a:extLst>
              <a:ext uri="{FF2B5EF4-FFF2-40B4-BE49-F238E27FC236}">
                <a16:creationId xmlns:a16="http://schemas.microsoft.com/office/drawing/2014/main" xmlns="" id="{75A6A7E6-16D8-4704-B71D-CA741A8E099E}"/>
              </a:ext>
            </a:extLst>
          </p:cNvPr>
          <p:cNvSpPr/>
          <p:nvPr/>
        </p:nvSpPr>
        <p:spPr>
          <a:xfrm flipH="1">
            <a:off x="7516731" y="3831672"/>
            <a:ext cx="581871" cy="537793"/>
          </a:xfrm>
          <a:prstGeom prst="homePlate">
            <a:avLst>
              <a:gd name="adj" fmla="val 29904"/>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0" name="Pentagon 32">
            <a:extLst>
              <a:ext uri="{FF2B5EF4-FFF2-40B4-BE49-F238E27FC236}">
                <a16:creationId xmlns:a16="http://schemas.microsoft.com/office/drawing/2014/main" xmlns="" id="{C840AE69-2B1F-4B36-9FCF-DD160D433873}"/>
              </a:ext>
            </a:extLst>
          </p:cNvPr>
          <p:cNvSpPr/>
          <p:nvPr/>
        </p:nvSpPr>
        <p:spPr>
          <a:xfrm flipH="1">
            <a:off x="7516731" y="4396175"/>
            <a:ext cx="581871" cy="537793"/>
          </a:xfrm>
          <a:prstGeom prst="homePlate">
            <a:avLst>
              <a:gd name="adj" fmla="val 29904"/>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TextBox 39">
            <a:extLst>
              <a:ext uri="{FF2B5EF4-FFF2-40B4-BE49-F238E27FC236}">
                <a16:creationId xmlns:a16="http://schemas.microsoft.com/office/drawing/2014/main" xmlns="" id="{4A3C218F-615E-4200-889B-F7F905141BF3}"/>
              </a:ext>
            </a:extLst>
          </p:cNvPr>
          <p:cNvSpPr txBox="1"/>
          <p:nvPr/>
        </p:nvSpPr>
        <p:spPr>
          <a:xfrm>
            <a:off x="4460802" y="2742849"/>
            <a:ext cx="1563570" cy="369332"/>
          </a:xfrm>
          <a:prstGeom prst="rect">
            <a:avLst/>
          </a:prstGeom>
          <a:noFill/>
        </p:spPr>
        <p:txBody>
          <a:bodyPr wrap="none" rtlCol="0" anchor="ctr" anchorCtr="0">
            <a:spAutoFit/>
          </a:bodyPr>
          <a:lstStyle/>
          <a:p>
            <a:r>
              <a:rPr lang="en-GB" b="1" dirty="0">
                <a:solidFill>
                  <a:schemeClr val="bg1"/>
                </a:solidFill>
                <a:latin typeface="+mj-lt"/>
                <a:ea typeface="League Spartan" charset="0"/>
                <a:cs typeface="Poppins" pitchFamily="2" charset="77"/>
              </a:rPr>
              <a:t>Tono en la parte superior</a:t>
            </a:r>
          </a:p>
        </p:txBody>
      </p:sp>
      <p:sp>
        <p:nvSpPr>
          <p:cNvPr id="37" name="TextBox 41">
            <a:extLst>
              <a:ext uri="{FF2B5EF4-FFF2-40B4-BE49-F238E27FC236}">
                <a16:creationId xmlns:a16="http://schemas.microsoft.com/office/drawing/2014/main" xmlns="" id="{16FD21DF-EC6F-4820-A168-7A38F811232A}"/>
              </a:ext>
            </a:extLst>
          </p:cNvPr>
          <p:cNvSpPr txBox="1"/>
          <p:nvPr/>
        </p:nvSpPr>
        <p:spPr>
          <a:xfrm>
            <a:off x="4460802" y="3333665"/>
            <a:ext cx="3316803" cy="369332"/>
          </a:xfrm>
          <a:prstGeom prst="rect">
            <a:avLst/>
          </a:prstGeom>
          <a:noFill/>
        </p:spPr>
        <p:txBody>
          <a:bodyPr wrap="square" rtlCol="0" anchor="ctr" anchorCtr="0">
            <a:spAutoFit/>
          </a:bodyPr>
          <a:lstStyle/>
          <a:p>
            <a:r>
              <a:rPr lang="en-GB" b="1" dirty="0">
                <a:solidFill>
                  <a:schemeClr val="bg1"/>
                </a:solidFill>
                <a:latin typeface="+mj-lt"/>
                <a:ea typeface="League Spartan" charset="0"/>
                <a:cs typeface="Poppins" pitchFamily="2" charset="77"/>
              </a:rPr>
              <a:t>Código de conducta o ética</a:t>
            </a:r>
          </a:p>
        </p:txBody>
      </p:sp>
      <p:sp>
        <p:nvSpPr>
          <p:cNvPr id="39" name="TextBox 43">
            <a:extLst>
              <a:ext uri="{FF2B5EF4-FFF2-40B4-BE49-F238E27FC236}">
                <a16:creationId xmlns:a16="http://schemas.microsoft.com/office/drawing/2014/main" xmlns="" id="{08BC865A-BE1D-4871-B6C6-F2C1933C87CD}"/>
              </a:ext>
            </a:extLst>
          </p:cNvPr>
          <p:cNvSpPr txBox="1"/>
          <p:nvPr/>
        </p:nvSpPr>
        <p:spPr>
          <a:xfrm>
            <a:off x="4390661" y="3762525"/>
            <a:ext cx="3126069" cy="646331"/>
          </a:xfrm>
          <a:prstGeom prst="rect">
            <a:avLst/>
          </a:prstGeom>
          <a:noFill/>
        </p:spPr>
        <p:txBody>
          <a:bodyPr wrap="square" rtlCol="0" anchor="ctr" anchorCtr="0">
            <a:spAutoFit/>
          </a:bodyPr>
          <a:lstStyle/>
          <a:p>
            <a:r>
              <a:rPr lang="en-GB" b="1" dirty="0">
                <a:solidFill>
                  <a:schemeClr val="bg1"/>
                </a:solidFill>
                <a:latin typeface="+mj-lt"/>
                <a:ea typeface="League Spartan" charset="0"/>
                <a:cs typeface="Poppins" pitchFamily="2" charset="77"/>
              </a:rPr>
              <a:t>El rendimiento de los riesgos se aplica en los planes de incentivos</a:t>
            </a:r>
          </a:p>
        </p:txBody>
      </p:sp>
      <p:sp>
        <p:nvSpPr>
          <p:cNvPr id="41" name="TextBox 45">
            <a:extLst>
              <a:ext uri="{FF2B5EF4-FFF2-40B4-BE49-F238E27FC236}">
                <a16:creationId xmlns:a16="http://schemas.microsoft.com/office/drawing/2014/main" xmlns="" id="{42ECC986-8DC1-4E50-8046-7F7F1C9E4BFC}"/>
              </a:ext>
            </a:extLst>
          </p:cNvPr>
          <p:cNvSpPr txBox="1"/>
          <p:nvPr/>
        </p:nvSpPr>
        <p:spPr>
          <a:xfrm>
            <a:off x="4372069" y="4329895"/>
            <a:ext cx="3303057" cy="646331"/>
          </a:xfrm>
          <a:prstGeom prst="rect">
            <a:avLst/>
          </a:prstGeom>
          <a:noFill/>
        </p:spPr>
        <p:txBody>
          <a:bodyPr wrap="square" rtlCol="0" anchor="ctr" anchorCtr="0">
            <a:spAutoFit/>
          </a:bodyPr>
          <a:lstStyle/>
          <a:p>
            <a:r>
              <a:rPr lang="en-GB" b="1" dirty="0">
                <a:solidFill>
                  <a:schemeClr val="bg1"/>
                </a:solidFill>
                <a:latin typeface="+mj-lt"/>
                <a:ea typeface="League Spartan" charset="0"/>
                <a:cs typeface="Poppins" pitchFamily="2" charset="77"/>
              </a:rPr>
              <a:t>Funciones y responsabilidades claramente definidas</a:t>
            </a:r>
          </a:p>
        </p:txBody>
      </p:sp>
    </p:spTree>
    <p:extLst>
      <p:ext uri="{BB962C8B-B14F-4D97-AF65-F5344CB8AC3E}">
        <p14:creationId xmlns:p14="http://schemas.microsoft.com/office/powerpoint/2010/main" val="154931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2810" y="489731"/>
            <a:ext cx="8852375" cy="697353"/>
          </a:xfrm>
        </p:spPr>
        <p:txBody>
          <a:bodyPr>
            <a:normAutofit/>
          </a:bodyPr>
          <a:lstStyle/>
          <a:p>
            <a:r>
              <a:rPr lang="en-GB" dirty="0"/>
              <a:t>Efectos de las diferentes culturas del riesgo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54584" y="1900009"/>
            <a:ext cx="3232730"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Una cultura de riesgo positiva es aquella en la que el personal de todos los niveles gestiona adecuadamente el riesgo como parte intrínseca de su trabajo diario. Esta cultura apoya un debate abierto sobre las incertidumbres y oportunidades, anima al personal a expresar sus preocupaciones y mantiene procesos para elevarlas a los niveles adecuados.</a:t>
            </a:r>
          </a:p>
        </p:txBody>
      </p:sp>
      <p:sp>
        <p:nvSpPr>
          <p:cNvPr id="24" name="Hexagon 1">
            <a:extLst>
              <a:ext uri="{FF2B5EF4-FFF2-40B4-BE49-F238E27FC236}">
                <a16:creationId xmlns:a16="http://schemas.microsoft.com/office/drawing/2014/main" xmlns="" id="{7CB9358B-AD85-47B0-B7A0-D00285240935}"/>
              </a:ext>
            </a:extLst>
          </p:cNvPr>
          <p:cNvSpPr/>
          <p:nvPr/>
        </p:nvSpPr>
        <p:spPr>
          <a:xfrm>
            <a:off x="6466532" y="1918039"/>
            <a:ext cx="1524420" cy="131415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Roboto Light" panose="02000000000000000000" pitchFamily="2" charset="0"/>
            </a:endParaRPr>
          </a:p>
        </p:txBody>
      </p:sp>
      <p:sp>
        <p:nvSpPr>
          <p:cNvPr id="26" name="Hexagon 2">
            <a:extLst>
              <a:ext uri="{FF2B5EF4-FFF2-40B4-BE49-F238E27FC236}">
                <a16:creationId xmlns:a16="http://schemas.microsoft.com/office/drawing/2014/main" xmlns="" id="{36827406-E0FB-49D1-96BE-E57AE9B701C5}"/>
              </a:ext>
            </a:extLst>
          </p:cNvPr>
          <p:cNvSpPr/>
          <p:nvPr/>
        </p:nvSpPr>
        <p:spPr>
          <a:xfrm>
            <a:off x="7727639" y="2594016"/>
            <a:ext cx="1524420" cy="131415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Roboto Light" panose="02000000000000000000" pitchFamily="2" charset="0"/>
            </a:endParaRPr>
          </a:p>
        </p:txBody>
      </p:sp>
      <p:cxnSp>
        <p:nvCxnSpPr>
          <p:cNvPr id="31" name="Straight Connector 9">
            <a:extLst>
              <a:ext uri="{FF2B5EF4-FFF2-40B4-BE49-F238E27FC236}">
                <a16:creationId xmlns:a16="http://schemas.microsoft.com/office/drawing/2014/main" xmlns="" id="{1315A51D-DAB5-4581-B60D-25DCBA086C9D}"/>
              </a:ext>
            </a:extLst>
          </p:cNvPr>
          <p:cNvCxnSpPr>
            <a:cxnSpLocks/>
          </p:cNvCxnSpPr>
          <p:nvPr/>
        </p:nvCxnSpPr>
        <p:spPr>
          <a:xfrm flipH="1">
            <a:off x="6096000" y="2577965"/>
            <a:ext cx="663997" cy="16051"/>
          </a:xfrm>
          <a:prstGeom prst="line">
            <a:avLst/>
          </a:prstGeom>
          <a:ln w="3810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11">
            <a:extLst>
              <a:ext uri="{FF2B5EF4-FFF2-40B4-BE49-F238E27FC236}">
                <a16:creationId xmlns:a16="http://schemas.microsoft.com/office/drawing/2014/main" xmlns="" id="{4B28BD15-9A08-4C77-890E-9718818936DC}"/>
              </a:ext>
            </a:extLst>
          </p:cNvPr>
          <p:cNvCxnSpPr>
            <a:cxnSpLocks/>
          </p:cNvCxnSpPr>
          <p:nvPr/>
        </p:nvCxnSpPr>
        <p:spPr>
          <a:xfrm flipH="1">
            <a:off x="8964260" y="3232194"/>
            <a:ext cx="506311" cy="13294"/>
          </a:xfrm>
          <a:prstGeom prst="line">
            <a:avLst/>
          </a:prstGeom>
          <a:ln w="38100">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Freeform 15">
            <a:extLst>
              <a:ext uri="{FF2B5EF4-FFF2-40B4-BE49-F238E27FC236}">
                <a16:creationId xmlns:a16="http://schemas.microsoft.com/office/drawing/2014/main" xmlns="" id="{C690E0B8-E821-400D-AD23-8EF08DD0A970}"/>
              </a:ext>
            </a:extLst>
          </p:cNvPr>
          <p:cNvSpPr>
            <a:spLocks noChangeArrowheads="1"/>
          </p:cNvSpPr>
          <p:nvPr/>
        </p:nvSpPr>
        <p:spPr bwMode="auto">
          <a:xfrm>
            <a:off x="6962443" y="2148922"/>
            <a:ext cx="572712" cy="510322"/>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GB" sz="567" dirty="0">
              <a:latin typeface="Roboto Light" panose="02000000000000000000" pitchFamily="2" charset="0"/>
            </a:endParaRPr>
          </a:p>
        </p:txBody>
      </p:sp>
      <p:sp>
        <p:nvSpPr>
          <p:cNvPr id="34" name="Freeform 18">
            <a:extLst>
              <a:ext uri="{FF2B5EF4-FFF2-40B4-BE49-F238E27FC236}">
                <a16:creationId xmlns:a16="http://schemas.microsoft.com/office/drawing/2014/main" xmlns="" id="{75C7E8DC-9504-49AF-8D5A-5E83EE7C1902}"/>
              </a:ext>
            </a:extLst>
          </p:cNvPr>
          <p:cNvSpPr>
            <a:spLocks noChangeArrowheads="1"/>
          </p:cNvSpPr>
          <p:nvPr/>
        </p:nvSpPr>
        <p:spPr bwMode="auto">
          <a:xfrm>
            <a:off x="8261718" y="2785380"/>
            <a:ext cx="455387" cy="614864"/>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GB" sz="567" dirty="0">
              <a:latin typeface="Roboto Light" panose="02000000000000000000" pitchFamily="2" charset="0"/>
            </a:endParaRPr>
          </a:p>
        </p:txBody>
      </p:sp>
      <p:sp>
        <p:nvSpPr>
          <p:cNvPr id="36" name="TextBox 19">
            <a:extLst>
              <a:ext uri="{FF2B5EF4-FFF2-40B4-BE49-F238E27FC236}">
                <a16:creationId xmlns:a16="http://schemas.microsoft.com/office/drawing/2014/main" xmlns="" id="{434950ED-520F-43C8-A780-A55E4F12ED47}"/>
              </a:ext>
            </a:extLst>
          </p:cNvPr>
          <p:cNvSpPr txBox="1"/>
          <p:nvPr/>
        </p:nvSpPr>
        <p:spPr>
          <a:xfrm>
            <a:off x="7964265" y="3358574"/>
            <a:ext cx="1050289" cy="484748"/>
          </a:xfrm>
          <a:prstGeom prst="rect">
            <a:avLst/>
          </a:prstGeom>
          <a:noFill/>
        </p:spPr>
        <p:txBody>
          <a:bodyPr wrap="none" rtlCol="0" anchor="ctr" anchorCtr="0">
            <a:spAutoFit/>
          </a:bodyPr>
          <a:lstStyle/>
          <a:p>
            <a:pPr algn="ctr"/>
            <a:r>
              <a:rPr lang="en-GB" sz="1275" b="1" dirty="0">
                <a:solidFill>
                  <a:schemeClr val="bg1"/>
                </a:solidFill>
                <a:latin typeface="Oswald" panose="02000503000000000000" pitchFamily="2" charset="77"/>
                <a:ea typeface="League Spartan" charset="0"/>
                <a:cs typeface="Poppins" pitchFamily="2" charset="77"/>
              </a:rPr>
              <a:t>Negativo</a:t>
            </a:r>
            <a:br>
              <a:rPr lang="en-GB" sz="1275" b="1" dirty="0">
                <a:solidFill>
                  <a:schemeClr val="bg1"/>
                </a:solidFill>
                <a:latin typeface="Oswald" panose="02000503000000000000" pitchFamily="2" charset="77"/>
                <a:ea typeface="League Spartan" charset="0"/>
                <a:cs typeface="Poppins" pitchFamily="2" charset="77"/>
              </a:rPr>
            </a:br>
            <a:r>
              <a:rPr lang="en-GB" sz="1275" b="1" dirty="0">
                <a:solidFill>
                  <a:schemeClr val="bg1"/>
                </a:solidFill>
                <a:latin typeface="Oswald" panose="02000503000000000000" pitchFamily="2" charset="77"/>
                <a:ea typeface="League Spartan" charset="0"/>
                <a:cs typeface="Poppins" pitchFamily="2" charset="77"/>
              </a:rPr>
              <a:t>Culturas de riesgo</a:t>
            </a:r>
          </a:p>
        </p:txBody>
      </p:sp>
      <p:sp>
        <p:nvSpPr>
          <p:cNvPr id="38" name="TextBox 22">
            <a:extLst>
              <a:ext uri="{FF2B5EF4-FFF2-40B4-BE49-F238E27FC236}">
                <a16:creationId xmlns:a16="http://schemas.microsoft.com/office/drawing/2014/main" xmlns="" id="{31BE4189-CA71-488A-B643-9F3F3446B678}"/>
              </a:ext>
            </a:extLst>
          </p:cNvPr>
          <p:cNvSpPr txBox="1"/>
          <p:nvPr/>
        </p:nvSpPr>
        <p:spPr>
          <a:xfrm>
            <a:off x="6723657" y="2669845"/>
            <a:ext cx="1050289" cy="484748"/>
          </a:xfrm>
          <a:prstGeom prst="rect">
            <a:avLst/>
          </a:prstGeom>
          <a:noFill/>
        </p:spPr>
        <p:txBody>
          <a:bodyPr wrap="none" rtlCol="0" anchor="ctr" anchorCtr="0">
            <a:spAutoFit/>
          </a:bodyPr>
          <a:lstStyle/>
          <a:p>
            <a:pPr algn="ctr"/>
            <a:r>
              <a:rPr lang="en-GB" sz="1275" b="1" dirty="0">
                <a:solidFill>
                  <a:schemeClr val="bg1"/>
                </a:solidFill>
                <a:latin typeface="Oswald" panose="02000503000000000000" pitchFamily="2" charset="77"/>
                <a:ea typeface="League Spartan" charset="0"/>
                <a:cs typeface="Poppins" pitchFamily="2" charset="77"/>
              </a:rPr>
              <a:t>Positivo</a:t>
            </a:r>
            <a:br>
              <a:rPr lang="en-GB" sz="1275" b="1" dirty="0">
                <a:solidFill>
                  <a:schemeClr val="bg1"/>
                </a:solidFill>
                <a:latin typeface="Oswald" panose="02000503000000000000" pitchFamily="2" charset="77"/>
                <a:ea typeface="League Spartan" charset="0"/>
                <a:cs typeface="Poppins" pitchFamily="2" charset="77"/>
              </a:rPr>
            </a:br>
            <a:r>
              <a:rPr lang="en-GB" sz="1275" b="1" dirty="0">
                <a:solidFill>
                  <a:schemeClr val="bg1"/>
                </a:solidFill>
                <a:latin typeface="Oswald" panose="02000503000000000000" pitchFamily="2" charset="77"/>
                <a:ea typeface="League Spartan" charset="0"/>
                <a:cs typeface="Poppins" pitchFamily="2" charset="77"/>
              </a:rPr>
              <a:t>Culturas de riesgo</a:t>
            </a:r>
          </a:p>
        </p:txBody>
      </p:sp>
      <p:sp>
        <p:nvSpPr>
          <p:cNvPr id="40" name="Subtitle 2">
            <a:extLst>
              <a:ext uri="{FF2B5EF4-FFF2-40B4-BE49-F238E27FC236}">
                <a16:creationId xmlns:a16="http://schemas.microsoft.com/office/drawing/2014/main" xmlns="" id="{1E116AB5-48B3-405D-87EF-9EEA164FB8FF}"/>
              </a:ext>
            </a:extLst>
          </p:cNvPr>
          <p:cNvSpPr txBox="1">
            <a:spLocks/>
          </p:cNvSpPr>
          <p:nvPr/>
        </p:nvSpPr>
        <p:spPr>
          <a:xfrm>
            <a:off x="9360878" y="1780266"/>
            <a:ext cx="2831122" cy="533304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Desalineación</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Puntos ciegos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Incubación de crisis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Imprudencia</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Suprimir la retroalimentación, compartir y aprender</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Iniciativa asfixiante</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Pensamiento de grupo</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Efectos de la presión y el estrés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Líderes demasiado poderosos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Puede ser tóxico para el rendimiento y la reputación</a:t>
            </a:r>
          </a:p>
          <a:p>
            <a:pPr marL="171450" indent="-171450" algn="l">
              <a:lnSpc>
                <a:spcPts val="1388"/>
              </a:lnSpc>
              <a:buFont typeface="Arial" panose="020B0604020202020204" pitchFamily="34" charset="0"/>
              <a:buChar char="•"/>
            </a:pPr>
            <a:endParaRPr lang="en-GB" sz="1600" dirty="0">
              <a:solidFill>
                <a:schemeClr val="tx1"/>
              </a:solidFill>
              <a:latin typeface="+mj-lt"/>
              <a:ea typeface="Open Sans Light" panose="020B0306030504020204" pitchFamily="34" charset="0"/>
              <a:cs typeface="Open Sans Light" panose="020B0306030504020204" pitchFamily="34" charset="0"/>
            </a:endParaRPr>
          </a:p>
          <a:p>
            <a:pPr marL="171450" indent="-171450" algn="l">
              <a:lnSpc>
                <a:spcPts val="1388"/>
              </a:lnSpc>
              <a:buFont typeface="Arial" panose="020B0604020202020204" pitchFamily="34" charset="0"/>
              <a:buChar char="•"/>
            </a:pPr>
            <a:endParaRPr lang="en-GB" sz="1600" dirty="0">
              <a:solidFill>
                <a:schemeClr val="tx1"/>
              </a:solidFill>
              <a:latin typeface="+mj-lt"/>
              <a:ea typeface="Open Sans Light" panose="020B0306030504020204" pitchFamily="34" charset="0"/>
              <a:cs typeface="Open Sans Light" panose="020B0306030504020204" pitchFamily="34" charset="0"/>
            </a:endParaRPr>
          </a:p>
          <a:p>
            <a:pPr marL="171450" indent="-171450" algn="l">
              <a:lnSpc>
                <a:spcPts val="1388"/>
              </a:lnSpc>
              <a:buFont typeface="Arial" panose="020B0604020202020204" pitchFamily="34" charset="0"/>
              <a:buChar char="•"/>
            </a:pPr>
            <a:endParaRPr lang="en-GB" sz="1600" dirty="0">
              <a:solidFill>
                <a:schemeClr val="tx1"/>
              </a:solidFill>
              <a:latin typeface="+mj-lt"/>
              <a:ea typeface="Open Sans Light" panose="020B0306030504020204" pitchFamily="34" charset="0"/>
              <a:cs typeface="Open Sans Light" panose="020B0306030504020204" pitchFamily="34" charset="0"/>
            </a:endParaRPr>
          </a:p>
        </p:txBody>
      </p:sp>
      <p:sp>
        <p:nvSpPr>
          <p:cNvPr id="42" name="Subtitle 2">
            <a:extLst>
              <a:ext uri="{FF2B5EF4-FFF2-40B4-BE49-F238E27FC236}">
                <a16:creationId xmlns:a16="http://schemas.microsoft.com/office/drawing/2014/main" xmlns="" id="{7D562599-902C-4F92-BF8F-D90795F0AB8E}"/>
              </a:ext>
            </a:extLst>
          </p:cNvPr>
          <p:cNvSpPr txBox="1">
            <a:spLocks/>
          </p:cNvSpPr>
          <p:nvPr/>
        </p:nvSpPr>
        <p:spPr>
          <a:xfrm>
            <a:off x="3948265" y="1938293"/>
            <a:ext cx="2553823" cy="451435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Sirve de barómetro</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Refuerza los mensajes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Guía para juzgar</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Reduce el error, permite el aprendizaje</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Promueve la coherencia y permite la flexibilidad</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Alerta ante las "señales débiles</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Permite la reflexión</a:t>
            </a:r>
          </a:p>
          <a:p>
            <a:pPr marL="171450" indent="-171450" algn="l">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Aumenta el rendimiento, la confianza y el compromiso</a:t>
            </a:r>
          </a:p>
        </p:txBody>
      </p:sp>
    </p:spTree>
    <p:extLst>
      <p:ext uri="{BB962C8B-B14F-4D97-AF65-F5344CB8AC3E}">
        <p14:creationId xmlns:p14="http://schemas.microsoft.com/office/powerpoint/2010/main" val="203060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Lo que aprenderás del Módulo 04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6247864"/>
          </a:xfrm>
          <a:prstGeom prst="rect">
            <a:avLst/>
          </a:prstGeom>
          <a:noFill/>
        </p:spPr>
        <p:txBody>
          <a:bodyPr wrap="square">
            <a:spAutoFit/>
          </a:bodyPr>
          <a:lstStyle/>
          <a:p>
            <a:r>
              <a:rPr lang="en-IE" sz="2000" dirty="0">
                <a:solidFill>
                  <a:schemeClr val="bg1"/>
                </a:solidFill>
              </a:rPr>
              <a:t>En el módulo 4, le presentamos la </a:t>
            </a:r>
            <a:r>
              <a:rPr lang="en-GB" sz="2000" dirty="0">
                <a:solidFill>
                  <a:schemeClr val="bg1"/>
                </a:solidFill>
              </a:rPr>
              <a:t>importancia de la gestión de riesgos y el análisis de la causa raíz</a:t>
            </a:r>
          </a:p>
          <a:p>
            <a:r>
              <a:rPr lang="en-GB" sz="2000" dirty="0">
                <a:solidFill>
                  <a:schemeClr val="bg1"/>
                </a:solidFill>
              </a:rPr>
              <a:t>. La búsqueda de indicadores de riesgo en la propia empresa, el sector en el que opera y sus relaciones con las partes interesadas es un proceso vital. </a:t>
            </a:r>
          </a:p>
          <a:p>
            <a:endParaRPr lang="en-GB" sz="2000" dirty="0">
              <a:solidFill>
                <a:schemeClr val="bg1"/>
              </a:solidFill>
            </a:endParaRPr>
          </a:p>
          <a:p>
            <a:r>
              <a:rPr lang="en-GB" sz="2000" b="1" dirty="0">
                <a:solidFill>
                  <a:schemeClr val="bg1"/>
                </a:solidFill>
                <a:latin typeface="+mj-lt"/>
                <a:ea typeface="Open Sans Light" panose="020B0306030504020204" pitchFamily="34" charset="0"/>
                <a:cs typeface="Open Sans Light" panose="020B0306030504020204" pitchFamily="34" charset="0"/>
              </a:rPr>
              <a:t>En el Módulo 04, Búsqueda de señales de alerta temprana, </a:t>
            </a:r>
            <a:r>
              <a:rPr lang="en-IE" sz="2000" dirty="0" err="1">
                <a:solidFill>
                  <a:schemeClr val="bg1"/>
                </a:solidFill>
              </a:rPr>
              <a:t>se </a:t>
            </a:r>
            <a:r>
              <a:rPr lang="en-IE" sz="2000" dirty="0">
                <a:solidFill>
                  <a:schemeClr val="bg1"/>
                </a:solidFill>
              </a:rPr>
              <a:t>beneficiará de aprender a </a:t>
            </a:r>
          </a:p>
          <a:p>
            <a:endParaRPr lang="en-IE" sz="2000" dirty="0">
              <a:solidFill>
                <a:schemeClr val="bg1"/>
              </a:solidFill>
            </a:endParaRPr>
          </a:p>
          <a:p>
            <a:pPr marL="342900" indent="-342900">
              <a:buFont typeface="Arial" panose="020B0604020202020204" pitchFamily="34" charset="0"/>
              <a:buChar char="•"/>
            </a:pPr>
            <a:r>
              <a:rPr lang="en-GB" sz="2000" dirty="0">
                <a:solidFill>
                  <a:schemeClr val="bg1"/>
                </a:solidFill>
              </a:rPr>
              <a:t>Las habilidades necesarias durante una crisis empresarial</a:t>
            </a:r>
          </a:p>
          <a:p>
            <a:pPr marL="342900" indent="-342900">
              <a:buFont typeface="Arial" panose="020B0604020202020204" pitchFamily="34" charset="0"/>
              <a:buChar char="•"/>
            </a:pPr>
            <a:r>
              <a:rPr lang="en-GB" sz="2000" dirty="0">
                <a:solidFill>
                  <a:schemeClr val="bg1"/>
                </a:solidFill>
              </a:rPr>
              <a:t>Búsqueda de señales de alerta temprana, 4 áreas clave </a:t>
            </a:r>
          </a:p>
          <a:p>
            <a:pPr marL="342900" indent="-342900">
              <a:buFont typeface="Arial" panose="020B0604020202020204" pitchFamily="34" charset="0"/>
              <a:buChar char="•"/>
            </a:pPr>
            <a:r>
              <a:rPr lang="en-GB" sz="2000" dirty="0">
                <a:solidFill>
                  <a:schemeClr val="bg1"/>
                </a:solidFill>
              </a:rPr>
              <a:t>Los 5 pasos de la gestión de las partes interesadas </a:t>
            </a:r>
          </a:p>
          <a:p>
            <a:endParaRPr lang="en-GB" sz="2000" dirty="0">
              <a:solidFill>
                <a:schemeClr val="bg1"/>
              </a:solidFill>
            </a:endParaRPr>
          </a:p>
          <a:p>
            <a:r>
              <a:rPr lang="en-GB" sz="2000" dirty="0">
                <a:solidFill>
                  <a:schemeClr val="bg1"/>
                </a:solidFill>
              </a:rPr>
              <a:t>Tal es la importancia de utilizar las redes sociales como herramienta de alerta temprana, que le ofrecemos este aprendizaje al principio de nuestro programa. Incluso antes de profundizar en los contenidos financieros. ¿Por qué? La comunicación es la base de la gestión de crisis. </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Escucha social / Uso de las redes sociales para la alerta temprana </a:t>
            </a:r>
          </a:p>
          <a:p>
            <a:pPr marL="342900" indent="-342900">
              <a:buFont typeface="Arial" panose="020B0604020202020204" pitchFamily="34" charset="0"/>
              <a:buChar char="•"/>
            </a:pPr>
            <a:r>
              <a:rPr lang="en-GB" sz="2000" dirty="0">
                <a:solidFill>
                  <a:schemeClr val="bg1"/>
                </a:solidFill>
              </a:rPr>
              <a:t>Los 5 pasos para gestionar una crisis en las redes sociales </a:t>
            </a:r>
          </a:p>
          <a:p>
            <a:endParaRPr lang="en-GB" sz="2000" dirty="0">
              <a:solidFill>
                <a:schemeClr val="bg1"/>
              </a:solidFill>
            </a:endParaRPr>
          </a:p>
          <a:p>
            <a:r>
              <a:rPr lang="en-GB" sz="2000" b="1" dirty="0">
                <a:solidFill>
                  <a:schemeClr val="bg1"/>
                </a:solidFill>
              </a:rPr>
              <a:t>Le invitamos a que profundice en su aprendizaje viendo algunos vídeos reveladores.</a:t>
            </a: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03188" y="492388"/>
            <a:ext cx="8852375" cy="697353"/>
          </a:xfrm>
        </p:spPr>
        <p:txBody>
          <a:bodyPr>
            <a:normAutofit/>
          </a:bodyPr>
          <a:lstStyle/>
          <a:p>
            <a:r>
              <a:rPr lang="en-GB" dirty="0"/>
              <a:t>Integrar la ERM en la toma de decisiones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17508" y="1850405"/>
            <a:ext cx="3280214" cy="422197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ser eficaz, la gestión de riesgos debe integrarse en las actividades cotidianas de las líneas de negocio y en las decisiones corporativas a corto, medio y largo plazo.</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integración de la ERM y la planificación estratégica puede reforzar los planes estratégicos y ayudar a concentrar los recursos limitados en los riesgos y problemas más importantes.</a:t>
            </a:r>
          </a:p>
        </p:txBody>
      </p:sp>
      <p:grpSp>
        <p:nvGrpSpPr>
          <p:cNvPr id="24" name="Group 4">
            <a:extLst>
              <a:ext uri="{FF2B5EF4-FFF2-40B4-BE49-F238E27FC236}">
                <a16:creationId xmlns:a16="http://schemas.microsoft.com/office/drawing/2014/main" xmlns="" id="{070B6978-52C2-477E-8FFC-37CB3F764DF4}"/>
              </a:ext>
            </a:extLst>
          </p:cNvPr>
          <p:cNvGrpSpPr/>
          <p:nvPr/>
        </p:nvGrpSpPr>
        <p:grpSpPr>
          <a:xfrm>
            <a:off x="10398744" y="2096641"/>
            <a:ext cx="907531" cy="2086242"/>
            <a:chOff x="18338273" y="2819818"/>
            <a:chExt cx="2419452" cy="5561863"/>
          </a:xfrm>
        </p:grpSpPr>
        <p:sp>
          <p:nvSpPr>
            <p:cNvPr id="26" name="Freeform 1">
              <a:extLst>
                <a:ext uri="{FF2B5EF4-FFF2-40B4-BE49-F238E27FC236}">
                  <a16:creationId xmlns:a16="http://schemas.microsoft.com/office/drawing/2014/main" xmlns="" id="{092DF170-3BF8-4E91-A8E2-8446ACFF0755}"/>
                </a:ext>
              </a:extLst>
            </p:cNvPr>
            <p:cNvSpPr>
              <a:spLocks noChangeArrowheads="1"/>
            </p:cNvSpPr>
            <p:nvPr/>
          </p:nvSpPr>
          <p:spPr bwMode="auto">
            <a:xfrm>
              <a:off x="18802001" y="2819818"/>
              <a:ext cx="1955724" cy="5561863"/>
            </a:xfrm>
            <a:custGeom>
              <a:avLst/>
              <a:gdLst>
                <a:gd name="T0" fmla="*/ 1497 w 2994"/>
                <a:gd name="T1" fmla="*/ 0 h 8514"/>
                <a:gd name="T2" fmla="*/ 788 w 2994"/>
                <a:gd name="T3" fmla="*/ 0 h 8514"/>
                <a:gd name="T4" fmla="*/ 788 w 2994"/>
                <a:gd name="T5" fmla="*/ 506 h 8514"/>
                <a:gd name="T6" fmla="*/ 788 w 2994"/>
                <a:gd name="T7" fmla="*/ 506 h 8514"/>
                <a:gd name="T8" fmla="*/ 0 w 2994"/>
                <a:gd name="T9" fmla="*/ 4256 h 8514"/>
                <a:gd name="T10" fmla="*/ 0 w 2994"/>
                <a:gd name="T11" fmla="*/ 4256 h 8514"/>
                <a:gd name="T12" fmla="*/ 788 w 2994"/>
                <a:gd name="T13" fmla="*/ 8005 h 8514"/>
                <a:gd name="T14" fmla="*/ 788 w 2994"/>
                <a:gd name="T15" fmla="*/ 8513 h 8514"/>
                <a:gd name="T16" fmla="*/ 1497 w 2994"/>
                <a:gd name="T17" fmla="*/ 8513 h 8514"/>
                <a:gd name="T18" fmla="*/ 1497 w 2994"/>
                <a:gd name="T19" fmla="*/ 8513 h 8514"/>
                <a:gd name="T20" fmla="*/ 2993 w 2994"/>
                <a:gd name="T21" fmla="*/ 4256 h 8514"/>
                <a:gd name="T22" fmla="*/ 2993 w 2994"/>
                <a:gd name="T23" fmla="*/ 4256 h 8514"/>
                <a:gd name="T24" fmla="*/ 1497 w 2994"/>
                <a:gd name="T25" fmla="*/ 0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8514">
                  <a:moveTo>
                    <a:pt x="1497" y="0"/>
                  </a:moveTo>
                  <a:lnTo>
                    <a:pt x="788" y="0"/>
                  </a:lnTo>
                  <a:lnTo>
                    <a:pt x="788" y="506"/>
                  </a:lnTo>
                  <a:lnTo>
                    <a:pt x="788" y="506"/>
                  </a:lnTo>
                  <a:cubicBezTo>
                    <a:pt x="319" y="1226"/>
                    <a:pt x="0" y="2635"/>
                    <a:pt x="0" y="4256"/>
                  </a:cubicBezTo>
                  <a:lnTo>
                    <a:pt x="0" y="4256"/>
                  </a:lnTo>
                  <a:cubicBezTo>
                    <a:pt x="0" y="5877"/>
                    <a:pt x="319" y="7287"/>
                    <a:pt x="788" y="8005"/>
                  </a:cubicBezTo>
                  <a:lnTo>
                    <a:pt x="788" y="8513"/>
                  </a:lnTo>
                  <a:lnTo>
                    <a:pt x="1497" y="8513"/>
                  </a:lnTo>
                  <a:lnTo>
                    <a:pt x="1497" y="8513"/>
                  </a:lnTo>
                  <a:cubicBezTo>
                    <a:pt x="2323" y="8513"/>
                    <a:pt x="2993" y="6606"/>
                    <a:pt x="2993" y="4256"/>
                  </a:cubicBezTo>
                  <a:lnTo>
                    <a:pt x="2993" y="4256"/>
                  </a:lnTo>
                  <a:cubicBezTo>
                    <a:pt x="2993" y="1905"/>
                    <a:pt x="2323" y="0"/>
                    <a:pt x="1497"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1" name="Freeform 2">
              <a:extLst>
                <a:ext uri="{FF2B5EF4-FFF2-40B4-BE49-F238E27FC236}">
                  <a16:creationId xmlns:a16="http://schemas.microsoft.com/office/drawing/2014/main" xmlns="" id="{48E05939-3A01-41C1-BF9A-354A57772D9D}"/>
                </a:ext>
              </a:extLst>
            </p:cNvPr>
            <p:cNvSpPr>
              <a:spLocks noChangeArrowheads="1"/>
            </p:cNvSpPr>
            <p:nvPr/>
          </p:nvSpPr>
          <p:spPr bwMode="auto">
            <a:xfrm>
              <a:off x="18338273" y="2819818"/>
              <a:ext cx="1955726" cy="5561863"/>
            </a:xfrm>
            <a:custGeom>
              <a:avLst/>
              <a:gdLst>
                <a:gd name="T0" fmla="*/ 2991 w 2992"/>
                <a:gd name="T1" fmla="*/ 4256 h 8514"/>
                <a:gd name="T2" fmla="*/ 2991 w 2992"/>
                <a:gd name="T3" fmla="*/ 4256 h 8514"/>
                <a:gd name="T4" fmla="*/ 1496 w 2992"/>
                <a:gd name="T5" fmla="*/ 8513 h 8514"/>
                <a:gd name="T6" fmla="*/ 1496 w 2992"/>
                <a:gd name="T7" fmla="*/ 8513 h 8514"/>
                <a:gd name="T8" fmla="*/ 0 w 2992"/>
                <a:gd name="T9" fmla="*/ 4256 h 8514"/>
                <a:gd name="T10" fmla="*/ 0 w 2992"/>
                <a:gd name="T11" fmla="*/ 4256 h 8514"/>
                <a:gd name="T12" fmla="*/ 1496 w 2992"/>
                <a:gd name="T13" fmla="*/ 0 h 8514"/>
                <a:gd name="T14" fmla="*/ 1496 w 2992"/>
                <a:gd name="T15" fmla="*/ 0 h 8514"/>
                <a:gd name="T16" fmla="*/ 2991 w 2992"/>
                <a:gd name="T17" fmla="*/ 4256 h 8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2" h="8514">
                  <a:moveTo>
                    <a:pt x="2991" y="4256"/>
                  </a:moveTo>
                  <a:lnTo>
                    <a:pt x="2991" y="4256"/>
                  </a:lnTo>
                  <a:cubicBezTo>
                    <a:pt x="2991" y="6606"/>
                    <a:pt x="2322" y="8513"/>
                    <a:pt x="1496" y="8513"/>
                  </a:cubicBezTo>
                  <a:lnTo>
                    <a:pt x="1496" y="8513"/>
                  </a:lnTo>
                  <a:cubicBezTo>
                    <a:pt x="669" y="8513"/>
                    <a:pt x="0" y="6606"/>
                    <a:pt x="0" y="4256"/>
                  </a:cubicBezTo>
                  <a:lnTo>
                    <a:pt x="0" y="4256"/>
                  </a:lnTo>
                  <a:cubicBezTo>
                    <a:pt x="0" y="1905"/>
                    <a:pt x="669" y="0"/>
                    <a:pt x="1496" y="0"/>
                  </a:cubicBezTo>
                  <a:lnTo>
                    <a:pt x="1496" y="0"/>
                  </a:lnTo>
                  <a:cubicBezTo>
                    <a:pt x="2322" y="0"/>
                    <a:pt x="2991" y="1905"/>
                    <a:pt x="2991" y="425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2" name="Freeform 3">
              <a:extLst>
                <a:ext uri="{FF2B5EF4-FFF2-40B4-BE49-F238E27FC236}">
                  <a16:creationId xmlns:a16="http://schemas.microsoft.com/office/drawing/2014/main" xmlns="" id="{2556E5FC-A934-4764-A372-E2914D805419}"/>
                </a:ext>
              </a:extLst>
            </p:cNvPr>
            <p:cNvSpPr>
              <a:spLocks noChangeArrowheads="1"/>
            </p:cNvSpPr>
            <p:nvPr/>
          </p:nvSpPr>
          <p:spPr bwMode="auto">
            <a:xfrm>
              <a:off x="18459245" y="3381476"/>
              <a:ext cx="1561124" cy="4438547"/>
            </a:xfrm>
            <a:custGeom>
              <a:avLst/>
              <a:gdLst>
                <a:gd name="T0" fmla="*/ 2388 w 2389"/>
                <a:gd name="T1" fmla="*/ 3398 h 6796"/>
                <a:gd name="T2" fmla="*/ 2388 w 2389"/>
                <a:gd name="T3" fmla="*/ 3398 h 6796"/>
                <a:gd name="T4" fmla="*/ 1194 w 2389"/>
                <a:gd name="T5" fmla="*/ 6795 h 6796"/>
                <a:gd name="T6" fmla="*/ 1194 w 2389"/>
                <a:gd name="T7" fmla="*/ 6795 h 6796"/>
                <a:gd name="T8" fmla="*/ 0 w 2389"/>
                <a:gd name="T9" fmla="*/ 3398 h 6796"/>
                <a:gd name="T10" fmla="*/ 0 w 2389"/>
                <a:gd name="T11" fmla="*/ 3398 h 6796"/>
                <a:gd name="T12" fmla="*/ 1194 w 2389"/>
                <a:gd name="T13" fmla="*/ 0 h 6796"/>
                <a:gd name="T14" fmla="*/ 1194 w 2389"/>
                <a:gd name="T15" fmla="*/ 0 h 6796"/>
                <a:gd name="T16" fmla="*/ 2388 w 2389"/>
                <a:gd name="T17" fmla="*/ 3398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9" h="6796">
                  <a:moveTo>
                    <a:pt x="2388" y="3398"/>
                  </a:moveTo>
                  <a:lnTo>
                    <a:pt x="2388" y="3398"/>
                  </a:lnTo>
                  <a:cubicBezTo>
                    <a:pt x="2388" y="5275"/>
                    <a:pt x="1853" y="6795"/>
                    <a:pt x="1194" y="6795"/>
                  </a:cubicBezTo>
                  <a:lnTo>
                    <a:pt x="1194" y="6795"/>
                  </a:lnTo>
                  <a:cubicBezTo>
                    <a:pt x="534" y="6795"/>
                    <a:pt x="0" y="5275"/>
                    <a:pt x="0" y="3398"/>
                  </a:cubicBezTo>
                  <a:lnTo>
                    <a:pt x="0" y="3398"/>
                  </a:lnTo>
                  <a:cubicBezTo>
                    <a:pt x="0" y="1521"/>
                    <a:pt x="534" y="0"/>
                    <a:pt x="1194" y="0"/>
                  </a:cubicBezTo>
                  <a:lnTo>
                    <a:pt x="1194" y="0"/>
                  </a:lnTo>
                  <a:cubicBezTo>
                    <a:pt x="1853" y="0"/>
                    <a:pt x="2388" y="1521"/>
                    <a:pt x="2388" y="3398"/>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3" name="Freeform 4">
              <a:extLst>
                <a:ext uri="{FF2B5EF4-FFF2-40B4-BE49-F238E27FC236}">
                  <a16:creationId xmlns:a16="http://schemas.microsoft.com/office/drawing/2014/main" xmlns="" id="{8D9E8F34-BC8F-4D6D-BF9F-263503AA19D6}"/>
                </a:ext>
              </a:extLst>
            </p:cNvPr>
            <p:cNvSpPr>
              <a:spLocks noChangeArrowheads="1"/>
            </p:cNvSpPr>
            <p:nvPr/>
          </p:nvSpPr>
          <p:spPr bwMode="auto">
            <a:xfrm>
              <a:off x="18597500" y="4020903"/>
              <a:ext cx="1111797" cy="3159693"/>
            </a:xfrm>
            <a:custGeom>
              <a:avLst/>
              <a:gdLst>
                <a:gd name="T0" fmla="*/ 1701 w 1702"/>
                <a:gd name="T1" fmla="*/ 2419 h 4838"/>
                <a:gd name="T2" fmla="*/ 1701 w 1702"/>
                <a:gd name="T3" fmla="*/ 2419 h 4838"/>
                <a:gd name="T4" fmla="*/ 851 w 1702"/>
                <a:gd name="T5" fmla="*/ 4837 h 4838"/>
                <a:gd name="T6" fmla="*/ 851 w 1702"/>
                <a:gd name="T7" fmla="*/ 4837 h 4838"/>
                <a:gd name="T8" fmla="*/ 0 w 1702"/>
                <a:gd name="T9" fmla="*/ 2419 h 4838"/>
                <a:gd name="T10" fmla="*/ 0 w 1702"/>
                <a:gd name="T11" fmla="*/ 2419 h 4838"/>
                <a:gd name="T12" fmla="*/ 851 w 1702"/>
                <a:gd name="T13" fmla="*/ 0 h 4838"/>
                <a:gd name="T14" fmla="*/ 851 w 1702"/>
                <a:gd name="T15" fmla="*/ 0 h 4838"/>
                <a:gd name="T16" fmla="*/ 1701 w 1702"/>
                <a:gd name="T17" fmla="*/ 2419 h 4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2" h="4838">
                  <a:moveTo>
                    <a:pt x="1701" y="2419"/>
                  </a:moveTo>
                  <a:lnTo>
                    <a:pt x="1701" y="2419"/>
                  </a:lnTo>
                  <a:cubicBezTo>
                    <a:pt x="1701" y="3755"/>
                    <a:pt x="1320" y="4837"/>
                    <a:pt x="851" y="4837"/>
                  </a:cubicBezTo>
                  <a:lnTo>
                    <a:pt x="851" y="4837"/>
                  </a:lnTo>
                  <a:cubicBezTo>
                    <a:pt x="381" y="4837"/>
                    <a:pt x="0" y="3755"/>
                    <a:pt x="0" y="2419"/>
                  </a:cubicBezTo>
                  <a:lnTo>
                    <a:pt x="0" y="2419"/>
                  </a:lnTo>
                  <a:cubicBezTo>
                    <a:pt x="0" y="1083"/>
                    <a:pt x="381" y="0"/>
                    <a:pt x="851" y="0"/>
                  </a:cubicBezTo>
                  <a:lnTo>
                    <a:pt x="851" y="0"/>
                  </a:lnTo>
                  <a:cubicBezTo>
                    <a:pt x="1320" y="0"/>
                    <a:pt x="1701" y="1083"/>
                    <a:pt x="1701" y="2419"/>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4" name="Freeform 5">
              <a:extLst>
                <a:ext uri="{FF2B5EF4-FFF2-40B4-BE49-F238E27FC236}">
                  <a16:creationId xmlns:a16="http://schemas.microsoft.com/office/drawing/2014/main" xmlns="" id="{74C07B43-516A-43A4-9FC6-D076420C3631}"/>
                </a:ext>
              </a:extLst>
            </p:cNvPr>
            <p:cNvSpPr>
              <a:spLocks noChangeArrowheads="1"/>
            </p:cNvSpPr>
            <p:nvPr/>
          </p:nvSpPr>
          <p:spPr bwMode="auto">
            <a:xfrm>
              <a:off x="18732874" y="4556639"/>
              <a:ext cx="734476" cy="2088220"/>
            </a:xfrm>
            <a:custGeom>
              <a:avLst/>
              <a:gdLst>
                <a:gd name="T0" fmla="*/ 1123 w 1124"/>
                <a:gd name="T1" fmla="*/ 1597 h 3195"/>
                <a:gd name="T2" fmla="*/ 1123 w 1124"/>
                <a:gd name="T3" fmla="*/ 1597 h 3195"/>
                <a:gd name="T4" fmla="*/ 561 w 1124"/>
                <a:gd name="T5" fmla="*/ 3194 h 3195"/>
                <a:gd name="T6" fmla="*/ 561 w 1124"/>
                <a:gd name="T7" fmla="*/ 3194 h 3195"/>
                <a:gd name="T8" fmla="*/ 0 w 1124"/>
                <a:gd name="T9" fmla="*/ 1597 h 3195"/>
                <a:gd name="T10" fmla="*/ 0 w 1124"/>
                <a:gd name="T11" fmla="*/ 1597 h 3195"/>
                <a:gd name="T12" fmla="*/ 561 w 1124"/>
                <a:gd name="T13" fmla="*/ 0 h 3195"/>
                <a:gd name="T14" fmla="*/ 561 w 1124"/>
                <a:gd name="T15" fmla="*/ 0 h 3195"/>
                <a:gd name="T16" fmla="*/ 1123 w 1124"/>
                <a:gd name="T17" fmla="*/ 159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4" h="3195">
                  <a:moveTo>
                    <a:pt x="1123" y="1597"/>
                  </a:moveTo>
                  <a:lnTo>
                    <a:pt x="1123" y="1597"/>
                  </a:lnTo>
                  <a:cubicBezTo>
                    <a:pt x="1123" y="2479"/>
                    <a:pt x="871" y="3194"/>
                    <a:pt x="561" y="3194"/>
                  </a:cubicBezTo>
                  <a:lnTo>
                    <a:pt x="561" y="3194"/>
                  </a:lnTo>
                  <a:cubicBezTo>
                    <a:pt x="252" y="3194"/>
                    <a:pt x="0" y="2479"/>
                    <a:pt x="0" y="1597"/>
                  </a:cubicBezTo>
                  <a:lnTo>
                    <a:pt x="0" y="1597"/>
                  </a:lnTo>
                  <a:cubicBezTo>
                    <a:pt x="0" y="714"/>
                    <a:pt x="252" y="0"/>
                    <a:pt x="561" y="0"/>
                  </a:cubicBezTo>
                  <a:lnTo>
                    <a:pt x="561" y="0"/>
                  </a:lnTo>
                  <a:cubicBezTo>
                    <a:pt x="871" y="0"/>
                    <a:pt x="1123" y="714"/>
                    <a:pt x="1123" y="1597"/>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6" name="Freeform 6">
              <a:extLst>
                <a:ext uri="{FF2B5EF4-FFF2-40B4-BE49-F238E27FC236}">
                  <a16:creationId xmlns:a16="http://schemas.microsoft.com/office/drawing/2014/main" xmlns="" id="{D6302ACD-65E1-4921-96AA-4EF1652A9729}"/>
                </a:ext>
              </a:extLst>
            </p:cNvPr>
            <p:cNvSpPr>
              <a:spLocks noChangeArrowheads="1"/>
            </p:cNvSpPr>
            <p:nvPr/>
          </p:nvSpPr>
          <p:spPr bwMode="auto">
            <a:xfrm>
              <a:off x="18885530" y="5132700"/>
              <a:ext cx="328354" cy="936099"/>
            </a:xfrm>
            <a:custGeom>
              <a:avLst/>
              <a:gdLst>
                <a:gd name="T0" fmla="*/ 503 w 504"/>
                <a:gd name="T1" fmla="*/ 716 h 1432"/>
                <a:gd name="T2" fmla="*/ 503 w 504"/>
                <a:gd name="T3" fmla="*/ 716 h 1432"/>
                <a:gd name="T4" fmla="*/ 252 w 504"/>
                <a:gd name="T5" fmla="*/ 1431 h 1432"/>
                <a:gd name="T6" fmla="*/ 252 w 504"/>
                <a:gd name="T7" fmla="*/ 1431 h 1432"/>
                <a:gd name="T8" fmla="*/ 0 w 504"/>
                <a:gd name="T9" fmla="*/ 716 h 1432"/>
                <a:gd name="T10" fmla="*/ 0 w 504"/>
                <a:gd name="T11" fmla="*/ 716 h 1432"/>
                <a:gd name="T12" fmla="*/ 252 w 504"/>
                <a:gd name="T13" fmla="*/ 0 h 1432"/>
                <a:gd name="T14" fmla="*/ 252 w 504"/>
                <a:gd name="T15" fmla="*/ 0 h 1432"/>
                <a:gd name="T16" fmla="*/ 503 w 504"/>
                <a:gd name="T17" fmla="*/ 71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1432">
                  <a:moveTo>
                    <a:pt x="503" y="716"/>
                  </a:moveTo>
                  <a:lnTo>
                    <a:pt x="503" y="716"/>
                  </a:lnTo>
                  <a:cubicBezTo>
                    <a:pt x="503" y="1112"/>
                    <a:pt x="390" y="1431"/>
                    <a:pt x="252" y="1431"/>
                  </a:cubicBezTo>
                  <a:lnTo>
                    <a:pt x="252" y="1431"/>
                  </a:lnTo>
                  <a:cubicBezTo>
                    <a:pt x="113" y="1431"/>
                    <a:pt x="0" y="1112"/>
                    <a:pt x="0" y="716"/>
                  </a:cubicBezTo>
                  <a:lnTo>
                    <a:pt x="0" y="716"/>
                  </a:lnTo>
                  <a:cubicBezTo>
                    <a:pt x="0" y="321"/>
                    <a:pt x="113" y="0"/>
                    <a:pt x="252" y="0"/>
                  </a:cubicBezTo>
                  <a:lnTo>
                    <a:pt x="252" y="0"/>
                  </a:lnTo>
                  <a:cubicBezTo>
                    <a:pt x="390" y="0"/>
                    <a:pt x="503" y="321"/>
                    <a:pt x="503" y="716"/>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sp>
        <p:nvSpPr>
          <p:cNvPr id="38" name="Right Arrow 11">
            <a:extLst>
              <a:ext uri="{FF2B5EF4-FFF2-40B4-BE49-F238E27FC236}">
                <a16:creationId xmlns:a16="http://schemas.microsoft.com/office/drawing/2014/main" xmlns="" id="{308C9244-E9F4-4F57-BCA8-1F8B1D01ABA1}"/>
              </a:ext>
            </a:extLst>
          </p:cNvPr>
          <p:cNvSpPr/>
          <p:nvPr/>
        </p:nvSpPr>
        <p:spPr>
          <a:xfrm rot="20602143">
            <a:off x="3587798" y="4017516"/>
            <a:ext cx="7235138" cy="29548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0" name="Oval 12">
            <a:extLst>
              <a:ext uri="{FF2B5EF4-FFF2-40B4-BE49-F238E27FC236}">
                <a16:creationId xmlns:a16="http://schemas.microsoft.com/office/drawing/2014/main" xmlns="" id="{54FE7DEE-EB85-48D0-8EF2-E28288AF4349}"/>
              </a:ext>
            </a:extLst>
          </p:cNvPr>
          <p:cNvSpPr/>
          <p:nvPr/>
        </p:nvSpPr>
        <p:spPr>
          <a:xfrm>
            <a:off x="4094297" y="4658035"/>
            <a:ext cx="675585" cy="675585"/>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2" name="Oval 13">
            <a:extLst>
              <a:ext uri="{FF2B5EF4-FFF2-40B4-BE49-F238E27FC236}">
                <a16:creationId xmlns:a16="http://schemas.microsoft.com/office/drawing/2014/main" xmlns="" id="{3021BB9E-B2B0-4A4E-8417-6F11E1C234FB}"/>
              </a:ext>
            </a:extLst>
          </p:cNvPr>
          <p:cNvSpPr/>
          <p:nvPr/>
        </p:nvSpPr>
        <p:spPr>
          <a:xfrm>
            <a:off x="5693197" y="4174309"/>
            <a:ext cx="675585" cy="675585"/>
          </a:xfrm>
          <a:prstGeom prst="ellipse">
            <a:avLst/>
          </a:pr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3" name="Oval 14">
            <a:extLst>
              <a:ext uri="{FF2B5EF4-FFF2-40B4-BE49-F238E27FC236}">
                <a16:creationId xmlns:a16="http://schemas.microsoft.com/office/drawing/2014/main" xmlns="" id="{19F82428-3FC8-4EEE-917F-052449F994A6}"/>
              </a:ext>
            </a:extLst>
          </p:cNvPr>
          <p:cNvSpPr/>
          <p:nvPr/>
        </p:nvSpPr>
        <p:spPr>
          <a:xfrm>
            <a:off x="7292097" y="3698061"/>
            <a:ext cx="675585" cy="675585"/>
          </a:xfrm>
          <a:prstGeom prst="ellipse">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useBgFill="1">
        <p:nvSpPr>
          <p:cNvPr id="44" name="Oval 15">
            <a:extLst>
              <a:ext uri="{FF2B5EF4-FFF2-40B4-BE49-F238E27FC236}">
                <a16:creationId xmlns:a16="http://schemas.microsoft.com/office/drawing/2014/main" xmlns="" id="{76038C27-D81C-46D7-B596-5D668FC6D5B1}"/>
              </a:ext>
            </a:extLst>
          </p:cNvPr>
          <p:cNvSpPr/>
          <p:nvPr/>
        </p:nvSpPr>
        <p:spPr>
          <a:xfrm>
            <a:off x="8890997" y="3227912"/>
            <a:ext cx="675585" cy="675585"/>
          </a:xfrm>
          <a:prstGeom prst="ellipse">
            <a:avLst/>
          </a:prstGeom>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5" name="Rectangle 20">
            <a:extLst>
              <a:ext uri="{FF2B5EF4-FFF2-40B4-BE49-F238E27FC236}">
                <a16:creationId xmlns:a16="http://schemas.microsoft.com/office/drawing/2014/main" xmlns="" id="{AD0112D8-9807-4B4F-A347-A882E122BFE4}"/>
              </a:ext>
            </a:extLst>
          </p:cNvPr>
          <p:cNvSpPr/>
          <p:nvPr/>
        </p:nvSpPr>
        <p:spPr>
          <a:xfrm>
            <a:off x="5693196" y="4999859"/>
            <a:ext cx="36180" cy="898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6" name="Rectangle 21">
            <a:extLst>
              <a:ext uri="{FF2B5EF4-FFF2-40B4-BE49-F238E27FC236}">
                <a16:creationId xmlns:a16="http://schemas.microsoft.com/office/drawing/2014/main" xmlns="" id="{E270C971-EFD7-42E4-9A94-2F898C9687EB}"/>
              </a:ext>
            </a:extLst>
          </p:cNvPr>
          <p:cNvSpPr/>
          <p:nvPr/>
        </p:nvSpPr>
        <p:spPr>
          <a:xfrm>
            <a:off x="8890996" y="4039884"/>
            <a:ext cx="36180" cy="898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7" name="Rectangle 22">
            <a:extLst>
              <a:ext uri="{FF2B5EF4-FFF2-40B4-BE49-F238E27FC236}">
                <a16:creationId xmlns:a16="http://schemas.microsoft.com/office/drawing/2014/main" xmlns="" id="{92B6465E-F563-4122-893C-418CD7554F65}"/>
              </a:ext>
            </a:extLst>
          </p:cNvPr>
          <p:cNvSpPr/>
          <p:nvPr/>
        </p:nvSpPr>
        <p:spPr>
          <a:xfrm>
            <a:off x="4094296" y="3592908"/>
            <a:ext cx="36180" cy="898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8" name="Rectangle 23">
            <a:extLst>
              <a:ext uri="{FF2B5EF4-FFF2-40B4-BE49-F238E27FC236}">
                <a16:creationId xmlns:a16="http://schemas.microsoft.com/office/drawing/2014/main" xmlns="" id="{D198DAEA-3F40-44F5-9220-0FD28906487D}"/>
              </a:ext>
            </a:extLst>
          </p:cNvPr>
          <p:cNvSpPr/>
          <p:nvPr/>
        </p:nvSpPr>
        <p:spPr>
          <a:xfrm>
            <a:off x="7292096" y="2632933"/>
            <a:ext cx="36180" cy="898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9" name="Subtitle 2">
            <a:extLst>
              <a:ext uri="{FF2B5EF4-FFF2-40B4-BE49-F238E27FC236}">
                <a16:creationId xmlns:a16="http://schemas.microsoft.com/office/drawing/2014/main" xmlns="" id="{F0D21CDA-7EE6-405B-9223-6DC75CB5BD6F}"/>
              </a:ext>
            </a:extLst>
          </p:cNvPr>
          <p:cNvSpPr txBox="1">
            <a:spLocks/>
          </p:cNvSpPr>
          <p:nvPr/>
        </p:nvSpPr>
        <p:spPr>
          <a:xfrm>
            <a:off x="4238560" y="3018653"/>
            <a:ext cx="1773166"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Los gestores de riesgos deben participar en el inicio de los procesos de fijación de la estrategia</a:t>
            </a:r>
          </a:p>
        </p:txBody>
      </p:sp>
      <p:sp>
        <p:nvSpPr>
          <p:cNvPr id="50" name="Subtitle 2">
            <a:extLst>
              <a:ext uri="{FF2B5EF4-FFF2-40B4-BE49-F238E27FC236}">
                <a16:creationId xmlns:a16="http://schemas.microsoft.com/office/drawing/2014/main" xmlns="" id="{AA00D942-ADA4-4522-A65D-8781BEE69238}"/>
              </a:ext>
            </a:extLst>
          </p:cNvPr>
          <p:cNvSpPr txBox="1">
            <a:spLocks/>
          </p:cNvSpPr>
          <p:nvPr/>
        </p:nvSpPr>
        <p:spPr>
          <a:xfrm>
            <a:off x="5844023" y="4958416"/>
            <a:ext cx="1924854" cy="16966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Los riesgos asociados a los nuevos productos deben ser considerados y comunicados al consejo de administración</a:t>
            </a:r>
          </a:p>
        </p:txBody>
      </p:sp>
      <p:sp>
        <p:nvSpPr>
          <p:cNvPr id="51" name="Subtitle 2">
            <a:extLst>
              <a:ext uri="{FF2B5EF4-FFF2-40B4-BE49-F238E27FC236}">
                <a16:creationId xmlns:a16="http://schemas.microsoft.com/office/drawing/2014/main" xmlns="" id="{AEB99813-61B3-4272-90E1-003702B2BA48}"/>
              </a:ext>
            </a:extLst>
          </p:cNvPr>
          <p:cNvSpPr txBox="1">
            <a:spLocks/>
          </p:cNvSpPr>
          <p:nvPr/>
        </p:nvSpPr>
        <p:spPr>
          <a:xfrm>
            <a:off x="7414023" y="1841424"/>
            <a:ext cx="2116380"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El análisis de los riesgos emergentes y las pruebas de resistencia deben influir en las decisiones empresariales</a:t>
            </a:r>
          </a:p>
        </p:txBody>
      </p:sp>
      <p:sp>
        <p:nvSpPr>
          <p:cNvPr id="52" name="Subtitle 2">
            <a:extLst>
              <a:ext uri="{FF2B5EF4-FFF2-40B4-BE49-F238E27FC236}">
                <a16:creationId xmlns:a16="http://schemas.microsoft.com/office/drawing/2014/main" xmlns="" id="{806E5329-E54B-4AEA-9B57-C67E6AF6D7A9}"/>
              </a:ext>
            </a:extLst>
          </p:cNvPr>
          <p:cNvSpPr txBox="1">
            <a:spLocks/>
          </p:cNvSpPr>
          <p:nvPr/>
        </p:nvSpPr>
        <p:spPr>
          <a:xfrm>
            <a:off x="9038908" y="4010541"/>
            <a:ext cx="2072437" cy="188129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La información sobre riesgos</a:t>
            </a:r>
            <a:br>
              <a:rPr lang="en-GB" sz="2000" dirty="0">
                <a:solidFill>
                  <a:srgbClr val="245473"/>
                </a:solidFill>
                <a:latin typeface="+mj-lt"/>
                <a:ea typeface="Lato Light" panose="020F0502020204030203" pitchFamily="34" charset="0"/>
                <a:cs typeface="Mukta ExtraLight" panose="020B0000000000000000" pitchFamily="34" charset="77"/>
              </a:rPr>
            </a:br>
            <a:r>
              <a:rPr lang="en-GB" sz="2000" dirty="0">
                <a:solidFill>
                  <a:srgbClr val="245473"/>
                </a:solidFill>
                <a:latin typeface="+mj-lt"/>
                <a:ea typeface="Lato Light" panose="020F0502020204030203" pitchFamily="34" charset="0"/>
                <a:cs typeface="Mukta ExtraLight" panose="020B0000000000000000" pitchFamily="34" charset="77"/>
              </a:rPr>
              <a:t>debe ser compartida</a:t>
            </a:r>
            <a:br>
              <a:rPr lang="en-GB" sz="2000" dirty="0">
                <a:solidFill>
                  <a:srgbClr val="245473"/>
                </a:solidFill>
                <a:latin typeface="+mj-lt"/>
                <a:ea typeface="Lato Light" panose="020F0502020204030203" pitchFamily="34" charset="0"/>
                <a:cs typeface="Mukta ExtraLight" panose="020B0000000000000000" pitchFamily="34" charset="77"/>
              </a:rPr>
            </a:br>
            <a:r>
              <a:rPr lang="en-GB" sz="2000" dirty="0">
                <a:solidFill>
                  <a:srgbClr val="245473"/>
                </a:solidFill>
                <a:latin typeface="+mj-lt"/>
                <a:ea typeface="Lato Light" panose="020F0502020204030203" pitchFamily="34" charset="0"/>
                <a:cs typeface="Mukta ExtraLight" panose="020B0000000000000000" pitchFamily="34" charset="77"/>
              </a:rPr>
              <a:t>en toda la empresa para evitar que se repita el mismo evento</a:t>
            </a:r>
          </a:p>
        </p:txBody>
      </p:sp>
    </p:spTree>
    <p:extLst>
      <p:ext uri="{BB962C8B-B14F-4D97-AF65-F5344CB8AC3E}">
        <p14:creationId xmlns:p14="http://schemas.microsoft.com/office/powerpoint/2010/main" val="151545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22534" y="573601"/>
            <a:ext cx="8852375" cy="697353"/>
          </a:xfrm>
        </p:spPr>
        <p:txBody>
          <a:bodyPr>
            <a:normAutofit/>
          </a:bodyPr>
          <a:lstStyle/>
          <a:p>
            <a:r>
              <a:rPr lang="en-GB" dirty="0"/>
              <a:t>Procesos de gestión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3075320"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Los procesos de gestión de riesgos se agrupan de diferentes maneras, pero generalmente incluyen lo contrario.</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Lo ideal es que cada uno de estos procesos sea continuo y no, por ejemplo, anual.</a:t>
            </a:r>
          </a:p>
        </p:txBody>
      </p:sp>
      <p:sp>
        <p:nvSpPr>
          <p:cNvPr id="25" name="Freeform 53">
            <a:extLst>
              <a:ext uri="{FF2B5EF4-FFF2-40B4-BE49-F238E27FC236}">
                <a16:creationId xmlns:a16="http://schemas.microsoft.com/office/drawing/2014/main" xmlns="" id="{6640D031-5A83-4513-A80B-8F840B09C5D5}"/>
              </a:ext>
            </a:extLst>
          </p:cNvPr>
          <p:cNvSpPr/>
          <p:nvPr/>
        </p:nvSpPr>
        <p:spPr>
          <a:xfrm>
            <a:off x="6755438" y="2278036"/>
            <a:ext cx="1917320" cy="1486415"/>
          </a:xfrm>
          <a:custGeom>
            <a:avLst/>
            <a:gdLst>
              <a:gd name="connsiteX0" fmla="*/ 1068123 w 5111523"/>
              <a:gd name="connsiteY0" fmla="*/ 0 h 3962742"/>
              <a:gd name="connsiteX1" fmla="*/ 4598550 w 5111523"/>
              <a:gd name="connsiteY1" fmla="*/ 1664939 h 3962742"/>
              <a:gd name="connsiteX2" fmla="*/ 4670437 w 5111523"/>
              <a:gd name="connsiteY2" fmla="*/ 1756416 h 3962742"/>
              <a:gd name="connsiteX3" fmla="*/ 5111523 w 5111523"/>
              <a:gd name="connsiteY3" fmla="*/ 1436197 h 3962742"/>
              <a:gd name="connsiteX4" fmla="*/ 4424950 w 5111523"/>
              <a:gd name="connsiteY4" fmla="*/ 3962742 h 3962742"/>
              <a:gd name="connsiteX5" fmla="*/ 1809996 w 5111523"/>
              <a:gd name="connsiteY5" fmla="*/ 3833035 h 3962742"/>
              <a:gd name="connsiteX6" fmla="*/ 2294796 w 5111523"/>
              <a:gd name="connsiteY6" fmla="*/ 3481081 h 3962742"/>
              <a:gd name="connsiteX7" fmla="*/ 2231672 w 5111523"/>
              <a:gd name="connsiteY7" fmla="*/ 3411626 h 3962742"/>
              <a:gd name="connsiteX8" fmla="*/ 1068123 w 5111523"/>
              <a:gd name="connsiteY8" fmla="*/ 2929668 h 3962742"/>
              <a:gd name="connsiteX9" fmla="*/ 899880 w 5111523"/>
              <a:gd name="connsiteY9" fmla="*/ 2938164 h 3962742"/>
              <a:gd name="connsiteX10" fmla="*/ 859090 w 5111523"/>
              <a:gd name="connsiteY10" fmla="*/ 2944389 h 3962742"/>
              <a:gd name="connsiteX11" fmla="*/ 1546598 w 5111523"/>
              <a:gd name="connsiteY11" fmla="*/ 1140048 h 3962742"/>
              <a:gd name="connsiteX12" fmla="*/ 0 w 5111523"/>
              <a:gd name="connsiteY12" fmla="*/ 127160 h 3962742"/>
              <a:gd name="connsiteX13" fmla="*/ 202033 w 5111523"/>
              <a:gd name="connsiteY13" fmla="*/ 81864 h 3962742"/>
              <a:gd name="connsiteX14" fmla="*/ 1068123 w 5111523"/>
              <a:gd name="connsiteY14" fmla="*/ 0 h 39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11523" h="3962742">
                <a:moveTo>
                  <a:pt x="1068123" y="0"/>
                </a:moveTo>
                <a:cubicBezTo>
                  <a:pt x="2489447" y="0"/>
                  <a:pt x="3759396" y="648119"/>
                  <a:pt x="4598550" y="1664939"/>
                </a:cubicBezTo>
                <a:lnTo>
                  <a:pt x="4670437" y="1756416"/>
                </a:lnTo>
                <a:lnTo>
                  <a:pt x="5111523" y="1436197"/>
                </a:lnTo>
                <a:lnTo>
                  <a:pt x="4424950" y="3962742"/>
                </a:lnTo>
                <a:lnTo>
                  <a:pt x="1809996" y="3833035"/>
                </a:lnTo>
                <a:lnTo>
                  <a:pt x="2294796" y="3481081"/>
                </a:lnTo>
                <a:lnTo>
                  <a:pt x="2231672" y="3411626"/>
                </a:lnTo>
                <a:cubicBezTo>
                  <a:pt x="1933894" y="3113848"/>
                  <a:pt x="1522517" y="2929668"/>
                  <a:pt x="1068123" y="2929668"/>
                </a:cubicBezTo>
                <a:cubicBezTo>
                  <a:pt x="1011324" y="2929668"/>
                  <a:pt x="955197" y="2932546"/>
                  <a:pt x="899880" y="2938164"/>
                </a:cubicBezTo>
                <a:lnTo>
                  <a:pt x="859090" y="2944389"/>
                </a:lnTo>
                <a:lnTo>
                  <a:pt x="1546598" y="1140048"/>
                </a:lnTo>
                <a:lnTo>
                  <a:pt x="0" y="127160"/>
                </a:lnTo>
                <a:lnTo>
                  <a:pt x="202033" y="81864"/>
                </a:lnTo>
                <a:cubicBezTo>
                  <a:pt x="482475" y="28130"/>
                  <a:pt x="772014" y="0"/>
                  <a:pt x="10681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27" name="Freeform 52">
            <a:extLst>
              <a:ext uri="{FF2B5EF4-FFF2-40B4-BE49-F238E27FC236}">
                <a16:creationId xmlns:a16="http://schemas.microsoft.com/office/drawing/2014/main" xmlns="" id="{48FDD969-148F-4AA0-9F2F-BAAF161A84FC}"/>
              </a:ext>
            </a:extLst>
          </p:cNvPr>
          <p:cNvSpPr/>
          <p:nvPr/>
        </p:nvSpPr>
        <p:spPr>
          <a:xfrm>
            <a:off x="5446013" y="2167614"/>
            <a:ext cx="1889551" cy="1712944"/>
          </a:xfrm>
          <a:custGeom>
            <a:avLst/>
            <a:gdLst>
              <a:gd name="connsiteX0" fmla="*/ 2847233 w 5037490"/>
              <a:gd name="connsiteY0" fmla="*/ 0 h 4566661"/>
              <a:gd name="connsiteX1" fmla="*/ 5037490 w 5037490"/>
              <a:gd name="connsiteY1" fmla="*/ 1434429 h 4566661"/>
              <a:gd name="connsiteX2" fmla="*/ 4105269 w 5037490"/>
              <a:gd name="connsiteY2" fmla="*/ 3881012 h 4566661"/>
              <a:gd name="connsiteX3" fmla="*/ 3932563 w 5037490"/>
              <a:gd name="connsiteY3" fmla="*/ 3348218 h 4566661"/>
              <a:gd name="connsiteX4" fmla="*/ 3918510 w 5037490"/>
              <a:gd name="connsiteY4" fmla="*/ 3353361 h 4566661"/>
              <a:gd name="connsiteX5" fmla="*/ 2960359 w 5037490"/>
              <a:gd name="connsiteY5" fmla="*/ 4478083 h 4566661"/>
              <a:gd name="connsiteX6" fmla="*/ 2941952 w 5037490"/>
              <a:gd name="connsiteY6" fmla="*/ 4566661 h 4566661"/>
              <a:gd name="connsiteX7" fmla="*/ 1441393 w 5037490"/>
              <a:gd name="connsiteY7" fmla="*/ 3359382 h 4566661"/>
              <a:gd name="connsiteX8" fmla="*/ 0 w 5037490"/>
              <a:gd name="connsiteY8" fmla="*/ 4519059 h 4566661"/>
              <a:gd name="connsiteX9" fmla="*/ 20598 w 5037490"/>
              <a:gd name="connsiteY9" fmla="*/ 4286846 h 4566661"/>
              <a:gd name="connsiteX10" fmla="*/ 2985917 w 5037490"/>
              <a:gd name="connsiteY10" fmla="*/ 572001 h 4566661"/>
              <a:gd name="connsiteX11" fmla="*/ 3028029 w 5037490"/>
              <a:gd name="connsiteY11" fmla="*/ 557752 h 45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7490" h="4566661">
                <a:moveTo>
                  <a:pt x="2847233" y="0"/>
                </a:moveTo>
                <a:lnTo>
                  <a:pt x="5037490" y="1434429"/>
                </a:lnTo>
                <a:lnTo>
                  <a:pt x="4105269" y="3881012"/>
                </a:lnTo>
                <a:lnTo>
                  <a:pt x="3932563" y="3348218"/>
                </a:lnTo>
                <a:lnTo>
                  <a:pt x="3918510" y="3353361"/>
                </a:lnTo>
                <a:cubicBezTo>
                  <a:pt x="3444802" y="3553723"/>
                  <a:pt x="3084445" y="3969604"/>
                  <a:pt x="2960359" y="4478083"/>
                </a:cubicBezTo>
                <a:lnTo>
                  <a:pt x="2941952" y="4566661"/>
                </a:lnTo>
                <a:lnTo>
                  <a:pt x="1441393" y="3359382"/>
                </a:lnTo>
                <a:lnTo>
                  <a:pt x="0" y="4519059"/>
                </a:lnTo>
                <a:lnTo>
                  <a:pt x="20598" y="4286846"/>
                </a:lnTo>
                <a:cubicBezTo>
                  <a:pt x="238902" y="2569490"/>
                  <a:pt x="1409254" y="1149295"/>
                  <a:pt x="2985917" y="572001"/>
                </a:cubicBezTo>
                <a:lnTo>
                  <a:pt x="3028029" y="5577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28" name="Freeform 54">
            <a:extLst>
              <a:ext uri="{FF2B5EF4-FFF2-40B4-BE49-F238E27FC236}">
                <a16:creationId xmlns:a16="http://schemas.microsoft.com/office/drawing/2014/main" xmlns="" id="{D2F92E03-148A-4494-BC26-52C335B7645D}"/>
              </a:ext>
            </a:extLst>
          </p:cNvPr>
          <p:cNvSpPr/>
          <p:nvPr/>
        </p:nvSpPr>
        <p:spPr>
          <a:xfrm>
            <a:off x="7505477" y="3073066"/>
            <a:ext cx="1366749" cy="2057570"/>
          </a:xfrm>
          <a:custGeom>
            <a:avLst/>
            <a:gdLst>
              <a:gd name="connsiteX0" fmla="*/ 2926251 w 3643716"/>
              <a:gd name="connsiteY0" fmla="*/ 0 h 5485425"/>
              <a:gd name="connsiteX1" fmla="*/ 3037558 w 3643716"/>
              <a:gd name="connsiteY1" fmla="*/ 178321 h 5485425"/>
              <a:gd name="connsiteX2" fmla="*/ 3643716 w 3643716"/>
              <a:gd name="connsiteY2" fmla="*/ 2455646 h 5485425"/>
              <a:gd name="connsiteX3" fmla="*/ 2862348 w 3643716"/>
              <a:gd name="connsiteY3" fmla="*/ 5013670 h 5485425"/>
              <a:gd name="connsiteX4" fmla="*/ 2851281 w 3643716"/>
              <a:gd name="connsiteY4" fmla="*/ 5029233 h 5485425"/>
              <a:gd name="connsiteX5" fmla="*/ 3301276 w 3643716"/>
              <a:gd name="connsiteY5" fmla="*/ 5355992 h 5485425"/>
              <a:gd name="connsiteX6" fmla="*/ 686308 w 3643716"/>
              <a:gd name="connsiteY6" fmla="*/ 5485425 h 5485425"/>
              <a:gd name="connsiteX7" fmla="*/ 0 w 3643716"/>
              <a:gd name="connsiteY7" fmla="*/ 2958809 h 5485425"/>
              <a:gd name="connsiteX8" fmla="*/ 476197 w 3643716"/>
              <a:gd name="connsiteY8" fmla="*/ 3304594 h 5485425"/>
              <a:gd name="connsiteX9" fmla="*/ 515444 w 3643716"/>
              <a:gd name="connsiteY9" fmla="*/ 3239992 h 5485425"/>
              <a:gd name="connsiteX10" fmla="*/ 714048 w 3643716"/>
              <a:gd name="connsiteY10" fmla="*/ 2455646 h 5485425"/>
              <a:gd name="connsiteX11" fmla="*/ 599910 w 3643716"/>
              <a:gd name="connsiteY11" fmla="*/ 1852281 h 5485425"/>
              <a:gd name="connsiteX12" fmla="*/ 552317 w 3643716"/>
              <a:gd name="connsiteY12" fmla="*/ 1750306 h 5485425"/>
              <a:gd name="connsiteX13" fmla="*/ 2425369 w 3643716"/>
              <a:gd name="connsiteY13" fmla="*/ 1843213 h 54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3716" h="5485425">
                <a:moveTo>
                  <a:pt x="2926251" y="0"/>
                </a:moveTo>
                <a:lnTo>
                  <a:pt x="3037558" y="178321"/>
                </a:lnTo>
                <a:cubicBezTo>
                  <a:pt x="3423175" y="848945"/>
                  <a:pt x="3643716" y="1626541"/>
                  <a:pt x="3643716" y="2455646"/>
                </a:cubicBezTo>
                <a:cubicBezTo>
                  <a:pt x="3643716" y="3403196"/>
                  <a:pt x="3355663" y="4283467"/>
                  <a:pt x="2862348" y="5013670"/>
                </a:cubicBezTo>
                <a:lnTo>
                  <a:pt x="2851281" y="5029233"/>
                </a:lnTo>
                <a:lnTo>
                  <a:pt x="3301276" y="5355992"/>
                </a:lnTo>
                <a:lnTo>
                  <a:pt x="686308" y="5485425"/>
                </a:lnTo>
                <a:lnTo>
                  <a:pt x="0" y="2958809"/>
                </a:lnTo>
                <a:lnTo>
                  <a:pt x="476197" y="3304594"/>
                </a:lnTo>
                <a:lnTo>
                  <a:pt x="515444" y="3239992"/>
                </a:lnTo>
                <a:cubicBezTo>
                  <a:pt x="642103" y="3006835"/>
                  <a:pt x="714048" y="2739642"/>
                  <a:pt x="714048" y="2455646"/>
                </a:cubicBezTo>
                <a:cubicBezTo>
                  <a:pt x="714048" y="2242649"/>
                  <a:pt x="673579" y="2039104"/>
                  <a:pt x="599910" y="1852281"/>
                </a:cubicBezTo>
                <a:lnTo>
                  <a:pt x="552317" y="1750306"/>
                </a:lnTo>
                <a:lnTo>
                  <a:pt x="2425369" y="18432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29" name="Freeform 56">
            <a:extLst>
              <a:ext uri="{FF2B5EF4-FFF2-40B4-BE49-F238E27FC236}">
                <a16:creationId xmlns:a16="http://schemas.microsoft.com/office/drawing/2014/main" xmlns="" id="{8D3B971F-1C43-45CC-A533-63382C7713B8}"/>
              </a:ext>
            </a:extLst>
          </p:cNvPr>
          <p:cNvSpPr/>
          <p:nvPr/>
        </p:nvSpPr>
        <p:spPr>
          <a:xfrm>
            <a:off x="5221512" y="3427710"/>
            <a:ext cx="1654421" cy="2159336"/>
          </a:xfrm>
          <a:custGeom>
            <a:avLst/>
            <a:gdLst>
              <a:gd name="connsiteX0" fmla="*/ 2039909 w 4410641"/>
              <a:gd name="connsiteY0" fmla="*/ 0 h 5756729"/>
              <a:gd name="connsiteX1" fmla="*/ 4079818 w 4410641"/>
              <a:gd name="connsiteY1" fmla="*/ 1641214 h 5756729"/>
              <a:gd name="connsiteX2" fmla="*/ 3518641 w 4410641"/>
              <a:gd name="connsiteY2" fmla="*/ 1641214 h 5756729"/>
              <a:gd name="connsiteX3" fmla="*/ 3520520 w 4410641"/>
              <a:gd name="connsiteY3" fmla="*/ 1678416 h 5756729"/>
              <a:gd name="connsiteX4" fmla="*/ 4321306 w 4410641"/>
              <a:gd name="connsiteY4" fmla="*/ 2927662 h 5756729"/>
              <a:gd name="connsiteX5" fmla="*/ 4410641 w 4410641"/>
              <a:gd name="connsiteY5" fmla="*/ 2972715 h 5756729"/>
              <a:gd name="connsiteX6" fmla="*/ 2801332 w 4410641"/>
              <a:gd name="connsiteY6" fmla="*/ 4024712 h 5756729"/>
              <a:gd name="connsiteX7" fmla="*/ 3459590 w 4410641"/>
              <a:gd name="connsiteY7" fmla="*/ 5756729 h 5756729"/>
              <a:gd name="connsiteX8" fmla="*/ 3274680 w 4410641"/>
              <a:gd name="connsiteY8" fmla="*/ 5681192 h 5756729"/>
              <a:gd name="connsiteX9" fmla="*/ 588309 w 4410641"/>
              <a:gd name="connsiteY9" fmla="*/ 1745611 h 5756729"/>
              <a:gd name="connsiteX10" fmla="*/ 585670 w 4410641"/>
              <a:gd name="connsiteY10" fmla="*/ 1641214 h 5756729"/>
              <a:gd name="connsiteX11" fmla="*/ 0 w 4410641"/>
              <a:gd name="connsiteY11" fmla="*/ 1641214 h 57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0641" h="5756729">
                <a:moveTo>
                  <a:pt x="2039909" y="0"/>
                </a:moveTo>
                <a:lnTo>
                  <a:pt x="4079818" y="1641214"/>
                </a:lnTo>
                <a:lnTo>
                  <a:pt x="3518641" y="1641214"/>
                </a:lnTo>
                <a:lnTo>
                  <a:pt x="3520520" y="1678416"/>
                </a:lnTo>
                <a:cubicBezTo>
                  <a:pt x="3574591" y="2210844"/>
                  <a:pt x="3882493" y="2668232"/>
                  <a:pt x="4321306" y="2927662"/>
                </a:cubicBezTo>
                <a:lnTo>
                  <a:pt x="4410641" y="2972715"/>
                </a:lnTo>
                <a:lnTo>
                  <a:pt x="2801332" y="4024712"/>
                </a:lnTo>
                <a:lnTo>
                  <a:pt x="3459590" y="5756729"/>
                </a:lnTo>
                <a:lnTo>
                  <a:pt x="3274680" y="5681192"/>
                </a:lnTo>
                <a:cubicBezTo>
                  <a:pt x="1754617" y="4993937"/>
                  <a:pt x="677248" y="3500164"/>
                  <a:pt x="588309" y="1745611"/>
                </a:cubicBezTo>
                <a:lnTo>
                  <a:pt x="58567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30" name="Freeform 55">
            <a:extLst>
              <a:ext uri="{FF2B5EF4-FFF2-40B4-BE49-F238E27FC236}">
                <a16:creationId xmlns:a16="http://schemas.microsoft.com/office/drawing/2014/main" xmlns="" id="{C89C9B63-A9BB-402F-9931-28530A8A54C6}"/>
              </a:ext>
            </a:extLst>
          </p:cNvPr>
          <p:cNvSpPr/>
          <p:nvPr/>
        </p:nvSpPr>
        <p:spPr>
          <a:xfrm>
            <a:off x="6272284" y="4400020"/>
            <a:ext cx="2199563" cy="1455356"/>
          </a:xfrm>
          <a:custGeom>
            <a:avLst/>
            <a:gdLst>
              <a:gd name="connsiteX0" fmla="*/ 2191480 w 5863974"/>
              <a:gd name="connsiteY0" fmla="*/ 0 h 3879938"/>
              <a:gd name="connsiteX1" fmla="*/ 2019567 w 5863974"/>
              <a:gd name="connsiteY1" fmla="*/ 528810 h 3879938"/>
              <a:gd name="connsiteX2" fmla="*/ 2024573 w 5863974"/>
              <a:gd name="connsiteY2" fmla="*/ 530097 h 3879938"/>
              <a:gd name="connsiteX3" fmla="*/ 2356200 w 5863974"/>
              <a:gd name="connsiteY3" fmla="*/ 563528 h 3879938"/>
              <a:gd name="connsiteX4" fmla="*/ 3402895 w 5863974"/>
              <a:gd name="connsiteY4" fmla="*/ 187774 h 3879938"/>
              <a:gd name="connsiteX5" fmla="*/ 3477476 w 5863974"/>
              <a:gd name="connsiteY5" fmla="*/ 119991 h 3879938"/>
              <a:gd name="connsiteX6" fmla="*/ 3973966 w 5863974"/>
              <a:gd name="connsiteY6" fmla="*/ 1947801 h 3879938"/>
              <a:gd name="connsiteX7" fmla="*/ 5863974 w 5863974"/>
              <a:gd name="connsiteY7" fmla="*/ 1854251 h 3879938"/>
              <a:gd name="connsiteX8" fmla="*/ 5724305 w 5863974"/>
              <a:gd name="connsiteY8" fmla="*/ 2014522 h 3879938"/>
              <a:gd name="connsiteX9" fmla="*/ 2356200 w 5863974"/>
              <a:gd name="connsiteY9" fmla="*/ 3493196 h 3879938"/>
              <a:gd name="connsiteX10" fmla="*/ 1212793 w 5863974"/>
              <a:gd name="connsiteY10" fmla="*/ 3349157 h 3879938"/>
              <a:gd name="connsiteX11" fmla="*/ 1111993 w 5863974"/>
              <a:gd name="connsiteY11" fmla="*/ 3320533 h 3879938"/>
              <a:gd name="connsiteX12" fmla="*/ 930133 w 5863974"/>
              <a:gd name="connsiteY12" fmla="*/ 3879938 h 3879938"/>
              <a:gd name="connsiteX13" fmla="*/ 0 w 5863974"/>
              <a:gd name="connsiteY13" fmla="*/ 1432559 h 387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974" h="3879938">
                <a:moveTo>
                  <a:pt x="2191480" y="0"/>
                </a:moveTo>
                <a:lnTo>
                  <a:pt x="2019567" y="528810"/>
                </a:lnTo>
                <a:lnTo>
                  <a:pt x="2024573" y="530097"/>
                </a:lnTo>
                <a:cubicBezTo>
                  <a:pt x="2131692" y="552017"/>
                  <a:pt x="2242601" y="563528"/>
                  <a:pt x="2356200" y="563528"/>
                </a:cubicBezTo>
                <a:cubicBezTo>
                  <a:pt x="2753795" y="563528"/>
                  <a:pt x="3118455" y="422515"/>
                  <a:pt x="3402895" y="187774"/>
                </a:cubicBezTo>
                <a:lnTo>
                  <a:pt x="3477476" y="119991"/>
                </a:lnTo>
                <a:lnTo>
                  <a:pt x="3973966" y="1947801"/>
                </a:lnTo>
                <a:lnTo>
                  <a:pt x="5863974" y="1854251"/>
                </a:lnTo>
                <a:lnTo>
                  <a:pt x="5724305" y="2014522"/>
                </a:lnTo>
                <a:cubicBezTo>
                  <a:pt x="4888138" y="2923560"/>
                  <a:pt x="3688691" y="3493196"/>
                  <a:pt x="2356200" y="3493196"/>
                </a:cubicBezTo>
                <a:cubicBezTo>
                  <a:pt x="1961388" y="3493196"/>
                  <a:pt x="1578256" y="3443187"/>
                  <a:pt x="1212793" y="3349157"/>
                </a:cubicBezTo>
                <a:lnTo>
                  <a:pt x="1111993" y="3320533"/>
                </a:lnTo>
                <a:lnTo>
                  <a:pt x="930133" y="3879938"/>
                </a:lnTo>
                <a:lnTo>
                  <a:pt x="0" y="143255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35" name="TextBox 57">
            <a:extLst>
              <a:ext uri="{FF2B5EF4-FFF2-40B4-BE49-F238E27FC236}">
                <a16:creationId xmlns:a16="http://schemas.microsoft.com/office/drawing/2014/main" xmlns="" id="{F18ADF2E-E15B-48F9-A248-42A6129A28CA}"/>
              </a:ext>
            </a:extLst>
          </p:cNvPr>
          <p:cNvSpPr txBox="1"/>
          <p:nvPr/>
        </p:nvSpPr>
        <p:spPr>
          <a:xfrm>
            <a:off x="6111657" y="2845769"/>
            <a:ext cx="732060"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Informe</a:t>
            </a:r>
          </a:p>
        </p:txBody>
      </p:sp>
      <p:sp>
        <p:nvSpPr>
          <p:cNvPr id="37" name="TextBox 58">
            <a:extLst>
              <a:ext uri="{FF2B5EF4-FFF2-40B4-BE49-F238E27FC236}">
                <a16:creationId xmlns:a16="http://schemas.microsoft.com/office/drawing/2014/main" xmlns="" id="{2124084B-5029-482A-BC95-FD7B936F7AFC}"/>
              </a:ext>
            </a:extLst>
          </p:cNvPr>
          <p:cNvSpPr txBox="1"/>
          <p:nvPr/>
        </p:nvSpPr>
        <p:spPr>
          <a:xfrm>
            <a:off x="7528999" y="2993447"/>
            <a:ext cx="800860"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Identificar</a:t>
            </a:r>
          </a:p>
        </p:txBody>
      </p:sp>
      <p:sp>
        <p:nvSpPr>
          <p:cNvPr id="39" name="TextBox 59">
            <a:extLst>
              <a:ext uri="{FF2B5EF4-FFF2-40B4-BE49-F238E27FC236}">
                <a16:creationId xmlns:a16="http://schemas.microsoft.com/office/drawing/2014/main" xmlns="" id="{8BFFA826-FC26-48FB-92F8-97B8ADFA639C}"/>
              </a:ext>
            </a:extLst>
          </p:cNvPr>
          <p:cNvSpPr txBox="1"/>
          <p:nvPr/>
        </p:nvSpPr>
        <p:spPr>
          <a:xfrm>
            <a:off x="7934148" y="3917363"/>
            <a:ext cx="78579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Evaluar/</a:t>
            </a:r>
          </a:p>
        </p:txBody>
      </p:sp>
      <p:sp>
        <p:nvSpPr>
          <p:cNvPr id="41" name="TextBox 60">
            <a:extLst>
              <a:ext uri="{FF2B5EF4-FFF2-40B4-BE49-F238E27FC236}">
                <a16:creationId xmlns:a16="http://schemas.microsoft.com/office/drawing/2014/main" xmlns="" id="{4A7AF846-1E74-484C-B015-CB5F441AA44B}"/>
              </a:ext>
            </a:extLst>
          </p:cNvPr>
          <p:cNvSpPr txBox="1"/>
          <p:nvPr/>
        </p:nvSpPr>
        <p:spPr>
          <a:xfrm>
            <a:off x="6566323" y="4835310"/>
            <a:ext cx="959044" cy="584775"/>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Gestionar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Responder</a:t>
            </a:r>
          </a:p>
        </p:txBody>
      </p:sp>
      <p:sp>
        <p:nvSpPr>
          <p:cNvPr id="53" name="TextBox 61">
            <a:extLst>
              <a:ext uri="{FF2B5EF4-FFF2-40B4-BE49-F238E27FC236}">
                <a16:creationId xmlns:a16="http://schemas.microsoft.com/office/drawing/2014/main" xmlns="" id="{1937416C-5E1B-42F6-A703-3A79172ADD5C}"/>
              </a:ext>
            </a:extLst>
          </p:cNvPr>
          <p:cNvSpPr txBox="1"/>
          <p:nvPr/>
        </p:nvSpPr>
        <p:spPr>
          <a:xfrm>
            <a:off x="5642009" y="4160750"/>
            <a:ext cx="847924"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Monitor</a:t>
            </a:r>
          </a:p>
        </p:txBody>
      </p:sp>
      <p:sp>
        <p:nvSpPr>
          <p:cNvPr id="54" name="TextBox 59">
            <a:extLst>
              <a:ext uri="{FF2B5EF4-FFF2-40B4-BE49-F238E27FC236}">
                <a16:creationId xmlns:a16="http://schemas.microsoft.com/office/drawing/2014/main" xmlns="" id="{371A6691-B792-4B9D-84D4-409F84494A9B}"/>
              </a:ext>
            </a:extLst>
          </p:cNvPr>
          <p:cNvSpPr txBox="1"/>
          <p:nvPr/>
        </p:nvSpPr>
        <p:spPr>
          <a:xfrm>
            <a:off x="7793143" y="4265682"/>
            <a:ext cx="89659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Medida</a:t>
            </a:r>
          </a:p>
        </p:txBody>
      </p:sp>
      <p:sp>
        <p:nvSpPr>
          <p:cNvPr id="3" name="Ellipse 2">
            <a:extLst>
              <a:ext uri="{FF2B5EF4-FFF2-40B4-BE49-F238E27FC236}">
                <a16:creationId xmlns:a16="http://schemas.microsoft.com/office/drawing/2014/main" xmlns="" id="{6ECB9D34-E1D7-49FB-9EA6-5BCF0406F10E}"/>
              </a:ext>
            </a:extLst>
          </p:cNvPr>
          <p:cNvSpPr/>
          <p:nvPr/>
        </p:nvSpPr>
        <p:spPr>
          <a:xfrm>
            <a:off x="8376276" y="2571835"/>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6" name="Ellipse 15">
            <a:extLst>
              <a:ext uri="{FF2B5EF4-FFF2-40B4-BE49-F238E27FC236}">
                <a16:creationId xmlns:a16="http://schemas.microsoft.com/office/drawing/2014/main" xmlns="" id="{01C4EC67-A784-43D3-8430-B57F3F4952B5}"/>
              </a:ext>
            </a:extLst>
          </p:cNvPr>
          <p:cNvSpPr/>
          <p:nvPr/>
        </p:nvSpPr>
        <p:spPr>
          <a:xfrm>
            <a:off x="8660748" y="4757148"/>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7" name="Ellipse 16">
            <a:extLst>
              <a:ext uri="{FF2B5EF4-FFF2-40B4-BE49-F238E27FC236}">
                <a16:creationId xmlns:a16="http://schemas.microsoft.com/office/drawing/2014/main" xmlns="" id="{704791D4-4B7F-4D0A-9AD7-50AFF9101565}"/>
              </a:ext>
            </a:extLst>
          </p:cNvPr>
          <p:cNvSpPr/>
          <p:nvPr/>
        </p:nvSpPr>
        <p:spPr>
          <a:xfrm>
            <a:off x="6682770" y="5703561"/>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8" name="Ellipse 17">
            <a:extLst>
              <a:ext uri="{FF2B5EF4-FFF2-40B4-BE49-F238E27FC236}">
                <a16:creationId xmlns:a16="http://schemas.microsoft.com/office/drawing/2014/main" xmlns="" id="{735AE69D-F9B8-484B-AB58-EF1B66A7F435}"/>
              </a:ext>
            </a:extLst>
          </p:cNvPr>
          <p:cNvSpPr/>
          <p:nvPr/>
        </p:nvSpPr>
        <p:spPr>
          <a:xfrm>
            <a:off x="5129050" y="4086640"/>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9" name="Ellipse 18">
            <a:extLst>
              <a:ext uri="{FF2B5EF4-FFF2-40B4-BE49-F238E27FC236}">
                <a16:creationId xmlns:a16="http://schemas.microsoft.com/office/drawing/2014/main" xmlns="" id="{5EFA11AD-C4BE-424B-9632-BBABAC924469}"/>
              </a:ext>
            </a:extLst>
          </p:cNvPr>
          <p:cNvSpPr/>
          <p:nvPr/>
        </p:nvSpPr>
        <p:spPr>
          <a:xfrm>
            <a:off x="6201392" y="2140024"/>
            <a:ext cx="264144" cy="271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Tree>
    <p:extLst>
      <p:ext uri="{BB962C8B-B14F-4D97-AF65-F5344CB8AC3E}">
        <p14:creationId xmlns:p14="http://schemas.microsoft.com/office/powerpoint/2010/main" val="107383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4547" y="581423"/>
            <a:ext cx="8852375" cy="697353"/>
          </a:xfrm>
        </p:spPr>
        <p:txBody>
          <a:bodyPr>
            <a:normAutofit fontScale="85000" lnSpcReduction="10000"/>
          </a:bodyPr>
          <a:lstStyle/>
          <a:p>
            <a:r>
              <a:rPr lang="en-GB" dirty="0"/>
              <a:t>¿Por qué es necesario un enfoque estructurado? </a:t>
            </a:r>
            <a:r>
              <a:rPr lang="en-GB" dirty="0">
                <a:sym typeface="Wingdings" panose="05000000000000000000" pitchFamily="2" charset="2"/>
              </a:rPr>
              <a:t>Bloqueos en el camino </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173" y="1798150"/>
            <a:ext cx="3762753" cy="532996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Es necesario un enfoque estructurado de la gestión de riesgos porque: </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Un </a:t>
            </a:r>
            <a:r>
              <a:rPr lang="en-GB" sz="1800" dirty="0">
                <a:solidFill>
                  <a:srgbClr val="245473"/>
                </a:solidFill>
                <a:latin typeface="+mj-lt"/>
                <a:ea typeface="Open Sans Light" panose="020B0306030504020204" pitchFamily="34" charset="0"/>
                <a:cs typeface="Open Sans Light" panose="020B0306030504020204" pitchFamily="34" charset="0"/>
              </a:rPr>
              <a:t>enfoque estructurado que se centra en las principales áreas y prioridades de cumplimiento y riesgo</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Puede demostrar cómo una empresa está cumpliendo y la eficacia del cumplimiento / los resultados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Proporciona continuidad y profesionalidad</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Ayuda a hacer de la Gestión de Riesgos una rutina diaria y viva</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Aplicación universal a todas las áreas de cumplimiento y riesgo</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Se puede informar de ello y proporciona comodidad/garantía a las partes interesadas</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Rectangle 30">
            <a:extLst>
              <a:ext uri="{FF2B5EF4-FFF2-40B4-BE49-F238E27FC236}">
                <a16:creationId xmlns:a16="http://schemas.microsoft.com/office/drawing/2014/main" xmlns="" id="{3C1D4FEF-5882-48B9-A6D0-BF970FF024D6}"/>
              </a:ext>
            </a:extLst>
          </p:cNvPr>
          <p:cNvSpPr/>
          <p:nvPr/>
        </p:nvSpPr>
        <p:spPr>
          <a:xfrm>
            <a:off x="3832027" y="5645149"/>
            <a:ext cx="230833" cy="443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 name="Rectangle 31">
            <a:extLst>
              <a:ext uri="{FF2B5EF4-FFF2-40B4-BE49-F238E27FC236}">
                <a16:creationId xmlns:a16="http://schemas.microsoft.com/office/drawing/2014/main" xmlns="" id="{9BE50143-839F-4300-9EBF-DB661CA97919}"/>
              </a:ext>
            </a:extLst>
          </p:cNvPr>
          <p:cNvSpPr/>
          <p:nvPr/>
        </p:nvSpPr>
        <p:spPr>
          <a:xfrm>
            <a:off x="11598096" y="5645149"/>
            <a:ext cx="230833" cy="4430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 name="Freeform 69">
            <a:extLst>
              <a:ext uri="{FF2B5EF4-FFF2-40B4-BE49-F238E27FC236}">
                <a16:creationId xmlns:a16="http://schemas.microsoft.com/office/drawing/2014/main" xmlns="" id="{3D30F261-3E79-49DD-8358-8F4EAF33160C}"/>
              </a:ext>
            </a:extLst>
          </p:cNvPr>
          <p:cNvSpPr>
            <a:spLocks noChangeArrowheads="1"/>
          </p:cNvSpPr>
          <p:nvPr/>
        </p:nvSpPr>
        <p:spPr bwMode="auto">
          <a:xfrm>
            <a:off x="3832489" y="2735184"/>
            <a:ext cx="7996902" cy="2927597"/>
          </a:xfrm>
          <a:custGeom>
            <a:avLst/>
            <a:gdLst>
              <a:gd name="T0" fmla="*/ 17632 w 17633"/>
              <a:gd name="T1" fmla="*/ 6454 h 6455"/>
              <a:gd name="T2" fmla="*/ 17123 w 17633"/>
              <a:gd name="T3" fmla="*/ 6454 h 6455"/>
              <a:gd name="T4" fmla="*/ 17123 w 17633"/>
              <a:gd name="T5" fmla="*/ 1966 h 6455"/>
              <a:gd name="T6" fmla="*/ 17123 w 17633"/>
              <a:gd name="T7" fmla="*/ 1966 h 6455"/>
              <a:gd name="T8" fmla="*/ 15665 w 17633"/>
              <a:gd name="T9" fmla="*/ 510 h 6455"/>
              <a:gd name="T10" fmla="*/ 15665 w 17633"/>
              <a:gd name="T11" fmla="*/ 510 h 6455"/>
              <a:gd name="T12" fmla="*/ 14207 w 17633"/>
              <a:gd name="T13" fmla="*/ 1966 h 6455"/>
              <a:gd name="T14" fmla="*/ 14207 w 17633"/>
              <a:gd name="T15" fmla="*/ 1966 h 6455"/>
              <a:gd name="T16" fmla="*/ 12240 w 17633"/>
              <a:gd name="T17" fmla="*/ 3933 h 6455"/>
              <a:gd name="T18" fmla="*/ 12240 w 17633"/>
              <a:gd name="T19" fmla="*/ 3933 h 6455"/>
              <a:gd name="T20" fmla="*/ 10273 w 17633"/>
              <a:gd name="T21" fmla="*/ 1966 h 6455"/>
              <a:gd name="T22" fmla="*/ 10273 w 17633"/>
              <a:gd name="T23" fmla="*/ 1966 h 6455"/>
              <a:gd name="T24" fmla="*/ 8816 w 17633"/>
              <a:gd name="T25" fmla="*/ 510 h 6455"/>
              <a:gd name="T26" fmla="*/ 8816 w 17633"/>
              <a:gd name="T27" fmla="*/ 510 h 6455"/>
              <a:gd name="T28" fmla="*/ 7359 w 17633"/>
              <a:gd name="T29" fmla="*/ 1966 h 6455"/>
              <a:gd name="T30" fmla="*/ 7359 w 17633"/>
              <a:gd name="T31" fmla="*/ 1966 h 6455"/>
              <a:gd name="T32" fmla="*/ 5391 w 17633"/>
              <a:gd name="T33" fmla="*/ 3933 h 6455"/>
              <a:gd name="T34" fmla="*/ 5391 w 17633"/>
              <a:gd name="T35" fmla="*/ 3933 h 6455"/>
              <a:gd name="T36" fmla="*/ 3425 w 17633"/>
              <a:gd name="T37" fmla="*/ 1966 h 6455"/>
              <a:gd name="T38" fmla="*/ 3425 w 17633"/>
              <a:gd name="T39" fmla="*/ 1966 h 6455"/>
              <a:gd name="T40" fmla="*/ 1967 w 17633"/>
              <a:gd name="T41" fmla="*/ 510 h 6455"/>
              <a:gd name="T42" fmla="*/ 1967 w 17633"/>
              <a:gd name="T43" fmla="*/ 510 h 6455"/>
              <a:gd name="T44" fmla="*/ 509 w 17633"/>
              <a:gd name="T45" fmla="*/ 1966 h 6455"/>
              <a:gd name="T46" fmla="*/ 509 w 17633"/>
              <a:gd name="T47" fmla="*/ 6454 h 6455"/>
              <a:gd name="T48" fmla="*/ 0 w 17633"/>
              <a:gd name="T49" fmla="*/ 6454 h 6455"/>
              <a:gd name="T50" fmla="*/ 0 w 17633"/>
              <a:gd name="T51" fmla="*/ 1966 h 6455"/>
              <a:gd name="T52" fmla="*/ 0 w 17633"/>
              <a:gd name="T53" fmla="*/ 1966 h 6455"/>
              <a:gd name="T54" fmla="*/ 1967 w 17633"/>
              <a:gd name="T55" fmla="*/ 0 h 6455"/>
              <a:gd name="T56" fmla="*/ 1967 w 17633"/>
              <a:gd name="T57" fmla="*/ 0 h 6455"/>
              <a:gd name="T58" fmla="*/ 3934 w 17633"/>
              <a:gd name="T59" fmla="*/ 1966 h 6455"/>
              <a:gd name="T60" fmla="*/ 3934 w 17633"/>
              <a:gd name="T61" fmla="*/ 1966 h 6455"/>
              <a:gd name="T62" fmla="*/ 5391 w 17633"/>
              <a:gd name="T63" fmla="*/ 3424 h 6455"/>
              <a:gd name="T64" fmla="*/ 5391 w 17633"/>
              <a:gd name="T65" fmla="*/ 3424 h 6455"/>
              <a:gd name="T66" fmla="*/ 6849 w 17633"/>
              <a:gd name="T67" fmla="*/ 1966 h 6455"/>
              <a:gd name="T68" fmla="*/ 6849 w 17633"/>
              <a:gd name="T69" fmla="*/ 1966 h 6455"/>
              <a:gd name="T70" fmla="*/ 8816 w 17633"/>
              <a:gd name="T71" fmla="*/ 0 h 6455"/>
              <a:gd name="T72" fmla="*/ 8816 w 17633"/>
              <a:gd name="T73" fmla="*/ 0 h 6455"/>
              <a:gd name="T74" fmla="*/ 10782 w 17633"/>
              <a:gd name="T75" fmla="*/ 1966 h 6455"/>
              <a:gd name="T76" fmla="*/ 10782 w 17633"/>
              <a:gd name="T77" fmla="*/ 1966 h 6455"/>
              <a:gd name="T78" fmla="*/ 12240 w 17633"/>
              <a:gd name="T79" fmla="*/ 3424 h 6455"/>
              <a:gd name="T80" fmla="*/ 12240 w 17633"/>
              <a:gd name="T81" fmla="*/ 3424 h 6455"/>
              <a:gd name="T82" fmla="*/ 13698 w 17633"/>
              <a:gd name="T83" fmla="*/ 1966 h 6455"/>
              <a:gd name="T84" fmla="*/ 13698 w 17633"/>
              <a:gd name="T85" fmla="*/ 1966 h 6455"/>
              <a:gd name="T86" fmla="*/ 15665 w 17633"/>
              <a:gd name="T87" fmla="*/ 0 h 6455"/>
              <a:gd name="T88" fmla="*/ 15665 w 17633"/>
              <a:gd name="T89" fmla="*/ 0 h 6455"/>
              <a:gd name="T90" fmla="*/ 17632 w 17633"/>
              <a:gd name="T91" fmla="*/ 1966 h 6455"/>
              <a:gd name="T92" fmla="*/ 17632 w 17633"/>
              <a:gd name="T93" fmla="*/ 6454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33" h="6455">
                <a:moveTo>
                  <a:pt x="17632" y="6454"/>
                </a:moveTo>
                <a:lnTo>
                  <a:pt x="17123" y="6454"/>
                </a:lnTo>
                <a:lnTo>
                  <a:pt x="17123" y="1966"/>
                </a:lnTo>
                <a:lnTo>
                  <a:pt x="17123" y="1966"/>
                </a:lnTo>
                <a:cubicBezTo>
                  <a:pt x="17123" y="1162"/>
                  <a:pt x="16469" y="510"/>
                  <a:pt x="15665" y="510"/>
                </a:cubicBezTo>
                <a:lnTo>
                  <a:pt x="15665" y="510"/>
                </a:lnTo>
                <a:cubicBezTo>
                  <a:pt x="14861" y="510"/>
                  <a:pt x="14207" y="1162"/>
                  <a:pt x="14207" y="1966"/>
                </a:cubicBezTo>
                <a:lnTo>
                  <a:pt x="14207" y="1966"/>
                </a:lnTo>
                <a:cubicBezTo>
                  <a:pt x="14207" y="3051"/>
                  <a:pt x="13325" y="3933"/>
                  <a:pt x="12240" y="3933"/>
                </a:cubicBezTo>
                <a:lnTo>
                  <a:pt x="12240" y="3933"/>
                </a:lnTo>
                <a:cubicBezTo>
                  <a:pt x="11155" y="3933"/>
                  <a:pt x="10273" y="3051"/>
                  <a:pt x="10273" y="1966"/>
                </a:cubicBezTo>
                <a:lnTo>
                  <a:pt x="10273" y="1966"/>
                </a:lnTo>
                <a:cubicBezTo>
                  <a:pt x="10273" y="1162"/>
                  <a:pt x="9619" y="510"/>
                  <a:pt x="8816" y="510"/>
                </a:cubicBezTo>
                <a:lnTo>
                  <a:pt x="8816" y="510"/>
                </a:lnTo>
                <a:cubicBezTo>
                  <a:pt x="8012" y="510"/>
                  <a:pt x="7359" y="1162"/>
                  <a:pt x="7359" y="1966"/>
                </a:cubicBezTo>
                <a:lnTo>
                  <a:pt x="7359" y="1966"/>
                </a:lnTo>
                <a:cubicBezTo>
                  <a:pt x="7359" y="3051"/>
                  <a:pt x="6476" y="3933"/>
                  <a:pt x="5391" y="3933"/>
                </a:cubicBezTo>
                <a:lnTo>
                  <a:pt x="5391" y="3933"/>
                </a:lnTo>
                <a:cubicBezTo>
                  <a:pt x="4307" y="3933"/>
                  <a:pt x="3425" y="3051"/>
                  <a:pt x="3425" y="1966"/>
                </a:cubicBezTo>
                <a:lnTo>
                  <a:pt x="3425" y="1966"/>
                </a:lnTo>
                <a:cubicBezTo>
                  <a:pt x="3425" y="1162"/>
                  <a:pt x="2771" y="510"/>
                  <a:pt x="1967" y="510"/>
                </a:cubicBezTo>
                <a:lnTo>
                  <a:pt x="1967" y="510"/>
                </a:lnTo>
                <a:cubicBezTo>
                  <a:pt x="1163" y="510"/>
                  <a:pt x="509" y="1162"/>
                  <a:pt x="509" y="1966"/>
                </a:cubicBezTo>
                <a:lnTo>
                  <a:pt x="509" y="6454"/>
                </a:lnTo>
                <a:lnTo>
                  <a:pt x="0" y="6454"/>
                </a:lnTo>
                <a:lnTo>
                  <a:pt x="0" y="1966"/>
                </a:lnTo>
                <a:lnTo>
                  <a:pt x="0" y="1966"/>
                </a:lnTo>
                <a:cubicBezTo>
                  <a:pt x="0" y="883"/>
                  <a:pt x="882" y="0"/>
                  <a:pt x="1967" y="0"/>
                </a:cubicBezTo>
                <a:lnTo>
                  <a:pt x="1967" y="0"/>
                </a:lnTo>
                <a:cubicBezTo>
                  <a:pt x="3051" y="0"/>
                  <a:pt x="3934" y="883"/>
                  <a:pt x="3934" y="1966"/>
                </a:cubicBezTo>
                <a:lnTo>
                  <a:pt x="3934" y="1966"/>
                </a:lnTo>
                <a:cubicBezTo>
                  <a:pt x="3934" y="2770"/>
                  <a:pt x="4587" y="3424"/>
                  <a:pt x="5391" y="3424"/>
                </a:cubicBezTo>
                <a:lnTo>
                  <a:pt x="5391" y="3424"/>
                </a:lnTo>
                <a:cubicBezTo>
                  <a:pt x="6195" y="3424"/>
                  <a:pt x="6849" y="2770"/>
                  <a:pt x="6849" y="1966"/>
                </a:cubicBezTo>
                <a:lnTo>
                  <a:pt x="6849" y="1966"/>
                </a:lnTo>
                <a:cubicBezTo>
                  <a:pt x="6849" y="883"/>
                  <a:pt x="7732" y="0"/>
                  <a:pt x="8816" y="0"/>
                </a:cubicBezTo>
                <a:lnTo>
                  <a:pt x="8816" y="0"/>
                </a:lnTo>
                <a:cubicBezTo>
                  <a:pt x="9900" y="0"/>
                  <a:pt x="10782" y="883"/>
                  <a:pt x="10782" y="1966"/>
                </a:cubicBezTo>
                <a:lnTo>
                  <a:pt x="10782" y="1966"/>
                </a:lnTo>
                <a:cubicBezTo>
                  <a:pt x="10782" y="2770"/>
                  <a:pt x="11436" y="3424"/>
                  <a:pt x="12240" y="3424"/>
                </a:cubicBezTo>
                <a:lnTo>
                  <a:pt x="12240" y="3424"/>
                </a:lnTo>
                <a:cubicBezTo>
                  <a:pt x="13044" y="3424"/>
                  <a:pt x="13698" y="2770"/>
                  <a:pt x="13698" y="1966"/>
                </a:cubicBezTo>
                <a:lnTo>
                  <a:pt x="13698" y="1966"/>
                </a:lnTo>
                <a:cubicBezTo>
                  <a:pt x="13698" y="883"/>
                  <a:pt x="14580" y="0"/>
                  <a:pt x="15665" y="0"/>
                </a:cubicBezTo>
                <a:lnTo>
                  <a:pt x="15665" y="0"/>
                </a:lnTo>
                <a:cubicBezTo>
                  <a:pt x="16750" y="0"/>
                  <a:pt x="17632" y="883"/>
                  <a:pt x="17632" y="1966"/>
                </a:cubicBezTo>
                <a:lnTo>
                  <a:pt x="17632" y="6454"/>
                </a:lnTo>
              </a:path>
            </a:pathLst>
          </a:custGeom>
          <a:solidFill>
            <a:schemeClr val="bg1">
              <a:lumMod val="65000"/>
            </a:schemeClr>
          </a:solidFill>
          <a:ln>
            <a:noFill/>
          </a:ln>
          <a:effectLst/>
        </p:spPr>
        <p:txBody>
          <a:bodyPr wrap="none" anchor="ctr"/>
          <a:lstStyle/>
          <a:p>
            <a:endParaRPr lang="en-GB" sz="1600" dirty="0">
              <a:latin typeface="Lato Light" panose="020F0502020204030203" pitchFamily="34" charset="0"/>
            </a:endParaRPr>
          </a:p>
        </p:txBody>
      </p:sp>
      <p:sp>
        <p:nvSpPr>
          <p:cNvPr id="8" name="Freeform 98">
            <a:extLst>
              <a:ext uri="{FF2B5EF4-FFF2-40B4-BE49-F238E27FC236}">
                <a16:creationId xmlns:a16="http://schemas.microsoft.com/office/drawing/2014/main" xmlns="" id="{0E9A24AB-325D-428C-A337-9F5210B25B94}"/>
              </a:ext>
            </a:extLst>
          </p:cNvPr>
          <p:cNvSpPr>
            <a:spLocks noChangeArrowheads="1"/>
          </p:cNvSpPr>
          <p:nvPr/>
        </p:nvSpPr>
        <p:spPr bwMode="auto">
          <a:xfrm>
            <a:off x="3936962" y="2838211"/>
            <a:ext cx="7789319" cy="3249847"/>
          </a:xfrm>
          <a:custGeom>
            <a:avLst/>
            <a:gdLst>
              <a:gd name="connsiteX0" fmla="*/ 20703373 w 20766109"/>
              <a:gd name="connsiteY0" fmla="*/ 8046873 h 8664003"/>
              <a:gd name="connsiteX1" fmla="*/ 20766109 w 20766109"/>
              <a:gd name="connsiteY1" fmla="*/ 8046873 h 8664003"/>
              <a:gd name="connsiteX2" fmla="*/ 20766109 w 20766109"/>
              <a:gd name="connsiteY2" fmla="*/ 8664003 h 8664003"/>
              <a:gd name="connsiteX3" fmla="*/ 20703373 w 20766109"/>
              <a:gd name="connsiteY3" fmla="*/ 8664003 h 8664003"/>
              <a:gd name="connsiteX4" fmla="*/ 0 w 20766109"/>
              <a:gd name="connsiteY4" fmla="*/ 8046873 h 8664003"/>
              <a:gd name="connsiteX5" fmla="*/ 62736 w 20766109"/>
              <a:gd name="connsiteY5" fmla="*/ 8046873 h 8664003"/>
              <a:gd name="connsiteX6" fmla="*/ 62736 w 20766109"/>
              <a:gd name="connsiteY6" fmla="*/ 8664003 h 8664003"/>
              <a:gd name="connsiteX7" fmla="*/ 0 w 20766109"/>
              <a:gd name="connsiteY7" fmla="*/ 8664003 h 8664003"/>
              <a:gd name="connsiteX8" fmla="*/ 20698513 w 20766109"/>
              <a:gd name="connsiteY8" fmla="*/ 7276202 h 8664003"/>
              <a:gd name="connsiteX9" fmla="*/ 20761251 w 20766109"/>
              <a:gd name="connsiteY9" fmla="*/ 7276202 h 8664003"/>
              <a:gd name="connsiteX10" fmla="*/ 20761251 w 20766109"/>
              <a:gd name="connsiteY10" fmla="*/ 7530855 h 8664003"/>
              <a:gd name="connsiteX11" fmla="*/ 20698513 w 20766109"/>
              <a:gd name="connsiteY11" fmla="*/ 7530855 h 8664003"/>
              <a:gd name="connsiteX12" fmla="*/ 1 w 20766109"/>
              <a:gd name="connsiteY12" fmla="*/ 6913724 h 8664003"/>
              <a:gd name="connsiteX13" fmla="*/ 62737 w 20766109"/>
              <a:gd name="connsiteY13" fmla="*/ 6913724 h 8664003"/>
              <a:gd name="connsiteX14" fmla="*/ 62737 w 20766109"/>
              <a:gd name="connsiteY14" fmla="*/ 7530854 h 8664003"/>
              <a:gd name="connsiteX15" fmla="*/ 1 w 20766109"/>
              <a:gd name="connsiteY15" fmla="*/ 7530854 h 8664003"/>
              <a:gd name="connsiteX16" fmla="*/ 20698513 w 20766109"/>
              <a:gd name="connsiteY16" fmla="*/ 6039515 h 8664003"/>
              <a:gd name="connsiteX17" fmla="*/ 20761251 w 20766109"/>
              <a:gd name="connsiteY17" fmla="*/ 6039515 h 8664003"/>
              <a:gd name="connsiteX18" fmla="*/ 20761251 w 20766109"/>
              <a:gd name="connsiteY18" fmla="*/ 6656644 h 8664003"/>
              <a:gd name="connsiteX19" fmla="*/ 20698513 w 20766109"/>
              <a:gd name="connsiteY19" fmla="*/ 6656644 h 8664003"/>
              <a:gd name="connsiteX20" fmla="*/ 0 w 20766109"/>
              <a:gd name="connsiteY20" fmla="*/ 5677038 h 8664003"/>
              <a:gd name="connsiteX21" fmla="*/ 62738 w 20766109"/>
              <a:gd name="connsiteY21" fmla="*/ 5677038 h 8664003"/>
              <a:gd name="connsiteX22" fmla="*/ 62738 w 20766109"/>
              <a:gd name="connsiteY22" fmla="*/ 6294171 h 8664003"/>
              <a:gd name="connsiteX23" fmla="*/ 0 w 20766109"/>
              <a:gd name="connsiteY23" fmla="*/ 6294171 h 8664003"/>
              <a:gd name="connsiteX24" fmla="*/ 20698513 w 20766109"/>
              <a:gd name="connsiteY24" fmla="*/ 4808156 h 8664003"/>
              <a:gd name="connsiteX25" fmla="*/ 20761251 w 20766109"/>
              <a:gd name="connsiteY25" fmla="*/ 4808156 h 8664003"/>
              <a:gd name="connsiteX26" fmla="*/ 20761251 w 20766109"/>
              <a:gd name="connsiteY26" fmla="*/ 5425289 h 8664003"/>
              <a:gd name="connsiteX27" fmla="*/ 20698513 w 20766109"/>
              <a:gd name="connsiteY27" fmla="*/ 5425289 h 8664003"/>
              <a:gd name="connsiteX28" fmla="*/ 1 w 20766109"/>
              <a:gd name="connsiteY28" fmla="*/ 4445677 h 8664003"/>
              <a:gd name="connsiteX29" fmla="*/ 62737 w 20766109"/>
              <a:gd name="connsiteY29" fmla="*/ 4445677 h 8664003"/>
              <a:gd name="connsiteX30" fmla="*/ 62737 w 20766109"/>
              <a:gd name="connsiteY30" fmla="*/ 5062811 h 8664003"/>
              <a:gd name="connsiteX31" fmla="*/ 1 w 20766109"/>
              <a:gd name="connsiteY31" fmla="*/ 5062811 h 8664003"/>
              <a:gd name="connsiteX32" fmla="*/ 5849045 w 20766109"/>
              <a:gd name="connsiteY32" fmla="*/ 4104527 h 8664003"/>
              <a:gd name="connsiteX33" fmla="*/ 6238230 w 20766109"/>
              <a:gd name="connsiteY33" fmla="*/ 4142356 h 8664003"/>
              <a:gd name="connsiteX34" fmla="*/ 6452163 w 20766109"/>
              <a:gd name="connsiteY34" fmla="*/ 4131374 h 8664003"/>
              <a:gd name="connsiteX35" fmla="*/ 6459415 w 20766109"/>
              <a:gd name="connsiteY35" fmla="*/ 4193606 h 8664003"/>
              <a:gd name="connsiteX36" fmla="*/ 6238230 w 20766109"/>
              <a:gd name="connsiteY36" fmla="*/ 4204588 h 8664003"/>
              <a:gd name="connsiteX37" fmla="*/ 5836961 w 20766109"/>
              <a:gd name="connsiteY37" fmla="*/ 4165540 h 8664003"/>
              <a:gd name="connsiteX38" fmla="*/ 15247883 w 20766109"/>
              <a:gd name="connsiteY38" fmla="*/ 4008573 h 8664003"/>
              <a:gd name="connsiteX39" fmla="*/ 15270811 w 20766109"/>
              <a:gd name="connsiteY39" fmla="*/ 4066142 h 8664003"/>
              <a:gd name="connsiteX40" fmla="*/ 14663830 w 20766109"/>
              <a:gd name="connsiteY40" fmla="*/ 4199273 h 8664003"/>
              <a:gd name="connsiteX41" fmla="*/ 14659003 w 20766109"/>
              <a:gd name="connsiteY41" fmla="*/ 4138105 h 8664003"/>
              <a:gd name="connsiteX42" fmla="*/ 15247883 w 20766109"/>
              <a:gd name="connsiteY42" fmla="*/ 4008573 h 8664003"/>
              <a:gd name="connsiteX43" fmla="*/ 13496507 w 20766109"/>
              <a:gd name="connsiteY43" fmla="*/ 3864654 h 8664003"/>
              <a:gd name="connsiteX44" fmla="*/ 14060765 w 20766109"/>
              <a:gd name="connsiteY44" fmla="*/ 4087062 h 8664003"/>
              <a:gd name="connsiteX45" fmla="*/ 14046203 w 20766109"/>
              <a:gd name="connsiteY45" fmla="*/ 4145969 h 8664003"/>
              <a:gd name="connsiteX46" fmla="*/ 13464957 w 20766109"/>
              <a:gd name="connsiteY46" fmla="*/ 3918753 h 8664003"/>
              <a:gd name="connsiteX47" fmla="*/ 7556167 w 20766109"/>
              <a:gd name="connsiteY47" fmla="*/ 3662089 h 8664003"/>
              <a:gd name="connsiteX48" fmla="*/ 7594818 w 20766109"/>
              <a:gd name="connsiteY48" fmla="*/ 3709550 h 8664003"/>
              <a:gd name="connsiteX49" fmla="*/ 7065805 w 20766109"/>
              <a:gd name="connsiteY49" fmla="*/ 4039339 h 8664003"/>
              <a:gd name="connsiteX50" fmla="*/ 7041653 w 20766109"/>
              <a:gd name="connsiteY50" fmla="*/ 3982143 h 8664003"/>
              <a:gd name="connsiteX51" fmla="*/ 7556167 w 20766109"/>
              <a:gd name="connsiteY51" fmla="*/ 3662089 h 8664003"/>
              <a:gd name="connsiteX52" fmla="*/ 20698513 w 20766109"/>
              <a:gd name="connsiteY52" fmla="*/ 3576802 h 8664003"/>
              <a:gd name="connsiteX53" fmla="*/ 20761251 w 20766109"/>
              <a:gd name="connsiteY53" fmla="*/ 3576802 h 8664003"/>
              <a:gd name="connsiteX54" fmla="*/ 20761251 w 20766109"/>
              <a:gd name="connsiteY54" fmla="*/ 4193935 h 8664003"/>
              <a:gd name="connsiteX55" fmla="*/ 20698513 w 20766109"/>
              <a:gd name="connsiteY55" fmla="*/ 4193935 h 8664003"/>
              <a:gd name="connsiteX56" fmla="*/ 4793233 w 20766109"/>
              <a:gd name="connsiteY56" fmla="*/ 3539488 h 8664003"/>
              <a:gd name="connsiteX57" fmla="*/ 5281362 w 20766109"/>
              <a:gd name="connsiteY57" fmla="*/ 3899673 h 8664003"/>
              <a:gd name="connsiteX58" fmla="*/ 5252223 w 20766109"/>
              <a:gd name="connsiteY58" fmla="*/ 3954064 h 8664003"/>
              <a:gd name="connsiteX59" fmla="*/ 4749521 w 20766109"/>
              <a:gd name="connsiteY59" fmla="*/ 3583000 h 8664003"/>
              <a:gd name="connsiteX60" fmla="*/ 16190055 w 20766109"/>
              <a:gd name="connsiteY60" fmla="*/ 3267630 h 8664003"/>
              <a:gd name="connsiteX61" fmla="*/ 16240963 w 20766109"/>
              <a:gd name="connsiteY61" fmla="*/ 3302832 h 8664003"/>
              <a:gd name="connsiteX62" fmla="*/ 15811875 w 20766109"/>
              <a:gd name="connsiteY62" fmla="*/ 3756827 h 8664003"/>
              <a:gd name="connsiteX63" fmla="*/ 15773087 w 20766109"/>
              <a:gd name="connsiteY63" fmla="*/ 3708271 h 8664003"/>
              <a:gd name="connsiteX64" fmla="*/ 16190055 w 20766109"/>
              <a:gd name="connsiteY64" fmla="*/ 3267630 h 8664003"/>
              <a:gd name="connsiteX65" fmla="*/ 1 w 20766109"/>
              <a:gd name="connsiteY65" fmla="*/ 3214322 h 8664003"/>
              <a:gd name="connsiteX66" fmla="*/ 62737 w 20766109"/>
              <a:gd name="connsiteY66" fmla="*/ 3214322 h 8664003"/>
              <a:gd name="connsiteX67" fmla="*/ 62737 w 20766109"/>
              <a:gd name="connsiteY67" fmla="*/ 3831452 h 8664003"/>
              <a:gd name="connsiteX68" fmla="*/ 1 w 20766109"/>
              <a:gd name="connsiteY68" fmla="*/ 3831452 h 8664003"/>
              <a:gd name="connsiteX69" fmla="*/ 12683961 w 20766109"/>
              <a:gd name="connsiteY69" fmla="*/ 2990443 h 8664003"/>
              <a:gd name="connsiteX70" fmla="*/ 13026637 w 20766109"/>
              <a:gd name="connsiteY70" fmla="*/ 3490566 h 8664003"/>
              <a:gd name="connsiteX71" fmla="*/ 12981676 w 20766109"/>
              <a:gd name="connsiteY71" fmla="*/ 3532949 h 8664003"/>
              <a:gd name="connsiteX72" fmla="*/ 12628063 w 20766109"/>
              <a:gd name="connsiteY72" fmla="*/ 3018295 h 8664003"/>
              <a:gd name="connsiteX73" fmla="*/ 8201961 w 20766109"/>
              <a:gd name="connsiteY73" fmla="*/ 2654618 h 8664003"/>
              <a:gd name="connsiteX74" fmla="*/ 8261137 w 20766109"/>
              <a:gd name="connsiteY74" fmla="*/ 2671579 h 8664003"/>
              <a:gd name="connsiteX75" fmla="*/ 8005105 w 20766109"/>
              <a:gd name="connsiteY75" fmla="*/ 3239766 h 8664003"/>
              <a:gd name="connsiteX76" fmla="*/ 7953173 w 20766109"/>
              <a:gd name="connsiteY76" fmla="*/ 3207056 h 8664003"/>
              <a:gd name="connsiteX77" fmla="*/ 8201961 w 20766109"/>
              <a:gd name="connsiteY77" fmla="*/ 2654618 h 8664003"/>
              <a:gd name="connsiteX78" fmla="*/ 4234009 w 20766109"/>
              <a:gd name="connsiteY78" fmla="*/ 2484036 h 8664003"/>
              <a:gd name="connsiteX79" fmla="*/ 4433818 w 20766109"/>
              <a:gd name="connsiteY79" fmla="*/ 3050967 h 8664003"/>
              <a:gd name="connsiteX80" fmla="*/ 4378452 w 20766109"/>
              <a:gd name="connsiteY80" fmla="*/ 3079854 h 8664003"/>
              <a:gd name="connsiteX81" fmla="*/ 4173824 w 20766109"/>
              <a:gd name="connsiteY81" fmla="*/ 2494871 h 8664003"/>
              <a:gd name="connsiteX82" fmla="*/ 20698513 w 20766109"/>
              <a:gd name="connsiteY82" fmla="*/ 2345443 h 8664003"/>
              <a:gd name="connsiteX83" fmla="*/ 20761251 w 20766109"/>
              <a:gd name="connsiteY83" fmla="*/ 2345443 h 8664003"/>
              <a:gd name="connsiteX84" fmla="*/ 20761251 w 20766109"/>
              <a:gd name="connsiteY84" fmla="*/ 2962576 h 8664003"/>
              <a:gd name="connsiteX85" fmla="*/ 20698513 w 20766109"/>
              <a:gd name="connsiteY85" fmla="*/ 2962576 h 8664003"/>
              <a:gd name="connsiteX86" fmla="*/ 16556919 w 20766109"/>
              <a:gd name="connsiteY86" fmla="*/ 2132219 h 8664003"/>
              <a:gd name="connsiteX87" fmla="*/ 16619443 w 20766109"/>
              <a:gd name="connsiteY87" fmla="*/ 2132219 h 8664003"/>
              <a:gd name="connsiteX88" fmla="*/ 16519645 w 20766109"/>
              <a:gd name="connsiteY88" fmla="*/ 2749349 h 8664003"/>
              <a:gd name="connsiteX89" fmla="*/ 16460729 w 20766109"/>
              <a:gd name="connsiteY89" fmla="*/ 2729952 h 8664003"/>
              <a:gd name="connsiteX90" fmla="*/ 16556919 w 20766109"/>
              <a:gd name="connsiteY90" fmla="*/ 2132219 h 8664003"/>
              <a:gd name="connsiteX91" fmla="*/ 2326 w 20766109"/>
              <a:gd name="connsiteY91" fmla="*/ 1982966 h 8664003"/>
              <a:gd name="connsiteX92" fmla="*/ 62804 w 20766109"/>
              <a:gd name="connsiteY92" fmla="*/ 1986590 h 8664003"/>
              <a:gd name="connsiteX93" fmla="*/ 59315 w 20766109"/>
              <a:gd name="connsiteY93" fmla="*/ 2103736 h 8664003"/>
              <a:gd name="connsiteX94" fmla="*/ 59315 w 20766109"/>
              <a:gd name="connsiteY94" fmla="*/ 2600101 h 8664003"/>
              <a:gd name="connsiteX95" fmla="*/ 1 w 20766109"/>
              <a:gd name="connsiteY95" fmla="*/ 2600101 h 8664003"/>
              <a:gd name="connsiteX96" fmla="*/ 1 w 20766109"/>
              <a:gd name="connsiteY96" fmla="*/ 2103736 h 8664003"/>
              <a:gd name="connsiteX97" fmla="*/ 2326 w 20766109"/>
              <a:gd name="connsiteY97" fmla="*/ 1982966 h 8664003"/>
              <a:gd name="connsiteX98" fmla="*/ 12458741 w 20766109"/>
              <a:gd name="connsiteY98" fmla="*/ 1801726 h 8664003"/>
              <a:gd name="connsiteX99" fmla="*/ 12480303 w 20766109"/>
              <a:gd name="connsiteY99" fmla="*/ 2103895 h 8664003"/>
              <a:gd name="connsiteX100" fmla="*/ 12504260 w 20766109"/>
              <a:gd name="connsiteY100" fmla="*/ 2414524 h 8664003"/>
              <a:gd name="connsiteX101" fmla="*/ 12443168 w 20766109"/>
              <a:gd name="connsiteY101" fmla="*/ 2424195 h 8664003"/>
              <a:gd name="connsiteX102" fmla="*/ 12419211 w 20766109"/>
              <a:gd name="connsiteY102" fmla="*/ 2103895 h 8664003"/>
              <a:gd name="connsiteX103" fmla="*/ 12398847 w 20766109"/>
              <a:gd name="connsiteY103" fmla="*/ 1810188 h 8664003"/>
              <a:gd name="connsiteX104" fmla="*/ 8384479 w 20766109"/>
              <a:gd name="connsiteY104" fmla="*/ 1444582 h 8664003"/>
              <a:gd name="connsiteX105" fmla="*/ 8442375 w 20766109"/>
              <a:gd name="connsiteY105" fmla="*/ 1463981 h 8664003"/>
              <a:gd name="connsiteX106" fmla="*/ 8341055 w 20766109"/>
              <a:gd name="connsiteY106" fmla="*/ 2061712 h 8664003"/>
              <a:gd name="connsiteX107" fmla="*/ 8278335 w 20766109"/>
              <a:gd name="connsiteY107" fmla="*/ 2060501 h 8664003"/>
              <a:gd name="connsiteX108" fmla="*/ 8384479 w 20766109"/>
              <a:gd name="connsiteY108" fmla="*/ 1444582 h 8664003"/>
              <a:gd name="connsiteX109" fmla="*/ 4026367 w 20766109"/>
              <a:gd name="connsiteY109" fmla="*/ 1274009 h 8664003"/>
              <a:gd name="connsiteX110" fmla="*/ 4183289 w 20766109"/>
              <a:gd name="connsiteY110" fmla="*/ 1874457 h 8664003"/>
              <a:gd name="connsiteX111" fmla="*/ 4123395 w 20766109"/>
              <a:gd name="connsiteY111" fmla="*/ 1880486 h 8664003"/>
              <a:gd name="connsiteX112" fmla="*/ 3971266 w 20766109"/>
              <a:gd name="connsiteY112" fmla="*/ 1298124 h 8664003"/>
              <a:gd name="connsiteX113" fmla="*/ 20523357 w 20766109"/>
              <a:gd name="connsiteY113" fmla="*/ 1135413 h 8664003"/>
              <a:gd name="connsiteX114" fmla="*/ 20723965 w 20766109"/>
              <a:gd name="connsiteY114" fmla="*/ 1726877 h 8664003"/>
              <a:gd name="connsiteX115" fmla="*/ 20662701 w 20766109"/>
              <a:gd name="connsiteY115" fmla="*/ 1736553 h 8664003"/>
              <a:gd name="connsiteX116" fmla="*/ 20469299 w 20766109"/>
              <a:gd name="connsiteY116" fmla="*/ 1164443 h 8664003"/>
              <a:gd name="connsiteX117" fmla="*/ 16903249 w 20766109"/>
              <a:gd name="connsiteY117" fmla="*/ 948843 h 8664003"/>
              <a:gd name="connsiteX118" fmla="*/ 16955263 w 20766109"/>
              <a:gd name="connsiteY118" fmla="*/ 982835 h 8664003"/>
              <a:gd name="connsiteX119" fmla="*/ 16701239 w 20766109"/>
              <a:gd name="connsiteY119" fmla="*/ 1533988 h 8664003"/>
              <a:gd name="connsiteX120" fmla="*/ 16641967 w 20766109"/>
              <a:gd name="connsiteY120" fmla="*/ 1516993 h 8664003"/>
              <a:gd name="connsiteX121" fmla="*/ 16903249 w 20766109"/>
              <a:gd name="connsiteY121" fmla="*/ 948843 h 8664003"/>
              <a:gd name="connsiteX122" fmla="*/ 430012 w 20766109"/>
              <a:gd name="connsiteY122" fmla="*/ 826241 h 8664003"/>
              <a:gd name="connsiteX123" fmla="*/ 478539 w 20766109"/>
              <a:gd name="connsiteY123" fmla="*/ 863669 h 8664003"/>
              <a:gd name="connsiteX124" fmla="*/ 184955 w 20766109"/>
              <a:gd name="connsiteY124" fmla="*/ 1390071 h 8664003"/>
              <a:gd name="connsiteX125" fmla="*/ 127938 w 20766109"/>
              <a:gd name="connsiteY125" fmla="*/ 1369547 h 8664003"/>
              <a:gd name="connsiteX126" fmla="*/ 430012 w 20766109"/>
              <a:gd name="connsiteY126" fmla="*/ 826241 h 8664003"/>
              <a:gd name="connsiteX127" fmla="*/ 11927768 w 20766109"/>
              <a:gd name="connsiteY127" fmla="*/ 687646 h 8664003"/>
              <a:gd name="connsiteX128" fmla="*/ 12275039 w 20766109"/>
              <a:gd name="connsiteY128" fmla="*/ 1203511 h 8664003"/>
              <a:gd name="connsiteX129" fmla="*/ 12219379 w 20766109"/>
              <a:gd name="connsiteY129" fmla="*/ 1230152 h 8664003"/>
              <a:gd name="connsiteX130" fmla="*/ 11881789 w 20766109"/>
              <a:gd name="connsiteY130" fmla="*/ 728820 h 8664003"/>
              <a:gd name="connsiteX131" fmla="*/ 9096859 w 20766109"/>
              <a:gd name="connsiteY131" fmla="*/ 437109 h 8664003"/>
              <a:gd name="connsiteX132" fmla="*/ 9135350 w 20766109"/>
              <a:gd name="connsiteY132" fmla="*/ 486707 h 8664003"/>
              <a:gd name="connsiteX133" fmla="*/ 8717982 w 20766109"/>
              <a:gd name="connsiteY133" fmla="*/ 920981 h 8664003"/>
              <a:gd name="connsiteX134" fmla="*/ 8667463 w 20766109"/>
              <a:gd name="connsiteY134" fmla="*/ 884691 h 8664003"/>
              <a:gd name="connsiteX135" fmla="*/ 9096859 w 20766109"/>
              <a:gd name="connsiteY135" fmla="*/ 437109 h 8664003"/>
              <a:gd name="connsiteX136" fmla="*/ 3231124 w 20766109"/>
              <a:gd name="connsiteY136" fmla="*/ 335831 h 8664003"/>
              <a:gd name="connsiteX137" fmla="*/ 3703524 w 20766109"/>
              <a:gd name="connsiteY137" fmla="*/ 747626 h 8664003"/>
              <a:gd name="connsiteX138" fmla="*/ 3656162 w 20766109"/>
              <a:gd name="connsiteY138" fmla="*/ 787711 h 8664003"/>
              <a:gd name="connsiteX139" fmla="*/ 3198334 w 20766109"/>
              <a:gd name="connsiteY139" fmla="*/ 388066 h 8664003"/>
              <a:gd name="connsiteX140" fmla="*/ 19661453 w 20766109"/>
              <a:gd name="connsiteY140" fmla="*/ 255871 h 8664003"/>
              <a:gd name="connsiteX141" fmla="*/ 20158917 w 20766109"/>
              <a:gd name="connsiteY141" fmla="*/ 631002 h 8664003"/>
              <a:gd name="connsiteX142" fmla="*/ 20114133 w 20766109"/>
              <a:gd name="connsiteY142" fmla="*/ 675777 h 8664003"/>
              <a:gd name="connsiteX143" fmla="*/ 19632405 w 20766109"/>
              <a:gd name="connsiteY143" fmla="*/ 310325 h 8664003"/>
              <a:gd name="connsiteX144" fmla="*/ 17854373 w 20766109"/>
              <a:gd name="connsiteY144" fmla="*/ 165253 h 8664003"/>
              <a:gd name="connsiteX145" fmla="*/ 17877441 w 20766109"/>
              <a:gd name="connsiteY145" fmla="*/ 222380 h 8664003"/>
              <a:gd name="connsiteX146" fmla="*/ 17357801 w 20766109"/>
              <a:gd name="connsiteY146" fmla="*/ 537177 h 8664003"/>
              <a:gd name="connsiteX147" fmla="*/ 17318949 w 20766109"/>
              <a:gd name="connsiteY147" fmla="*/ 489775 h 8664003"/>
              <a:gd name="connsiteX148" fmla="*/ 17854373 w 20766109"/>
              <a:gd name="connsiteY148" fmla="*/ 165253 h 8664003"/>
              <a:gd name="connsiteX149" fmla="*/ 1434681 w 20766109"/>
              <a:gd name="connsiteY149" fmla="*/ 111943 h 8664003"/>
              <a:gd name="connsiteX150" fmla="*/ 1454033 w 20766109"/>
              <a:gd name="connsiteY150" fmla="*/ 170347 h 8664003"/>
              <a:gd name="connsiteX151" fmla="*/ 915826 w 20766109"/>
              <a:gd name="connsiteY151" fmla="*/ 446549 h 8664003"/>
              <a:gd name="connsiteX152" fmla="*/ 879543 w 20766109"/>
              <a:gd name="connsiteY152" fmla="*/ 396663 h 8664003"/>
              <a:gd name="connsiteX153" fmla="*/ 1434681 w 20766109"/>
              <a:gd name="connsiteY153" fmla="*/ 111943 h 8664003"/>
              <a:gd name="connsiteX154" fmla="*/ 10867481 w 20766109"/>
              <a:gd name="connsiteY154" fmla="*/ 58642 h 8664003"/>
              <a:gd name="connsiteX155" fmla="*/ 11443477 w 20766109"/>
              <a:gd name="connsiteY155" fmla="*/ 293276 h 8664003"/>
              <a:gd name="connsiteX156" fmla="*/ 11413287 w 20766109"/>
              <a:gd name="connsiteY156" fmla="*/ 345282 h 8664003"/>
              <a:gd name="connsiteX157" fmla="*/ 10852991 w 20766109"/>
              <a:gd name="connsiteY157" fmla="*/ 119114 h 8664003"/>
              <a:gd name="connsiteX158" fmla="*/ 10249932 w 20766109"/>
              <a:gd name="connsiteY158" fmla="*/ 5334 h 8664003"/>
              <a:gd name="connsiteX159" fmla="*/ 10254759 w 20766109"/>
              <a:gd name="connsiteY159" fmla="*/ 66327 h 8664003"/>
              <a:gd name="connsiteX160" fmla="*/ 9663471 w 20766109"/>
              <a:gd name="connsiteY160" fmla="*/ 190706 h 8664003"/>
              <a:gd name="connsiteX161" fmla="*/ 9642955 w 20766109"/>
              <a:gd name="connsiteY161" fmla="*/ 133300 h 8664003"/>
              <a:gd name="connsiteX162" fmla="*/ 10249932 w 20766109"/>
              <a:gd name="connsiteY162" fmla="*/ 5334 h 8664003"/>
              <a:gd name="connsiteX163" fmla="*/ 2101277 w 20766109"/>
              <a:gd name="connsiteY163" fmla="*/ 4 h 8664003"/>
              <a:gd name="connsiteX164" fmla="*/ 2664067 w 20766109"/>
              <a:gd name="connsiteY164" fmla="*/ 76596 h 8664003"/>
              <a:gd name="connsiteX165" fmla="*/ 2648371 w 20766109"/>
              <a:gd name="connsiteY165" fmla="*/ 137382 h 8664003"/>
              <a:gd name="connsiteX166" fmla="*/ 2101277 w 20766109"/>
              <a:gd name="connsiteY166" fmla="*/ 62008 h 8664003"/>
              <a:gd name="connsiteX167" fmla="*/ 2048139 w 20766109"/>
              <a:gd name="connsiteY167" fmla="*/ 63222 h 8664003"/>
              <a:gd name="connsiteX168" fmla="*/ 2046931 w 20766109"/>
              <a:gd name="connsiteY168" fmla="*/ 1220 h 8664003"/>
              <a:gd name="connsiteX169" fmla="*/ 2101277 w 20766109"/>
              <a:gd name="connsiteY169" fmla="*/ 4 h 8664003"/>
              <a:gd name="connsiteX170" fmla="*/ 18658619 w 20766109"/>
              <a:gd name="connsiteY170" fmla="*/ 0 h 8664003"/>
              <a:gd name="connsiteX171" fmla="*/ 19076819 w 20766109"/>
              <a:gd name="connsiteY171" fmla="*/ 43388 h 8664003"/>
              <a:gd name="connsiteX172" fmla="*/ 19064733 w 20766109"/>
              <a:gd name="connsiteY172" fmla="*/ 105372 h 8664003"/>
              <a:gd name="connsiteX173" fmla="*/ 18658619 w 20766109"/>
              <a:gd name="connsiteY173" fmla="*/ 63224 h 8664003"/>
              <a:gd name="connsiteX174" fmla="*/ 18460395 w 20766109"/>
              <a:gd name="connsiteY174" fmla="*/ 73141 h 8664003"/>
              <a:gd name="connsiteX175" fmla="*/ 18454351 w 20766109"/>
              <a:gd name="connsiteY175" fmla="*/ 9917 h 8664003"/>
              <a:gd name="connsiteX176" fmla="*/ 18658619 w 20766109"/>
              <a:gd name="connsiteY176" fmla="*/ 0 h 866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0766109" h="8664003">
                <a:moveTo>
                  <a:pt x="20703373" y="8046873"/>
                </a:moveTo>
                <a:lnTo>
                  <a:pt x="20766109" y="8046873"/>
                </a:lnTo>
                <a:lnTo>
                  <a:pt x="20766109" y="8664003"/>
                </a:lnTo>
                <a:lnTo>
                  <a:pt x="20703373" y="8664003"/>
                </a:lnTo>
                <a:close/>
                <a:moveTo>
                  <a:pt x="0" y="8046873"/>
                </a:moveTo>
                <a:lnTo>
                  <a:pt x="62736" y="8046873"/>
                </a:lnTo>
                <a:lnTo>
                  <a:pt x="62736" y="8664003"/>
                </a:lnTo>
                <a:lnTo>
                  <a:pt x="0" y="8664003"/>
                </a:lnTo>
                <a:close/>
                <a:moveTo>
                  <a:pt x="20698513" y="7276202"/>
                </a:moveTo>
                <a:lnTo>
                  <a:pt x="20761251" y="7276202"/>
                </a:lnTo>
                <a:lnTo>
                  <a:pt x="20761251" y="7530855"/>
                </a:lnTo>
                <a:lnTo>
                  <a:pt x="20698513" y="7530855"/>
                </a:lnTo>
                <a:close/>
                <a:moveTo>
                  <a:pt x="1" y="6913724"/>
                </a:moveTo>
                <a:lnTo>
                  <a:pt x="62737" y="6913724"/>
                </a:lnTo>
                <a:lnTo>
                  <a:pt x="62737" y="7530854"/>
                </a:lnTo>
                <a:lnTo>
                  <a:pt x="1" y="7530854"/>
                </a:lnTo>
                <a:close/>
                <a:moveTo>
                  <a:pt x="20698513" y="6039515"/>
                </a:moveTo>
                <a:lnTo>
                  <a:pt x="20761251" y="6039515"/>
                </a:lnTo>
                <a:lnTo>
                  <a:pt x="20761251" y="6656644"/>
                </a:lnTo>
                <a:lnTo>
                  <a:pt x="20698513" y="6656644"/>
                </a:lnTo>
                <a:close/>
                <a:moveTo>
                  <a:pt x="0" y="5677038"/>
                </a:moveTo>
                <a:lnTo>
                  <a:pt x="62738" y="5677038"/>
                </a:lnTo>
                <a:lnTo>
                  <a:pt x="62738" y="6294171"/>
                </a:lnTo>
                <a:lnTo>
                  <a:pt x="0" y="6294171"/>
                </a:lnTo>
                <a:close/>
                <a:moveTo>
                  <a:pt x="20698513" y="4808156"/>
                </a:moveTo>
                <a:lnTo>
                  <a:pt x="20761251" y="4808156"/>
                </a:lnTo>
                <a:lnTo>
                  <a:pt x="20761251" y="5425289"/>
                </a:lnTo>
                <a:lnTo>
                  <a:pt x="20698513" y="5425289"/>
                </a:lnTo>
                <a:close/>
                <a:moveTo>
                  <a:pt x="1" y="4445677"/>
                </a:moveTo>
                <a:lnTo>
                  <a:pt x="62737" y="4445677"/>
                </a:lnTo>
                <a:lnTo>
                  <a:pt x="62737" y="5062811"/>
                </a:lnTo>
                <a:lnTo>
                  <a:pt x="1" y="5062811"/>
                </a:lnTo>
                <a:close/>
                <a:moveTo>
                  <a:pt x="5849045" y="4104527"/>
                </a:moveTo>
                <a:cubicBezTo>
                  <a:pt x="5977155" y="4130152"/>
                  <a:pt x="6107691" y="4142356"/>
                  <a:pt x="6238230" y="4142356"/>
                </a:cubicBezTo>
                <a:cubicBezTo>
                  <a:pt x="6310749" y="4142356"/>
                  <a:pt x="6382062" y="4138694"/>
                  <a:pt x="6452163" y="4131374"/>
                </a:cubicBezTo>
                <a:lnTo>
                  <a:pt x="6459415" y="4193606"/>
                </a:lnTo>
                <a:cubicBezTo>
                  <a:pt x="6386897" y="4200927"/>
                  <a:pt x="6311958" y="4204588"/>
                  <a:pt x="6238230" y="4204588"/>
                </a:cubicBezTo>
                <a:cubicBezTo>
                  <a:pt x="6104065" y="4204588"/>
                  <a:pt x="5968695" y="4192386"/>
                  <a:pt x="5836961" y="4165540"/>
                </a:cubicBezTo>
                <a:close/>
                <a:moveTo>
                  <a:pt x="15247883" y="4008573"/>
                </a:moveTo>
                <a:lnTo>
                  <a:pt x="15270811" y="4066142"/>
                </a:lnTo>
                <a:cubicBezTo>
                  <a:pt x="15076529" y="4140503"/>
                  <a:pt x="14871386" y="4184880"/>
                  <a:pt x="14663830" y="4199273"/>
                </a:cubicBezTo>
                <a:lnTo>
                  <a:pt x="14659003" y="4138105"/>
                </a:lnTo>
                <a:cubicBezTo>
                  <a:pt x="14861733" y="4123712"/>
                  <a:pt x="15059635" y="4080535"/>
                  <a:pt x="15247883" y="4008573"/>
                </a:cubicBezTo>
                <a:close/>
                <a:moveTo>
                  <a:pt x="13496507" y="3864654"/>
                </a:moveTo>
                <a:cubicBezTo>
                  <a:pt x="13672459" y="3966842"/>
                  <a:pt x="13862971" y="4041379"/>
                  <a:pt x="14060765" y="4087062"/>
                </a:cubicBezTo>
                <a:lnTo>
                  <a:pt x="14046203" y="4145969"/>
                </a:lnTo>
                <a:cubicBezTo>
                  <a:pt x="13842343" y="4100286"/>
                  <a:pt x="13646976" y="4022143"/>
                  <a:pt x="13464957" y="3918753"/>
                </a:cubicBezTo>
                <a:close/>
                <a:moveTo>
                  <a:pt x="7556167" y="3662089"/>
                </a:moveTo>
                <a:lnTo>
                  <a:pt x="7594818" y="3709550"/>
                </a:lnTo>
                <a:cubicBezTo>
                  <a:pt x="7435388" y="3845847"/>
                  <a:pt x="7257843" y="3956588"/>
                  <a:pt x="7065805" y="4039339"/>
                </a:cubicBezTo>
                <a:lnTo>
                  <a:pt x="7041653" y="3982143"/>
                </a:lnTo>
                <a:cubicBezTo>
                  <a:pt x="7226441" y="3901826"/>
                  <a:pt x="7400363" y="3794735"/>
                  <a:pt x="7556167" y="3662089"/>
                </a:cubicBezTo>
                <a:close/>
                <a:moveTo>
                  <a:pt x="20698513" y="3576802"/>
                </a:moveTo>
                <a:lnTo>
                  <a:pt x="20761251" y="3576802"/>
                </a:lnTo>
                <a:lnTo>
                  <a:pt x="20761251" y="4193935"/>
                </a:lnTo>
                <a:lnTo>
                  <a:pt x="20698513" y="4193935"/>
                </a:lnTo>
                <a:close/>
                <a:moveTo>
                  <a:pt x="4793233" y="3539488"/>
                </a:moveTo>
                <a:cubicBezTo>
                  <a:pt x="4937729" y="3683321"/>
                  <a:pt x="5101655" y="3804188"/>
                  <a:pt x="5281362" y="3899673"/>
                </a:cubicBezTo>
                <a:lnTo>
                  <a:pt x="5252223" y="3954064"/>
                </a:lnTo>
                <a:cubicBezTo>
                  <a:pt x="5066441" y="3856160"/>
                  <a:pt x="4897659" y="3730459"/>
                  <a:pt x="4749521" y="3583000"/>
                </a:cubicBezTo>
                <a:close/>
                <a:moveTo>
                  <a:pt x="16190055" y="3267630"/>
                </a:moveTo>
                <a:lnTo>
                  <a:pt x="16240963" y="3302832"/>
                </a:lnTo>
                <a:cubicBezTo>
                  <a:pt x="16120965" y="3475204"/>
                  <a:pt x="15976723" y="3628154"/>
                  <a:pt x="15811875" y="3756827"/>
                </a:cubicBezTo>
                <a:lnTo>
                  <a:pt x="15773087" y="3708271"/>
                </a:lnTo>
                <a:cubicBezTo>
                  <a:pt x="15933087" y="3583241"/>
                  <a:pt x="16073693" y="3433932"/>
                  <a:pt x="16190055" y="3267630"/>
                </a:cubicBezTo>
                <a:close/>
                <a:moveTo>
                  <a:pt x="1" y="3214322"/>
                </a:moveTo>
                <a:lnTo>
                  <a:pt x="62737" y="3214322"/>
                </a:lnTo>
                <a:lnTo>
                  <a:pt x="62737" y="3831452"/>
                </a:lnTo>
                <a:lnTo>
                  <a:pt x="1" y="3831452"/>
                </a:lnTo>
                <a:close/>
                <a:moveTo>
                  <a:pt x="12683961" y="2990443"/>
                </a:moveTo>
                <a:cubicBezTo>
                  <a:pt x="12772667" y="3173297"/>
                  <a:pt x="12888110" y="3341619"/>
                  <a:pt x="13026637" y="3490566"/>
                </a:cubicBezTo>
                <a:lnTo>
                  <a:pt x="12981676" y="3532949"/>
                </a:lnTo>
                <a:cubicBezTo>
                  <a:pt x="12838287" y="3379158"/>
                  <a:pt x="12719201" y="3205993"/>
                  <a:pt x="12628063" y="3018295"/>
                </a:cubicBezTo>
                <a:close/>
                <a:moveTo>
                  <a:pt x="8201961" y="2654618"/>
                </a:moveTo>
                <a:lnTo>
                  <a:pt x="8261137" y="2671579"/>
                </a:lnTo>
                <a:cubicBezTo>
                  <a:pt x="8204375" y="2872686"/>
                  <a:pt x="8118630" y="3064101"/>
                  <a:pt x="8005105" y="3239766"/>
                </a:cubicBezTo>
                <a:lnTo>
                  <a:pt x="7953173" y="3207056"/>
                </a:lnTo>
                <a:cubicBezTo>
                  <a:pt x="8063074" y="3036237"/>
                  <a:pt x="8147612" y="2849668"/>
                  <a:pt x="8201961" y="2654618"/>
                </a:cubicBezTo>
                <a:close/>
                <a:moveTo>
                  <a:pt x="4234009" y="2484036"/>
                </a:moveTo>
                <a:cubicBezTo>
                  <a:pt x="4271325" y="2681438"/>
                  <a:pt x="4338729" y="2872823"/>
                  <a:pt x="4433818" y="3050967"/>
                </a:cubicBezTo>
                <a:lnTo>
                  <a:pt x="4378452" y="3079854"/>
                </a:lnTo>
                <a:cubicBezTo>
                  <a:pt x="4282158" y="2895692"/>
                  <a:pt x="4212343" y="2699494"/>
                  <a:pt x="4173824" y="2494871"/>
                </a:cubicBezTo>
                <a:close/>
                <a:moveTo>
                  <a:pt x="20698513" y="2345443"/>
                </a:moveTo>
                <a:lnTo>
                  <a:pt x="20761251" y="2345443"/>
                </a:lnTo>
                <a:lnTo>
                  <a:pt x="20761251" y="2962576"/>
                </a:lnTo>
                <a:lnTo>
                  <a:pt x="20698513" y="2962576"/>
                </a:lnTo>
                <a:close/>
                <a:moveTo>
                  <a:pt x="16556919" y="2132219"/>
                </a:moveTo>
                <a:lnTo>
                  <a:pt x="16619443" y="2132219"/>
                </a:lnTo>
                <a:cubicBezTo>
                  <a:pt x="16617039" y="2341971"/>
                  <a:pt x="16582167" y="2550511"/>
                  <a:pt x="16519645" y="2749349"/>
                </a:cubicBezTo>
                <a:lnTo>
                  <a:pt x="16460729" y="2729952"/>
                </a:lnTo>
                <a:cubicBezTo>
                  <a:pt x="16522049" y="2537174"/>
                  <a:pt x="16555717" y="2335908"/>
                  <a:pt x="16556919" y="2132219"/>
                </a:cubicBezTo>
                <a:close/>
                <a:moveTo>
                  <a:pt x="2326" y="1982966"/>
                </a:moveTo>
                <a:lnTo>
                  <a:pt x="62804" y="1986590"/>
                </a:lnTo>
                <a:cubicBezTo>
                  <a:pt x="60477" y="2025236"/>
                  <a:pt x="59315" y="2065091"/>
                  <a:pt x="59315" y="2103736"/>
                </a:cubicBezTo>
                <a:lnTo>
                  <a:pt x="59315" y="2600101"/>
                </a:lnTo>
                <a:lnTo>
                  <a:pt x="1" y="2600101"/>
                </a:lnTo>
                <a:lnTo>
                  <a:pt x="1" y="2103736"/>
                </a:lnTo>
                <a:cubicBezTo>
                  <a:pt x="1" y="2063881"/>
                  <a:pt x="1" y="2022821"/>
                  <a:pt x="2326" y="1982966"/>
                </a:cubicBezTo>
                <a:close/>
                <a:moveTo>
                  <a:pt x="12458741" y="1801726"/>
                </a:moveTo>
                <a:cubicBezTo>
                  <a:pt x="12473115" y="1900837"/>
                  <a:pt x="12480303" y="2002367"/>
                  <a:pt x="12480303" y="2103895"/>
                </a:cubicBezTo>
                <a:cubicBezTo>
                  <a:pt x="12480303" y="2207841"/>
                  <a:pt x="12488687" y="2311787"/>
                  <a:pt x="12504260" y="2414524"/>
                </a:cubicBezTo>
                <a:lnTo>
                  <a:pt x="12443168" y="2424195"/>
                </a:lnTo>
                <a:cubicBezTo>
                  <a:pt x="12427595" y="2319040"/>
                  <a:pt x="12419211" y="2211467"/>
                  <a:pt x="12419211" y="2103895"/>
                </a:cubicBezTo>
                <a:cubicBezTo>
                  <a:pt x="12419211" y="2004784"/>
                  <a:pt x="12412024" y="1906882"/>
                  <a:pt x="12398847" y="1810188"/>
                </a:cubicBezTo>
                <a:close/>
                <a:moveTo>
                  <a:pt x="8384479" y="1444582"/>
                </a:moveTo>
                <a:lnTo>
                  <a:pt x="8442375" y="1463981"/>
                </a:lnTo>
                <a:cubicBezTo>
                  <a:pt x="8379653" y="1656759"/>
                  <a:pt x="8345880" y="1858023"/>
                  <a:pt x="8341055" y="2061712"/>
                </a:cubicBezTo>
                <a:lnTo>
                  <a:pt x="8278335" y="2060501"/>
                </a:lnTo>
                <a:cubicBezTo>
                  <a:pt x="8283159" y="1850749"/>
                  <a:pt x="8319346" y="1643422"/>
                  <a:pt x="8384479" y="1444582"/>
                </a:cubicBezTo>
                <a:close/>
                <a:moveTo>
                  <a:pt x="4026367" y="1274009"/>
                </a:moveTo>
                <a:cubicBezTo>
                  <a:pt x="4109020" y="1464512"/>
                  <a:pt x="4161727" y="1667073"/>
                  <a:pt x="4183289" y="1874457"/>
                </a:cubicBezTo>
                <a:lnTo>
                  <a:pt x="4123395" y="1880486"/>
                </a:lnTo>
                <a:cubicBezTo>
                  <a:pt x="4101833" y="1679131"/>
                  <a:pt x="4050325" y="1483804"/>
                  <a:pt x="3971266" y="1298124"/>
                </a:cubicBezTo>
                <a:close/>
                <a:moveTo>
                  <a:pt x="20523357" y="1135413"/>
                </a:moveTo>
                <a:cubicBezTo>
                  <a:pt x="20619455" y="1321682"/>
                  <a:pt x="20686725" y="1521255"/>
                  <a:pt x="20723965" y="1726877"/>
                </a:cubicBezTo>
                <a:lnTo>
                  <a:pt x="20662701" y="1736553"/>
                </a:lnTo>
                <a:cubicBezTo>
                  <a:pt x="20626663" y="1538189"/>
                  <a:pt x="20562997" y="1344663"/>
                  <a:pt x="20469299" y="1164443"/>
                </a:cubicBezTo>
                <a:close/>
                <a:moveTo>
                  <a:pt x="16903249" y="948843"/>
                </a:moveTo>
                <a:lnTo>
                  <a:pt x="16955263" y="982835"/>
                </a:lnTo>
                <a:cubicBezTo>
                  <a:pt x="16842767" y="1154009"/>
                  <a:pt x="16758093" y="1338535"/>
                  <a:pt x="16701239" y="1533988"/>
                </a:cubicBezTo>
                <a:lnTo>
                  <a:pt x="16641967" y="1516993"/>
                </a:lnTo>
                <a:cubicBezTo>
                  <a:pt x="16700031" y="1315469"/>
                  <a:pt x="16788333" y="1124872"/>
                  <a:pt x="16903249" y="948843"/>
                </a:cubicBezTo>
                <a:close/>
                <a:moveTo>
                  <a:pt x="430012" y="826241"/>
                </a:moveTo>
                <a:lnTo>
                  <a:pt x="478539" y="863669"/>
                </a:lnTo>
                <a:cubicBezTo>
                  <a:pt x="354797" y="1023039"/>
                  <a:pt x="256532" y="1201726"/>
                  <a:pt x="184955" y="1390071"/>
                </a:cubicBezTo>
                <a:lnTo>
                  <a:pt x="127938" y="1369547"/>
                </a:lnTo>
                <a:cubicBezTo>
                  <a:pt x="199514" y="1173957"/>
                  <a:pt x="301417" y="991647"/>
                  <a:pt x="430012" y="826241"/>
                </a:cubicBezTo>
                <a:close/>
                <a:moveTo>
                  <a:pt x="11927768" y="687646"/>
                </a:moveTo>
                <a:cubicBezTo>
                  <a:pt x="12069339" y="842648"/>
                  <a:pt x="12185500" y="1014604"/>
                  <a:pt x="12275039" y="1203511"/>
                </a:cubicBezTo>
                <a:lnTo>
                  <a:pt x="12219379" y="1230152"/>
                </a:lnTo>
                <a:cubicBezTo>
                  <a:pt x="12133469" y="1047298"/>
                  <a:pt x="12019729" y="877766"/>
                  <a:pt x="11881789" y="728820"/>
                </a:cubicBezTo>
                <a:close/>
                <a:moveTo>
                  <a:pt x="9096859" y="437109"/>
                </a:moveTo>
                <a:lnTo>
                  <a:pt x="9135350" y="486707"/>
                </a:lnTo>
                <a:cubicBezTo>
                  <a:pt x="8975379" y="610093"/>
                  <a:pt x="8834651" y="756464"/>
                  <a:pt x="8717982" y="920981"/>
                </a:cubicBezTo>
                <a:lnTo>
                  <a:pt x="8667463" y="884691"/>
                </a:lnTo>
                <a:cubicBezTo>
                  <a:pt x="8788945" y="716546"/>
                  <a:pt x="8932077" y="565336"/>
                  <a:pt x="9096859" y="437109"/>
                </a:cubicBezTo>
                <a:close/>
                <a:moveTo>
                  <a:pt x="3231124" y="335831"/>
                </a:moveTo>
                <a:cubicBezTo>
                  <a:pt x="3408424" y="448802"/>
                  <a:pt x="3566295" y="588495"/>
                  <a:pt x="3703524" y="747626"/>
                </a:cubicBezTo>
                <a:lnTo>
                  <a:pt x="3656162" y="787711"/>
                </a:lnTo>
                <a:cubicBezTo>
                  <a:pt x="3523792" y="632226"/>
                  <a:pt x="3369566" y="498606"/>
                  <a:pt x="3198334" y="388066"/>
                </a:cubicBezTo>
                <a:close/>
                <a:moveTo>
                  <a:pt x="19661453" y="255871"/>
                </a:moveTo>
                <a:cubicBezTo>
                  <a:pt x="19845429" y="355100"/>
                  <a:pt x="20012463" y="482160"/>
                  <a:pt x="20158917" y="631002"/>
                </a:cubicBezTo>
                <a:lnTo>
                  <a:pt x="20114133" y="675777"/>
                </a:lnTo>
                <a:cubicBezTo>
                  <a:pt x="19972519" y="530564"/>
                  <a:pt x="19809119" y="407134"/>
                  <a:pt x="19632405" y="310325"/>
                </a:cubicBezTo>
                <a:close/>
                <a:moveTo>
                  <a:pt x="17854373" y="165253"/>
                </a:moveTo>
                <a:lnTo>
                  <a:pt x="17877441" y="222380"/>
                </a:lnTo>
                <a:cubicBezTo>
                  <a:pt x="17690469" y="301382"/>
                  <a:pt x="17515637" y="407125"/>
                  <a:pt x="17357801" y="537177"/>
                </a:cubicBezTo>
                <a:lnTo>
                  <a:pt x="17318949" y="489775"/>
                </a:lnTo>
                <a:cubicBezTo>
                  <a:pt x="17480427" y="356077"/>
                  <a:pt x="17660115" y="246688"/>
                  <a:pt x="17854373" y="165253"/>
                </a:cubicBezTo>
                <a:close/>
                <a:moveTo>
                  <a:pt x="1434681" y="111943"/>
                </a:moveTo>
                <a:lnTo>
                  <a:pt x="1454033" y="170347"/>
                </a:lnTo>
                <a:cubicBezTo>
                  <a:pt x="1261729" y="234835"/>
                  <a:pt x="1081521" y="328524"/>
                  <a:pt x="915826" y="446549"/>
                </a:cubicBezTo>
                <a:lnTo>
                  <a:pt x="879543" y="396663"/>
                </a:lnTo>
                <a:cubicBezTo>
                  <a:pt x="1050075" y="274987"/>
                  <a:pt x="1236331" y="178865"/>
                  <a:pt x="1434681" y="111943"/>
                </a:cubicBezTo>
                <a:close/>
                <a:moveTo>
                  <a:pt x="10867481" y="58642"/>
                </a:moveTo>
                <a:cubicBezTo>
                  <a:pt x="11070347" y="107020"/>
                  <a:pt x="11263554" y="185635"/>
                  <a:pt x="11443477" y="293276"/>
                </a:cubicBezTo>
                <a:lnTo>
                  <a:pt x="11413287" y="345282"/>
                </a:lnTo>
                <a:cubicBezTo>
                  <a:pt x="11238194" y="242478"/>
                  <a:pt x="11049819" y="166283"/>
                  <a:pt x="10852991" y="119114"/>
                </a:cubicBezTo>
                <a:close/>
                <a:moveTo>
                  <a:pt x="10249932" y="5334"/>
                </a:moveTo>
                <a:lnTo>
                  <a:pt x="10254759" y="66327"/>
                </a:lnTo>
                <a:cubicBezTo>
                  <a:pt x="10052031" y="79483"/>
                  <a:pt x="9852923" y="120144"/>
                  <a:pt x="9663471" y="190706"/>
                </a:cubicBezTo>
                <a:lnTo>
                  <a:pt x="9642955" y="133300"/>
                </a:lnTo>
                <a:cubicBezTo>
                  <a:pt x="9837236" y="61543"/>
                  <a:pt x="10041170" y="18490"/>
                  <a:pt x="10249932" y="5334"/>
                </a:cubicBezTo>
                <a:close/>
                <a:moveTo>
                  <a:pt x="2101277" y="4"/>
                </a:moveTo>
                <a:cubicBezTo>
                  <a:pt x="2292095" y="4"/>
                  <a:pt x="2481704" y="26750"/>
                  <a:pt x="2664067" y="76596"/>
                </a:cubicBezTo>
                <a:lnTo>
                  <a:pt x="2648371" y="137382"/>
                </a:lnTo>
                <a:cubicBezTo>
                  <a:pt x="2470837" y="87538"/>
                  <a:pt x="2287265" y="62008"/>
                  <a:pt x="2101277" y="62008"/>
                </a:cubicBezTo>
                <a:cubicBezTo>
                  <a:pt x="2083162" y="62008"/>
                  <a:pt x="2066254" y="62008"/>
                  <a:pt x="2048139" y="63222"/>
                </a:cubicBezTo>
                <a:lnTo>
                  <a:pt x="2046931" y="1220"/>
                </a:lnTo>
                <a:cubicBezTo>
                  <a:pt x="2065048" y="4"/>
                  <a:pt x="2083162" y="4"/>
                  <a:pt x="2101277" y="4"/>
                </a:cubicBezTo>
                <a:close/>
                <a:moveTo>
                  <a:pt x="18658619" y="0"/>
                </a:moveTo>
                <a:cubicBezTo>
                  <a:pt x="18798823" y="0"/>
                  <a:pt x="18940239" y="14876"/>
                  <a:pt x="19076819" y="43388"/>
                </a:cubicBezTo>
                <a:lnTo>
                  <a:pt x="19064733" y="105372"/>
                </a:lnTo>
                <a:cubicBezTo>
                  <a:pt x="18931779" y="78099"/>
                  <a:pt x="18795197" y="63224"/>
                  <a:pt x="18658619" y="63224"/>
                </a:cubicBezTo>
                <a:cubicBezTo>
                  <a:pt x="18592139" y="63224"/>
                  <a:pt x="18525663" y="66943"/>
                  <a:pt x="18460395" y="73141"/>
                </a:cubicBezTo>
                <a:lnTo>
                  <a:pt x="18454351" y="9917"/>
                </a:lnTo>
                <a:cubicBezTo>
                  <a:pt x="18522037" y="3720"/>
                  <a:pt x="18589723" y="0"/>
                  <a:pt x="18658619" y="0"/>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9" name="Freeform 217">
            <a:extLst>
              <a:ext uri="{FF2B5EF4-FFF2-40B4-BE49-F238E27FC236}">
                <a16:creationId xmlns:a16="http://schemas.microsoft.com/office/drawing/2014/main" xmlns="" id="{BB8B2140-2145-4AFF-8A3B-785986D87B0C}"/>
              </a:ext>
            </a:extLst>
          </p:cNvPr>
          <p:cNvSpPr>
            <a:spLocks noChangeArrowheads="1"/>
          </p:cNvSpPr>
          <p:nvPr/>
        </p:nvSpPr>
        <p:spPr bwMode="auto">
          <a:xfrm>
            <a:off x="4148381" y="3051348"/>
            <a:ext cx="1168540" cy="1168540"/>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 name="Freeform 217">
            <a:extLst>
              <a:ext uri="{FF2B5EF4-FFF2-40B4-BE49-F238E27FC236}">
                <a16:creationId xmlns:a16="http://schemas.microsoft.com/office/drawing/2014/main" xmlns="" id="{59321D77-3B5B-47D7-BE04-CB82B5BD17B3}"/>
              </a:ext>
            </a:extLst>
          </p:cNvPr>
          <p:cNvSpPr>
            <a:spLocks noChangeArrowheads="1"/>
          </p:cNvSpPr>
          <p:nvPr/>
        </p:nvSpPr>
        <p:spPr bwMode="auto">
          <a:xfrm>
            <a:off x="5700735" y="3051348"/>
            <a:ext cx="1168540" cy="1168540"/>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1" name="Freeform 217">
            <a:extLst>
              <a:ext uri="{FF2B5EF4-FFF2-40B4-BE49-F238E27FC236}">
                <a16:creationId xmlns:a16="http://schemas.microsoft.com/office/drawing/2014/main" xmlns="" id="{11D3F6AA-EF4C-442C-8853-12DBF66D8A1D}"/>
              </a:ext>
            </a:extLst>
          </p:cNvPr>
          <p:cNvSpPr>
            <a:spLocks noChangeArrowheads="1"/>
          </p:cNvSpPr>
          <p:nvPr/>
        </p:nvSpPr>
        <p:spPr bwMode="auto">
          <a:xfrm>
            <a:off x="7253088" y="3051348"/>
            <a:ext cx="1168540" cy="1168540"/>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2" name="Freeform 217">
            <a:extLst>
              <a:ext uri="{FF2B5EF4-FFF2-40B4-BE49-F238E27FC236}">
                <a16:creationId xmlns:a16="http://schemas.microsoft.com/office/drawing/2014/main" xmlns="" id="{4674584F-BC21-469D-A8D4-2F81F2664763}"/>
              </a:ext>
            </a:extLst>
          </p:cNvPr>
          <p:cNvSpPr>
            <a:spLocks noChangeArrowheads="1"/>
          </p:cNvSpPr>
          <p:nvPr/>
        </p:nvSpPr>
        <p:spPr bwMode="auto">
          <a:xfrm>
            <a:off x="8805441" y="3051348"/>
            <a:ext cx="1168540" cy="1168540"/>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3" name="Freeform 217">
            <a:extLst>
              <a:ext uri="{FF2B5EF4-FFF2-40B4-BE49-F238E27FC236}">
                <a16:creationId xmlns:a16="http://schemas.microsoft.com/office/drawing/2014/main" xmlns="" id="{85DC8628-6EAB-442E-9D19-DC71689B11A7}"/>
              </a:ext>
            </a:extLst>
          </p:cNvPr>
          <p:cNvSpPr>
            <a:spLocks noChangeArrowheads="1"/>
          </p:cNvSpPr>
          <p:nvPr/>
        </p:nvSpPr>
        <p:spPr bwMode="auto">
          <a:xfrm>
            <a:off x="10357794" y="3051348"/>
            <a:ext cx="1168540" cy="1168540"/>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4" name="Subtitle 2">
            <a:extLst>
              <a:ext uri="{FF2B5EF4-FFF2-40B4-BE49-F238E27FC236}">
                <a16:creationId xmlns:a16="http://schemas.microsoft.com/office/drawing/2014/main" xmlns="" id="{7364AA84-B486-4F21-BA83-831BE43DE76F}"/>
              </a:ext>
            </a:extLst>
          </p:cNvPr>
          <p:cNvSpPr txBox="1">
            <a:spLocks/>
          </p:cNvSpPr>
          <p:nvPr/>
        </p:nvSpPr>
        <p:spPr>
          <a:xfrm>
            <a:off x="7075602" y="4234566"/>
            <a:ext cx="1523513"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Requiere conocimientos y enfoques combinados: Legal, financiero, auditoría interna, seguros, cumplimiento, etc.</a:t>
            </a:r>
          </a:p>
        </p:txBody>
      </p:sp>
      <p:sp>
        <p:nvSpPr>
          <p:cNvPr id="15" name="Subtitle 2">
            <a:extLst>
              <a:ext uri="{FF2B5EF4-FFF2-40B4-BE49-F238E27FC236}">
                <a16:creationId xmlns:a16="http://schemas.microsoft.com/office/drawing/2014/main" xmlns="" id="{B6373F80-8B0F-49F5-ADB1-AF9DDD95206C}"/>
              </a:ext>
            </a:extLst>
          </p:cNvPr>
          <p:cNvSpPr txBox="1">
            <a:spLocks/>
          </p:cNvSpPr>
          <p:nvPr/>
        </p:nvSpPr>
        <p:spPr>
          <a:xfrm>
            <a:off x="10325871" y="4399882"/>
            <a:ext cx="1232389"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Requiere un nuevo paradigma</a:t>
            </a:r>
          </a:p>
        </p:txBody>
      </p:sp>
      <p:sp>
        <p:nvSpPr>
          <p:cNvPr id="16" name="Subtitle 2">
            <a:extLst>
              <a:ext uri="{FF2B5EF4-FFF2-40B4-BE49-F238E27FC236}">
                <a16:creationId xmlns:a16="http://schemas.microsoft.com/office/drawing/2014/main" xmlns="" id="{92690626-A68B-41AF-9FF0-6E0C49951C15}"/>
              </a:ext>
            </a:extLst>
          </p:cNvPr>
          <p:cNvSpPr txBox="1">
            <a:spLocks/>
          </p:cNvSpPr>
          <p:nvPr/>
        </p:nvSpPr>
        <p:spPr>
          <a:xfrm>
            <a:off x="4116458" y="4399882"/>
            <a:ext cx="1232389"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Al principio es complejo y necesita tiempo</a:t>
            </a:r>
          </a:p>
        </p:txBody>
      </p:sp>
      <p:sp>
        <p:nvSpPr>
          <p:cNvPr id="17" name="Subtitle 2">
            <a:extLst>
              <a:ext uri="{FF2B5EF4-FFF2-40B4-BE49-F238E27FC236}">
                <a16:creationId xmlns:a16="http://schemas.microsoft.com/office/drawing/2014/main" xmlns="" id="{DBF2AF8D-20D5-41C7-B747-11A9D1CABE97}"/>
              </a:ext>
            </a:extLst>
          </p:cNvPr>
          <p:cNvSpPr txBox="1">
            <a:spLocks/>
          </p:cNvSpPr>
          <p:nvPr/>
        </p:nvSpPr>
        <p:spPr>
          <a:xfrm>
            <a:off x="5618008" y="1857205"/>
            <a:ext cx="1382502"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Es necesario pasar de la teoría al plan de acción</a:t>
            </a:r>
          </a:p>
        </p:txBody>
      </p:sp>
      <p:sp>
        <p:nvSpPr>
          <p:cNvPr id="18" name="Subtitle 2">
            <a:extLst>
              <a:ext uri="{FF2B5EF4-FFF2-40B4-BE49-F238E27FC236}">
                <a16:creationId xmlns:a16="http://schemas.microsoft.com/office/drawing/2014/main" xmlns="" id="{98DD5094-0974-4B69-AD6C-58E75D704853}"/>
              </a:ext>
            </a:extLst>
          </p:cNvPr>
          <p:cNvSpPr txBox="1">
            <a:spLocks/>
          </p:cNvSpPr>
          <p:nvPr/>
        </p:nvSpPr>
        <p:spPr>
          <a:xfrm>
            <a:off x="8550249" y="1993622"/>
            <a:ext cx="1822373"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Pueden producirse guerras de intereses entre departamentos y divisiones</a:t>
            </a:r>
          </a:p>
        </p:txBody>
      </p:sp>
      <p:sp>
        <p:nvSpPr>
          <p:cNvPr id="19" name="Freeform 995">
            <a:extLst>
              <a:ext uri="{FF2B5EF4-FFF2-40B4-BE49-F238E27FC236}">
                <a16:creationId xmlns:a16="http://schemas.microsoft.com/office/drawing/2014/main" xmlns="" id="{B32C3981-D978-4A98-ACF1-A51C1BCEBB86}"/>
              </a:ext>
            </a:extLst>
          </p:cNvPr>
          <p:cNvSpPr>
            <a:spLocks noChangeAspect="1" noChangeArrowheads="1"/>
          </p:cNvSpPr>
          <p:nvPr/>
        </p:nvSpPr>
        <p:spPr bwMode="auto">
          <a:xfrm>
            <a:off x="6086119" y="3437329"/>
            <a:ext cx="397772" cy="396581"/>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20" name="Freeform 45">
            <a:extLst>
              <a:ext uri="{FF2B5EF4-FFF2-40B4-BE49-F238E27FC236}">
                <a16:creationId xmlns:a16="http://schemas.microsoft.com/office/drawing/2014/main" xmlns="" id="{39771ACA-A3FC-4BD8-A1E1-D0FF6E995F92}"/>
              </a:ext>
            </a:extLst>
          </p:cNvPr>
          <p:cNvSpPr>
            <a:spLocks noChangeAspect="1" noChangeArrowheads="1"/>
          </p:cNvSpPr>
          <p:nvPr/>
        </p:nvSpPr>
        <p:spPr bwMode="auto">
          <a:xfrm>
            <a:off x="10741987" y="3442389"/>
            <a:ext cx="396581" cy="397177"/>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1" name="Freeform 1020">
            <a:extLst>
              <a:ext uri="{FF2B5EF4-FFF2-40B4-BE49-F238E27FC236}">
                <a16:creationId xmlns:a16="http://schemas.microsoft.com/office/drawing/2014/main" xmlns="" id="{E63EAE50-059B-40C5-B93A-785DE210ADCD}"/>
              </a:ext>
            </a:extLst>
          </p:cNvPr>
          <p:cNvSpPr>
            <a:spLocks noChangeAspect="1" noChangeArrowheads="1"/>
          </p:cNvSpPr>
          <p:nvPr/>
        </p:nvSpPr>
        <p:spPr bwMode="auto">
          <a:xfrm>
            <a:off x="7637281" y="3435541"/>
            <a:ext cx="400154" cy="400154"/>
          </a:xfrm>
          <a:custGeom>
            <a:avLst/>
            <a:gdLst>
              <a:gd name="T0" fmla="*/ 85474451 w 293328"/>
              <a:gd name="T1" fmla="*/ 124201846 h 293329"/>
              <a:gd name="T2" fmla="*/ 3778320 w 293328"/>
              <a:gd name="T3" fmla="*/ 102219194 h 293329"/>
              <a:gd name="T4" fmla="*/ 121049923 w 293328"/>
              <a:gd name="T5" fmla="*/ 111326137 h 293329"/>
              <a:gd name="T6" fmla="*/ 3778320 w 293328"/>
              <a:gd name="T7" fmla="*/ 102219194 h 293329"/>
              <a:gd name="T8" fmla="*/ 71726361 w 293328"/>
              <a:gd name="T9" fmla="*/ 78335768 h 293329"/>
              <a:gd name="T10" fmla="*/ 93698092 w 293328"/>
              <a:gd name="T11" fmla="*/ 78335768 h 293329"/>
              <a:gd name="T12" fmla="*/ 95110857 w 293328"/>
              <a:gd name="T13" fmla="*/ 70993837 h 293329"/>
              <a:gd name="T14" fmla="*/ 95581508 w 293328"/>
              <a:gd name="T15" fmla="*/ 89985905 h 293329"/>
              <a:gd name="T16" fmla="*/ 67959254 w 293328"/>
              <a:gd name="T17" fmla="*/ 78335768 h 293329"/>
              <a:gd name="T18" fmla="*/ 34461138 w 293328"/>
              <a:gd name="T19" fmla="*/ 70675192 h 293329"/>
              <a:gd name="T20" fmla="*/ 32891973 w 293328"/>
              <a:gd name="T21" fmla="*/ 85996548 h 293329"/>
              <a:gd name="T22" fmla="*/ 53294304 w 293328"/>
              <a:gd name="T23" fmla="*/ 73547525 h 293329"/>
              <a:gd name="T24" fmla="*/ 58787775 w 293328"/>
              <a:gd name="T25" fmla="*/ 78335768 h 293329"/>
              <a:gd name="T26" fmla="*/ 31008234 w 293328"/>
              <a:gd name="T27" fmla="*/ 89985905 h 293329"/>
              <a:gd name="T28" fmla="*/ 31793207 w 293328"/>
              <a:gd name="T29" fmla="*/ 70993837 h 293329"/>
              <a:gd name="T30" fmla="*/ 78746641 w 293328"/>
              <a:gd name="T31" fmla="*/ 62408809 h 293329"/>
              <a:gd name="T32" fmla="*/ 83061364 w 293328"/>
              <a:gd name="T33" fmla="*/ 57940157 h 293329"/>
              <a:gd name="T34" fmla="*/ 44381591 w 293328"/>
              <a:gd name="T35" fmla="*/ 66877349 h 293329"/>
              <a:gd name="T36" fmla="*/ 83061364 w 293328"/>
              <a:gd name="T37" fmla="*/ 54087441 h 293329"/>
              <a:gd name="T38" fmla="*/ 74893516 w 293328"/>
              <a:gd name="T39" fmla="*/ 62408809 h 293329"/>
              <a:gd name="T40" fmla="*/ 52548940 w 293328"/>
              <a:gd name="T41" fmla="*/ 62408809 h 293329"/>
              <a:gd name="T42" fmla="*/ 44381591 w 293328"/>
              <a:gd name="T43" fmla="*/ 54087441 h 293329"/>
              <a:gd name="T44" fmla="*/ 71726361 w 293328"/>
              <a:gd name="T45" fmla="*/ 34116309 h 293329"/>
              <a:gd name="T46" fmla="*/ 93698092 w 293328"/>
              <a:gd name="T47" fmla="*/ 34116309 h 293329"/>
              <a:gd name="T48" fmla="*/ 95110857 w 293328"/>
              <a:gd name="T49" fmla="*/ 26615194 h 293329"/>
              <a:gd name="T50" fmla="*/ 95581508 w 293328"/>
              <a:gd name="T51" fmla="*/ 45606589 h 293329"/>
              <a:gd name="T52" fmla="*/ 67959254 w 293328"/>
              <a:gd name="T53" fmla="*/ 34116309 h 293329"/>
              <a:gd name="T54" fmla="*/ 34461138 w 293328"/>
              <a:gd name="T55" fmla="*/ 26295949 h 293329"/>
              <a:gd name="T56" fmla="*/ 32891973 w 293328"/>
              <a:gd name="T57" fmla="*/ 41617468 h 293329"/>
              <a:gd name="T58" fmla="*/ 53294304 w 293328"/>
              <a:gd name="T59" fmla="*/ 29168267 h 293329"/>
              <a:gd name="T60" fmla="*/ 58787775 w 293328"/>
              <a:gd name="T61" fmla="*/ 34116309 h 293329"/>
              <a:gd name="T62" fmla="*/ 31008234 w 293328"/>
              <a:gd name="T63" fmla="*/ 45606589 h 293329"/>
              <a:gd name="T64" fmla="*/ 31793207 w 293328"/>
              <a:gd name="T65" fmla="*/ 26615194 h 293329"/>
              <a:gd name="T66" fmla="*/ 110188614 w 293328"/>
              <a:gd name="T67" fmla="*/ 98451202 h 293329"/>
              <a:gd name="T68" fmla="*/ 121049923 w 293328"/>
              <a:gd name="T69" fmla="*/ 19471217 h 293329"/>
              <a:gd name="T70" fmla="*/ 3778320 w 293328"/>
              <a:gd name="T71" fmla="*/ 22768212 h 293329"/>
              <a:gd name="T72" fmla="*/ 17945078 w 293328"/>
              <a:gd name="T73" fmla="*/ 19471217 h 293329"/>
              <a:gd name="T74" fmla="*/ 78746641 w 293328"/>
              <a:gd name="T75" fmla="*/ 18989436 h 293329"/>
              <a:gd name="T76" fmla="*/ 83061364 w 293328"/>
              <a:gd name="T77" fmla="*/ 14377190 h 293329"/>
              <a:gd name="T78" fmla="*/ 44381591 w 293328"/>
              <a:gd name="T79" fmla="*/ 23601689 h 293329"/>
              <a:gd name="T80" fmla="*/ 83061364 w 293328"/>
              <a:gd name="T81" fmla="*/ 10401063 h 293329"/>
              <a:gd name="T82" fmla="*/ 74893516 w 293328"/>
              <a:gd name="T83" fmla="*/ 18989436 h 293329"/>
              <a:gd name="T84" fmla="*/ 52548940 w 293328"/>
              <a:gd name="T85" fmla="*/ 18989436 h 293329"/>
              <a:gd name="T86" fmla="*/ 44381591 w 293328"/>
              <a:gd name="T87" fmla="*/ 10401063 h 293329"/>
              <a:gd name="T88" fmla="*/ 106253523 w 293328"/>
              <a:gd name="T89" fmla="*/ 98451202 h 293329"/>
              <a:gd name="T90" fmla="*/ 19990681 w 293328"/>
              <a:gd name="T91" fmla="*/ 0 h 293329"/>
              <a:gd name="T92" fmla="*/ 110188614 w 293328"/>
              <a:gd name="T93" fmla="*/ 15545896 h 293329"/>
              <a:gd name="T94" fmla="*/ 128133161 w 293328"/>
              <a:gd name="T95" fmla="*/ 108028786 h 293329"/>
              <a:gd name="T96" fmla="*/ 89252767 w 293328"/>
              <a:gd name="T97" fmla="*/ 124201846 h 293329"/>
              <a:gd name="T98" fmla="*/ 102947275 w 293328"/>
              <a:gd name="T99" fmla="*/ 128127419 h 293329"/>
              <a:gd name="T100" fmla="*/ 25185853 w 293328"/>
              <a:gd name="T101" fmla="*/ 124201846 h 293329"/>
              <a:gd name="T102" fmla="*/ 7083633 w 293328"/>
              <a:gd name="T103" fmla="*/ 115252161 h 293329"/>
              <a:gd name="T104" fmla="*/ 7083633 w 293328"/>
              <a:gd name="T105" fmla="*/ 15545896 h 293329"/>
              <a:gd name="T106" fmla="*/ 19990681 w 293328"/>
              <a:gd name="T107" fmla="*/ 0 h 293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328" h="293329">
                <a:moveTo>
                  <a:pt x="97656" y="263852"/>
                </a:moveTo>
                <a:lnTo>
                  <a:pt x="97656" y="284342"/>
                </a:lnTo>
                <a:lnTo>
                  <a:pt x="195672" y="284342"/>
                </a:lnTo>
                <a:lnTo>
                  <a:pt x="195672" y="263852"/>
                </a:lnTo>
                <a:lnTo>
                  <a:pt x="97656" y="263852"/>
                </a:lnTo>
                <a:close/>
                <a:moveTo>
                  <a:pt x="8648" y="234016"/>
                </a:moveTo>
                <a:lnTo>
                  <a:pt x="8648" y="247316"/>
                </a:lnTo>
                <a:cubicBezTo>
                  <a:pt x="8648" y="251271"/>
                  <a:pt x="11891" y="254865"/>
                  <a:pt x="16216" y="254865"/>
                </a:cubicBezTo>
                <a:lnTo>
                  <a:pt x="277112" y="254865"/>
                </a:lnTo>
                <a:cubicBezTo>
                  <a:pt x="281436" y="254865"/>
                  <a:pt x="284679" y="251271"/>
                  <a:pt x="284679" y="247316"/>
                </a:cubicBezTo>
                <a:lnTo>
                  <a:pt x="284679" y="234016"/>
                </a:lnTo>
                <a:lnTo>
                  <a:pt x="8648" y="234016"/>
                </a:lnTo>
                <a:close/>
                <a:moveTo>
                  <a:pt x="167791" y="161800"/>
                </a:moveTo>
                <a:cubicBezTo>
                  <a:pt x="169587" y="163261"/>
                  <a:pt x="169946" y="166550"/>
                  <a:pt x="168509" y="168376"/>
                </a:cubicBezTo>
                <a:cubicBezTo>
                  <a:pt x="165994" y="171299"/>
                  <a:pt x="164198" y="175319"/>
                  <a:pt x="164198" y="179338"/>
                </a:cubicBezTo>
                <a:lnTo>
                  <a:pt x="164198" y="196876"/>
                </a:lnTo>
                <a:lnTo>
                  <a:pt x="214497" y="196876"/>
                </a:lnTo>
                <a:lnTo>
                  <a:pt x="214497" y="179338"/>
                </a:lnTo>
                <a:cubicBezTo>
                  <a:pt x="214497" y="175319"/>
                  <a:pt x="213419" y="171299"/>
                  <a:pt x="210545" y="168376"/>
                </a:cubicBezTo>
                <a:cubicBezTo>
                  <a:pt x="209108" y="166550"/>
                  <a:pt x="209467" y="163261"/>
                  <a:pt x="211263" y="161800"/>
                </a:cubicBezTo>
                <a:cubicBezTo>
                  <a:pt x="213060" y="160338"/>
                  <a:pt x="215934" y="160338"/>
                  <a:pt x="217731" y="162530"/>
                </a:cubicBezTo>
                <a:cubicBezTo>
                  <a:pt x="221323" y="167280"/>
                  <a:pt x="223479" y="173492"/>
                  <a:pt x="223479" y="179338"/>
                </a:cubicBezTo>
                <a:lnTo>
                  <a:pt x="223479" y="201625"/>
                </a:lnTo>
                <a:cubicBezTo>
                  <a:pt x="223479" y="203818"/>
                  <a:pt x="221683" y="206010"/>
                  <a:pt x="218808" y="206010"/>
                </a:cubicBezTo>
                <a:lnTo>
                  <a:pt x="159887" y="206010"/>
                </a:lnTo>
                <a:cubicBezTo>
                  <a:pt x="157372" y="206010"/>
                  <a:pt x="155575" y="203818"/>
                  <a:pt x="155575" y="201625"/>
                </a:cubicBezTo>
                <a:lnTo>
                  <a:pt x="155575" y="179338"/>
                </a:lnTo>
                <a:cubicBezTo>
                  <a:pt x="155575" y="173492"/>
                  <a:pt x="157731" y="167280"/>
                  <a:pt x="161324" y="162530"/>
                </a:cubicBezTo>
                <a:cubicBezTo>
                  <a:pt x="163120" y="160338"/>
                  <a:pt x="165994" y="160338"/>
                  <a:pt x="167791" y="161800"/>
                </a:cubicBezTo>
                <a:close/>
                <a:moveTo>
                  <a:pt x="78890" y="161800"/>
                </a:moveTo>
                <a:cubicBezTo>
                  <a:pt x="80687" y="163261"/>
                  <a:pt x="81046" y="166550"/>
                  <a:pt x="79250" y="168376"/>
                </a:cubicBezTo>
                <a:cubicBezTo>
                  <a:pt x="76735" y="171299"/>
                  <a:pt x="75297" y="175319"/>
                  <a:pt x="75297" y="179338"/>
                </a:cubicBezTo>
                <a:lnTo>
                  <a:pt x="75297" y="196876"/>
                </a:lnTo>
                <a:lnTo>
                  <a:pt x="125956" y="196876"/>
                </a:lnTo>
                <a:lnTo>
                  <a:pt x="125956" y="179338"/>
                </a:lnTo>
                <a:cubicBezTo>
                  <a:pt x="125956" y="175319"/>
                  <a:pt x="124160" y="171299"/>
                  <a:pt x="122004" y="168376"/>
                </a:cubicBezTo>
                <a:cubicBezTo>
                  <a:pt x="120208" y="166550"/>
                  <a:pt x="120567" y="163261"/>
                  <a:pt x="122363" y="161800"/>
                </a:cubicBezTo>
                <a:cubicBezTo>
                  <a:pt x="124160" y="160338"/>
                  <a:pt x="127034" y="160338"/>
                  <a:pt x="128471" y="162530"/>
                </a:cubicBezTo>
                <a:cubicBezTo>
                  <a:pt x="132423" y="167280"/>
                  <a:pt x="134579" y="173492"/>
                  <a:pt x="134579" y="179338"/>
                </a:cubicBezTo>
                <a:lnTo>
                  <a:pt x="134579" y="201625"/>
                </a:lnTo>
                <a:cubicBezTo>
                  <a:pt x="134579" y="203818"/>
                  <a:pt x="132423" y="206010"/>
                  <a:pt x="130268" y="206010"/>
                </a:cubicBezTo>
                <a:lnTo>
                  <a:pt x="70986" y="206010"/>
                </a:lnTo>
                <a:cubicBezTo>
                  <a:pt x="68471" y="206010"/>
                  <a:pt x="66675" y="203818"/>
                  <a:pt x="66675" y="201625"/>
                </a:cubicBezTo>
                <a:lnTo>
                  <a:pt x="66675" y="179338"/>
                </a:lnTo>
                <a:cubicBezTo>
                  <a:pt x="66675" y="173492"/>
                  <a:pt x="68471" y="167280"/>
                  <a:pt x="72782" y="162530"/>
                </a:cubicBezTo>
                <a:cubicBezTo>
                  <a:pt x="74220" y="160338"/>
                  <a:pt x="76735" y="160338"/>
                  <a:pt x="78890" y="161800"/>
                </a:cubicBezTo>
                <a:close/>
                <a:moveTo>
                  <a:pt x="190147" y="132645"/>
                </a:moveTo>
                <a:cubicBezTo>
                  <a:pt x="184856" y="132645"/>
                  <a:pt x="180270" y="137231"/>
                  <a:pt x="180270" y="142875"/>
                </a:cubicBezTo>
                <a:cubicBezTo>
                  <a:pt x="180270" y="148520"/>
                  <a:pt x="184856" y="153106"/>
                  <a:pt x="190147" y="153106"/>
                </a:cubicBezTo>
                <a:cubicBezTo>
                  <a:pt x="195792" y="153106"/>
                  <a:pt x="200378" y="148520"/>
                  <a:pt x="200378" y="142875"/>
                </a:cubicBezTo>
                <a:cubicBezTo>
                  <a:pt x="200378" y="137231"/>
                  <a:pt x="195792" y="132645"/>
                  <a:pt x="190147" y="132645"/>
                </a:cubicBezTo>
                <a:close/>
                <a:moveTo>
                  <a:pt x="101600" y="132645"/>
                </a:moveTo>
                <a:cubicBezTo>
                  <a:pt x="95603" y="132645"/>
                  <a:pt x="91017" y="137231"/>
                  <a:pt x="91017" y="142875"/>
                </a:cubicBezTo>
                <a:cubicBezTo>
                  <a:pt x="91017" y="148520"/>
                  <a:pt x="95603" y="153106"/>
                  <a:pt x="101600" y="153106"/>
                </a:cubicBezTo>
                <a:cubicBezTo>
                  <a:pt x="106892" y="153106"/>
                  <a:pt x="111831" y="148520"/>
                  <a:pt x="111831" y="142875"/>
                </a:cubicBezTo>
                <a:cubicBezTo>
                  <a:pt x="111831" y="137231"/>
                  <a:pt x="106892" y="132645"/>
                  <a:pt x="101600" y="132645"/>
                </a:cubicBezTo>
                <a:close/>
                <a:moveTo>
                  <a:pt x="190147" y="123825"/>
                </a:moveTo>
                <a:cubicBezTo>
                  <a:pt x="200731" y="123825"/>
                  <a:pt x="209197" y="132645"/>
                  <a:pt x="209197" y="142875"/>
                </a:cubicBezTo>
                <a:cubicBezTo>
                  <a:pt x="209197" y="153106"/>
                  <a:pt x="200731" y="161572"/>
                  <a:pt x="190147" y="161572"/>
                </a:cubicBezTo>
                <a:cubicBezTo>
                  <a:pt x="179917" y="161572"/>
                  <a:pt x="171450" y="153106"/>
                  <a:pt x="171450" y="142875"/>
                </a:cubicBezTo>
                <a:cubicBezTo>
                  <a:pt x="171450" y="132645"/>
                  <a:pt x="179917" y="123825"/>
                  <a:pt x="190147" y="123825"/>
                </a:cubicBezTo>
                <a:close/>
                <a:moveTo>
                  <a:pt x="101600" y="123825"/>
                </a:moveTo>
                <a:cubicBezTo>
                  <a:pt x="111831" y="123825"/>
                  <a:pt x="120297" y="132645"/>
                  <a:pt x="120297" y="142875"/>
                </a:cubicBezTo>
                <a:cubicBezTo>
                  <a:pt x="120297" y="153106"/>
                  <a:pt x="111831" y="161572"/>
                  <a:pt x="101600" y="161572"/>
                </a:cubicBezTo>
                <a:cubicBezTo>
                  <a:pt x="91017" y="161572"/>
                  <a:pt x="82550" y="153106"/>
                  <a:pt x="82550" y="142875"/>
                </a:cubicBezTo>
                <a:cubicBezTo>
                  <a:pt x="82550" y="132645"/>
                  <a:pt x="91017" y="123825"/>
                  <a:pt x="101600" y="123825"/>
                </a:cubicBezTo>
                <a:close/>
                <a:moveTo>
                  <a:pt x="167791" y="60200"/>
                </a:moveTo>
                <a:cubicBezTo>
                  <a:pt x="169587" y="62027"/>
                  <a:pt x="169946" y="64584"/>
                  <a:pt x="168509" y="66776"/>
                </a:cubicBezTo>
                <a:cubicBezTo>
                  <a:pt x="165994" y="69699"/>
                  <a:pt x="164198" y="73719"/>
                  <a:pt x="164198" y="78103"/>
                </a:cubicBezTo>
                <a:lnTo>
                  <a:pt x="164198" y="95276"/>
                </a:lnTo>
                <a:lnTo>
                  <a:pt x="214497" y="95276"/>
                </a:lnTo>
                <a:lnTo>
                  <a:pt x="214497" y="78103"/>
                </a:lnTo>
                <a:cubicBezTo>
                  <a:pt x="214497" y="73719"/>
                  <a:pt x="213419" y="69699"/>
                  <a:pt x="210545" y="66776"/>
                </a:cubicBezTo>
                <a:cubicBezTo>
                  <a:pt x="209108" y="64584"/>
                  <a:pt x="209467" y="62027"/>
                  <a:pt x="211263" y="60200"/>
                </a:cubicBezTo>
                <a:cubicBezTo>
                  <a:pt x="213060" y="58738"/>
                  <a:pt x="215934" y="58738"/>
                  <a:pt x="217731" y="60930"/>
                </a:cubicBezTo>
                <a:cubicBezTo>
                  <a:pt x="221323" y="65680"/>
                  <a:pt x="223479" y="71892"/>
                  <a:pt x="223479" y="78103"/>
                </a:cubicBezTo>
                <a:lnTo>
                  <a:pt x="223479" y="100025"/>
                </a:lnTo>
                <a:cubicBezTo>
                  <a:pt x="223479" y="102218"/>
                  <a:pt x="221683" y="104410"/>
                  <a:pt x="218808" y="104410"/>
                </a:cubicBezTo>
                <a:lnTo>
                  <a:pt x="159887" y="104410"/>
                </a:lnTo>
                <a:cubicBezTo>
                  <a:pt x="157372" y="104410"/>
                  <a:pt x="155575" y="102218"/>
                  <a:pt x="155575" y="100025"/>
                </a:cubicBezTo>
                <a:lnTo>
                  <a:pt x="155575" y="78103"/>
                </a:lnTo>
                <a:cubicBezTo>
                  <a:pt x="155575" y="71892"/>
                  <a:pt x="157731" y="65680"/>
                  <a:pt x="161324" y="60930"/>
                </a:cubicBezTo>
                <a:cubicBezTo>
                  <a:pt x="163120" y="58738"/>
                  <a:pt x="165994" y="58738"/>
                  <a:pt x="167791" y="60200"/>
                </a:cubicBezTo>
                <a:close/>
                <a:moveTo>
                  <a:pt x="78890" y="60200"/>
                </a:moveTo>
                <a:cubicBezTo>
                  <a:pt x="80687" y="62027"/>
                  <a:pt x="81046" y="64584"/>
                  <a:pt x="79250" y="66776"/>
                </a:cubicBezTo>
                <a:cubicBezTo>
                  <a:pt x="76735" y="69699"/>
                  <a:pt x="75297" y="73719"/>
                  <a:pt x="75297" y="78103"/>
                </a:cubicBezTo>
                <a:lnTo>
                  <a:pt x="75297" y="95276"/>
                </a:lnTo>
                <a:lnTo>
                  <a:pt x="125956" y="95276"/>
                </a:lnTo>
                <a:lnTo>
                  <a:pt x="125956" y="78103"/>
                </a:lnTo>
                <a:cubicBezTo>
                  <a:pt x="125956" y="73719"/>
                  <a:pt x="124160" y="69699"/>
                  <a:pt x="122004" y="66776"/>
                </a:cubicBezTo>
                <a:cubicBezTo>
                  <a:pt x="120208" y="64584"/>
                  <a:pt x="120567" y="62027"/>
                  <a:pt x="122363" y="60200"/>
                </a:cubicBezTo>
                <a:cubicBezTo>
                  <a:pt x="124160" y="58738"/>
                  <a:pt x="127034" y="58738"/>
                  <a:pt x="128471" y="60930"/>
                </a:cubicBezTo>
                <a:cubicBezTo>
                  <a:pt x="132423" y="65680"/>
                  <a:pt x="134579" y="71892"/>
                  <a:pt x="134579" y="78103"/>
                </a:cubicBezTo>
                <a:lnTo>
                  <a:pt x="134579" y="100025"/>
                </a:lnTo>
                <a:cubicBezTo>
                  <a:pt x="134579" y="102218"/>
                  <a:pt x="132423" y="104410"/>
                  <a:pt x="130268" y="104410"/>
                </a:cubicBezTo>
                <a:lnTo>
                  <a:pt x="70986" y="104410"/>
                </a:lnTo>
                <a:cubicBezTo>
                  <a:pt x="68471" y="104410"/>
                  <a:pt x="66675" y="102218"/>
                  <a:pt x="66675" y="100025"/>
                </a:cubicBezTo>
                <a:lnTo>
                  <a:pt x="66675" y="78103"/>
                </a:lnTo>
                <a:cubicBezTo>
                  <a:pt x="66675" y="71892"/>
                  <a:pt x="68471" y="65680"/>
                  <a:pt x="72782" y="60930"/>
                </a:cubicBezTo>
                <a:cubicBezTo>
                  <a:pt x="74220" y="58738"/>
                  <a:pt x="76735" y="58738"/>
                  <a:pt x="78890" y="60200"/>
                </a:cubicBezTo>
                <a:close/>
                <a:moveTo>
                  <a:pt x="252248" y="44575"/>
                </a:moveTo>
                <a:lnTo>
                  <a:pt x="252248" y="225389"/>
                </a:lnTo>
                <a:lnTo>
                  <a:pt x="284679" y="225389"/>
                </a:lnTo>
                <a:lnTo>
                  <a:pt x="284679" y="52124"/>
                </a:lnTo>
                <a:cubicBezTo>
                  <a:pt x="284679" y="47810"/>
                  <a:pt x="281436" y="44575"/>
                  <a:pt x="277112" y="44575"/>
                </a:cubicBezTo>
                <a:lnTo>
                  <a:pt x="252248" y="44575"/>
                </a:lnTo>
                <a:close/>
                <a:moveTo>
                  <a:pt x="16216" y="44575"/>
                </a:moveTo>
                <a:cubicBezTo>
                  <a:pt x="11891" y="44575"/>
                  <a:pt x="8648" y="47810"/>
                  <a:pt x="8648" y="52124"/>
                </a:cubicBezTo>
                <a:lnTo>
                  <a:pt x="8648" y="225389"/>
                </a:lnTo>
                <a:lnTo>
                  <a:pt x="41080" y="225389"/>
                </a:lnTo>
                <a:lnTo>
                  <a:pt x="41080" y="44575"/>
                </a:lnTo>
                <a:lnTo>
                  <a:pt x="16216" y="44575"/>
                </a:lnTo>
                <a:close/>
                <a:moveTo>
                  <a:pt x="190147" y="32916"/>
                </a:moveTo>
                <a:cubicBezTo>
                  <a:pt x="184856" y="32916"/>
                  <a:pt x="180270" y="37649"/>
                  <a:pt x="180270" y="43475"/>
                </a:cubicBezTo>
                <a:cubicBezTo>
                  <a:pt x="180270" y="49300"/>
                  <a:pt x="184856" y="54034"/>
                  <a:pt x="190147" y="54034"/>
                </a:cubicBezTo>
                <a:cubicBezTo>
                  <a:pt x="195792" y="54034"/>
                  <a:pt x="200378" y="49300"/>
                  <a:pt x="200378" y="43475"/>
                </a:cubicBezTo>
                <a:cubicBezTo>
                  <a:pt x="200378" y="37649"/>
                  <a:pt x="195792" y="32916"/>
                  <a:pt x="190147" y="32916"/>
                </a:cubicBezTo>
                <a:close/>
                <a:moveTo>
                  <a:pt x="101600" y="32916"/>
                </a:moveTo>
                <a:cubicBezTo>
                  <a:pt x="95603" y="32916"/>
                  <a:pt x="91017" y="37649"/>
                  <a:pt x="91017" y="43475"/>
                </a:cubicBezTo>
                <a:cubicBezTo>
                  <a:pt x="91017" y="49300"/>
                  <a:pt x="95603" y="54034"/>
                  <a:pt x="101600" y="54034"/>
                </a:cubicBezTo>
                <a:cubicBezTo>
                  <a:pt x="106892" y="54034"/>
                  <a:pt x="111831" y="49300"/>
                  <a:pt x="111831" y="43475"/>
                </a:cubicBezTo>
                <a:cubicBezTo>
                  <a:pt x="111831" y="37649"/>
                  <a:pt x="106892" y="32916"/>
                  <a:pt x="101600" y="32916"/>
                </a:cubicBezTo>
                <a:close/>
                <a:moveTo>
                  <a:pt x="190147" y="23813"/>
                </a:moveTo>
                <a:cubicBezTo>
                  <a:pt x="200731" y="23813"/>
                  <a:pt x="209197" y="32552"/>
                  <a:pt x="209197" y="43475"/>
                </a:cubicBezTo>
                <a:cubicBezTo>
                  <a:pt x="209197" y="54398"/>
                  <a:pt x="200731" y="63136"/>
                  <a:pt x="190147" y="63136"/>
                </a:cubicBezTo>
                <a:cubicBezTo>
                  <a:pt x="179917" y="63136"/>
                  <a:pt x="171450" y="54398"/>
                  <a:pt x="171450" y="43475"/>
                </a:cubicBezTo>
                <a:cubicBezTo>
                  <a:pt x="171450" y="32552"/>
                  <a:pt x="179917" y="23813"/>
                  <a:pt x="190147" y="23813"/>
                </a:cubicBezTo>
                <a:close/>
                <a:moveTo>
                  <a:pt x="101600" y="23813"/>
                </a:moveTo>
                <a:cubicBezTo>
                  <a:pt x="111831" y="23813"/>
                  <a:pt x="120297" y="32552"/>
                  <a:pt x="120297" y="43475"/>
                </a:cubicBezTo>
                <a:cubicBezTo>
                  <a:pt x="120297" y="54398"/>
                  <a:pt x="111831" y="63136"/>
                  <a:pt x="101600" y="63136"/>
                </a:cubicBezTo>
                <a:cubicBezTo>
                  <a:pt x="91017" y="63136"/>
                  <a:pt x="82550" y="54398"/>
                  <a:pt x="82550" y="43475"/>
                </a:cubicBezTo>
                <a:cubicBezTo>
                  <a:pt x="82550" y="32552"/>
                  <a:pt x="91017" y="23813"/>
                  <a:pt x="101600" y="23813"/>
                </a:cubicBezTo>
                <a:close/>
                <a:moveTo>
                  <a:pt x="50089" y="8987"/>
                </a:moveTo>
                <a:lnTo>
                  <a:pt x="50089" y="225389"/>
                </a:lnTo>
                <a:lnTo>
                  <a:pt x="243239" y="225389"/>
                </a:lnTo>
                <a:lnTo>
                  <a:pt x="243239" y="8987"/>
                </a:lnTo>
                <a:lnTo>
                  <a:pt x="50089" y="8987"/>
                </a:lnTo>
                <a:close/>
                <a:moveTo>
                  <a:pt x="45765" y="0"/>
                </a:moveTo>
                <a:lnTo>
                  <a:pt x="247563" y="0"/>
                </a:lnTo>
                <a:cubicBezTo>
                  <a:pt x="250085" y="0"/>
                  <a:pt x="252248" y="2157"/>
                  <a:pt x="252248" y="4673"/>
                </a:cubicBezTo>
                <a:lnTo>
                  <a:pt x="252248" y="35588"/>
                </a:lnTo>
                <a:lnTo>
                  <a:pt x="277112" y="35588"/>
                </a:lnTo>
                <a:cubicBezTo>
                  <a:pt x="286121" y="35588"/>
                  <a:pt x="293328" y="43137"/>
                  <a:pt x="293328" y="52124"/>
                </a:cubicBezTo>
                <a:lnTo>
                  <a:pt x="293328" y="247316"/>
                </a:lnTo>
                <a:cubicBezTo>
                  <a:pt x="293328" y="256303"/>
                  <a:pt x="286121" y="263852"/>
                  <a:pt x="277112" y="263852"/>
                </a:cubicBezTo>
                <a:lnTo>
                  <a:pt x="204321" y="263852"/>
                </a:lnTo>
                <a:lnTo>
                  <a:pt x="204321" y="284342"/>
                </a:lnTo>
                <a:lnTo>
                  <a:pt x="235671" y="284342"/>
                </a:lnTo>
                <a:cubicBezTo>
                  <a:pt x="238194" y="284342"/>
                  <a:pt x="239996" y="286499"/>
                  <a:pt x="239996" y="288656"/>
                </a:cubicBezTo>
                <a:cubicBezTo>
                  <a:pt x="239996" y="291172"/>
                  <a:pt x="238194" y="293329"/>
                  <a:pt x="235671" y="293329"/>
                </a:cubicBezTo>
                <a:lnTo>
                  <a:pt x="57656" y="293329"/>
                </a:lnTo>
                <a:cubicBezTo>
                  <a:pt x="55134" y="293329"/>
                  <a:pt x="52972" y="291172"/>
                  <a:pt x="52972" y="288656"/>
                </a:cubicBezTo>
                <a:cubicBezTo>
                  <a:pt x="52972" y="286499"/>
                  <a:pt x="55134" y="284342"/>
                  <a:pt x="57656" y="284342"/>
                </a:cubicBezTo>
                <a:lnTo>
                  <a:pt x="88647" y="284342"/>
                </a:lnTo>
                <a:lnTo>
                  <a:pt x="88647" y="263852"/>
                </a:lnTo>
                <a:lnTo>
                  <a:pt x="16216" y="263852"/>
                </a:lnTo>
                <a:cubicBezTo>
                  <a:pt x="7207" y="263852"/>
                  <a:pt x="0" y="256303"/>
                  <a:pt x="0" y="247316"/>
                </a:cubicBezTo>
                <a:lnTo>
                  <a:pt x="0" y="52124"/>
                </a:lnTo>
                <a:cubicBezTo>
                  <a:pt x="0" y="43137"/>
                  <a:pt x="7207" y="35588"/>
                  <a:pt x="16216" y="35588"/>
                </a:cubicBezTo>
                <a:lnTo>
                  <a:pt x="41080" y="35588"/>
                </a:lnTo>
                <a:lnTo>
                  <a:pt x="41080" y="4673"/>
                </a:lnTo>
                <a:cubicBezTo>
                  <a:pt x="41080" y="2157"/>
                  <a:pt x="43603" y="0"/>
                  <a:pt x="45765"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22" name="Freeform 1015">
            <a:extLst>
              <a:ext uri="{FF2B5EF4-FFF2-40B4-BE49-F238E27FC236}">
                <a16:creationId xmlns:a16="http://schemas.microsoft.com/office/drawing/2014/main" xmlns="" id="{C64F45D0-BF3C-48C7-A698-5AB124F594D8}"/>
              </a:ext>
            </a:extLst>
          </p:cNvPr>
          <p:cNvSpPr>
            <a:spLocks noChangeAspect="1" noChangeArrowheads="1"/>
          </p:cNvSpPr>
          <p:nvPr/>
        </p:nvSpPr>
        <p:spPr bwMode="auto">
          <a:xfrm>
            <a:off x="9189634" y="3435541"/>
            <a:ext cx="400154" cy="400154"/>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23" name="Freeform 799">
            <a:extLst>
              <a:ext uri="{FF2B5EF4-FFF2-40B4-BE49-F238E27FC236}">
                <a16:creationId xmlns:a16="http://schemas.microsoft.com/office/drawing/2014/main" xmlns="" id="{6DA43174-4C7A-4420-8851-B2FAC3FDAC50}"/>
              </a:ext>
            </a:extLst>
          </p:cNvPr>
          <p:cNvSpPr>
            <a:spLocks noChangeAspect="1" noChangeArrowheads="1"/>
          </p:cNvSpPr>
          <p:nvPr/>
        </p:nvSpPr>
        <p:spPr bwMode="auto">
          <a:xfrm>
            <a:off x="4524536" y="3442389"/>
            <a:ext cx="416232" cy="386458"/>
          </a:xfrm>
          <a:custGeom>
            <a:avLst/>
            <a:gdLst>
              <a:gd name="T0" fmla="*/ 50291756 w 306026"/>
              <a:gd name="T1" fmla="*/ 87310957 h 283803"/>
              <a:gd name="T2" fmla="*/ 50136921 w 306026"/>
              <a:gd name="T3" fmla="*/ 75483537 h 283803"/>
              <a:gd name="T4" fmla="*/ 58028586 w 306026"/>
              <a:gd name="T5" fmla="*/ 30507437 h 283803"/>
              <a:gd name="T6" fmla="*/ 28472789 w 306026"/>
              <a:gd name="T7" fmla="*/ 38600061 h 283803"/>
              <a:gd name="T8" fmla="*/ 24140094 w 306026"/>
              <a:gd name="T9" fmla="*/ 45603058 h 283803"/>
              <a:gd name="T10" fmla="*/ 28317914 w 306026"/>
              <a:gd name="T11" fmla="*/ 50427841 h 283803"/>
              <a:gd name="T12" fmla="*/ 60659554 w 306026"/>
              <a:gd name="T13" fmla="*/ 68013487 h 283803"/>
              <a:gd name="T14" fmla="*/ 73657866 w 306026"/>
              <a:gd name="T15" fmla="*/ 50427841 h 283803"/>
              <a:gd name="T16" fmla="*/ 74741095 w 306026"/>
              <a:gd name="T17" fmla="*/ 40467585 h 283803"/>
              <a:gd name="T18" fmla="*/ 71955757 w 306026"/>
              <a:gd name="T19" fmla="*/ 35487375 h 283803"/>
              <a:gd name="T20" fmla="*/ 60659554 w 306026"/>
              <a:gd name="T21" fmla="*/ 27394616 h 283803"/>
              <a:gd name="T22" fmla="*/ 28163271 w 306026"/>
              <a:gd name="T23" fmla="*/ 32063628 h 283803"/>
              <a:gd name="T24" fmla="*/ 61742565 w 306026"/>
              <a:gd name="T25" fmla="*/ 21169744 h 283803"/>
              <a:gd name="T26" fmla="*/ 72419761 w 306026"/>
              <a:gd name="T27" fmla="*/ 31285485 h 283803"/>
              <a:gd name="T28" fmla="*/ 50136921 w 306026"/>
              <a:gd name="T29" fmla="*/ 8252747 h 283803"/>
              <a:gd name="T30" fmla="*/ 75978669 w 306026"/>
              <a:gd name="T31" fmla="*/ 36732324 h 283803"/>
              <a:gd name="T32" fmla="*/ 74276724 w 306026"/>
              <a:gd name="T33" fmla="*/ 54474210 h 283803"/>
              <a:gd name="T34" fmla="*/ 73657866 w 306026"/>
              <a:gd name="T35" fmla="*/ 78907305 h 283803"/>
              <a:gd name="T36" fmla="*/ 100583036 w 306026"/>
              <a:gd name="T37" fmla="*/ 101628445 h 283803"/>
              <a:gd name="T38" fmla="*/ 96559771 w 306026"/>
              <a:gd name="T39" fmla="*/ 121081872 h 283803"/>
              <a:gd name="T40" fmla="*/ 77526176 w 306026"/>
              <a:gd name="T41" fmla="*/ 84198666 h 283803"/>
              <a:gd name="T42" fmla="*/ 54005623 w 306026"/>
              <a:gd name="T43" fmla="*/ 90423560 h 283803"/>
              <a:gd name="T44" fmla="*/ 66539509 w 306026"/>
              <a:gd name="T45" fmla="*/ 88711619 h 283803"/>
              <a:gd name="T46" fmla="*/ 60659554 w 306026"/>
              <a:gd name="T47" fmla="*/ 99761162 h 283803"/>
              <a:gd name="T48" fmla="*/ 57409590 w 306026"/>
              <a:gd name="T49" fmla="*/ 99294159 h 283803"/>
              <a:gd name="T50" fmla="*/ 58028586 w 306026"/>
              <a:gd name="T51" fmla="*/ 122949432 h 283803"/>
              <a:gd name="T52" fmla="*/ 52148613 w 306026"/>
              <a:gd name="T53" fmla="*/ 100694920 h 283803"/>
              <a:gd name="T54" fmla="*/ 50291756 w 306026"/>
              <a:gd name="T55" fmla="*/ 92291265 h 283803"/>
              <a:gd name="T56" fmla="*/ 48434779 w 306026"/>
              <a:gd name="T57" fmla="*/ 100694920 h 283803"/>
              <a:gd name="T58" fmla="*/ 42399982 w 306026"/>
              <a:gd name="T59" fmla="*/ 122949432 h 283803"/>
              <a:gd name="T60" fmla="*/ 43018578 w 306026"/>
              <a:gd name="T61" fmla="*/ 99294159 h 283803"/>
              <a:gd name="T62" fmla="*/ 39768938 w 306026"/>
              <a:gd name="T63" fmla="*/ 99761162 h 283803"/>
              <a:gd name="T64" fmla="*/ 33734133 w 306026"/>
              <a:gd name="T65" fmla="*/ 88711619 h 283803"/>
              <a:gd name="T66" fmla="*/ 32650588 w 306026"/>
              <a:gd name="T67" fmla="*/ 81708474 h 283803"/>
              <a:gd name="T68" fmla="*/ 11915279 w 306026"/>
              <a:gd name="T69" fmla="*/ 88711619 h 283803"/>
              <a:gd name="T70" fmla="*/ 2011841 w 306026"/>
              <a:gd name="T71" fmla="*/ 122949432 h 283803"/>
              <a:gd name="T72" fmla="*/ 10058276 w 306026"/>
              <a:gd name="T73" fmla="*/ 85132206 h 283803"/>
              <a:gd name="T74" fmla="*/ 32805390 w 306026"/>
              <a:gd name="T75" fmla="*/ 77506599 h 283803"/>
              <a:gd name="T76" fmla="*/ 23520905 w 306026"/>
              <a:gd name="T77" fmla="*/ 53228945 h 283803"/>
              <a:gd name="T78" fmla="*/ 24449299 w 306026"/>
              <a:gd name="T79" fmla="*/ 35331741 h 283803"/>
              <a:gd name="T80" fmla="*/ 80821652 w 306026"/>
              <a:gd name="T81" fmla="*/ 0 h 283803"/>
              <a:gd name="T82" fmla="*/ 106559480 w 306026"/>
              <a:gd name="T83" fmla="*/ 28480692 h 283803"/>
              <a:gd name="T84" fmla="*/ 105008972 w 306026"/>
              <a:gd name="T85" fmla="*/ 46223044 h 283803"/>
              <a:gd name="T86" fmla="*/ 104388909 w 306026"/>
              <a:gd name="T87" fmla="*/ 70656939 h 283803"/>
              <a:gd name="T88" fmla="*/ 131212420 w 306026"/>
              <a:gd name="T89" fmla="*/ 93379515 h 283803"/>
              <a:gd name="T90" fmla="*/ 127181151 w 306026"/>
              <a:gd name="T91" fmla="*/ 121081872 h 283803"/>
              <a:gd name="T92" fmla="*/ 108265075 w 306026"/>
              <a:gd name="T93" fmla="*/ 75792914 h 283803"/>
              <a:gd name="T94" fmla="*/ 91364909 w 306026"/>
              <a:gd name="T95" fmla="*/ 80150553 h 283803"/>
              <a:gd name="T96" fmla="*/ 89349416 w 306026"/>
              <a:gd name="T97" fmla="*/ 76726384 h 283803"/>
              <a:gd name="T98" fmla="*/ 80821652 w 306026"/>
              <a:gd name="T99" fmla="*/ 67388644 h 283803"/>
              <a:gd name="T100" fmla="*/ 76325405 w 306026"/>
              <a:gd name="T101" fmla="*/ 62719545 h 283803"/>
              <a:gd name="T102" fmla="*/ 102683337 w 306026"/>
              <a:gd name="T103" fmla="*/ 42176316 h 283803"/>
              <a:gd name="T104" fmla="*/ 106869754 w 306026"/>
              <a:gd name="T105" fmla="*/ 37507333 h 283803"/>
              <a:gd name="T106" fmla="*/ 102528222 w 306026"/>
              <a:gd name="T107" fmla="*/ 30348492 h 283803"/>
              <a:gd name="T108" fmla="*/ 78806007 w 306026"/>
              <a:gd name="T109" fmla="*/ 20387825 h 283803"/>
              <a:gd name="T110" fmla="*/ 99737543 w 306026"/>
              <a:gd name="T111" fmla="*/ 10894211 h 283803"/>
              <a:gd name="T112" fmla="*/ 63766503 w 306026"/>
              <a:gd name="T113" fmla="*/ 6225403 h 2838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026" h="283803">
                <a:moveTo>
                  <a:pt x="93475" y="168490"/>
                </a:moveTo>
                <a:cubicBezTo>
                  <a:pt x="91670" y="173519"/>
                  <a:pt x="89144" y="178908"/>
                  <a:pt x="84091" y="184296"/>
                </a:cubicBezTo>
                <a:cubicBezTo>
                  <a:pt x="86979" y="189685"/>
                  <a:pt x="102498" y="197588"/>
                  <a:pt x="117295" y="201539"/>
                </a:cubicBezTo>
                <a:cubicBezTo>
                  <a:pt x="131731" y="197588"/>
                  <a:pt x="147250" y="189685"/>
                  <a:pt x="150137" y="184296"/>
                </a:cubicBezTo>
                <a:cubicBezTo>
                  <a:pt x="145085" y="178908"/>
                  <a:pt x="142558" y="173519"/>
                  <a:pt x="140754" y="168490"/>
                </a:cubicBezTo>
                <a:cubicBezTo>
                  <a:pt x="133175" y="172441"/>
                  <a:pt x="125235" y="174238"/>
                  <a:pt x="116934" y="174238"/>
                </a:cubicBezTo>
                <a:cubicBezTo>
                  <a:pt x="108994" y="174238"/>
                  <a:pt x="101054" y="172441"/>
                  <a:pt x="93475" y="168490"/>
                </a:cubicBezTo>
                <a:close/>
                <a:moveTo>
                  <a:pt x="141476" y="63235"/>
                </a:moveTo>
                <a:lnTo>
                  <a:pt x="135340" y="70420"/>
                </a:lnTo>
                <a:cubicBezTo>
                  <a:pt x="134618" y="71857"/>
                  <a:pt x="132814" y="72575"/>
                  <a:pt x="131370" y="72575"/>
                </a:cubicBezTo>
                <a:cubicBezTo>
                  <a:pt x="131009" y="72216"/>
                  <a:pt x="94919" y="68265"/>
                  <a:pt x="66407" y="84071"/>
                </a:cubicBezTo>
                <a:cubicBezTo>
                  <a:pt x="66407" y="85867"/>
                  <a:pt x="66407" y="88382"/>
                  <a:pt x="66407" y="89100"/>
                </a:cubicBezTo>
                <a:cubicBezTo>
                  <a:pt x="66407" y="90537"/>
                  <a:pt x="65685" y="91974"/>
                  <a:pt x="64602" y="92692"/>
                </a:cubicBezTo>
                <a:cubicBezTo>
                  <a:pt x="63159" y="93770"/>
                  <a:pt x="61715" y="94129"/>
                  <a:pt x="60272" y="93770"/>
                </a:cubicBezTo>
                <a:cubicBezTo>
                  <a:pt x="58828" y="93770"/>
                  <a:pt x="55580" y="98081"/>
                  <a:pt x="56302" y="105265"/>
                </a:cubicBezTo>
                <a:cubicBezTo>
                  <a:pt x="56663" y="110654"/>
                  <a:pt x="58828" y="114605"/>
                  <a:pt x="60633" y="116042"/>
                </a:cubicBezTo>
                <a:cubicBezTo>
                  <a:pt x="60993" y="116402"/>
                  <a:pt x="61715" y="116761"/>
                  <a:pt x="62076" y="116402"/>
                </a:cubicBezTo>
                <a:cubicBezTo>
                  <a:pt x="63159" y="116042"/>
                  <a:pt x="64602" y="115683"/>
                  <a:pt x="66046" y="116402"/>
                </a:cubicBezTo>
                <a:cubicBezTo>
                  <a:pt x="67129" y="117120"/>
                  <a:pt x="68212" y="118198"/>
                  <a:pt x="68572" y="119275"/>
                </a:cubicBezTo>
                <a:cubicBezTo>
                  <a:pt x="72903" y="135441"/>
                  <a:pt x="81204" y="149092"/>
                  <a:pt x="92753" y="156995"/>
                </a:cubicBezTo>
                <a:cubicBezTo>
                  <a:pt x="107550" y="167771"/>
                  <a:pt x="126678" y="167771"/>
                  <a:pt x="141476" y="156995"/>
                </a:cubicBezTo>
                <a:cubicBezTo>
                  <a:pt x="153025" y="149092"/>
                  <a:pt x="161325" y="135441"/>
                  <a:pt x="165656" y="119275"/>
                </a:cubicBezTo>
                <a:cubicBezTo>
                  <a:pt x="165656" y="118198"/>
                  <a:pt x="166739" y="117120"/>
                  <a:pt x="168183" y="116402"/>
                </a:cubicBezTo>
                <a:cubicBezTo>
                  <a:pt x="169265" y="115683"/>
                  <a:pt x="170709" y="115683"/>
                  <a:pt x="171792" y="116402"/>
                </a:cubicBezTo>
                <a:cubicBezTo>
                  <a:pt x="172513" y="116761"/>
                  <a:pt x="172874" y="116402"/>
                  <a:pt x="173235" y="116042"/>
                </a:cubicBezTo>
                <a:cubicBezTo>
                  <a:pt x="175401" y="114605"/>
                  <a:pt x="177205" y="110654"/>
                  <a:pt x="177927" y="105265"/>
                </a:cubicBezTo>
                <a:cubicBezTo>
                  <a:pt x="178649" y="98081"/>
                  <a:pt x="175401" y="93770"/>
                  <a:pt x="174318" y="93411"/>
                </a:cubicBezTo>
                <a:cubicBezTo>
                  <a:pt x="172874" y="93770"/>
                  <a:pt x="171070" y="93770"/>
                  <a:pt x="169987" y="92692"/>
                </a:cubicBezTo>
                <a:cubicBezTo>
                  <a:pt x="168904" y="91974"/>
                  <a:pt x="167822" y="90537"/>
                  <a:pt x="167822" y="89100"/>
                </a:cubicBezTo>
                <a:cubicBezTo>
                  <a:pt x="167822" y="87663"/>
                  <a:pt x="167822" y="84430"/>
                  <a:pt x="167822" y="81915"/>
                </a:cubicBezTo>
                <a:cubicBezTo>
                  <a:pt x="157355" y="77245"/>
                  <a:pt x="147611" y="75449"/>
                  <a:pt x="147611" y="75449"/>
                </a:cubicBezTo>
                <a:cubicBezTo>
                  <a:pt x="145806" y="74731"/>
                  <a:pt x="144363" y="73653"/>
                  <a:pt x="144002" y="72216"/>
                </a:cubicBezTo>
                <a:lnTo>
                  <a:pt x="141476" y="63235"/>
                </a:lnTo>
                <a:close/>
                <a:moveTo>
                  <a:pt x="116934" y="28390"/>
                </a:moveTo>
                <a:cubicBezTo>
                  <a:pt x="96362" y="28390"/>
                  <a:pt x="81565" y="33779"/>
                  <a:pt x="73264" y="44196"/>
                </a:cubicBezTo>
                <a:cubicBezTo>
                  <a:pt x="65324" y="54255"/>
                  <a:pt x="64963" y="66828"/>
                  <a:pt x="65685" y="74012"/>
                </a:cubicBezTo>
                <a:cubicBezTo>
                  <a:pt x="91670" y="61439"/>
                  <a:pt x="120904" y="62517"/>
                  <a:pt x="129566" y="62876"/>
                </a:cubicBezTo>
                <a:lnTo>
                  <a:pt x="139671" y="50662"/>
                </a:lnTo>
                <a:cubicBezTo>
                  <a:pt x="140393" y="49225"/>
                  <a:pt x="142197" y="48507"/>
                  <a:pt x="144002" y="48866"/>
                </a:cubicBezTo>
                <a:cubicBezTo>
                  <a:pt x="145806" y="49225"/>
                  <a:pt x="147250" y="50303"/>
                  <a:pt x="147611" y="52099"/>
                </a:cubicBezTo>
                <a:lnTo>
                  <a:pt x="152303" y="66828"/>
                </a:lnTo>
                <a:cubicBezTo>
                  <a:pt x="155551" y="67546"/>
                  <a:pt x="161686" y="69342"/>
                  <a:pt x="168904" y="72216"/>
                </a:cubicBezTo>
                <a:cubicBezTo>
                  <a:pt x="169265" y="64672"/>
                  <a:pt x="168183" y="53177"/>
                  <a:pt x="160964" y="44196"/>
                </a:cubicBezTo>
                <a:cubicBezTo>
                  <a:pt x="152664" y="33779"/>
                  <a:pt x="137866" y="28390"/>
                  <a:pt x="116934" y="28390"/>
                </a:cubicBezTo>
                <a:close/>
                <a:moveTo>
                  <a:pt x="116934" y="19050"/>
                </a:moveTo>
                <a:cubicBezTo>
                  <a:pt x="140754" y="19050"/>
                  <a:pt x="158077" y="25516"/>
                  <a:pt x="168183" y="38449"/>
                </a:cubicBezTo>
                <a:cubicBezTo>
                  <a:pt x="181536" y="55332"/>
                  <a:pt x="177927" y="77605"/>
                  <a:pt x="176844" y="81556"/>
                </a:cubicBezTo>
                <a:cubicBezTo>
                  <a:pt x="177205" y="82634"/>
                  <a:pt x="177205" y="83712"/>
                  <a:pt x="177205" y="84789"/>
                </a:cubicBezTo>
                <a:cubicBezTo>
                  <a:pt x="183702" y="86945"/>
                  <a:pt x="188032" y="95566"/>
                  <a:pt x="186950" y="106343"/>
                </a:cubicBezTo>
                <a:cubicBezTo>
                  <a:pt x="186228" y="113528"/>
                  <a:pt x="183702" y="119635"/>
                  <a:pt x="179371" y="122868"/>
                </a:cubicBezTo>
                <a:cubicBezTo>
                  <a:pt x="177566" y="124664"/>
                  <a:pt x="175401" y="125382"/>
                  <a:pt x="173235" y="125742"/>
                </a:cubicBezTo>
                <a:cubicBezTo>
                  <a:pt x="168904" y="141188"/>
                  <a:pt x="160243" y="154121"/>
                  <a:pt x="148694" y="163102"/>
                </a:cubicBezTo>
                <a:cubicBezTo>
                  <a:pt x="150137" y="168131"/>
                  <a:pt x="152303" y="173519"/>
                  <a:pt x="157355" y="178548"/>
                </a:cubicBezTo>
                <a:cubicBezTo>
                  <a:pt x="162047" y="179626"/>
                  <a:pt x="167100" y="180704"/>
                  <a:pt x="171792" y="182141"/>
                </a:cubicBezTo>
                <a:cubicBezTo>
                  <a:pt x="175401" y="182859"/>
                  <a:pt x="179010" y="183937"/>
                  <a:pt x="183702" y="185374"/>
                </a:cubicBezTo>
                <a:cubicBezTo>
                  <a:pt x="193446" y="188607"/>
                  <a:pt x="202469" y="192558"/>
                  <a:pt x="210770" y="196510"/>
                </a:cubicBezTo>
                <a:cubicBezTo>
                  <a:pt x="225206" y="203695"/>
                  <a:pt x="234589" y="218423"/>
                  <a:pt x="234589" y="234588"/>
                </a:cubicBezTo>
                <a:lnTo>
                  <a:pt x="234589" y="279492"/>
                </a:lnTo>
                <a:cubicBezTo>
                  <a:pt x="234589" y="282007"/>
                  <a:pt x="232424" y="283803"/>
                  <a:pt x="229898" y="283803"/>
                </a:cubicBezTo>
                <a:cubicBezTo>
                  <a:pt x="227371" y="283803"/>
                  <a:pt x="225206" y="282007"/>
                  <a:pt x="225206" y="279492"/>
                </a:cubicBezTo>
                <a:lnTo>
                  <a:pt x="225206" y="234588"/>
                </a:lnTo>
                <a:cubicBezTo>
                  <a:pt x="225206" y="222015"/>
                  <a:pt x="217988" y="210520"/>
                  <a:pt x="206439" y="204772"/>
                </a:cubicBezTo>
                <a:cubicBezTo>
                  <a:pt x="198860" y="200461"/>
                  <a:pt x="190559" y="197228"/>
                  <a:pt x="180814" y="194355"/>
                </a:cubicBezTo>
                <a:cubicBezTo>
                  <a:pt x="176483" y="192918"/>
                  <a:pt x="172874" y="191840"/>
                  <a:pt x="169265" y="191121"/>
                </a:cubicBezTo>
                <a:cubicBezTo>
                  <a:pt x="165656" y="189685"/>
                  <a:pt x="162047" y="188966"/>
                  <a:pt x="158438" y="188248"/>
                </a:cubicBezTo>
                <a:cubicBezTo>
                  <a:pt x="153746" y="197947"/>
                  <a:pt x="137145" y="204772"/>
                  <a:pt x="125957" y="208724"/>
                </a:cubicBezTo>
                <a:lnTo>
                  <a:pt x="136423" y="218782"/>
                </a:lnTo>
                <a:lnTo>
                  <a:pt x="138588" y="220578"/>
                </a:lnTo>
                <a:lnTo>
                  <a:pt x="155190" y="204772"/>
                </a:lnTo>
                <a:cubicBezTo>
                  <a:pt x="157355" y="203335"/>
                  <a:pt x="160243" y="203335"/>
                  <a:pt x="162047" y="205131"/>
                </a:cubicBezTo>
                <a:cubicBezTo>
                  <a:pt x="163852" y="206928"/>
                  <a:pt x="163491" y="209801"/>
                  <a:pt x="161686" y="211598"/>
                </a:cubicBezTo>
                <a:lnTo>
                  <a:pt x="141476" y="230278"/>
                </a:lnTo>
                <a:cubicBezTo>
                  <a:pt x="140754" y="231355"/>
                  <a:pt x="139671" y="231715"/>
                  <a:pt x="138588" y="231715"/>
                </a:cubicBezTo>
                <a:cubicBezTo>
                  <a:pt x="137145" y="231715"/>
                  <a:pt x="136062" y="231355"/>
                  <a:pt x="135340" y="230278"/>
                </a:cubicBezTo>
                <a:lnTo>
                  <a:pt x="133896" y="229200"/>
                </a:lnTo>
                <a:lnTo>
                  <a:pt x="130648" y="232792"/>
                </a:lnTo>
                <a:lnTo>
                  <a:pt x="138949" y="278415"/>
                </a:lnTo>
                <a:cubicBezTo>
                  <a:pt x="139671" y="280929"/>
                  <a:pt x="137866" y="283444"/>
                  <a:pt x="135340" y="283803"/>
                </a:cubicBezTo>
                <a:cubicBezTo>
                  <a:pt x="134979" y="283803"/>
                  <a:pt x="134979" y="283803"/>
                  <a:pt x="134618" y="283803"/>
                </a:cubicBezTo>
                <a:cubicBezTo>
                  <a:pt x="132453" y="283803"/>
                  <a:pt x="130287" y="282366"/>
                  <a:pt x="129927" y="279851"/>
                </a:cubicBezTo>
                <a:lnTo>
                  <a:pt x="121626" y="232433"/>
                </a:lnTo>
                <a:cubicBezTo>
                  <a:pt x="121265" y="230996"/>
                  <a:pt x="121626" y="229559"/>
                  <a:pt x="122347" y="228481"/>
                </a:cubicBezTo>
                <a:lnTo>
                  <a:pt x="127039" y="222375"/>
                </a:lnTo>
                <a:lnTo>
                  <a:pt x="117295" y="213035"/>
                </a:lnTo>
                <a:lnTo>
                  <a:pt x="107189" y="222375"/>
                </a:lnTo>
                <a:lnTo>
                  <a:pt x="111881" y="228481"/>
                </a:lnTo>
                <a:cubicBezTo>
                  <a:pt x="112964" y="229559"/>
                  <a:pt x="113325" y="230996"/>
                  <a:pt x="112964" y="232433"/>
                </a:cubicBezTo>
                <a:lnTo>
                  <a:pt x="104302" y="279851"/>
                </a:lnTo>
                <a:cubicBezTo>
                  <a:pt x="103941" y="282366"/>
                  <a:pt x="102137" y="283803"/>
                  <a:pt x="99971" y="283803"/>
                </a:cubicBezTo>
                <a:cubicBezTo>
                  <a:pt x="99610" y="283803"/>
                  <a:pt x="99249" y="283803"/>
                  <a:pt x="98889" y="283803"/>
                </a:cubicBezTo>
                <a:cubicBezTo>
                  <a:pt x="96362" y="283444"/>
                  <a:pt x="94919" y="280929"/>
                  <a:pt x="95280" y="278415"/>
                </a:cubicBezTo>
                <a:lnTo>
                  <a:pt x="103580" y="232792"/>
                </a:lnTo>
                <a:lnTo>
                  <a:pt x="100332" y="229200"/>
                </a:lnTo>
                <a:lnTo>
                  <a:pt x="98889" y="230278"/>
                </a:lnTo>
                <a:cubicBezTo>
                  <a:pt x="98167" y="231355"/>
                  <a:pt x="97084" y="231715"/>
                  <a:pt x="96001" y="231715"/>
                </a:cubicBezTo>
                <a:cubicBezTo>
                  <a:pt x="94919" y="231715"/>
                  <a:pt x="93836" y="231355"/>
                  <a:pt x="92753" y="230278"/>
                </a:cubicBezTo>
                <a:lnTo>
                  <a:pt x="72542" y="211598"/>
                </a:lnTo>
                <a:cubicBezTo>
                  <a:pt x="70738" y="209801"/>
                  <a:pt x="70738" y="206928"/>
                  <a:pt x="72182" y="205131"/>
                </a:cubicBezTo>
                <a:cubicBezTo>
                  <a:pt x="73986" y="203335"/>
                  <a:pt x="76873" y="202976"/>
                  <a:pt x="78678" y="204772"/>
                </a:cubicBezTo>
                <a:lnTo>
                  <a:pt x="96001" y="220578"/>
                </a:lnTo>
                <a:lnTo>
                  <a:pt x="108272" y="208724"/>
                </a:lnTo>
                <a:cubicBezTo>
                  <a:pt x="97445" y="205131"/>
                  <a:pt x="80843" y="197947"/>
                  <a:pt x="76151" y="188607"/>
                </a:cubicBezTo>
                <a:cubicBezTo>
                  <a:pt x="69294" y="189685"/>
                  <a:pt x="64963" y="191121"/>
                  <a:pt x="64963" y="191121"/>
                </a:cubicBezTo>
                <a:cubicBezTo>
                  <a:pt x="61354" y="191840"/>
                  <a:pt x="57745" y="192918"/>
                  <a:pt x="53053" y="194355"/>
                </a:cubicBezTo>
                <a:cubicBezTo>
                  <a:pt x="44031" y="197228"/>
                  <a:pt x="35369" y="200821"/>
                  <a:pt x="27790" y="204772"/>
                </a:cubicBezTo>
                <a:cubicBezTo>
                  <a:pt x="16241" y="210520"/>
                  <a:pt x="9023" y="222015"/>
                  <a:pt x="9023" y="234588"/>
                </a:cubicBezTo>
                <a:lnTo>
                  <a:pt x="9023" y="279492"/>
                </a:lnTo>
                <a:cubicBezTo>
                  <a:pt x="9023" y="282007"/>
                  <a:pt x="7218" y="283803"/>
                  <a:pt x="4692" y="283803"/>
                </a:cubicBezTo>
                <a:cubicBezTo>
                  <a:pt x="1805" y="283803"/>
                  <a:pt x="0" y="282007"/>
                  <a:pt x="0" y="279492"/>
                </a:cubicBezTo>
                <a:lnTo>
                  <a:pt x="0" y="234588"/>
                </a:lnTo>
                <a:cubicBezTo>
                  <a:pt x="0" y="218423"/>
                  <a:pt x="9023" y="204054"/>
                  <a:pt x="23459" y="196510"/>
                </a:cubicBezTo>
                <a:cubicBezTo>
                  <a:pt x="31399" y="192558"/>
                  <a:pt x="40783" y="188607"/>
                  <a:pt x="50527" y="185374"/>
                </a:cubicBezTo>
                <a:cubicBezTo>
                  <a:pt x="54858" y="183937"/>
                  <a:pt x="58828" y="182859"/>
                  <a:pt x="62437" y="181781"/>
                </a:cubicBezTo>
                <a:cubicBezTo>
                  <a:pt x="62798" y="181781"/>
                  <a:pt x="67851" y="180704"/>
                  <a:pt x="76512" y="178908"/>
                </a:cubicBezTo>
                <a:cubicBezTo>
                  <a:pt x="81565" y="173878"/>
                  <a:pt x="84091" y="168131"/>
                  <a:pt x="85535" y="163102"/>
                </a:cubicBezTo>
                <a:cubicBezTo>
                  <a:pt x="74347" y="154480"/>
                  <a:pt x="65685" y="141188"/>
                  <a:pt x="60993" y="125742"/>
                </a:cubicBezTo>
                <a:cubicBezTo>
                  <a:pt x="58828" y="125382"/>
                  <a:pt x="56663" y="124305"/>
                  <a:pt x="54858" y="122868"/>
                </a:cubicBezTo>
                <a:cubicBezTo>
                  <a:pt x="50527" y="119635"/>
                  <a:pt x="48001" y="113528"/>
                  <a:pt x="47279" y="106343"/>
                </a:cubicBezTo>
                <a:cubicBezTo>
                  <a:pt x="46196" y="95566"/>
                  <a:pt x="50527" y="86945"/>
                  <a:pt x="57023" y="84789"/>
                </a:cubicBezTo>
                <a:cubicBezTo>
                  <a:pt x="57023" y="83352"/>
                  <a:pt x="57023" y="82275"/>
                  <a:pt x="57023" y="81556"/>
                </a:cubicBezTo>
                <a:cubicBezTo>
                  <a:pt x="56302" y="77245"/>
                  <a:pt x="52693" y="55332"/>
                  <a:pt x="66046" y="38449"/>
                </a:cubicBezTo>
                <a:cubicBezTo>
                  <a:pt x="76151" y="25516"/>
                  <a:pt x="93114" y="19050"/>
                  <a:pt x="116934" y="19050"/>
                </a:cubicBezTo>
                <a:close/>
                <a:moveTo>
                  <a:pt x="188500" y="0"/>
                </a:moveTo>
                <a:cubicBezTo>
                  <a:pt x="212367" y="0"/>
                  <a:pt x="229724" y="6466"/>
                  <a:pt x="239850" y="19399"/>
                </a:cubicBezTo>
                <a:cubicBezTo>
                  <a:pt x="254314" y="37721"/>
                  <a:pt x="249252" y="61431"/>
                  <a:pt x="248528" y="63227"/>
                </a:cubicBezTo>
                <a:cubicBezTo>
                  <a:pt x="248528" y="63946"/>
                  <a:pt x="248528" y="65023"/>
                  <a:pt x="248528" y="65742"/>
                </a:cubicBezTo>
                <a:cubicBezTo>
                  <a:pt x="255399" y="67538"/>
                  <a:pt x="259377" y="76519"/>
                  <a:pt x="258292" y="87296"/>
                </a:cubicBezTo>
                <a:cubicBezTo>
                  <a:pt x="257931" y="94481"/>
                  <a:pt x="255038" y="100588"/>
                  <a:pt x="251060" y="103822"/>
                </a:cubicBezTo>
                <a:cubicBezTo>
                  <a:pt x="249252" y="105259"/>
                  <a:pt x="247082" y="106336"/>
                  <a:pt x="244912" y="106696"/>
                </a:cubicBezTo>
                <a:cubicBezTo>
                  <a:pt x="240211" y="122143"/>
                  <a:pt x="231532" y="135076"/>
                  <a:pt x="220322" y="144057"/>
                </a:cubicBezTo>
                <a:cubicBezTo>
                  <a:pt x="221407" y="149086"/>
                  <a:pt x="223938" y="154834"/>
                  <a:pt x="228640" y="159864"/>
                </a:cubicBezTo>
                <a:cubicBezTo>
                  <a:pt x="233702" y="160582"/>
                  <a:pt x="238765" y="162019"/>
                  <a:pt x="243466" y="163097"/>
                </a:cubicBezTo>
                <a:cubicBezTo>
                  <a:pt x="247082" y="164175"/>
                  <a:pt x="250698" y="165252"/>
                  <a:pt x="255399" y="166689"/>
                </a:cubicBezTo>
                <a:cubicBezTo>
                  <a:pt x="264801" y="169923"/>
                  <a:pt x="274203" y="173156"/>
                  <a:pt x="282159" y="177467"/>
                </a:cubicBezTo>
                <a:cubicBezTo>
                  <a:pt x="296985" y="185011"/>
                  <a:pt x="306026" y="199740"/>
                  <a:pt x="306026" y="215547"/>
                </a:cubicBezTo>
                <a:lnTo>
                  <a:pt x="306026" y="279492"/>
                </a:lnTo>
                <a:cubicBezTo>
                  <a:pt x="306026" y="282007"/>
                  <a:pt x="303856" y="283803"/>
                  <a:pt x="301325" y="283803"/>
                </a:cubicBezTo>
                <a:cubicBezTo>
                  <a:pt x="298793" y="283803"/>
                  <a:pt x="296624" y="282007"/>
                  <a:pt x="296624" y="279492"/>
                </a:cubicBezTo>
                <a:lnTo>
                  <a:pt x="296624" y="215547"/>
                </a:lnTo>
                <a:cubicBezTo>
                  <a:pt x="296624" y="202973"/>
                  <a:pt x="289391" y="191477"/>
                  <a:pt x="278181" y="185729"/>
                </a:cubicBezTo>
                <a:cubicBezTo>
                  <a:pt x="270226" y="181778"/>
                  <a:pt x="261908" y="178185"/>
                  <a:pt x="252506" y="174952"/>
                </a:cubicBezTo>
                <a:cubicBezTo>
                  <a:pt x="248167" y="173874"/>
                  <a:pt x="244551" y="173156"/>
                  <a:pt x="240935" y="172078"/>
                </a:cubicBezTo>
                <a:cubicBezTo>
                  <a:pt x="237318" y="171000"/>
                  <a:pt x="233702" y="170282"/>
                  <a:pt x="230086" y="169563"/>
                </a:cubicBezTo>
                <a:cubicBezTo>
                  <a:pt x="227555" y="174233"/>
                  <a:pt x="222130" y="179263"/>
                  <a:pt x="213090" y="185011"/>
                </a:cubicBezTo>
                <a:cubicBezTo>
                  <a:pt x="212367" y="185370"/>
                  <a:pt x="211644" y="185729"/>
                  <a:pt x="210559" y="185729"/>
                </a:cubicBezTo>
                <a:cubicBezTo>
                  <a:pt x="209112" y="185729"/>
                  <a:pt x="207666" y="185011"/>
                  <a:pt x="206581" y="183215"/>
                </a:cubicBezTo>
                <a:cubicBezTo>
                  <a:pt x="205496" y="181418"/>
                  <a:pt x="205858" y="178544"/>
                  <a:pt x="208389" y="177107"/>
                </a:cubicBezTo>
                <a:cubicBezTo>
                  <a:pt x="217429" y="171719"/>
                  <a:pt x="220684" y="167767"/>
                  <a:pt x="221407" y="165612"/>
                </a:cubicBezTo>
                <a:cubicBezTo>
                  <a:pt x="216706" y="160582"/>
                  <a:pt x="213813" y="154834"/>
                  <a:pt x="212005" y="149446"/>
                </a:cubicBezTo>
                <a:cubicBezTo>
                  <a:pt x="204773" y="153397"/>
                  <a:pt x="196817" y="155553"/>
                  <a:pt x="188500" y="155553"/>
                </a:cubicBezTo>
                <a:cubicBezTo>
                  <a:pt x="184161" y="155553"/>
                  <a:pt x="179821" y="154834"/>
                  <a:pt x="175482" y="153757"/>
                </a:cubicBezTo>
                <a:cubicBezTo>
                  <a:pt x="173312" y="153038"/>
                  <a:pt x="171866" y="150523"/>
                  <a:pt x="172589" y="148368"/>
                </a:cubicBezTo>
                <a:cubicBezTo>
                  <a:pt x="172950" y="145853"/>
                  <a:pt x="175482" y="144416"/>
                  <a:pt x="178013" y="144775"/>
                </a:cubicBezTo>
                <a:cubicBezTo>
                  <a:pt x="189946" y="148009"/>
                  <a:pt x="202241" y="145853"/>
                  <a:pt x="213090" y="138309"/>
                </a:cubicBezTo>
                <a:cubicBezTo>
                  <a:pt x="224300" y="130046"/>
                  <a:pt x="232979" y="116395"/>
                  <a:pt x="236957" y="100229"/>
                </a:cubicBezTo>
                <a:cubicBezTo>
                  <a:pt x="237318" y="99151"/>
                  <a:pt x="238403" y="97714"/>
                  <a:pt x="239488" y="97355"/>
                </a:cubicBezTo>
                <a:cubicBezTo>
                  <a:pt x="240935" y="96637"/>
                  <a:pt x="242381" y="96637"/>
                  <a:pt x="243466" y="97355"/>
                </a:cubicBezTo>
                <a:cubicBezTo>
                  <a:pt x="243827" y="97355"/>
                  <a:pt x="244551" y="97355"/>
                  <a:pt x="245274" y="96637"/>
                </a:cubicBezTo>
                <a:cubicBezTo>
                  <a:pt x="246720" y="95200"/>
                  <a:pt x="248890" y="91607"/>
                  <a:pt x="249252" y="86578"/>
                </a:cubicBezTo>
                <a:cubicBezTo>
                  <a:pt x="249975" y="79034"/>
                  <a:pt x="247082" y="74723"/>
                  <a:pt x="245636" y="74364"/>
                </a:cubicBezTo>
                <a:cubicBezTo>
                  <a:pt x="244551" y="74723"/>
                  <a:pt x="242743" y="74723"/>
                  <a:pt x="241658" y="73645"/>
                </a:cubicBezTo>
                <a:cubicBezTo>
                  <a:pt x="240211" y="72927"/>
                  <a:pt x="239126" y="71849"/>
                  <a:pt x="239126" y="70053"/>
                </a:cubicBezTo>
                <a:cubicBezTo>
                  <a:pt x="239126" y="68616"/>
                  <a:pt x="239126" y="65023"/>
                  <a:pt x="239126" y="62509"/>
                </a:cubicBezTo>
                <a:cubicBezTo>
                  <a:pt x="224662" y="52809"/>
                  <a:pt x="209112" y="48857"/>
                  <a:pt x="188862" y="51013"/>
                </a:cubicBezTo>
                <a:cubicBezTo>
                  <a:pt x="186330" y="51013"/>
                  <a:pt x="184161" y="49576"/>
                  <a:pt x="183799" y="47061"/>
                </a:cubicBezTo>
                <a:cubicBezTo>
                  <a:pt x="183799" y="44546"/>
                  <a:pt x="185245" y="42032"/>
                  <a:pt x="187777" y="42032"/>
                </a:cubicBezTo>
                <a:cubicBezTo>
                  <a:pt x="208389" y="39876"/>
                  <a:pt x="225385" y="43109"/>
                  <a:pt x="240573" y="52091"/>
                </a:cubicBezTo>
                <a:cubicBezTo>
                  <a:pt x="240935" y="44546"/>
                  <a:pt x="239488" y="33769"/>
                  <a:pt x="232617" y="25147"/>
                </a:cubicBezTo>
                <a:cubicBezTo>
                  <a:pt x="224300" y="14370"/>
                  <a:pt x="209474" y="9340"/>
                  <a:pt x="188500" y="9340"/>
                </a:cubicBezTo>
                <a:cubicBezTo>
                  <a:pt x="174759" y="9340"/>
                  <a:pt x="163548" y="11496"/>
                  <a:pt x="155231" y="16525"/>
                </a:cubicBezTo>
                <a:cubicBezTo>
                  <a:pt x="153062" y="17603"/>
                  <a:pt x="150169" y="16884"/>
                  <a:pt x="148722" y="14370"/>
                </a:cubicBezTo>
                <a:cubicBezTo>
                  <a:pt x="147637" y="12214"/>
                  <a:pt x="148360" y="9699"/>
                  <a:pt x="150530" y="8262"/>
                </a:cubicBezTo>
                <a:cubicBezTo>
                  <a:pt x="160294" y="2874"/>
                  <a:pt x="173312" y="0"/>
                  <a:pt x="188500"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Tree>
    <p:extLst>
      <p:ext uri="{BB962C8B-B14F-4D97-AF65-F5344CB8AC3E}">
        <p14:creationId xmlns:p14="http://schemas.microsoft.com/office/powerpoint/2010/main" val="104920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83436" y="524626"/>
            <a:ext cx="8852375" cy="697353"/>
          </a:xfrm>
        </p:spPr>
        <p:txBody>
          <a:bodyPr>
            <a:normAutofit/>
          </a:bodyPr>
          <a:lstStyle/>
          <a:p>
            <a:r>
              <a:rPr lang="en-GB" dirty="0"/>
              <a:t>Implantación de un marco de taxonomía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5360" y="1872990"/>
            <a:ext cx="3705061" cy="462208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Las empresas necesitan implementar un marco holístico de taxonomía de riesgos que proporcione una visión sobre toda la información y las relaciones en las organizaciones:</a:t>
            </a:r>
          </a:p>
          <a:p>
            <a:pPr marL="285750" indent="-285750" algn="l">
              <a:lnSpc>
                <a:spcPct val="100000"/>
              </a:lnSpc>
              <a:spcBef>
                <a:spcPts val="600"/>
              </a:spcBef>
              <a:buFont typeface="Wingdings" panose="05000000000000000000" pitchFamily="2" charset="2"/>
              <a:buChar char="à"/>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¿Cuáles son las relaciones entre los recursos, los riesgos, los objetivos y los procesos empresariales?</a:t>
            </a:r>
          </a:p>
          <a:p>
            <a:pPr marL="285750" indent="-285750" algn="l">
              <a:lnSpc>
                <a:spcPct val="100000"/>
              </a:lnSpc>
              <a:spcBef>
                <a:spcPts val="600"/>
              </a:spcBef>
              <a:buFont typeface="Wingdings" panose="05000000000000000000" pitchFamily="2" charset="2"/>
              <a:buChar char="à"/>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Una vez que la información está estructurada y la evaluación de esta información se lleva a cabo sobre las mismas normas entre las funciones, pueden ser utilizadas de forma transversal para la Gestión de Riesgos</a:t>
            </a:r>
            <a:endParaRPr lang="en-GB" sz="1900" dirty="0">
              <a:solidFill>
                <a:srgbClr val="245473"/>
              </a:solidFill>
              <a:latin typeface="+mj-lt"/>
              <a:ea typeface="Open Sans Light" panose="020B0306030504020204" pitchFamily="34" charset="0"/>
              <a:cs typeface="Open Sans Light" panose="020B0306030504020204" pitchFamily="34" charset="0"/>
            </a:endParaRPr>
          </a:p>
        </p:txBody>
      </p:sp>
      <p:sp>
        <p:nvSpPr>
          <p:cNvPr id="26" name="Freeform 61">
            <a:extLst>
              <a:ext uri="{FF2B5EF4-FFF2-40B4-BE49-F238E27FC236}">
                <a16:creationId xmlns:a16="http://schemas.microsoft.com/office/drawing/2014/main" xmlns="" id="{DB51DF88-0AA7-4F5B-8A5F-4D111FD7FC2A}"/>
              </a:ext>
            </a:extLst>
          </p:cNvPr>
          <p:cNvSpPr/>
          <p:nvPr/>
        </p:nvSpPr>
        <p:spPr>
          <a:xfrm rot="1363340">
            <a:off x="7769935" y="2228052"/>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7" name="Freeform 75">
            <a:extLst>
              <a:ext uri="{FF2B5EF4-FFF2-40B4-BE49-F238E27FC236}">
                <a16:creationId xmlns:a16="http://schemas.microsoft.com/office/drawing/2014/main" xmlns="" id="{3F76147F-3540-4CBB-92B8-66A9D18B431B}"/>
              </a:ext>
            </a:extLst>
          </p:cNvPr>
          <p:cNvSpPr/>
          <p:nvPr/>
        </p:nvSpPr>
        <p:spPr>
          <a:xfrm rot="1363340">
            <a:off x="8459820" y="2994646"/>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8" name="Freeform 63">
            <a:extLst>
              <a:ext uri="{FF2B5EF4-FFF2-40B4-BE49-F238E27FC236}">
                <a16:creationId xmlns:a16="http://schemas.microsoft.com/office/drawing/2014/main" xmlns="" id="{9F329C63-18B8-4427-BCE9-3DC5A0B533E0}"/>
              </a:ext>
            </a:extLst>
          </p:cNvPr>
          <p:cNvSpPr/>
          <p:nvPr/>
        </p:nvSpPr>
        <p:spPr>
          <a:xfrm rot="1363340">
            <a:off x="6784311" y="2293204"/>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9" name="Freeform 65">
            <a:extLst>
              <a:ext uri="{FF2B5EF4-FFF2-40B4-BE49-F238E27FC236}">
                <a16:creationId xmlns:a16="http://schemas.microsoft.com/office/drawing/2014/main" xmlns="" id="{136394CD-1C78-482C-974F-264308AB7A66}"/>
              </a:ext>
            </a:extLst>
          </p:cNvPr>
          <p:cNvSpPr/>
          <p:nvPr/>
        </p:nvSpPr>
        <p:spPr>
          <a:xfrm rot="1363340">
            <a:off x="6019820" y="2956521"/>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0" name="Freeform 73">
            <a:extLst>
              <a:ext uri="{FF2B5EF4-FFF2-40B4-BE49-F238E27FC236}">
                <a16:creationId xmlns:a16="http://schemas.microsoft.com/office/drawing/2014/main" xmlns="" id="{26B4741A-B703-4B89-8DBE-DF38057E1832}"/>
              </a:ext>
            </a:extLst>
          </p:cNvPr>
          <p:cNvSpPr/>
          <p:nvPr/>
        </p:nvSpPr>
        <p:spPr>
          <a:xfrm rot="1363340">
            <a:off x="8475708" y="3987806"/>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1" name="Freeform 67">
            <a:extLst>
              <a:ext uri="{FF2B5EF4-FFF2-40B4-BE49-F238E27FC236}">
                <a16:creationId xmlns:a16="http://schemas.microsoft.com/office/drawing/2014/main" xmlns="" id="{4CBEA291-5A13-41E7-961F-AA47CB43845B}"/>
              </a:ext>
            </a:extLst>
          </p:cNvPr>
          <p:cNvSpPr/>
          <p:nvPr/>
        </p:nvSpPr>
        <p:spPr>
          <a:xfrm rot="1363340">
            <a:off x="6083120" y="3965493"/>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2" name="Freeform 71">
            <a:extLst>
              <a:ext uri="{FF2B5EF4-FFF2-40B4-BE49-F238E27FC236}">
                <a16:creationId xmlns:a16="http://schemas.microsoft.com/office/drawing/2014/main" xmlns="" id="{4CE63EE4-1B0C-4674-9064-680BB18AB92D}"/>
              </a:ext>
            </a:extLst>
          </p:cNvPr>
          <p:cNvSpPr/>
          <p:nvPr/>
        </p:nvSpPr>
        <p:spPr>
          <a:xfrm rot="1363340">
            <a:off x="7760522" y="4668420"/>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33" name="Freeform 69">
            <a:extLst>
              <a:ext uri="{FF2B5EF4-FFF2-40B4-BE49-F238E27FC236}">
                <a16:creationId xmlns:a16="http://schemas.microsoft.com/office/drawing/2014/main" xmlns="" id="{6736F0E5-52A6-4B43-BB35-B2190CFC63EC}"/>
              </a:ext>
            </a:extLst>
          </p:cNvPr>
          <p:cNvSpPr/>
          <p:nvPr/>
        </p:nvSpPr>
        <p:spPr>
          <a:xfrm rot="1363340">
            <a:off x="6744898" y="4684772"/>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2" name="Oval 76">
            <a:extLst>
              <a:ext uri="{FF2B5EF4-FFF2-40B4-BE49-F238E27FC236}">
                <a16:creationId xmlns:a16="http://schemas.microsoft.com/office/drawing/2014/main" xmlns="" id="{B894A87F-C2F5-4AF2-A733-F029043EE655}"/>
              </a:ext>
            </a:extLst>
          </p:cNvPr>
          <p:cNvSpPr/>
          <p:nvPr/>
        </p:nvSpPr>
        <p:spPr>
          <a:xfrm>
            <a:off x="7073300" y="3281629"/>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43" name="TextBox 77">
            <a:extLst>
              <a:ext uri="{FF2B5EF4-FFF2-40B4-BE49-F238E27FC236}">
                <a16:creationId xmlns:a16="http://schemas.microsoft.com/office/drawing/2014/main" xmlns="" id="{EC121EF5-1799-4909-9CB0-183723DA333B}"/>
              </a:ext>
            </a:extLst>
          </p:cNvPr>
          <p:cNvSpPr txBox="1"/>
          <p:nvPr/>
        </p:nvSpPr>
        <p:spPr>
          <a:xfrm>
            <a:off x="5040452" y="5727961"/>
            <a:ext cx="1922642"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Informes financieros</a:t>
            </a:r>
          </a:p>
        </p:txBody>
      </p:sp>
      <p:sp>
        <p:nvSpPr>
          <p:cNvPr id="45" name="TextBox 85">
            <a:extLst>
              <a:ext uri="{FF2B5EF4-FFF2-40B4-BE49-F238E27FC236}">
                <a16:creationId xmlns:a16="http://schemas.microsoft.com/office/drawing/2014/main" xmlns="" id="{73CBF8CB-3C02-494A-B741-9C2CD5ECF52D}"/>
              </a:ext>
            </a:extLst>
          </p:cNvPr>
          <p:cNvSpPr txBox="1"/>
          <p:nvPr/>
        </p:nvSpPr>
        <p:spPr>
          <a:xfrm>
            <a:off x="8728558" y="5661528"/>
            <a:ext cx="1953740" cy="369332"/>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Continuidad del negocio</a:t>
            </a:r>
          </a:p>
        </p:txBody>
      </p:sp>
      <p:sp>
        <p:nvSpPr>
          <p:cNvPr id="47" name="TextBox 79">
            <a:extLst>
              <a:ext uri="{FF2B5EF4-FFF2-40B4-BE49-F238E27FC236}">
                <a16:creationId xmlns:a16="http://schemas.microsoft.com/office/drawing/2014/main" xmlns="" id="{E57F4BB5-D8DD-4707-845E-2A0F4B8AAD00}"/>
              </a:ext>
            </a:extLst>
          </p:cNvPr>
          <p:cNvSpPr txBox="1"/>
          <p:nvPr/>
        </p:nvSpPr>
        <p:spPr>
          <a:xfrm>
            <a:off x="4743621" y="2112222"/>
            <a:ext cx="2191883"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Gestión de incidentes</a:t>
            </a:r>
          </a:p>
        </p:txBody>
      </p:sp>
      <p:sp>
        <p:nvSpPr>
          <p:cNvPr id="49" name="TextBox 87">
            <a:extLst>
              <a:ext uri="{FF2B5EF4-FFF2-40B4-BE49-F238E27FC236}">
                <a16:creationId xmlns:a16="http://schemas.microsoft.com/office/drawing/2014/main" xmlns="" id="{50545276-BB62-4966-8DF9-66F5E3606E4E}"/>
              </a:ext>
            </a:extLst>
          </p:cNvPr>
          <p:cNvSpPr txBox="1"/>
          <p:nvPr/>
        </p:nvSpPr>
        <p:spPr>
          <a:xfrm>
            <a:off x="8627616" y="2002734"/>
            <a:ext cx="1963294" cy="369332"/>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Gestión de TI / SI</a:t>
            </a:r>
          </a:p>
        </p:txBody>
      </p:sp>
      <p:sp>
        <p:nvSpPr>
          <p:cNvPr id="51" name="TextBox 81">
            <a:extLst>
              <a:ext uri="{FF2B5EF4-FFF2-40B4-BE49-F238E27FC236}">
                <a16:creationId xmlns:a16="http://schemas.microsoft.com/office/drawing/2014/main" xmlns="" id="{763D8304-1D6A-45AA-BC58-D0213E088DF2}"/>
              </a:ext>
            </a:extLst>
          </p:cNvPr>
          <p:cNvSpPr txBox="1"/>
          <p:nvPr/>
        </p:nvSpPr>
        <p:spPr>
          <a:xfrm>
            <a:off x="4058873" y="4519213"/>
            <a:ext cx="1940852"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Gestión de auditorías</a:t>
            </a:r>
          </a:p>
        </p:txBody>
      </p:sp>
      <p:sp>
        <p:nvSpPr>
          <p:cNvPr id="52" name="TextBox 89">
            <a:extLst>
              <a:ext uri="{FF2B5EF4-FFF2-40B4-BE49-F238E27FC236}">
                <a16:creationId xmlns:a16="http://schemas.microsoft.com/office/drawing/2014/main" xmlns="" id="{7B014D15-C054-47DE-B28E-AB917CC90B9F}"/>
              </a:ext>
            </a:extLst>
          </p:cNvPr>
          <p:cNvSpPr txBox="1"/>
          <p:nvPr/>
        </p:nvSpPr>
        <p:spPr>
          <a:xfrm>
            <a:off x="9667515" y="4575463"/>
            <a:ext cx="2524345" cy="369332"/>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Gestión de la conformidad</a:t>
            </a:r>
          </a:p>
        </p:txBody>
      </p:sp>
      <p:sp>
        <p:nvSpPr>
          <p:cNvPr id="54" name="TextBox 83">
            <a:extLst>
              <a:ext uri="{FF2B5EF4-FFF2-40B4-BE49-F238E27FC236}">
                <a16:creationId xmlns:a16="http://schemas.microsoft.com/office/drawing/2014/main" xmlns="" id="{ED543A0C-2F61-4DB6-8AB1-8F72C1172DF6}"/>
              </a:ext>
            </a:extLst>
          </p:cNvPr>
          <p:cNvSpPr txBox="1"/>
          <p:nvPr/>
        </p:nvSpPr>
        <p:spPr>
          <a:xfrm>
            <a:off x="4050918" y="3153810"/>
            <a:ext cx="1979068"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Gestión de políticas</a:t>
            </a:r>
          </a:p>
        </p:txBody>
      </p:sp>
      <p:sp>
        <p:nvSpPr>
          <p:cNvPr id="55" name="TextBox 91">
            <a:extLst>
              <a:ext uri="{FF2B5EF4-FFF2-40B4-BE49-F238E27FC236}">
                <a16:creationId xmlns:a16="http://schemas.microsoft.com/office/drawing/2014/main" xmlns="" id="{120824AD-99B0-409C-AE8C-494CF2D16FBC}"/>
              </a:ext>
            </a:extLst>
          </p:cNvPr>
          <p:cNvSpPr txBox="1"/>
          <p:nvPr/>
        </p:nvSpPr>
        <p:spPr>
          <a:xfrm>
            <a:off x="9626143" y="3120066"/>
            <a:ext cx="2112310" cy="369332"/>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Gestión de proveedores</a:t>
            </a:r>
          </a:p>
        </p:txBody>
      </p:sp>
    </p:spTree>
    <p:extLst>
      <p:ext uri="{BB962C8B-B14F-4D97-AF65-F5344CB8AC3E}">
        <p14:creationId xmlns:p14="http://schemas.microsoft.com/office/powerpoint/2010/main" val="205661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2068" y="720547"/>
            <a:ext cx="8852375" cy="697353"/>
          </a:xfrm>
        </p:spPr>
        <p:txBody>
          <a:bodyPr>
            <a:normAutofit fontScale="92500"/>
          </a:bodyPr>
          <a:lstStyle/>
          <a:p>
            <a:r>
              <a:rPr lang="en-GB" sz="2800" dirty="0"/>
              <a:t>Lo que se necesita: Los principios de la gestión del riesgo empresarial</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86126" y="1928735"/>
            <a:ext cx="3986097" cy="462208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La gestión del riesgo empresarial es la gestión integrada de:</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riesgo empresarial, </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riesgo financiero, </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riesgo operativo y </a:t>
            </a:r>
          </a:p>
          <a:p>
            <a:pPr marL="177800" indent="-177800" algn="l">
              <a:lnSpc>
                <a:spcPct val="100000"/>
              </a:lnSpc>
              <a:spcBef>
                <a:spcPts val="300"/>
              </a:spcBef>
              <a:buFont typeface="Symbol" panose="05050102010706020507" pitchFamily="18" charset="2"/>
              <a:buChar char="-"/>
            </a:pPr>
            <a:r>
              <a:rPr lang="en-GB" sz="1800" dirty="0">
                <a:solidFill>
                  <a:srgbClr val="245473"/>
                </a:solidFill>
                <a:latin typeface="+mj-lt"/>
                <a:ea typeface="Open Sans Light" panose="020B0306030504020204" pitchFamily="34" charset="0"/>
                <a:cs typeface="Open Sans Light" panose="020B0306030504020204" pitchFamily="34" charset="0"/>
              </a:rPr>
              <a:t>transferencia de riesgos</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para maximizar el valor de los accionistas de la empresa".</a:t>
            </a:r>
            <a:br>
              <a:rPr lang="en-GB" sz="1800" dirty="0">
                <a:solidFill>
                  <a:srgbClr val="245473"/>
                </a:solidFill>
                <a:latin typeface="+mj-lt"/>
                <a:ea typeface="Open Sans Light" panose="020B0306030504020204" pitchFamily="34" charset="0"/>
                <a:cs typeface="Open Sans Light" panose="020B0306030504020204" pitchFamily="34" charset="0"/>
              </a:rPr>
            </a:br>
            <a:endParaRPr lang="en-GB" sz="18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Es decir, hacer que una empresa sea más rentable creando una visión única de todos los riesgos, internos y externos, y una estrategia de gestión a nivel ejecutivo para hacer frente a esos riesgos. </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Para conseguirlo, hay que seguir cinco principios básicos</a:t>
            </a:r>
          </a:p>
        </p:txBody>
      </p:sp>
      <p:sp>
        <p:nvSpPr>
          <p:cNvPr id="122" name="Freeform 1">
            <a:extLst>
              <a:ext uri="{FF2B5EF4-FFF2-40B4-BE49-F238E27FC236}">
                <a16:creationId xmlns:a16="http://schemas.microsoft.com/office/drawing/2014/main" xmlns="" id="{278BA44B-8894-49A5-8867-EA3916E702C7}"/>
              </a:ext>
            </a:extLst>
          </p:cNvPr>
          <p:cNvSpPr>
            <a:spLocks noChangeArrowheads="1"/>
          </p:cNvSpPr>
          <p:nvPr/>
        </p:nvSpPr>
        <p:spPr bwMode="auto">
          <a:xfrm>
            <a:off x="9304406" y="2425490"/>
            <a:ext cx="1098448" cy="2556388"/>
          </a:xfrm>
          <a:custGeom>
            <a:avLst/>
            <a:gdLst>
              <a:gd name="T0" fmla="*/ 1687 w 1942"/>
              <a:gd name="T1" fmla="*/ 3975 h 4516"/>
              <a:gd name="T2" fmla="*/ 1815 w 1942"/>
              <a:gd name="T3" fmla="*/ 3804 h 4516"/>
              <a:gd name="T4" fmla="*/ 1638 w 1942"/>
              <a:gd name="T5" fmla="*/ 3626 h 4516"/>
              <a:gd name="T6" fmla="*/ 1511 w 1942"/>
              <a:gd name="T7" fmla="*/ 3276 h 4516"/>
              <a:gd name="T8" fmla="*/ 1367 w 1942"/>
              <a:gd name="T9" fmla="*/ 1735 h 4516"/>
              <a:gd name="T10" fmla="*/ 1403 w 1942"/>
              <a:gd name="T11" fmla="*/ 1505 h 4516"/>
              <a:gd name="T12" fmla="*/ 1296 w 1942"/>
              <a:gd name="T13" fmla="*/ 1380 h 4516"/>
              <a:gd name="T14" fmla="*/ 1511 w 1942"/>
              <a:gd name="T15" fmla="*/ 844 h 4516"/>
              <a:gd name="T16" fmla="*/ 1508 w 1942"/>
              <a:gd name="T17" fmla="*/ 842 h 4516"/>
              <a:gd name="T18" fmla="*/ 1508 w 1942"/>
              <a:gd name="T19" fmla="*/ 645 h 4516"/>
              <a:gd name="T20" fmla="*/ 1150 w 1942"/>
              <a:gd name="T21" fmla="*/ 577 h 4516"/>
              <a:gd name="T22" fmla="*/ 1151 w 1942"/>
              <a:gd name="T23" fmla="*/ 570 h 4516"/>
              <a:gd name="T24" fmla="*/ 1078 w 1942"/>
              <a:gd name="T25" fmla="*/ 521 h 4516"/>
              <a:gd name="T26" fmla="*/ 1187 w 1942"/>
              <a:gd name="T27" fmla="*/ 337 h 4516"/>
              <a:gd name="T28" fmla="*/ 1262 w 1942"/>
              <a:gd name="T29" fmla="*/ 261 h 4516"/>
              <a:gd name="T30" fmla="*/ 1187 w 1942"/>
              <a:gd name="T31" fmla="*/ 185 h 4516"/>
              <a:gd name="T32" fmla="*/ 1078 w 1942"/>
              <a:gd name="T33" fmla="*/ 76 h 4516"/>
              <a:gd name="T34" fmla="*/ 1002 w 1942"/>
              <a:gd name="T35" fmla="*/ 0 h 4516"/>
              <a:gd name="T36" fmla="*/ 926 w 1942"/>
              <a:gd name="T37" fmla="*/ 76 h 4516"/>
              <a:gd name="T38" fmla="*/ 817 w 1942"/>
              <a:gd name="T39" fmla="*/ 185 h 4516"/>
              <a:gd name="T40" fmla="*/ 741 w 1942"/>
              <a:gd name="T41" fmla="*/ 261 h 4516"/>
              <a:gd name="T42" fmla="*/ 817 w 1942"/>
              <a:gd name="T43" fmla="*/ 337 h 4516"/>
              <a:gd name="T44" fmla="*/ 926 w 1942"/>
              <a:gd name="T45" fmla="*/ 521 h 4516"/>
              <a:gd name="T46" fmla="*/ 902 w 1942"/>
              <a:gd name="T47" fmla="*/ 521 h 4516"/>
              <a:gd name="T48" fmla="*/ 853 w 1942"/>
              <a:gd name="T49" fmla="*/ 570 h 4516"/>
              <a:gd name="T50" fmla="*/ 853 w 1942"/>
              <a:gd name="T51" fmla="*/ 576 h 4516"/>
              <a:gd name="T52" fmla="*/ 496 w 1942"/>
              <a:gd name="T53" fmla="*/ 844 h 4516"/>
              <a:gd name="T54" fmla="*/ 710 w 1942"/>
              <a:gd name="T55" fmla="*/ 1380 h 4516"/>
              <a:gd name="T56" fmla="*/ 603 w 1942"/>
              <a:gd name="T57" fmla="*/ 1505 h 4516"/>
              <a:gd name="T58" fmla="*/ 639 w 1942"/>
              <a:gd name="T59" fmla="*/ 1735 h 4516"/>
              <a:gd name="T60" fmla="*/ 496 w 1942"/>
              <a:gd name="T61" fmla="*/ 3276 h 4516"/>
              <a:gd name="T62" fmla="*/ 337 w 1942"/>
              <a:gd name="T63" fmla="*/ 3626 h 4516"/>
              <a:gd name="T64" fmla="*/ 159 w 1942"/>
              <a:gd name="T65" fmla="*/ 3804 h 4516"/>
              <a:gd name="T66" fmla="*/ 274 w 1942"/>
              <a:gd name="T67" fmla="*/ 3970 h 4516"/>
              <a:gd name="T68" fmla="*/ 257 w 1942"/>
              <a:gd name="T69" fmla="*/ 4000 h 4516"/>
              <a:gd name="T70" fmla="*/ 0 w 1942"/>
              <a:gd name="T71" fmla="*/ 4258 h 4516"/>
              <a:gd name="T72" fmla="*/ 257 w 1942"/>
              <a:gd name="T73" fmla="*/ 4515 h 4516"/>
              <a:gd name="T74" fmla="*/ 1683 w 1942"/>
              <a:gd name="T75" fmla="*/ 4515 h 4516"/>
              <a:gd name="T76" fmla="*/ 1941 w 1942"/>
              <a:gd name="T77" fmla="*/ 4258 h 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2" h="4516">
                <a:moveTo>
                  <a:pt x="1687" y="4001"/>
                </a:moveTo>
                <a:lnTo>
                  <a:pt x="1687" y="3975"/>
                </a:lnTo>
                <a:lnTo>
                  <a:pt x="1687" y="3975"/>
                </a:lnTo>
                <a:cubicBezTo>
                  <a:pt x="1761" y="3953"/>
                  <a:pt x="1815" y="3885"/>
                  <a:pt x="1815" y="3804"/>
                </a:cubicBezTo>
                <a:lnTo>
                  <a:pt x="1815" y="3804"/>
                </a:lnTo>
                <a:cubicBezTo>
                  <a:pt x="1815" y="3707"/>
                  <a:pt x="1735" y="3626"/>
                  <a:pt x="1638" y="3626"/>
                </a:cubicBezTo>
                <a:lnTo>
                  <a:pt x="1588" y="3626"/>
                </a:lnTo>
                <a:lnTo>
                  <a:pt x="1511" y="3276"/>
                </a:lnTo>
                <a:lnTo>
                  <a:pt x="1511" y="3276"/>
                </a:lnTo>
                <a:cubicBezTo>
                  <a:pt x="1511" y="3276"/>
                  <a:pt x="1147" y="2481"/>
                  <a:pt x="1367" y="1735"/>
                </a:cubicBezTo>
                <a:lnTo>
                  <a:pt x="1367" y="1735"/>
                </a:lnTo>
                <a:cubicBezTo>
                  <a:pt x="1367" y="1735"/>
                  <a:pt x="1627" y="1649"/>
                  <a:pt x="1403" y="1505"/>
                </a:cubicBezTo>
                <a:lnTo>
                  <a:pt x="1403" y="1505"/>
                </a:lnTo>
                <a:cubicBezTo>
                  <a:pt x="1403" y="1505"/>
                  <a:pt x="1479" y="1371"/>
                  <a:pt x="1296" y="1380"/>
                </a:cubicBezTo>
                <a:lnTo>
                  <a:pt x="1296" y="1380"/>
                </a:lnTo>
                <a:cubicBezTo>
                  <a:pt x="1296" y="1380"/>
                  <a:pt x="1235" y="1122"/>
                  <a:pt x="1511" y="844"/>
                </a:cubicBezTo>
                <a:lnTo>
                  <a:pt x="1511" y="844"/>
                </a:lnTo>
                <a:cubicBezTo>
                  <a:pt x="1511" y="844"/>
                  <a:pt x="1510" y="843"/>
                  <a:pt x="1508" y="842"/>
                </a:cubicBezTo>
                <a:lnTo>
                  <a:pt x="1508" y="645"/>
                </a:lnTo>
                <a:lnTo>
                  <a:pt x="1508" y="645"/>
                </a:lnTo>
                <a:cubicBezTo>
                  <a:pt x="1382" y="607"/>
                  <a:pt x="1262" y="586"/>
                  <a:pt x="1150" y="577"/>
                </a:cubicBezTo>
                <a:lnTo>
                  <a:pt x="1150" y="577"/>
                </a:lnTo>
                <a:cubicBezTo>
                  <a:pt x="1150" y="575"/>
                  <a:pt x="1151" y="573"/>
                  <a:pt x="1151" y="570"/>
                </a:cubicBezTo>
                <a:lnTo>
                  <a:pt x="1151" y="570"/>
                </a:lnTo>
                <a:cubicBezTo>
                  <a:pt x="1151" y="543"/>
                  <a:pt x="1128" y="521"/>
                  <a:pt x="1101" y="521"/>
                </a:cubicBezTo>
                <a:lnTo>
                  <a:pt x="1078" y="521"/>
                </a:lnTo>
                <a:lnTo>
                  <a:pt x="1078" y="337"/>
                </a:lnTo>
                <a:lnTo>
                  <a:pt x="1187" y="337"/>
                </a:lnTo>
                <a:lnTo>
                  <a:pt x="1187" y="337"/>
                </a:lnTo>
                <a:cubicBezTo>
                  <a:pt x="1228" y="337"/>
                  <a:pt x="1262" y="303"/>
                  <a:pt x="1262" y="261"/>
                </a:cubicBezTo>
                <a:lnTo>
                  <a:pt x="1262" y="261"/>
                </a:lnTo>
                <a:cubicBezTo>
                  <a:pt x="1262" y="219"/>
                  <a:pt x="1228" y="185"/>
                  <a:pt x="1187" y="185"/>
                </a:cubicBezTo>
                <a:lnTo>
                  <a:pt x="1078" y="185"/>
                </a:lnTo>
                <a:lnTo>
                  <a:pt x="1078" y="76"/>
                </a:lnTo>
                <a:lnTo>
                  <a:pt x="1078" y="76"/>
                </a:lnTo>
                <a:cubicBezTo>
                  <a:pt x="1078" y="35"/>
                  <a:pt x="1043" y="0"/>
                  <a:pt x="1002" y="0"/>
                </a:cubicBezTo>
                <a:lnTo>
                  <a:pt x="1002" y="0"/>
                </a:lnTo>
                <a:cubicBezTo>
                  <a:pt x="960" y="0"/>
                  <a:pt x="926" y="35"/>
                  <a:pt x="926" y="76"/>
                </a:cubicBezTo>
                <a:lnTo>
                  <a:pt x="926" y="185"/>
                </a:lnTo>
                <a:lnTo>
                  <a:pt x="817" y="185"/>
                </a:lnTo>
                <a:lnTo>
                  <a:pt x="817" y="185"/>
                </a:lnTo>
                <a:cubicBezTo>
                  <a:pt x="775" y="185"/>
                  <a:pt x="741" y="219"/>
                  <a:pt x="741" y="261"/>
                </a:cubicBezTo>
                <a:lnTo>
                  <a:pt x="741" y="261"/>
                </a:lnTo>
                <a:cubicBezTo>
                  <a:pt x="741" y="303"/>
                  <a:pt x="775" y="337"/>
                  <a:pt x="817" y="337"/>
                </a:cubicBezTo>
                <a:lnTo>
                  <a:pt x="926" y="337"/>
                </a:lnTo>
                <a:lnTo>
                  <a:pt x="926" y="521"/>
                </a:lnTo>
                <a:lnTo>
                  <a:pt x="902" y="521"/>
                </a:lnTo>
                <a:lnTo>
                  <a:pt x="902" y="521"/>
                </a:lnTo>
                <a:cubicBezTo>
                  <a:pt x="875" y="521"/>
                  <a:pt x="853" y="543"/>
                  <a:pt x="853" y="570"/>
                </a:cubicBezTo>
                <a:lnTo>
                  <a:pt x="853" y="570"/>
                </a:lnTo>
                <a:cubicBezTo>
                  <a:pt x="853" y="573"/>
                  <a:pt x="853" y="574"/>
                  <a:pt x="853" y="576"/>
                </a:cubicBezTo>
                <a:lnTo>
                  <a:pt x="853" y="576"/>
                </a:lnTo>
                <a:cubicBezTo>
                  <a:pt x="635" y="594"/>
                  <a:pt x="496" y="645"/>
                  <a:pt x="496" y="645"/>
                </a:cubicBezTo>
                <a:lnTo>
                  <a:pt x="496" y="844"/>
                </a:lnTo>
                <a:lnTo>
                  <a:pt x="496" y="844"/>
                </a:lnTo>
                <a:cubicBezTo>
                  <a:pt x="772" y="1122"/>
                  <a:pt x="710" y="1380"/>
                  <a:pt x="710" y="1380"/>
                </a:cubicBezTo>
                <a:lnTo>
                  <a:pt x="710" y="1380"/>
                </a:lnTo>
                <a:cubicBezTo>
                  <a:pt x="528" y="1371"/>
                  <a:pt x="603" y="1505"/>
                  <a:pt x="603" y="1505"/>
                </a:cubicBezTo>
                <a:lnTo>
                  <a:pt x="603" y="1505"/>
                </a:lnTo>
                <a:cubicBezTo>
                  <a:pt x="379" y="1649"/>
                  <a:pt x="639" y="1735"/>
                  <a:pt x="639" y="1735"/>
                </a:cubicBezTo>
                <a:lnTo>
                  <a:pt x="639" y="1735"/>
                </a:lnTo>
                <a:cubicBezTo>
                  <a:pt x="860" y="2481"/>
                  <a:pt x="496" y="3276"/>
                  <a:pt x="496" y="3276"/>
                </a:cubicBezTo>
                <a:lnTo>
                  <a:pt x="418" y="3626"/>
                </a:lnTo>
                <a:lnTo>
                  <a:pt x="337" y="3626"/>
                </a:lnTo>
                <a:lnTo>
                  <a:pt x="337" y="3626"/>
                </a:lnTo>
                <a:cubicBezTo>
                  <a:pt x="239" y="3626"/>
                  <a:pt x="159" y="3707"/>
                  <a:pt x="159" y="3804"/>
                </a:cubicBezTo>
                <a:lnTo>
                  <a:pt x="159" y="3804"/>
                </a:lnTo>
                <a:cubicBezTo>
                  <a:pt x="159" y="3880"/>
                  <a:pt x="207" y="3945"/>
                  <a:pt x="274" y="3970"/>
                </a:cubicBezTo>
                <a:lnTo>
                  <a:pt x="274" y="4000"/>
                </a:lnTo>
                <a:lnTo>
                  <a:pt x="257" y="4000"/>
                </a:lnTo>
                <a:lnTo>
                  <a:pt x="257" y="4000"/>
                </a:lnTo>
                <a:cubicBezTo>
                  <a:pt x="115" y="4000"/>
                  <a:pt x="0" y="4116"/>
                  <a:pt x="0" y="4258"/>
                </a:cubicBezTo>
                <a:lnTo>
                  <a:pt x="0" y="4258"/>
                </a:lnTo>
                <a:cubicBezTo>
                  <a:pt x="0" y="4399"/>
                  <a:pt x="115" y="4515"/>
                  <a:pt x="257" y="4515"/>
                </a:cubicBezTo>
                <a:lnTo>
                  <a:pt x="1683" y="4515"/>
                </a:lnTo>
                <a:lnTo>
                  <a:pt x="1683" y="4515"/>
                </a:lnTo>
                <a:cubicBezTo>
                  <a:pt x="1825" y="4515"/>
                  <a:pt x="1941" y="4399"/>
                  <a:pt x="1941" y="4258"/>
                </a:cubicBezTo>
                <a:lnTo>
                  <a:pt x="1941" y="4258"/>
                </a:lnTo>
                <a:cubicBezTo>
                  <a:pt x="1941" y="4117"/>
                  <a:pt x="1827" y="4003"/>
                  <a:pt x="1687" y="40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4" name="Freeform 2">
            <a:extLst>
              <a:ext uri="{FF2B5EF4-FFF2-40B4-BE49-F238E27FC236}">
                <a16:creationId xmlns:a16="http://schemas.microsoft.com/office/drawing/2014/main" xmlns="" id="{6CA13DDB-8DA9-4A1B-975F-0FFDCE141A17}"/>
              </a:ext>
            </a:extLst>
          </p:cNvPr>
          <p:cNvSpPr>
            <a:spLocks noChangeArrowheads="1"/>
          </p:cNvSpPr>
          <p:nvPr/>
        </p:nvSpPr>
        <p:spPr bwMode="auto">
          <a:xfrm>
            <a:off x="10819771" y="2600245"/>
            <a:ext cx="1073483" cy="2381635"/>
          </a:xfrm>
          <a:custGeom>
            <a:avLst/>
            <a:gdLst>
              <a:gd name="T0" fmla="*/ 1632 w 1897"/>
              <a:gd name="T1" fmla="*/ 3667 h 4208"/>
              <a:gd name="T2" fmla="*/ 1759 w 1897"/>
              <a:gd name="T3" fmla="*/ 3479 h 4208"/>
              <a:gd name="T4" fmla="*/ 1575 w 1897"/>
              <a:gd name="T5" fmla="*/ 3318 h 4208"/>
              <a:gd name="T6" fmla="*/ 1524 w 1897"/>
              <a:gd name="T7" fmla="*/ 3278 h 4208"/>
              <a:gd name="T8" fmla="*/ 1488 w 1897"/>
              <a:gd name="T9" fmla="*/ 3116 h 4208"/>
              <a:gd name="T10" fmla="*/ 1416 w 1897"/>
              <a:gd name="T11" fmla="*/ 2870 h 4208"/>
              <a:gd name="T12" fmla="*/ 1294 w 1897"/>
              <a:gd name="T13" fmla="*/ 1494 h 4208"/>
              <a:gd name="T14" fmla="*/ 1362 w 1897"/>
              <a:gd name="T15" fmla="*/ 1405 h 4208"/>
              <a:gd name="T16" fmla="*/ 1411 w 1897"/>
              <a:gd name="T17" fmla="*/ 1247 h 4208"/>
              <a:gd name="T18" fmla="*/ 1364 w 1897"/>
              <a:gd name="T19" fmla="*/ 1134 h 4208"/>
              <a:gd name="T20" fmla="*/ 1327 w 1897"/>
              <a:gd name="T21" fmla="*/ 1083 h 4208"/>
              <a:gd name="T22" fmla="*/ 1243 w 1897"/>
              <a:gd name="T23" fmla="*/ 917 h 4208"/>
              <a:gd name="T24" fmla="*/ 1456 w 1897"/>
              <a:gd name="T25" fmla="*/ 536 h 4208"/>
              <a:gd name="T26" fmla="*/ 1452 w 1897"/>
              <a:gd name="T27" fmla="*/ 373 h 4208"/>
              <a:gd name="T28" fmla="*/ 1453 w 1897"/>
              <a:gd name="T29" fmla="*/ 137 h 4208"/>
              <a:gd name="T30" fmla="*/ 1234 w 1897"/>
              <a:gd name="T31" fmla="*/ 286 h 4208"/>
              <a:gd name="T32" fmla="*/ 1212 w 1897"/>
              <a:gd name="T33" fmla="*/ 295 h 4208"/>
              <a:gd name="T34" fmla="*/ 1223 w 1897"/>
              <a:gd name="T35" fmla="*/ 134 h 4208"/>
              <a:gd name="T36" fmla="*/ 1018 w 1897"/>
              <a:gd name="T37" fmla="*/ 134 h 4208"/>
              <a:gd name="T38" fmla="*/ 1033 w 1897"/>
              <a:gd name="T39" fmla="*/ 85 h 4208"/>
              <a:gd name="T40" fmla="*/ 948 w 1897"/>
              <a:gd name="T41" fmla="*/ 0 h 4208"/>
              <a:gd name="T42" fmla="*/ 863 w 1897"/>
              <a:gd name="T43" fmla="*/ 85 h 4208"/>
              <a:gd name="T44" fmla="*/ 673 w 1897"/>
              <a:gd name="T45" fmla="*/ 134 h 4208"/>
              <a:gd name="T46" fmla="*/ 685 w 1897"/>
              <a:gd name="T47" fmla="*/ 295 h 4208"/>
              <a:gd name="T48" fmla="*/ 663 w 1897"/>
              <a:gd name="T49" fmla="*/ 286 h 4208"/>
              <a:gd name="T50" fmla="*/ 444 w 1897"/>
              <a:gd name="T51" fmla="*/ 137 h 4208"/>
              <a:gd name="T52" fmla="*/ 444 w 1897"/>
              <a:gd name="T53" fmla="*/ 373 h 4208"/>
              <a:gd name="T54" fmla="*/ 444 w 1897"/>
              <a:gd name="T55" fmla="*/ 534 h 4208"/>
              <a:gd name="T56" fmla="*/ 441 w 1897"/>
              <a:gd name="T57" fmla="*/ 536 h 4208"/>
              <a:gd name="T58" fmla="*/ 653 w 1897"/>
              <a:gd name="T59" fmla="*/ 917 h 4208"/>
              <a:gd name="T60" fmla="*/ 570 w 1897"/>
              <a:gd name="T61" fmla="*/ 1083 h 4208"/>
              <a:gd name="T62" fmla="*/ 533 w 1897"/>
              <a:gd name="T63" fmla="*/ 1134 h 4208"/>
              <a:gd name="T64" fmla="*/ 486 w 1897"/>
              <a:gd name="T65" fmla="*/ 1247 h 4208"/>
              <a:gd name="T66" fmla="*/ 534 w 1897"/>
              <a:gd name="T67" fmla="*/ 1405 h 4208"/>
              <a:gd name="T68" fmla="*/ 603 w 1897"/>
              <a:gd name="T69" fmla="*/ 1494 h 4208"/>
              <a:gd name="T70" fmla="*/ 481 w 1897"/>
              <a:gd name="T71" fmla="*/ 2870 h 4208"/>
              <a:gd name="T72" fmla="*/ 372 w 1897"/>
              <a:gd name="T73" fmla="*/ 3278 h 4208"/>
              <a:gd name="T74" fmla="*/ 322 w 1897"/>
              <a:gd name="T75" fmla="*/ 3318 h 4208"/>
              <a:gd name="T76" fmla="*/ 137 w 1897"/>
              <a:gd name="T77" fmla="*/ 3479 h 4208"/>
              <a:gd name="T78" fmla="*/ 265 w 1897"/>
              <a:gd name="T79" fmla="*/ 3667 h 4208"/>
              <a:gd name="T80" fmla="*/ 265 w 1897"/>
              <a:gd name="T81" fmla="*/ 3693 h 4208"/>
              <a:gd name="T82" fmla="*/ 12 w 1897"/>
              <a:gd name="T83" fmla="*/ 3969 h 4208"/>
              <a:gd name="T84" fmla="*/ 948 w 1897"/>
              <a:gd name="T85" fmla="*/ 4207 h 4208"/>
              <a:gd name="T86" fmla="*/ 1619 w 1897"/>
              <a:gd name="T87" fmla="*/ 4207 h 4208"/>
              <a:gd name="T88" fmla="*/ 1885 w 1897"/>
              <a:gd name="T89" fmla="*/ 3969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7" h="4208">
                <a:moveTo>
                  <a:pt x="1632" y="3693"/>
                </a:moveTo>
                <a:lnTo>
                  <a:pt x="1632" y="3667"/>
                </a:lnTo>
                <a:lnTo>
                  <a:pt x="1632" y="3667"/>
                </a:lnTo>
                <a:cubicBezTo>
                  <a:pt x="1711" y="3643"/>
                  <a:pt x="1768" y="3567"/>
                  <a:pt x="1759" y="3479"/>
                </a:cubicBezTo>
                <a:lnTo>
                  <a:pt x="1759" y="3479"/>
                </a:lnTo>
                <a:cubicBezTo>
                  <a:pt x="1751" y="3386"/>
                  <a:pt x="1668" y="3318"/>
                  <a:pt x="1575" y="3318"/>
                </a:cubicBezTo>
                <a:lnTo>
                  <a:pt x="1575" y="3318"/>
                </a:lnTo>
                <a:cubicBezTo>
                  <a:pt x="1550" y="3318"/>
                  <a:pt x="1529" y="3301"/>
                  <a:pt x="1524" y="3278"/>
                </a:cubicBezTo>
                <a:lnTo>
                  <a:pt x="1488" y="3116"/>
                </a:lnTo>
                <a:lnTo>
                  <a:pt x="1488" y="3116"/>
                </a:lnTo>
                <a:cubicBezTo>
                  <a:pt x="1470" y="3032"/>
                  <a:pt x="1446" y="2950"/>
                  <a:pt x="1416" y="2870"/>
                </a:cubicBezTo>
                <a:lnTo>
                  <a:pt x="1416" y="2870"/>
                </a:lnTo>
                <a:cubicBezTo>
                  <a:pt x="1331" y="2644"/>
                  <a:pt x="1152" y="2062"/>
                  <a:pt x="1294" y="1494"/>
                </a:cubicBezTo>
                <a:lnTo>
                  <a:pt x="1294" y="1494"/>
                </a:lnTo>
                <a:cubicBezTo>
                  <a:pt x="1303" y="1456"/>
                  <a:pt x="1328" y="1423"/>
                  <a:pt x="1362" y="1405"/>
                </a:cubicBezTo>
                <a:lnTo>
                  <a:pt x="1362" y="1405"/>
                </a:lnTo>
                <a:cubicBezTo>
                  <a:pt x="1414" y="1376"/>
                  <a:pt x="1478" y="1322"/>
                  <a:pt x="1411" y="1247"/>
                </a:cubicBezTo>
                <a:lnTo>
                  <a:pt x="1411" y="1247"/>
                </a:lnTo>
                <a:cubicBezTo>
                  <a:pt x="1383" y="1216"/>
                  <a:pt x="1367" y="1176"/>
                  <a:pt x="1364" y="1134"/>
                </a:cubicBezTo>
                <a:lnTo>
                  <a:pt x="1364" y="1134"/>
                </a:lnTo>
                <a:cubicBezTo>
                  <a:pt x="1362" y="1115"/>
                  <a:pt x="1353" y="1095"/>
                  <a:pt x="1327" y="1083"/>
                </a:cubicBezTo>
                <a:lnTo>
                  <a:pt x="1327" y="1083"/>
                </a:lnTo>
                <a:cubicBezTo>
                  <a:pt x="1264" y="1055"/>
                  <a:pt x="1232" y="984"/>
                  <a:pt x="1243" y="917"/>
                </a:cubicBezTo>
                <a:lnTo>
                  <a:pt x="1243" y="917"/>
                </a:lnTo>
                <a:cubicBezTo>
                  <a:pt x="1261" y="817"/>
                  <a:pt x="1314" y="679"/>
                  <a:pt x="1456" y="536"/>
                </a:cubicBezTo>
                <a:lnTo>
                  <a:pt x="1456" y="536"/>
                </a:lnTo>
                <a:cubicBezTo>
                  <a:pt x="1456" y="536"/>
                  <a:pt x="1455" y="535"/>
                  <a:pt x="1452" y="534"/>
                </a:cubicBezTo>
                <a:lnTo>
                  <a:pt x="1452" y="373"/>
                </a:lnTo>
                <a:lnTo>
                  <a:pt x="1453" y="373"/>
                </a:lnTo>
                <a:lnTo>
                  <a:pt x="1453" y="137"/>
                </a:lnTo>
                <a:lnTo>
                  <a:pt x="1453" y="137"/>
                </a:lnTo>
                <a:cubicBezTo>
                  <a:pt x="1393" y="203"/>
                  <a:pt x="1314" y="250"/>
                  <a:pt x="1234" y="286"/>
                </a:cubicBezTo>
                <a:lnTo>
                  <a:pt x="1234" y="286"/>
                </a:lnTo>
                <a:cubicBezTo>
                  <a:pt x="1226" y="289"/>
                  <a:pt x="1219" y="292"/>
                  <a:pt x="1212" y="295"/>
                </a:cubicBezTo>
                <a:lnTo>
                  <a:pt x="1283" y="229"/>
                </a:lnTo>
                <a:lnTo>
                  <a:pt x="1223" y="134"/>
                </a:lnTo>
                <a:lnTo>
                  <a:pt x="1018" y="134"/>
                </a:lnTo>
                <a:lnTo>
                  <a:pt x="1018" y="134"/>
                </a:lnTo>
                <a:cubicBezTo>
                  <a:pt x="1027" y="120"/>
                  <a:pt x="1033" y="104"/>
                  <a:pt x="1033" y="85"/>
                </a:cubicBezTo>
                <a:lnTo>
                  <a:pt x="1033" y="85"/>
                </a:lnTo>
                <a:cubicBezTo>
                  <a:pt x="1033" y="38"/>
                  <a:pt x="995" y="0"/>
                  <a:pt x="948" y="0"/>
                </a:cubicBezTo>
                <a:lnTo>
                  <a:pt x="948" y="0"/>
                </a:lnTo>
                <a:cubicBezTo>
                  <a:pt x="901" y="0"/>
                  <a:pt x="863" y="38"/>
                  <a:pt x="863" y="85"/>
                </a:cubicBezTo>
                <a:lnTo>
                  <a:pt x="863" y="85"/>
                </a:lnTo>
                <a:cubicBezTo>
                  <a:pt x="863" y="104"/>
                  <a:pt x="869" y="120"/>
                  <a:pt x="879" y="134"/>
                </a:cubicBezTo>
                <a:lnTo>
                  <a:pt x="673" y="134"/>
                </a:lnTo>
                <a:lnTo>
                  <a:pt x="613" y="229"/>
                </a:lnTo>
                <a:lnTo>
                  <a:pt x="685" y="295"/>
                </a:lnTo>
                <a:lnTo>
                  <a:pt x="685" y="295"/>
                </a:lnTo>
                <a:cubicBezTo>
                  <a:pt x="678" y="292"/>
                  <a:pt x="670" y="289"/>
                  <a:pt x="663" y="286"/>
                </a:cubicBezTo>
                <a:lnTo>
                  <a:pt x="663" y="286"/>
                </a:lnTo>
                <a:cubicBezTo>
                  <a:pt x="582" y="250"/>
                  <a:pt x="504" y="203"/>
                  <a:pt x="444" y="137"/>
                </a:cubicBezTo>
                <a:lnTo>
                  <a:pt x="444" y="373"/>
                </a:lnTo>
                <a:lnTo>
                  <a:pt x="444" y="373"/>
                </a:lnTo>
                <a:lnTo>
                  <a:pt x="444" y="534"/>
                </a:lnTo>
                <a:lnTo>
                  <a:pt x="444" y="534"/>
                </a:lnTo>
                <a:cubicBezTo>
                  <a:pt x="442" y="535"/>
                  <a:pt x="441" y="536"/>
                  <a:pt x="441" y="536"/>
                </a:cubicBezTo>
                <a:lnTo>
                  <a:pt x="441" y="536"/>
                </a:lnTo>
                <a:cubicBezTo>
                  <a:pt x="583" y="679"/>
                  <a:pt x="635" y="817"/>
                  <a:pt x="653" y="917"/>
                </a:cubicBezTo>
                <a:lnTo>
                  <a:pt x="653" y="917"/>
                </a:lnTo>
                <a:cubicBezTo>
                  <a:pt x="665" y="984"/>
                  <a:pt x="633" y="1055"/>
                  <a:pt x="570" y="1083"/>
                </a:cubicBezTo>
                <a:lnTo>
                  <a:pt x="570" y="1083"/>
                </a:lnTo>
                <a:cubicBezTo>
                  <a:pt x="544" y="1095"/>
                  <a:pt x="534" y="1115"/>
                  <a:pt x="533" y="1134"/>
                </a:cubicBezTo>
                <a:lnTo>
                  <a:pt x="533" y="1134"/>
                </a:lnTo>
                <a:cubicBezTo>
                  <a:pt x="530" y="1176"/>
                  <a:pt x="514" y="1216"/>
                  <a:pt x="486" y="1247"/>
                </a:cubicBezTo>
                <a:lnTo>
                  <a:pt x="486" y="1247"/>
                </a:lnTo>
                <a:cubicBezTo>
                  <a:pt x="419" y="1322"/>
                  <a:pt x="483" y="1376"/>
                  <a:pt x="534" y="1405"/>
                </a:cubicBezTo>
                <a:lnTo>
                  <a:pt x="534" y="1405"/>
                </a:lnTo>
                <a:cubicBezTo>
                  <a:pt x="569" y="1423"/>
                  <a:pt x="593" y="1456"/>
                  <a:pt x="603" y="1494"/>
                </a:cubicBezTo>
                <a:lnTo>
                  <a:pt x="603" y="1494"/>
                </a:lnTo>
                <a:cubicBezTo>
                  <a:pt x="744" y="2062"/>
                  <a:pt x="565" y="2644"/>
                  <a:pt x="481" y="2870"/>
                </a:cubicBezTo>
                <a:lnTo>
                  <a:pt x="481" y="2870"/>
                </a:lnTo>
                <a:cubicBezTo>
                  <a:pt x="451" y="2950"/>
                  <a:pt x="427" y="3032"/>
                  <a:pt x="408" y="3116"/>
                </a:cubicBezTo>
                <a:lnTo>
                  <a:pt x="372" y="3278"/>
                </a:lnTo>
                <a:lnTo>
                  <a:pt x="372" y="3278"/>
                </a:lnTo>
                <a:cubicBezTo>
                  <a:pt x="367" y="3301"/>
                  <a:pt x="346" y="3318"/>
                  <a:pt x="322" y="3318"/>
                </a:cubicBezTo>
                <a:lnTo>
                  <a:pt x="322" y="3318"/>
                </a:lnTo>
                <a:cubicBezTo>
                  <a:pt x="228" y="3318"/>
                  <a:pt x="146" y="3386"/>
                  <a:pt x="137" y="3479"/>
                </a:cubicBezTo>
                <a:lnTo>
                  <a:pt x="137" y="3479"/>
                </a:lnTo>
                <a:cubicBezTo>
                  <a:pt x="129" y="3567"/>
                  <a:pt x="186" y="3643"/>
                  <a:pt x="265" y="3667"/>
                </a:cubicBezTo>
                <a:lnTo>
                  <a:pt x="265" y="3693"/>
                </a:lnTo>
                <a:lnTo>
                  <a:pt x="265" y="3693"/>
                </a:lnTo>
                <a:cubicBezTo>
                  <a:pt x="118" y="3695"/>
                  <a:pt x="0" y="3820"/>
                  <a:pt x="12" y="3969"/>
                </a:cubicBezTo>
                <a:lnTo>
                  <a:pt x="12" y="3969"/>
                </a:lnTo>
                <a:cubicBezTo>
                  <a:pt x="22" y="4105"/>
                  <a:pt x="141" y="4207"/>
                  <a:pt x="277" y="4207"/>
                </a:cubicBezTo>
                <a:lnTo>
                  <a:pt x="948" y="4207"/>
                </a:lnTo>
                <a:lnTo>
                  <a:pt x="1619" y="4207"/>
                </a:lnTo>
                <a:lnTo>
                  <a:pt x="1619" y="4207"/>
                </a:lnTo>
                <a:cubicBezTo>
                  <a:pt x="1755" y="4207"/>
                  <a:pt x="1875" y="4105"/>
                  <a:pt x="1885" y="3969"/>
                </a:cubicBezTo>
                <a:lnTo>
                  <a:pt x="1885" y="3969"/>
                </a:lnTo>
                <a:cubicBezTo>
                  <a:pt x="1896" y="3820"/>
                  <a:pt x="1778" y="3695"/>
                  <a:pt x="1632" y="3693"/>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6" name="Freeform 4">
            <a:extLst>
              <a:ext uri="{FF2B5EF4-FFF2-40B4-BE49-F238E27FC236}">
                <a16:creationId xmlns:a16="http://schemas.microsoft.com/office/drawing/2014/main" xmlns="" id="{9F7B020A-F02E-431B-91D9-C8985F912F49}"/>
              </a:ext>
            </a:extLst>
          </p:cNvPr>
          <p:cNvSpPr>
            <a:spLocks noChangeArrowheads="1"/>
          </p:cNvSpPr>
          <p:nvPr/>
        </p:nvSpPr>
        <p:spPr bwMode="auto">
          <a:xfrm>
            <a:off x="7790254" y="2631449"/>
            <a:ext cx="1073483" cy="2379140"/>
          </a:xfrm>
          <a:custGeom>
            <a:avLst/>
            <a:gdLst>
              <a:gd name="T0" fmla="*/ 1631 w 1897"/>
              <a:gd name="T1" fmla="*/ 3660 h 4201"/>
              <a:gd name="T2" fmla="*/ 1759 w 1897"/>
              <a:gd name="T3" fmla="*/ 3472 h 4201"/>
              <a:gd name="T4" fmla="*/ 1574 w 1897"/>
              <a:gd name="T5" fmla="*/ 3311 h 4201"/>
              <a:gd name="T6" fmla="*/ 1524 w 1897"/>
              <a:gd name="T7" fmla="*/ 3271 h 4201"/>
              <a:gd name="T8" fmla="*/ 1488 w 1897"/>
              <a:gd name="T9" fmla="*/ 3109 h 4201"/>
              <a:gd name="T10" fmla="*/ 1415 w 1897"/>
              <a:gd name="T11" fmla="*/ 2863 h 4201"/>
              <a:gd name="T12" fmla="*/ 1294 w 1897"/>
              <a:gd name="T13" fmla="*/ 2083 h 4201"/>
              <a:gd name="T14" fmla="*/ 1362 w 1897"/>
              <a:gd name="T15" fmla="*/ 1993 h 4201"/>
              <a:gd name="T16" fmla="*/ 1411 w 1897"/>
              <a:gd name="T17" fmla="*/ 1836 h 4201"/>
              <a:gd name="T18" fmla="*/ 1363 w 1897"/>
              <a:gd name="T19" fmla="*/ 1723 h 4201"/>
              <a:gd name="T20" fmla="*/ 1326 w 1897"/>
              <a:gd name="T21" fmla="*/ 1672 h 4201"/>
              <a:gd name="T22" fmla="*/ 1243 w 1897"/>
              <a:gd name="T23" fmla="*/ 1506 h 4201"/>
              <a:gd name="T24" fmla="*/ 1455 w 1897"/>
              <a:gd name="T25" fmla="*/ 1125 h 4201"/>
              <a:gd name="T26" fmla="*/ 1452 w 1897"/>
              <a:gd name="T27" fmla="*/ 962 h 4201"/>
              <a:gd name="T28" fmla="*/ 1452 w 1897"/>
              <a:gd name="T29" fmla="*/ 726 h 4201"/>
              <a:gd name="T30" fmla="*/ 1371 w 1897"/>
              <a:gd name="T31" fmla="*/ 797 h 4201"/>
              <a:gd name="T32" fmla="*/ 1066 w 1897"/>
              <a:gd name="T33" fmla="*/ 213 h 4201"/>
              <a:gd name="T34" fmla="*/ 1079 w 1897"/>
              <a:gd name="T35" fmla="*/ 150 h 4201"/>
              <a:gd name="T36" fmla="*/ 948 w 1897"/>
              <a:gd name="T37" fmla="*/ 0 h 4201"/>
              <a:gd name="T38" fmla="*/ 817 w 1897"/>
              <a:gd name="T39" fmla="*/ 150 h 4201"/>
              <a:gd name="T40" fmla="*/ 830 w 1897"/>
              <a:gd name="T41" fmla="*/ 213 h 4201"/>
              <a:gd name="T42" fmla="*/ 525 w 1897"/>
              <a:gd name="T43" fmla="*/ 797 h 4201"/>
              <a:gd name="T44" fmla="*/ 443 w 1897"/>
              <a:gd name="T45" fmla="*/ 726 h 4201"/>
              <a:gd name="T46" fmla="*/ 444 w 1897"/>
              <a:gd name="T47" fmla="*/ 962 h 4201"/>
              <a:gd name="T48" fmla="*/ 444 w 1897"/>
              <a:gd name="T49" fmla="*/ 1123 h 4201"/>
              <a:gd name="T50" fmla="*/ 441 w 1897"/>
              <a:gd name="T51" fmla="*/ 1125 h 4201"/>
              <a:gd name="T52" fmla="*/ 653 w 1897"/>
              <a:gd name="T53" fmla="*/ 1506 h 4201"/>
              <a:gd name="T54" fmla="*/ 570 w 1897"/>
              <a:gd name="T55" fmla="*/ 1672 h 4201"/>
              <a:gd name="T56" fmla="*/ 532 w 1897"/>
              <a:gd name="T57" fmla="*/ 1723 h 4201"/>
              <a:gd name="T58" fmla="*/ 486 w 1897"/>
              <a:gd name="T59" fmla="*/ 1836 h 4201"/>
              <a:gd name="T60" fmla="*/ 534 w 1897"/>
              <a:gd name="T61" fmla="*/ 1993 h 4201"/>
              <a:gd name="T62" fmla="*/ 602 w 1897"/>
              <a:gd name="T63" fmla="*/ 2083 h 4201"/>
              <a:gd name="T64" fmla="*/ 480 w 1897"/>
              <a:gd name="T65" fmla="*/ 2863 h 4201"/>
              <a:gd name="T66" fmla="*/ 372 w 1897"/>
              <a:gd name="T67" fmla="*/ 3271 h 4201"/>
              <a:gd name="T68" fmla="*/ 322 w 1897"/>
              <a:gd name="T69" fmla="*/ 3311 h 4201"/>
              <a:gd name="T70" fmla="*/ 137 w 1897"/>
              <a:gd name="T71" fmla="*/ 3472 h 4201"/>
              <a:gd name="T72" fmla="*/ 264 w 1897"/>
              <a:gd name="T73" fmla="*/ 3660 h 4201"/>
              <a:gd name="T74" fmla="*/ 264 w 1897"/>
              <a:gd name="T75" fmla="*/ 3686 h 4201"/>
              <a:gd name="T76" fmla="*/ 11 w 1897"/>
              <a:gd name="T77" fmla="*/ 3962 h 4201"/>
              <a:gd name="T78" fmla="*/ 948 w 1897"/>
              <a:gd name="T79" fmla="*/ 4200 h 4201"/>
              <a:gd name="T80" fmla="*/ 1619 w 1897"/>
              <a:gd name="T81" fmla="*/ 4200 h 4201"/>
              <a:gd name="T82" fmla="*/ 1885 w 1897"/>
              <a:gd name="T83" fmla="*/ 3962 h 4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7" h="4201">
                <a:moveTo>
                  <a:pt x="1631" y="3686"/>
                </a:moveTo>
                <a:lnTo>
                  <a:pt x="1631" y="3660"/>
                </a:lnTo>
                <a:lnTo>
                  <a:pt x="1631" y="3660"/>
                </a:lnTo>
                <a:cubicBezTo>
                  <a:pt x="1711" y="3636"/>
                  <a:pt x="1767" y="3560"/>
                  <a:pt x="1759" y="3472"/>
                </a:cubicBezTo>
                <a:lnTo>
                  <a:pt x="1759" y="3472"/>
                </a:lnTo>
                <a:cubicBezTo>
                  <a:pt x="1751" y="3379"/>
                  <a:pt x="1668" y="3311"/>
                  <a:pt x="1574" y="3311"/>
                </a:cubicBezTo>
                <a:lnTo>
                  <a:pt x="1574" y="3311"/>
                </a:lnTo>
                <a:cubicBezTo>
                  <a:pt x="1550" y="3311"/>
                  <a:pt x="1529" y="3294"/>
                  <a:pt x="1524" y="3271"/>
                </a:cubicBezTo>
                <a:lnTo>
                  <a:pt x="1488" y="3109"/>
                </a:lnTo>
                <a:lnTo>
                  <a:pt x="1488" y="3109"/>
                </a:lnTo>
                <a:cubicBezTo>
                  <a:pt x="1469" y="3025"/>
                  <a:pt x="1446" y="2943"/>
                  <a:pt x="1415" y="2863"/>
                </a:cubicBezTo>
                <a:lnTo>
                  <a:pt x="1415" y="2863"/>
                </a:lnTo>
                <a:cubicBezTo>
                  <a:pt x="1331" y="2637"/>
                  <a:pt x="1152" y="2651"/>
                  <a:pt x="1294" y="2083"/>
                </a:cubicBezTo>
                <a:lnTo>
                  <a:pt x="1294" y="2083"/>
                </a:lnTo>
                <a:cubicBezTo>
                  <a:pt x="1303" y="2045"/>
                  <a:pt x="1328" y="2012"/>
                  <a:pt x="1362" y="1993"/>
                </a:cubicBezTo>
                <a:lnTo>
                  <a:pt x="1362" y="1993"/>
                </a:lnTo>
                <a:cubicBezTo>
                  <a:pt x="1413" y="1965"/>
                  <a:pt x="1477" y="1911"/>
                  <a:pt x="1411" y="1836"/>
                </a:cubicBezTo>
                <a:lnTo>
                  <a:pt x="1411" y="1836"/>
                </a:lnTo>
                <a:cubicBezTo>
                  <a:pt x="1382" y="1805"/>
                  <a:pt x="1367" y="1765"/>
                  <a:pt x="1363" y="1723"/>
                </a:cubicBezTo>
                <a:lnTo>
                  <a:pt x="1363" y="1723"/>
                </a:lnTo>
                <a:cubicBezTo>
                  <a:pt x="1362" y="1704"/>
                  <a:pt x="1352" y="1684"/>
                  <a:pt x="1326" y="1672"/>
                </a:cubicBezTo>
                <a:lnTo>
                  <a:pt x="1326" y="1672"/>
                </a:lnTo>
                <a:cubicBezTo>
                  <a:pt x="1264" y="1644"/>
                  <a:pt x="1231" y="1573"/>
                  <a:pt x="1243" y="1506"/>
                </a:cubicBezTo>
                <a:lnTo>
                  <a:pt x="1243" y="1506"/>
                </a:lnTo>
                <a:cubicBezTo>
                  <a:pt x="1261" y="1406"/>
                  <a:pt x="1314" y="1268"/>
                  <a:pt x="1455" y="1125"/>
                </a:cubicBezTo>
                <a:lnTo>
                  <a:pt x="1455" y="1125"/>
                </a:lnTo>
                <a:cubicBezTo>
                  <a:pt x="1455" y="1125"/>
                  <a:pt x="1454" y="1124"/>
                  <a:pt x="1452" y="1123"/>
                </a:cubicBezTo>
                <a:lnTo>
                  <a:pt x="1452" y="962"/>
                </a:lnTo>
                <a:lnTo>
                  <a:pt x="1452" y="962"/>
                </a:lnTo>
                <a:lnTo>
                  <a:pt x="1452" y="726"/>
                </a:lnTo>
                <a:lnTo>
                  <a:pt x="1452" y="726"/>
                </a:lnTo>
                <a:cubicBezTo>
                  <a:pt x="1428" y="753"/>
                  <a:pt x="1400" y="776"/>
                  <a:pt x="1371" y="797"/>
                </a:cubicBezTo>
                <a:lnTo>
                  <a:pt x="1371" y="797"/>
                </a:lnTo>
                <a:cubicBezTo>
                  <a:pt x="1350" y="645"/>
                  <a:pt x="1273" y="445"/>
                  <a:pt x="1066" y="213"/>
                </a:cubicBezTo>
                <a:lnTo>
                  <a:pt x="1066" y="213"/>
                </a:lnTo>
                <a:cubicBezTo>
                  <a:pt x="1074" y="194"/>
                  <a:pt x="1079" y="172"/>
                  <a:pt x="1079" y="150"/>
                </a:cubicBezTo>
                <a:lnTo>
                  <a:pt x="1079" y="150"/>
                </a:lnTo>
                <a:cubicBezTo>
                  <a:pt x="1079" y="67"/>
                  <a:pt x="1020" y="0"/>
                  <a:pt x="948" y="0"/>
                </a:cubicBezTo>
                <a:lnTo>
                  <a:pt x="948" y="0"/>
                </a:lnTo>
                <a:cubicBezTo>
                  <a:pt x="875" y="0"/>
                  <a:pt x="817" y="67"/>
                  <a:pt x="817" y="150"/>
                </a:cubicBezTo>
                <a:lnTo>
                  <a:pt x="817" y="150"/>
                </a:lnTo>
                <a:cubicBezTo>
                  <a:pt x="817" y="172"/>
                  <a:pt x="822" y="194"/>
                  <a:pt x="830" y="213"/>
                </a:cubicBezTo>
                <a:lnTo>
                  <a:pt x="830" y="213"/>
                </a:lnTo>
                <a:cubicBezTo>
                  <a:pt x="623" y="445"/>
                  <a:pt x="546" y="645"/>
                  <a:pt x="525" y="797"/>
                </a:cubicBezTo>
                <a:lnTo>
                  <a:pt x="525" y="797"/>
                </a:lnTo>
                <a:cubicBezTo>
                  <a:pt x="496" y="776"/>
                  <a:pt x="468" y="753"/>
                  <a:pt x="443" y="726"/>
                </a:cubicBezTo>
                <a:lnTo>
                  <a:pt x="443" y="962"/>
                </a:lnTo>
                <a:lnTo>
                  <a:pt x="444" y="962"/>
                </a:lnTo>
                <a:lnTo>
                  <a:pt x="444" y="1123"/>
                </a:lnTo>
                <a:lnTo>
                  <a:pt x="444" y="1123"/>
                </a:lnTo>
                <a:cubicBezTo>
                  <a:pt x="442" y="1124"/>
                  <a:pt x="441" y="1125"/>
                  <a:pt x="441" y="1125"/>
                </a:cubicBezTo>
                <a:lnTo>
                  <a:pt x="441" y="1125"/>
                </a:lnTo>
                <a:cubicBezTo>
                  <a:pt x="582" y="1268"/>
                  <a:pt x="635" y="1406"/>
                  <a:pt x="653" y="1506"/>
                </a:cubicBezTo>
                <a:lnTo>
                  <a:pt x="653" y="1506"/>
                </a:lnTo>
                <a:cubicBezTo>
                  <a:pt x="664" y="1573"/>
                  <a:pt x="632" y="1644"/>
                  <a:pt x="570" y="1672"/>
                </a:cubicBezTo>
                <a:lnTo>
                  <a:pt x="570" y="1672"/>
                </a:lnTo>
                <a:cubicBezTo>
                  <a:pt x="544" y="1684"/>
                  <a:pt x="534" y="1704"/>
                  <a:pt x="532" y="1723"/>
                </a:cubicBezTo>
                <a:lnTo>
                  <a:pt x="532" y="1723"/>
                </a:lnTo>
                <a:cubicBezTo>
                  <a:pt x="529" y="1765"/>
                  <a:pt x="514" y="1805"/>
                  <a:pt x="486" y="1836"/>
                </a:cubicBezTo>
                <a:lnTo>
                  <a:pt x="486" y="1836"/>
                </a:lnTo>
                <a:cubicBezTo>
                  <a:pt x="419" y="1911"/>
                  <a:pt x="482" y="1965"/>
                  <a:pt x="534" y="1993"/>
                </a:cubicBezTo>
                <a:lnTo>
                  <a:pt x="534" y="1993"/>
                </a:lnTo>
                <a:cubicBezTo>
                  <a:pt x="568" y="2012"/>
                  <a:pt x="593" y="2045"/>
                  <a:pt x="602" y="2083"/>
                </a:cubicBezTo>
                <a:lnTo>
                  <a:pt x="602" y="2083"/>
                </a:lnTo>
                <a:cubicBezTo>
                  <a:pt x="744" y="2651"/>
                  <a:pt x="565" y="2637"/>
                  <a:pt x="480" y="2863"/>
                </a:cubicBezTo>
                <a:lnTo>
                  <a:pt x="480" y="2863"/>
                </a:lnTo>
                <a:cubicBezTo>
                  <a:pt x="450" y="2943"/>
                  <a:pt x="426" y="3025"/>
                  <a:pt x="408" y="3109"/>
                </a:cubicBezTo>
                <a:lnTo>
                  <a:pt x="372" y="3271"/>
                </a:lnTo>
                <a:lnTo>
                  <a:pt x="372" y="3271"/>
                </a:lnTo>
                <a:cubicBezTo>
                  <a:pt x="367" y="3294"/>
                  <a:pt x="346" y="3311"/>
                  <a:pt x="322" y="3311"/>
                </a:cubicBezTo>
                <a:lnTo>
                  <a:pt x="322" y="3311"/>
                </a:lnTo>
                <a:cubicBezTo>
                  <a:pt x="228" y="3311"/>
                  <a:pt x="145" y="3379"/>
                  <a:pt x="137" y="3472"/>
                </a:cubicBezTo>
                <a:lnTo>
                  <a:pt x="137" y="3472"/>
                </a:lnTo>
                <a:cubicBezTo>
                  <a:pt x="128" y="3560"/>
                  <a:pt x="185" y="3636"/>
                  <a:pt x="264" y="3660"/>
                </a:cubicBezTo>
                <a:lnTo>
                  <a:pt x="264" y="3686"/>
                </a:lnTo>
                <a:lnTo>
                  <a:pt x="264" y="3686"/>
                </a:lnTo>
                <a:cubicBezTo>
                  <a:pt x="118" y="3688"/>
                  <a:pt x="0" y="3813"/>
                  <a:pt x="11" y="3962"/>
                </a:cubicBezTo>
                <a:lnTo>
                  <a:pt x="11" y="3962"/>
                </a:lnTo>
                <a:cubicBezTo>
                  <a:pt x="22" y="4098"/>
                  <a:pt x="141" y="4200"/>
                  <a:pt x="277" y="4200"/>
                </a:cubicBezTo>
                <a:lnTo>
                  <a:pt x="948" y="4200"/>
                </a:lnTo>
                <a:lnTo>
                  <a:pt x="1619" y="4200"/>
                </a:lnTo>
                <a:lnTo>
                  <a:pt x="1619" y="4200"/>
                </a:lnTo>
                <a:cubicBezTo>
                  <a:pt x="1755" y="4200"/>
                  <a:pt x="1875" y="4098"/>
                  <a:pt x="1885" y="3962"/>
                </a:cubicBezTo>
                <a:lnTo>
                  <a:pt x="1885" y="3962"/>
                </a:lnTo>
                <a:cubicBezTo>
                  <a:pt x="1896" y="3813"/>
                  <a:pt x="1778" y="3688"/>
                  <a:pt x="1631" y="3686"/>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7" name="Freeform 5">
            <a:extLst>
              <a:ext uri="{FF2B5EF4-FFF2-40B4-BE49-F238E27FC236}">
                <a16:creationId xmlns:a16="http://schemas.microsoft.com/office/drawing/2014/main" xmlns="" id="{72FABD36-25FB-43F4-B7F8-552A8B39D8BE}"/>
              </a:ext>
            </a:extLst>
          </p:cNvPr>
          <p:cNvSpPr>
            <a:spLocks noChangeArrowheads="1"/>
          </p:cNvSpPr>
          <p:nvPr/>
        </p:nvSpPr>
        <p:spPr bwMode="auto">
          <a:xfrm>
            <a:off x="6068250" y="2822430"/>
            <a:ext cx="1440466" cy="2159448"/>
          </a:xfrm>
          <a:custGeom>
            <a:avLst/>
            <a:gdLst>
              <a:gd name="T0" fmla="*/ 395 w 2545"/>
              <a:gd name="T1" fmla="*/ 3298 h 3814"/>
              <a:gd name="T2" fmla="*/ 395 w 2545"/>
              <a:gd name="T3" fmla="*/ 3268 h 3814"/>
              <a:gd name="T4" fmla="*/ 313 w 2545"/>
              <a:gd name="T5" fmla="*/ 3062 h 3814"/>
              <a:gd name="T6" fmla="*/ 451 w 2545"/>
              <a:gd name="T7" fmla="*/ 2924 h 3814"/>
              <a:gd name="T8" fmla="*/ 499 w 2545"/>
              <a:gd name="T9" fmla="*/ 2924 h 3814"/>
              <a:gd name="T10" fmla="*/ 439 w 2545"/>
              <a:gd name="T11" fmla="*/ 1475 h 3814"/>
              <a:gd name="T12" fmla="*/ 471 w 2545"/>
              <a:gd name="T13" fmla="*/ 1181 h 3814"/>
              <a:gd name="T14" fmla="*/ 958 w 2545"/>
              <a:gd name="T15" fmla="*/ 602 h 3814"/>
              <a:gd name="T16" fmla="*/ 1125 w 2545"/>
              <a:gd name="T17" fmla="*/ 267 h 3814"/>
              <a:gd name="T18" fmla="*/ 1198 w 2545"/>
              <a:gd name="T19" fmla="*/ 230 h 3814"/>
              <a:gd name="T20" fmla="*/ 1340 w 2545"/>
              <a:gd name="T21" fmla="*/ 341 h 3814"/>
              <a:gd name="T22" fmla="*/ 1366 w 2545"/>
              <a:gd name="T23" fmla="*/ 114 h 3814"/>
              <a:gd name="T24" fmla="*/ 1477 w 2545"/>
              <a:gd name="T25" fmla="*/ 366 h 3814"/>
              <a:gd name="T26" fmla="*/ 1719 w 2545"/>
              <a:gd name="T27" fmla="*/ 514 h 3814"/>
              <a:gd name="T28" fmla="*/ 1853 w 2545"/>
              <a:gd name="T29" fmla="*/ 636 h 3814"/>
              <a:gd name="T30" fmla="*/ 2352 w 2545"/>
              <a:gd name="T31" fmla="*/ 848 h 3814"/>
              <a:gd name="T32" fmla="*/ 2436 w 2545"/>
              <a:gd name="T33" fmla="*/ 864 h 3814"/>
              <a:gd name="T34" fmla="*/ 2463 w 2545"/>
              <a:gd name="T35" fmla="*/ 897 h 3814"/>
              <a:gd name="T36" fmla="*/ 2495 w 2545"/>
              <a:gd name="T37" fmla="*/ 1042 h 3814"/>
              <a:gd name="T38" fmla="*/ 2476 w 2545"/>
              <a:gd name="T39" fmla="*/ 1216 h 3814"/>
              <a:gd name="T40" fmla="*/ 2328 w 2545"/>
              <a:gd name="T41" fmla="*/ 1330 h 3814"/>
              <a:gd name="T42" fmla="*/ 2328 w 2545"/>
              <a:gd name="T43" fmla="*/ 1330 h 3814"/>
              <a:gd name="T44" fmla="*/ 2212 w 2545"/>
              <a:gd name="T45" fmla="*/ 1254 h 3814"/>
              <a:gd name="T46" fmla="*/ 2070 w 2545"/>
              <a:gd name="T47" fmla="*/ 1263 h 3814"/>
              <a:gd name="T48" fmla="*/ 1969 w 2545"/>
              <a:gd name="T49" fmla="*/ 1270 h 3814"/>
              <a:gd name="T50" fmla="*/ 1892 w 2545"/>
              <a:gd name="T51" fmla="*/ 1283 h 3814"/>
              <a:gd name="T52" fmla="*/ 1793 w 2545"/>
              <a:gd name="T53" fmla="*/ 1263 h 3814"/>
              <a:gd name="T54" fmla="*/ 1531 w 2545"/>
              <a:gd name="T55" fmla="*/ 1308 h 3814"/>
              <a:gd name="T56" fmla="*/ 1765 w 2545"/>
              <a:gd name="T57" fmla="*/ 2238 h 3814"/>
              <a:gd name="T58" fmla="*/ 1703 w 2545"/>
              <a:gd name="T59" fmla="*/ 2861 h 3814"/>
              <a:gd name="T60" fmla="*/ 1831 w 2545"/>
              <a:gd name="T61" fmla="*/ 2924 h 3814"/>
              <a:gd name="T62" fmla="*/ 1969 w 2545"/>
              <a:gd name="T63" fmla="*/ 3062 h 3814"/>
              <a:gd name="T64" fmla="*/ 1969 w 2545"/>
              <a:gd name="T65" fmla="*/ 3142 h 3814"/>
              <a:gd name="T66" fmla="*/ 1920 w 2545"/>
              <a:gd name="T67" fmla="*/ 3247 h 3814"/>
              <a:gd name="T68" fmla="*/ 1991 w 2545"/>
              <a:gd name="T69" fmla="*/ 3298 h 3814"/>
              <a:gd name="T70" fmla="*/ 2129 w 2545"/>
              <a:gd name="T71" fmla="*/ 3437 h 3814"/>
              <a:gd name="T72" fmla="*/ 2129 w 2545"/>
              <a:gd name="T73" fmla="*/ 3675 h 3814"/>
              <a:gd name="T74" fmla="*/ 325 w 2545"/>
              <a:gd name="T75" fmla="*/ 3813 h 3814"/>
              <a:gd name="T76" fmla="*/ 188 w 2545"/>
              <a:gd name="T77" fmla="*/ 3675 h 3814"/>
              <a:gd name="T78" fmla="*/ 188 w 2545"/>
              <a:gd name="T79" fmla="*/ 3437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5" h="3814">
                <a:moveTo>
                  <a:pt x="325" y="3298"/>
                </a:moveTo>
                <a:lnTo>
                  <a:pt x="395" y="3298"/>
                </a:lnTo>
                <a:lnTo>
                  <a:pt x="395" y="3268"/>
                </a:lnTo>
                <a:lnTo>
                  <a:pt x="395" y="3268"/>
                </a:lnTo>
                <a:cubicBezTo>
                  <a:pt x="347" y="3247"/>
                  <a:pt x="313" y="3199"/>
                  <a:pt x="313" y="3142"/>
                </a:cubicBezTo>
                <a:lnTo>
                  <a:pt x="313" y="3062"/>
                </a:lnTo>
                <a:lnTo>
                  <a:pt x="313" y="3062"/>
                </a:lnTo>
                <a:cubicBezTo>
                  <a:pt x="313" y="2987"/>
                  <a:pt x="375" y="2924"/>
                  <a:pt x="451" y="2924"/>
                </a:cubicBezTo>
                <a:lnTo>
                  <a:pt x="499" y="2924"/>
                </a:lnTo>
                <a:lnTo>
                  <a:pt x="499" y="2924"/>
                </a:lnTo>
                <a:cubicBezTo>
                  <a:pt x="0" y="2189"/>
                  <a:pt x="439" y="1475"/>
                  <a:pt x="439" y="1475"/>
                </a:cubicBezTo>
                <a:lnTo>
                  <a:pt x="439" y="1475"/>
                </a:lnTo>
                <a:cubicBezTo>
                  <a:pt x="487" y="1371"/>
                  <a:pt x="412" y="1272"/>
                  <a:pt x="471" y="1181"/>
                </a:cubicBezTo>
                <a:lnTo>
                  <a:pt x="471" y="1181"/>
                </a:lnTo>
                <a:cubicBezTo>
                  <a:pt x="695" y="838"/>
                  <a:pt x="958" y="602"/>
                  <a:pt x="958" y="602"/>
                </a:cubicBezTo>
                <a:lnTo>
                  <a:pt x="958" y="602"/>
                </a:lnTo>
                <a:cubicBezTo>
                  <a:pt x="1212" y="426"/>
                  <a:pt x="1125" y="267"/>
                  <a:pt x="1125" y="267"/>
                </a:cubicBezTo>
                <a:lnTo>
                  <a:pt x="1125" y="267"/>
                </a:lnTo>
                <a:cubicBezTo>
                  <a:pt x="1112" y="164"/>
                  <a:pt x="1194" y="161"/>
                  <a:pt x="1194" y="161"/>
                </a:cubicBezTo>
                <a:lnTo>
                  <a:pt x="1198" y="230"/>
                </a:lnTo>
                <a:lnTo>
                  <a:pt x="1270" y="366"/>
                </a:lnTo>
                <a:lnTo>
                  <a:pt x="1340" y="341"/>
                </a:lnTo>
                <a:lnTo>
                  <a:pt x="1340" y="341"/>
                </a:lnTo>
                <a:cubicBezTo>
                  <a:pt x="1437" y="287"/>
                  <a:pt x="1237" y="0"/>
                  <a:pt x="1366" y="114"/>
                </a:cubicBezTo>
                <a:lnTo>
                  <a:pt x="1366" y="114"/>
                </a:lnTo>
                <a:cubicBezTo>
                  <a:pt x="1496" y="227"/>
                  <a:pt x="1477" y="366"/>
                  <a:pt x="1477" y="366"/>
                </a:cubicBezTo>
                <a:lnTo>
                  <a:pt x="1477" y="366"/>
                </a:lnTo>
                <a:cubicBezTo>
                  <a:pt x="1500" y="401"/>
                  <a:pt x="1719" y="514"/>
                  <a:pt x="1719" y="514"/>
                </a:cubicBezTo>
                <a:lnTo>
                  <a:pt x="1799" y="539"/>
                </a:lnTo>
                <a:lnTo>
                  <a:pt x="1853" y="636"/>
                </a:lnTo>
                <a:lnTo>
                  <a:pt x="1853" y="636"/>
                </a:lnTo>
                <a:cubicBezTo>
                  <a:pt x="1879" y="666"/>
                  <a:pt x="2352" y="848"/>
                  <a:pt x="2352" y="848"/>
                </a:cubicBezTo>
                <a:lnTo>
                  <a:pt x="2436" y="864"/>
                </a:lnTo>
                <a:lnTo>
                  <a:pt x="2436" y="864"/>
                </a:lnTo>
                <a:cubicBezTo>
                  <a:pt x="2436" y="864"/>
                  <a:pt x="2394" y="860"/>
                  <a:pt x="2463" y="897"/>
                </a:cubicBezTo>
                <a:lnTo>
                  <a:pt x="2463" y="897"/>
                </a:lnTo>
                <a:cubicBezTo>
                  <a:pt x="2531" y="934"/>
                  <a:pt x="2495" y="1042"/>
                  <a:pt x="2495" y="1042"/>
                </a:cubicBezTo>
                <a:lnTo>
                  <a:pt x="2495" y="1042"/>
                </a:lnTo>
                <a:cubicBezTo>
                  <a:pt x="2544" y="1139"/>
                  <a:pt x="2511" y="1190"/>
                  <a:pt x="2476" y="1216"/>
                </a:cubicBezTo>
                <a:lnTo>
                  <a:pt x="2476" y="1216"/>
                </a:lnTo>
                <a:lnTo>
                  <a:pt x="2476" y="1216"/>
                </a:lnTo>
                <a:cubicBezTo>
                  <a:pt x="2476" y="1216"/>
                  <a:pt x="2453" y="1336"/>
                  <a:pt x="2328" y="1330"/>
                </a:cubicBezTo>
                <a:lnTo>
                  <a:pt x="2328" y="1330"/>
                </a:lnTo>
                <a:lnTo>
                  <a:pt x="2328" y="1330"/>
                </a:lnTo>
                <a:cubicBezTo>
                  <a:pt x="2263" y="1326"/>
                  <a:pt x="2212" y="1254"/>
                  <a:pt x="2212" y="1254"/>
                </a:cubicBezTo>
                <a:lnTo>
                  <a:pt x="2212" y="1254"/>
                </a:lnTo>
                <a:cubicBezTo>
                  <a:pt x="2199" y="1287"/>
                  <a:pt x="2070" y="1263"/>
                  <a:pt x="2070" y="1263"/>
                </a:cubicBezTo>
                <a:lnTo>
                  <a:pt x="2070" y="1263"/>
                </a:lnTo>
                <a:cubicBezTo>
                  <a:pt x="2070" y="1263"/>
                  <a:pt x="1993" y="1289"/>
                  <a:pt x="1969" y="1270"/>
                </a:cubicBezTo>
                <a:lnTo>
                  <a:pt x="1969" y="1270"/>
                </a:lnTo>
                <a:cubicBezTo>
                  <a:pt x="1946" y="1252"/>
                  <a:pt x="1906" y="1301"/>
                  <a:pt x="1892" y="1283"/>
                </a:cubicBezTo>
                <a:lnTo>
                  <a:pt x="1892" y="1283"/>
                </a:lnTo>
                <a:cubicBezTo>
                  <a:pt x="1878" y="1264"/>
                  <a:pt x="1793" y="1263"/>
                  <a:pt x="1793" y="1263"/>
                </a:cubicBezTo>
                <a:lnTo>
                  <a:pt x="1793" y="1263"/>
                </a:lnTo>
                <a:cubicBezTo>
                  <a:pt x="1661" y="1367"/>
                  <a:pt x="1531" y="1308"/>
                  <a:pt x="1531" y="1308"/>
                </a:cubicBezTo>
                <a:lnTo>
                  <a:pt x="1531" y="1308"/>
                </a:lnTo>
                <a:cubicBezTo>
                  <a:pt x="1213" y="1348"/>
                  <a:pt x="1728" y="2162"/>
                  <a:pt x="1728" y="2162"/>
                </a:cubicBezTo>
                <a:lnTo>
                  <a:pt x="1765" y="2238"/>
                </a:lnTo>
                <a:lnTo>
                  <a:pt x="1765" y="2238"/>
                </a:lnTo>
                <a:cubicBezTo>
                  <a:pt x="1850" y="2569"/>
                  <a:pt x="1809" y="2765"/>
                  <a:pt x="1703" y="2861"/>
                </a:cubicBezTo>
                <a:lnTo>
                  <a:pt x="1731" y="2924"/>
                </a:lnTo>
                <a:lnTo>
                  <a:pt x="1831" y="2924"/>
                </a:lnTo>
                <a:lnTo>
                  <a:pt x="1831" y="2924"/>
                </a:lnTo>
                <a:cubicBezTo>
                  <a:pt x="1907" y="2924"/>
                  <a:pt x="1969" y="2987"/>
                  <a:pt x="1969" y="3062"/>
                </a:cubicBezTo>
                <a:lnTo>
                  <a:pt x="1969" y="3142"/>
                </a:lnTo>
                <a:lnTo>
                  <a:pt x="1969" y="3142"/>
                </a:lnTo>
                <a:cubicBezTo>
                  <a:pt x="1969" y="3185"/>
                  <a:pt x="1950" y="3222"/>
                  <a:pt x="1920" y="3247"/>
                </a:cubicBezTo>
                <a:lnTo>
                  <a:pt x="1920" y="3247"/>
                </a:lnTo>
                <a:lnTo>
                  <a:pt x="1920" y="3298"/>
                </a:lnTo>
                <a:lnTo>
                  <a:pt x="1991" y="3298"/>
                </a:lnTo>
                <a:lnTo>
                  <a:pt x="1991" y="3298"/>
                </a:lnTo>
                <a:cubicBezTo>
                  <a:pt x="2067" y="3298"/>
                  <a:pt x="2129" y="3361"/>
                  <a:pt x="2129" y="3437"/>
                </a:cubicBezTo>
                <a:lnTo>
                  <a:pt x="2129" y="3675"/>
                </a:lnTo>
                <a:lnTo>
                  <a:pt x="2129" y="3675"/>
                </a:lnTo>
                <a:cubicBezTo>
                  <a:pt x="2129" y="3751"/>
                  <a:pt x="2067" y="3813"/>
                  <a:pt x="1991" y="3813"/>
                </a:cubicBezTo>
                <a:lnTo>
                  <a:pt x="325" y="3813"/>
                </a:lnTo>
                <a:lnTo>
                  <a:pt x="325" y="3813"/>
                </a:lnTo>
                <a:cubicBezTo>
                  <a:pt x="250" y="3813"/>
                  <a:pt x="188" y="3751"/>
                  <a:pt x="188" y="3675"/>
                </a:cubicBezTo>
                <a:lnTo>
                  <a:pt x="188" y="3437"/>
                </a:lnTo>
                <a:lnTo>
                  <a:pt x="188" y="3437"/>
                </a:lnTo>
                <a:cubicBezTo>
                  <a:pt x="188" y="3361"/>
                  <a:pt x="250" y="3298"/>
                  <a:pt x="325" y="3298"/>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8" name="Freeform 8">
            <a:extLst>
              <a:ext uri="{FF2B5EF4-FFF2-40B4-BE49-F238E27FC236}">
                <a16:creationId xmlns:a16="http://schemas.microsoft.com/office/drawing/2014/main" xmlns="" id="{20A92BA6-FD14-4598-AFE9-0CD4B6B0C5FF}"/>
              </a:ext>
            </a:extLst>
          </p:cNvPr>
          <p:cNvSpPr>
            <a:spLocks noChangeArrowheads="1"/>
          </p:cNvSpPr>
          <p:nvPr/>
        </p:nvSpPr>
        <p:spPr bwMode="auto">
          <a:xfrm>
            <a:off x="4713232" y="2660159"/>
            <a:ext cx="1073483" cy="2321720"/>
          </a:xfrm>
          <a:custGeom>
            <a:avLst/>
            <a:gdLst>
              <a:gd name="T0" fmla="*/ 1631 w 1896"/>
              <a:gd name="T1" fmla="*/ 3601 h 4099"/>
              <a:gd name="T2" fmla="*/ 1758 w 1896"/>
              <a:gd name="T3" fmla="*/ 3429 h 4099"/>
              <a:gd name="T4" fmla="*/ 1573 w 1896"/>
              <a:gd name="T5" fmla="*/ 3281 h 4099"/>
              <a:gd name="T6" fmla="*/ 1523 w 1896"/>
              <a:gd name="T7" fmla="*/ 3244 h 4099"/>
              <a:gd name="T8" fmla="*/ 1487 w 1896"/>
              <a:gd name="T9" fmla="*/ 3094 h 4099"/>
              <a:gd name="T10" fmla="*/ 1415 w 1896"/>
              <a:gd name="T11" fmla="*/ 2868 h 4099"/>
              <a:gd name="T12" fmla="*/ 1293 w 1896"/>
              <a:gd name="T13" fmla="*/ 2152 h 4099"/>
              <a:gd name="T14" fmla="*/ 1352 w 1896"/>
              <a:gd name="T15" fmla="*/ 2074 h 4099"/>
              <a:gd name="T16" fmla="*/ 1365 w 1896"/>
              <a:gd name="T17" fmla="*/ 2067 h 4099"/>
              <a:gd name="T18" fmla="*/ 1437 w 1896"/>
              <a:gd name="T19" fmla="*/ 1975 h 4099"/>
              <a:gd name="T20" fmla="*/ 1450 w 1896"/>
              <a:gd name="T21" fmla="*/ 1274 h 4099"/>
              <a:gd name="T22" fmla="*/ 1454 w 1896"/>
              <a:gd name="T23" fmla="*/ 1270 h 4099"/>
              <a:gd name="T24" fmla="*/ 1451 w 1896"/>
              <a:gd name="T25" fmla="*/ 1269 h 4099"/>
              <a:gd name="T26" fmla="*/ 1451 w 1896"/>
              <a:gd name="T27" fmla="*/ 1120 h 4099"/>
              <a:gd name="T28" fmla="*/ 1451 w 1896"/>
              <a:gd name="T29" fmla="*/ 903 h 4099"/>
              <a:gd name="T30" fmla="*/ 1450 w 1896"/>
              <a:gd name="T31" fmla="*/ 705 h 4099"/>
              <a:gd name="T32" fmla="*/ 1616 w 1896"/>
              <a:gd name="T33" fmla="*/ 446 h 4099"/>
              <a:gd name="T34" fmla="*/ 1616 w 1896"/>
              <a:gd name="T35" fmla="*/ 414 h 4099"/>
              <a:gd name="T36" fmla="*/ 1616 w 1896"/>
              <a:gd name="T37" fmla="*/ 197 h 4099"/>
              <a:gd name="T38" fmla="*/ 1528 w 1896"/>
              <a:gd name="T39" fmla="*/ 142 h 4099"/>
              <a:gd name="T40" fmla="*/ 1334 w 1896"/>
              <a:gd name="T41" fmla="*/ 0 h 4099"/>
              <a:gd name="T42" fmla="*/ 1334 w 1896"/>
              <a:gd name="T43" fmla="*/ 75 h 4099"/>
              <a:gd name="T44" fmla="*/ 1242 w 1896"/>
              <a:gd name="T45" fmla="*/ 134 h 4099"/>
              <a:gd name="T46" fmla="*/ 1183 w 1896"/>
              <a:gd name="T47" fmla="*/ 75 h 4099"/>
              <a:gd name="T48" fmla="*/ 1006 w 1896"/>
              <a:gd name="T49" fmla="*/ 0 h 4099"/>
              <a:gd name="T50" fmla="*/ 1006 w 1896"/>
              <a:gd name="T51" fmla="*/ 75 h 4099"/>
              <a:gd name="T52" fmla="*/ 947 w 1896"/>
              <a:gd name="T53" fmla="*/ 134 h 4099"/>
              <a:gd name="T54" fmla="*/ 922 w 1896"/>
              <a:gd name="T55" fmla="*/ 134 h 4099"/>
              <a:gd name="T56" fmla="*/ 863 w 1896"/>
              <a:gd name="T57" fmla="*/ 0 h 4099"/>
              <a:gd name="T58" fmla="*/ 661 w 1896"/>
              <a:gd name="T59" fmla="*/ 67 h 4099"/>
              <a:gd name="T60" fmla="*/ 603 w 1896"/>
              <a:gd name="T61" fmla="*/ 125 h 4099"/>
              <a:gd name="T62" fmla="*/ 585 w 1896"/>
              <a:gd name="T63" fmla="*/ 125 h 4099"/>
              <a:gd name="T64" fmla="*/ 526 w 1896"/>
              <a:gd name="T65" fmla="*/ 0 h 4099"/>
              <a:gd name="T66" fmla="*/ 343 w 1896"/>
              <a:gd name="T67" fmla="*/ 136 h 4099"/>
              <a:gd name="T68" fmla="*/ 278 w 1896"/>
              <a:gd name="T69" fmla="*/ 200 h 4099"/>
              <a:gd name="T70" fmla="*/ 278 w 1896"/>
              <a:gd name="T71" fmla="*/ 415 h 4099"/>
              <a:gd name="T72" fmla="*/ 296 w 1896"/>
              <a:gd name="T73" fmla="*/ 446 h 4099"/>
              <a:gd name="T74" fmla="*/ 442 w 1896"/>
              <a:gd name="T75" fmla="*/ 874 h 4099"/>
              <a:gd name="T76" fmla="*/ 442 w 1896"/>
              <a:gd name="T77" fmla="*/ 1269 h 4099"/>
              <a:gd name="T78" fmla="*/ 440 w 1896"/>
              <a:gd name="T79" fmla="*/ 1270 h 4099"/>
              <a:gd name="T80" fmla="*/ 442 w 1896"/>
              <a:gd name="T81" fmla="*/ 1273 h 4099"/>
              <a:gd name="T82" fmla="*/ 442 w 1896"/>
              <a:gd name="T83" fmla="*/ 1908 h 4099"/>
              <a:gd name="T84" fmla="*/ 457 w 1896"/>
              <a:gd name="T85" fmla="*/ 1980 h 4099"/>
              <a:gd name="T86" fmla="*/ 521 w 1896"/>
              <a:gd name="T87" fmla="*/ 2062 h 4099"/>
              <a:gd name="T88" fmla="*/ 550 w 1896"/>
              <a:gd name="T89" fmla="*/ 2080 h 4099"/>
              <a:gd name="T90" fmla="*/ 601 w 1896"/>
              <a:gd name="T91" fmla="*/ 2152 h 4099"/>
              <a:gd name="T92" fmla="*/ 479 w 1896"/>
              <a:gd name="T93" fmla="*/ 2868 h 4099"/>
              <a:gd name="T94" fmla="*/ 371 w 1896"/>
              <a:gd name="T95" fmla="*/ 3244 h 4099"/>
              <a:gd name="T96" fmla="*/ 321 w 1896"/>
              <a:gd name="T97" fmla="*/ 3281 h 4099"/>
              <a:gd name="T98" fmla="*/ 136 w 1896"/>
              <a:gd name="T99" fmla="*/ 3429 h 4099"/>
              <a:gd name="T100" fmla="*/ 263 w 1896"/>
              <a:gd name="T101" fmla="*/ 3601 h 4099"/>
              <a:gd name="T102" fmla="*/ 263 w 1896"/>
              <a:gd name="T103" fmla="*/ 3625 h 4099"/>
              <a:gd name="T104" fmla="*/ 10 w 1896"/>
              <a:gd name="T105" fmla="*/ 3879 h 4099"/>
              <a:gd name="T106" fmla="*/ 947 w 1896"/>
              <a:gd name="T107" fmla="*/ 4098 h 4099"/>
              <a:gd name="T108" fmla="*/ 1618 w 1896"/>
              <a:gd name="T109" fmla="*/ 4098 h 4099"/>
              <a:gd name="T110" fmla="*/ 1884 w 1896"/>
              <a:gd name="T111" fmla="*/ 3879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6" h="4099">
                <a:moveTo>
                  <a:pt x="1631" y="3625"/>
                </a:moveTo>
                <a:lnTo>
                  <a:pt x="1631" y="3601"/>
                </a:lnTo>
                <a:lnTo>
                  <a:pt x="1631" y="3601"/>
                </a:lnTo>
                <a:cubicBezTo>
                  <a:pt x="1710" y="3579"/>
                  <a:pt x="1767" y="3510"/>
                  <a:pt x="1758" y="3429"/>
                </a:cubicBezTo>
                <a:lnTo>
                  <a:pt x="1758" y="3429"/>
                </a:lnTo>
                <a:cubicBezTo>
                  <a:pt x="1750" y="3344"/>
                  <a:pt x="1667" y="3281"/>
                  <a:pt x="1573" y="3281"/>
                </a:cubicBezTo>
                <a:lnTo>
                  <a:pt x="1573" y="3281"/>
                </a:lnTo>
                <a:cubicBezTo>
                  <a:pt x="1550" y="3281"/>
                  <a:pt x="1528" y="3265"/>
                  <a:pt x="1523" y="3244"/>
                </a:cubicBezTo>
                <a:lnTo>
                  <a:pt x="1487" y="3094"/>
                </a:lnTo>
                <a:lnTo>
                  <a:pt x="1487" y="3094"/>
                </a:lnTo>
                <a:cubicBezTo>
                  <a:pt x="1469" y="3017"/>
                  <a:pt x="1445" y="2942"/>
                  <a:pt x="1415" y="2868"/>
                </a:cubicBezTo>
                <a:lnTo>
                  <a:pt x="1415" y="2868"/>
                </a:lnTo>
                <a:cubicBezTo>
                  <a:pt x="1330" y="2661"/>
                  <a:pt x="1151" y="2673"/>
                  <a:pt x="1293" y="2152"/>
                </a:cubicBezTo>
                <a:lnTo>
                  <a:pt x="1293" y="2152"/>
                </a:lnTo>
                <a:cubicBezTo>
                  <a:pt x="1301" y="2120"/>
                  <a:pt x="1323" y="2093"/>
                  <a:pt x="1352" y="2074"/>
                </a:cubicBezTo>
                <a:lnTo>
                  <a:pt x="1352" y="2074"/>
                </a:lnTo>
                <a:cubicBezTo>
                  <a:pt x="1356" y="2072"/>
                  <a:pt x="1361" y="2070"/>
                  <a:pt x="1365" y="2067"/>
                </a:cubicBezTo>
                <a:lnTo>
                  <a:pt x="1365" y="2067"/>
                </a:lnTo>
                <a:cubicBezTo>
                  <a:pt x="1401" y="2047"/>
                  <a:pt x="1442" y="2016"/>
                  <a:pt x="1437" y="1975"/>
                </a:cubicBezTo>
                <a:lnTo>
                  <a:pt x="1437" y="1975"/>
                </a:lnTo>
                <a:cubicBezTo>
                  <a:pt x="1445" y="1955"/>
                  <a:pt x="1450" y="1932"/>
                  <a:pt x="1450" y="1908"/>
                </a:cubicBezTo>
                <a:lnTo>
                  <a:pt x="1450" y="1274"/>
                </a:lnTo>
                <a:lnTo>
                  <a:pt x="1450" y="1274"/>
                </a:lnTo>
                <a:cubicBezTo>
                  <a:pt x="1451" y="1273"/>
                  <a:pt x="1453" y="1272"/>
                  <a:pt x="1454" y="1270"/>
                </a:cubicBezTo>
                <a:lnTo>
                  <a:pt x="1454" y="1270"/>
                </a:lnTo>
                <a:cubicBezTo>
                  <a:pt x="1454" y="1270"/>
                  <a:pt x="1453" y="1270"/>
                  <a:pt x="1451" y="1269"/>
                </a:cubicBezTo>
                <a:lnTo>
                  <a:pt x="1451" y="1120"/>
                </a:lnTo>
                <a:lnTo>
                  <a:pt x="1451" y="1120"/>
                </a:lnTo>
                <a:lnTo>
                  <a:pt x="1451" y="903"/>
                </a:lnTo>
                <a:lnTo>
                  <a:pt x="1451" y="903"/>
                </a:lnTo>
                <a:cubicBezTo>
                  <a:pt x="1451" y="904"/>
                  <a:pt x="1451" y="905"/>
                  <a:pt x="1450" y="905"/>
                </a:cubicBezTo>
                <a:lnTo>
                  <a:pt x="1450" y="705"/>
                </a:lnTo>
                <a:lnTo>
                  <a:pt x="1598" y="446"/>
                </a:lnTo>
                <a:lnTo>
                  <a:pt x="1616" y="446"/>
                </a:lnTo>
                <a:lnTo>
                  <a:pt x="1616" y="414"/>
                </a:lnTo>
                <a:lnTo>
                  <a:pt x="1616" y="414"/>
                </a:lnTo>
                <a:lnTo>
                  <a:pt x="1616" y="414"/>
                </a:lnTo>
                <a:lnTo>
                  <a:pt x="1616" y="197"/>
                </a:lnTo>
                <a:lnTo>
                  <a:pt x="1616" y="196"/>
                </a:lnTo>
                <a:lnTo>
                  <a:pt x="1528" y="142"/>
                </a:lnTo>
                <a:lnTo>
                  <a:pt x="1528" y="0"/>
                </a:lnTo>
                <a:lnTo>
                  <a:pt x="1334" y="0"/>
                </a:lnTo>
                <a:lnTo>
                  <a:pt x="1334" y="75"/>
                </a:lnTo>
                <a:lnTo>
                  <a:pt x="1334" y="75"/>
                </a:lnTo>
                <a:cubicBezTo>
                  <a:pt x="1334" y="107"/>
                  <a:pt x="1308" y="134"/>
                  <a:pt x="1276" y="134"/>
                </a:cubicBezTo>
                <a:lnTo>
                  <a:pt x="1242" y="134"/>
                </a:lnTo>
                <a:lnTo>
                  <a:pt x="1242" y="134"/>
                </a:lnTo>
                <a:cubicBezTo>
                  <a:pt x="1209" y="134"/>
                  <a:pt x="1183" y="107"/>
                  <a:pt x="1183" y="75"/>
                </a:cubicBezTo>
                <a:lnTo>
                  <a:pt x="1183" y="0"/>
                </a:lnTo>
                <a:lnTo>
                  <a:pt x="1006" y="0"/>
                </a:lnTo>
                <a:lnTo>
                  <a:pt x="1006" y="75"/>
                </a:lnTo>
                <a:lnTo>
                  <a:pt x="1006" y="75"/>
                </a:lnTo>
                <a:cubicBezTo>
                  <a:pt x="1006" y="107"/>
                  <a:pt x="980" y="134"/>
                  <a:pt x="948" y="134"/>
                </a:cubicBezTo>
                <a:lnTo>
                  <a:pt x="947" y="134"/>
                </a:lnTo>
                <a:lnTo>
                  <a:pt x="922" y="134"/>
                </a:lnTo>
                <a:lnTo>
                  <a:pt x="922" y="134"/>
                </a:lnTo>
                <a:cubicBezTo>
                  <a:pt x="889" y="134"/>
                  <a:pt x="863" y="107"/>
                  <a:pt x="863" y="75"/>
                </a:cubicBezTo>
                <a:lnTo>
                  <a:pt x="863" y="0"/>
                </a:lnTo>
                <a:lnTo>
                  <a:pt x="661" y="0"/>
                </a:lnTo>
                <a:lnTo>
                  <a:pt x="661" y="67"/>
                </a:lnTo>
                <a:lnTo>
                  <a:pt x="661" y="67"/>
                </a:lnTo>
                <a:cubicBezTo>
                  <a:pt x="661" y="99"/>
                  <a:pt x="635" y="125"/>
                  <a:pt x="603" y="125"/>
                </a:cubicBezTo>
                <a:lnTo>
                  <a:pt x="585" y="125"/>
                </a:lnTo>
                <a:lnTo>
                  <a:pt x="585" y="125"/>
                </a:lnTo>
                <a:cubicBezTo>
                  <a:pt x="553" y="125"/>
                  <a:pt x="526" y="99"/>
                  <a:pt x="526" y="66"/>
                </a:cubicBezTo>
                <a:lnTo>
                  <a:pt x="526" y="0"/>
                </a:lnTo>
                <a:lnTo>
                  <a:pt x="343" y="0"/>
                </a:lnTo>
                <a:lnTo>
                  <a:pt x="343" y="136"/>
                </a:lnTo>
                <a:lnTo>
                  <a:pt x="281" y="197"/>
                </a:lnTo>
                <a:lnTo>
                  <a:pt x="278" y="200"/>
                </a:lnTo>
                <a:lnTo>
                  <a:pt x="278" y="414"/>
                </a:lnTo>
                <a:lnTo>
                  <a:pt x="278" y="415"/>
                </a:lnTo>
                <a:lnTo>
                  <a:pt x="278" y="446"/>
                </a:lnTo>
                <a:lnTo>
                  <a:pt x="296" y="446"/>
                </a:lnTo>
                <a:lnTo>
                  <a:pt x="442" y="701"/>
                </a:lnTo>
                <a:lnTo>
                  <a:pt x="442" y="874"/>
                </a:lnTo>
                <a:lnTo>
                  <a:pt x="442" y="1108"/>
                </a:lnTo>
                <a:lnTo>
                  <a:pt x="442" y="1269"/>
                </a:lnTo>
                <a:lnTo>
                  <a:pt x="442" y="1269"/>
                </a:lnTo>
                <a:cubicBezTo>
                  <a:pt x="441" y="1270"/>
                  <a:pt x="440" y="1270"/>
                  <a:pt x="440" y="1270"/>
                </a:cubicBezTo>
                <a:lnTo>
                  <a:pt x="440" y="1270"/>
                </a:lnTo>
                <a:cubicBezTo>
                  <a:pt x="440" y="1271"/>
                  <a:pt x="441" y="1272"/>
                  <a:pt x="442" y="1273"/>
                </a:cubicBezTo>
                <a:lnTo>
                  <a:pt x="442" y="1908"/>
                </a:lnTo>
                <a:lnTo>
                  <a:pt x="442" y="1908"/>
                </a:lnTo>
                <a:cubicBezTo>
                  <a:pt x="442" y="1933"/>
                  <a:pt x="447" y="1958"/>
                  <a:pt x="457" y="1980"/>
                </a:cubicBezTo>
                <a:lnTo>
                  <a:pt x="457" y="1980"/>
                </a:lnTo>
                <a:cubicBezTo>
                  <a:pt x="455" y="2016"/>
                  <a:pt x="488" y="2043"/>
                  <a:pt x="521" y="2062"/>
                </a:cubicBezTo>
                <a:lnTo>
                  <a:pt x="521" y="2062"/>
                </a:lnTo>
                <a:cubicBezTo>
                  <a:pt x="530" y="2069"/>
                  <a:pt x="540" y="2074"/>
                  <a:pt x="550" y="2080"/>
                </a:cubicBezTo>
                <a:lnTo>
                  <a:pt x="550" y="2080"/>
                </a:lnTo>
                <a:cubicBezTo>
                  <a:pt x="575" y="2097"/>
                  <a:pt x="594" y="2122"/>
                  <a:pt x="601" y="2152"/>
                </a:cubicBezTo>
                <a:lnTo>
                  <a:pt x="601" y="2152"/>
                </a:lnTo>
                <a:cubicBezTo>
                  <a:pt x="743" y="2673"/>
                  <a:pt x="564" y="2661"/>
                  <a:pt x="479" y="2868"/>
                </a:cubicBezTo>
                <a:lnTo>
                  <a:pt x="479" y="2868"/>
                </a:lnTo>
                <a:cubicBezTo>
                  <a:pt x="449" y="2942"/>
                  <a:pt x="426" y="3017"/>
                  <a:pt x="407" y="3094"/>
                </a:cubicBezTo>
                <a:lnTo>
                  <a:pt x="371" y="3244"/>
                </a:lnTo>
                <a:lnTo>
                  <a:pt x="371" y="3244"/>
                </a:lnTo>
                <a:cubicBezTo>
                  <a:pt x="366" y="3265"/>
                  <a:pt x="345" y="3281"/>
                  <a:pt x="321" y="3281"/>
                </a:cubicBezTo>
                <a:lnTo>
                  <a:pt x="321" y="3281"/>
                </a:lnTo>
                <a:cubicBezTo>
                  <a:pt x="227" y="3281"/>
                  <a:pt x="145" y="3344"/>
                  <a:pt x="136" y="3429"/>
                </a:cubicBezTo>
                <a:lnTo>
                  <a:pt x="136" y="3429"/>
                </a:lnTo>
                <a:cubicBezTo>
                  <a:pt x="127" y="3510"/>
                  <a:pt x="185" y="3579"/>
                  <a:pt x="263" y="3601"/>
                </a:cubicBezTo>
                <a:lnTo>
                  <a:pt x="263" y="3625"/>
                </a:lnTo>
                <a:lnTo>
                  <a:pt x="263" y="3625"/>
                </a:lnTo>
                <a:cubicBezTo>
                  <a:pt x="117" y="3627"/>
                  <a:pt x="0" y="3742"/>
                  <a:pt x="10" y="3879"/>
                </a:cubicBezTo>
                <a:lnTo>
                  <a:pt x="10" y="3879"/>
                </a:lnTo>
                <a:cubicBezTo>
                  <a:pt x="21" y="4004"/>
                  <a:pt x="140" y="4098"/>
                  <a:pt x="276" y="4098"/>
                </a:cubicBezTo>
                <a:lnTo>
                  <a:pt x="947" y="4098"/>
                </a:lnTo>
                <a:lnTo>
                  <a:pt x="1618" y="4098"/>
                </a:lnTo>
                <a:lnTo>
                  <a:pt x="1618" y="4098"/>
                </a:lnTo>
                <a:cubicBezTo>
                  <a:pt x="1754" y="4098"/>
                  <a:pt x="1874" y="4004"/>
                  <a:pt x="1884" y="3879"/>
                </a:cubicBezTo>
                <a:lnTo>
                  <a:pt x="1884" y="3879"/>
                </a:lnTo>
                <a:cubicBezTo>
                  <a:pt x="1895" y="3742"/>
                  <a:pt x="1777" y="3627"/>
                  <a:pt x="1631" y="362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p>
        </p:txBody>
      </p:sp>
      <p:sp>
        <p:nvSpPr>
          <p:cNvPr id="129" name="TextBox 14">
            <a:extLst>
              <a:ext uri="{FF2B5EF4-FFF2-40B4-BE49-F238E27FC236}">
                <a16:creationId xmlns:a16="http://schemas.microsoft.com/office/drawing/2014/main" xmlns="" id="{FB94EC2B-5759-4DF6-9212-5E055B7455FA}"/>
              </a:ext>
            </a:extLst>
          </p:cNvPr>
          <p:cNvSpPr txBox="1"/>
          <p:nvPr/>
        </p:nvSpPr>
        <p:spPr>
          <a:xfrm>
            <a:off x="4419503" y="4981878"/>
            <a:ext cx="1680152" cy="1323439"/>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Conocimiento profundo</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de la empresa</a:t>
            </a:r>
          </a:p>
        </p:txBody>
      </p:sp>
      <p:sp>
        <p:nvSpPr>
          <p:cNvPr id="130" name="TextBox 27">
            <a:extLst>
              <a:ext uri="{FF2B5EF4-FFF2-40B4-BE49-F238E27FC236}">
                <a16:creationId xmlns:a16="http://schemas.microsoft.com/office/drawing/2014/main" xmlns="" id="{1455F76F-C9BF-4ED7-9A5D-0AB842FEDD21}"/>
              </a:ext>
            </a:extLst>
          </p:cNvPr>
          <p:cNvSpPr txBox="1"/>
          <p:nvPr/>
        </p:nvSpPr>
        <p:spPr>
          <a:xfrm>
            <a:off x="5938256" y="4983183"/>
            <a:ext cx="1570460" cy="1015663"/>
          </a:xfrm>
          <a:prstGeom prst="rect">
            <a:avLst/>
          </a:prstGeom>
          <a:noFill/>
        </p:spPr>
        <p:txBody>
          <a:bodyPr wrap="square" rtlCol="0" anchor="b" anchorCtr="0">
            <a:spAutoFit/>
          </a:bodyPr>
          <a:lstStyle/>
          <a:p>
            <a:pPr algn="ctr"/>
            <a:r>
              <a:rPr lang="en-GB" sz="2000" dirty="0">
                <a:solidFill>
                  <a:srgbClr val="245473"/>
                </a:solidFill>
                <a:latin typeface="+mj-lt"/>
                <a:ea typeface="League Spartan" charset="0"/>
                <a:cs typeface="Poppins" pitchFamily="2" charset="77"/>
              </a:rPr>
              <a:t>Modelos, marcos de trabajo</a:t>
            </a:r>
            <a:br>
              <a:rPr lang="en-GB" sz="2000" dirty="0">
                <a:solidFill>
                  <a:srgbClr val="245473"/>
                </a:solidFill>
                <a:latin typeface="+mj-lt"/>
                <a:ea typeface="League Spartan" charset="0"/>
                <a:cs typeface="Poppins" pitchFamily="2" charset="77"/>
              </a:rPr>
            </a:br>
            <a:r>
              <a:rPr lang="en-GB" sz="2000" dirty="0">
                <a:solidFill>
                  <a:srgbClr val="245473"/>
                </a:solidFill>
                <a:latin typeface="+mj-lt"/>
                <a:ea typeface="League Spartan" charset="0"/>
                <a:cs typeface="Poppins" pitchFamily="2" charset="77"/>
              </a:rPr>
              <a:t>y herramientas</a:t>
            </a:r>
          </a:p>
        </p:txBody>
      </p:sp>
      <p:sp>
        <p:nvSpPr>
          <p:cNvPr id="131" name="TextBox 30">
            <a:extLst>
              <a:ext uri="{FF2B5EF4-FFF2-40B4-BE49-F238E27FC236}">
                <a16:creationId xmlns:a16="http://schemas.microsoft.com/office/drawing/2014/main" xmlns="" id="{6B28795B-16ED-4DAA-A996-33F47F1C2174}"/>
              </a:ext>
            </a:extLst>
          </p:cNvPr>
          <p:cNvSpPr txBox="1"/>
          <p:nvPr/>
        </p:nvSpPr>
        <p:spPr>
          <a:xfrm>
            <a:off x="7543092" y="4981877"/>
            <a:ext cx="1586994" cy="1323439"/>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Mejora de las habilidades cuantitativas</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y estadísticas</a:t>
            </a:r>
          </a:p>
        </p:txBody>
      </p:sp>
      <p:sp>
        <p:nvSpPr>
          <p:cNvPr id="132" name="TextBox 33">
            <a:extLst>
              <a:ext uri="{FF2B5EF4-FFF2-40B4-BE49-F238E27FC236}">
                <a16:creationId xmlns:a16="http://schemas.microsoft.com/office/drawing/2014/main" xmlns="" id="{0DC7BF26-326D-42B3-AB89-B04B49D22C87}"/>
              </a:ext>
            </a:extLst>
          </p:cNvPr>
          <p:cNvSpPr txBox="1"/>
          <p:nvPr/>
        </p:nvSpPr>
        <p:spPr>
          <a:xfrm>
            <a:off x="9108734" y="5018087"/>
            <a:ext cx="1581831" cy="1015663"/>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Capacidad para dirigir y</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comunicar</a:t>
            </a:r>
          </a:p>
        </p:txBody>
      </p:sp>
      <p:sp>
        <p:nvSpPr>
          <p:cNvPr id="133" name="TextBox 36">
            <a:extLst>
              <a:ext uri="{FF2B5EF4-FFF2-40B4-BE49-F238E27FC236}">
                <a16:creationId xmlns:a16="http://schemas.microsoft.com/office/drawing/2014/main" xmlns="" id="{E0E46D11-687B-4BC0-B3D5-164628AE5700}"/>
              </a:ext>
            </a:extLst>
          </p:cNvPr>
          <p:cNvSpPr txBox="1"/>
          <p:nvPr/>
        </p:nvSpPr>
        <p:spPr>
          <a:xfrm>
            <a:off x="10634006" y="4963646"/>
            <a:ext cx="1680152" cy="1323439"/>
          </a:xfrm>
          <a:prstGeom prst="rect">
            <a:avLst/>
          </a:prstGeom>
          <a:noFill/>
        </p:spPr>
        <p:txBody>
          <a:bodyPr wrap="square" rtlCol="0" anchor="b" anchorCtr="0">
            <a:spAutoFit/>
          </a:bodyPr>
          <a:lstStyle/>
          <a:p>
            <a:pPr algn="ctr"/>
            <a:r>
              <a:rPr lang="en-GB" sz="2000" dirty="0">
                <a:solidFill>
                  <a:schemeClr val="tx2"/>
                </a:solidFill>
                <a:latin typeface="+mj-lt"/>
                <a:ea typeface="League Spartan" charset="0"/>
                <a:cs typeface="Poppins" pitchFamily="2" charset="77"/>
              </a:rPr>
              <a:t>Confianza para desafiar y </a:t>
            </a:r>
            <a:br>
              <a:rPr lang="en-GB" sz="2000" dirty="0">
                <a:solidFill>
                  <a:schemeClr val="tx2"/>
                </a:solidFill>
                <a:latin typeface="+mj-lt"/>
                <a:ea typeface="League Spartan" charset="0"/>
                <a:cs typeface="Poppins" pitchFamily="2" charset="77"/>
              </a:rPr>
            </a:br>
            <a:r>
              <a:rPr lang="en-GB" sz="2000" dirty="0">
                <a:solidFill>
                  <a:schemeClr val="tx2"/>
                </a:solidFill>
                <a:latin typeface="+mj-lt"/>
                <a:ea typeface="League Spartan" charset="0"/>
                <a:cs typeface="Poppins" pitchFamily="2" charset="77"/>
              </a:rPr>
              <a:t>hacer preguntas difíciles</a:t>
            </a:r>
          </a:p>
        </p:txBody>
      </p:sp>
    </p:spTree>
    <p:extLst>
      <p:ext uri="{BB962C8B-B14F-4D97-AF65-F5344CB8AC3E}">
        <p14:creationId xmlns:p14="http://schemas.microsoft.com/office/powerpoint/2010/main" val="369671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72606" y="659015"/>
            <a:ext cx="8852375" cy="697353"/>
          </a:xfrm>
        </p:spPr>
        <p:txBody>
          <a:bodyPr>
            <a:normAutofit/>
          </a:bodyPr>
          <a:lstStyle/>
          <a:p>
            <a:r>
              <a:rPr lang="en-GB" dirty="0"/>
              <a:t>El concepto de madurez de la gestión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6000" y="1857483"/>
            <a:ext cx="3416080" cy="47451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Una organización madura en la gestión de riesgos es aquella que puede alcanzar y mantener de forma rentable un nivel de riesgo aceptable.</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¿Pueden los responsables de la toma de decisiones tomar decisiones bien informadas, basadas en la visibilidad del panorama de riesgos y en la calidad del análisis de riesgos y de los informes?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¿Con qué fiabilidad puede el personal, basándose en el conocimiento de lo que se espera de él, sus habilidades y recursos, y sus niveles de motivación, ejecutar las decisiones de gestión de riesgos?</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186" name="Rounded Rectangle 3">
            <a:extLst>
              <a:ext uri="{FF2B5EF4-FFF2-40B4-BE49-F238E27FC236}">
                <a16:creationId xmlns:a16="http://schemas.microsoft.com/office/drawing/2014/main" xmlns="" id="{6CC7FB15-2165-43B8-8911-CFEFC56FDFAD}"/>
              </a:ext>
            </a:extLst>
          </p:cNvPr>
          <p:cNvSpPr/>
          <p:nvPr/>
        </p:nvSpPr>
        <p:spPr>
          <a:xfrm>
            <a:off x="3761738" y="3066956"/>
            <a:ext cx="1439841" cy="5811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187" name="Rounded Rectangle 4">
            <a:extLst>
              <a:ext uri="{FF2B5EF4-FFF2-40B4-BE49-F238E27FC236}">
                <a16:creationId xmlns:a16="http://schemas.microsoft.com/office/drawing/2014/main" xmlns="" id="{F4F29635-ABC5-48A8-8E31-20E09A5CBB2D}"/>
              </a:ext>
            </a:extLst>
          </p:cNvPr>
          <p:cNvSpPr/>
          <p:nvPr/>
        </p:nvSpPr>
        <p:spPr>
          <a:xfrm>
            <a:off x="7043360" y="3066956"/>
            <a:ext cx="1439841" cy="58117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198" name="Rounded Rectangle 5">
            <a:extLst>
              <a:ext uri="{FF2B5EF4-FFF2-40B4-BE49-F238E27FC236}">
                <a16:creationId xmlns:a16="http://schemas.microsoft.com/office/drawing/2014/main" xmlns="" id="{48901271-19E8-44A9-8D75-5FF7E2A0A1E2}"/>
              </a:ext>
            </a:extLst>
          </p:cNvPr>
          <p:cNvSpPr/>
          <p:nvPr/>
        </p:nvSpPr>
        <p:spPr>
          <a:xfrm>
            <a:off x="10324981" y="3066956"/>
            <a:ext cx="1439841" cy="58117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199" name="Rounded Rectangle 6">
            <a:extLst>
              <a:ext uri="{FF2B5EF4-FFF2-40B4-BE49-F238E27FC236}">
                <a16:creationId xmlns:a16="http://schemas.microsoft.com/office/drawing/2014/main" xmlns="" id="{8EF4D9F0-D931-4E85-BA0C-1F592CE0D229}"/>
              </a:ext>
            </a:extLst>
          </p:cNvPr>
          <p:cNvSpPr/>
          <p:nvPr/>
        </p:nvSpPr>
        <p:spPr>
          <a:xfrm>
            <a:off x="8684170" y="3066956"/>
            <a:ext cx="1439841" cy="58117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200" name="Rounded Rectangle 7">
            <a:extLst>
              <a:ext uri="{FF2B5EF4-FFF2-40B4-BE49-F238E27FC236}">
                <a16:creationId xmlns:a16="http://schemas.microsoft.com/office/drawing/2014/main" xmlns="" id="{078B8FB7-C6E8-45CA-94AD-1F92050EAB13}"/>
              </a:ext>
            </a:extLst>
          </p:cNvPr>
          <p:cNvSpPr/>
          <p:nvPr/>
        </p:nvSpPr>
        <p:spPr>
          <a:xfrm>
            <a:off x="5402549" y="3066956"/>
            <a:ext cx="1439841" cy="5811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useBgFill="1">
        <p:nvSpPr>
          <p:cNvPr id="211" name="Rounded Rectangle 8">
            <a:extLst>
              <a:ext uri="{FF2B5EF4-FFF2-40B4-BE49-F238E27FC236}">
                <a16:creationId xmlns:a16="http://schemas.microsoft.com/office/drawing/2014/main" xmlns="" id="{11E35319-2A01-4BE7-BC9A-225E598E1D08}"/>
              </a:ext>
            </a:extLst>
          </p:cNvPr>
          <p:cNvSpPr/>
          <p:nvPr/>
        </p:nvSpPr>
        <p:spPr>
          <a:xfrm>
            <a:off x="3761738" y="3752934"/>
            <a:ext cx="1439841" cy="2114466"/>
          </a:xfrm>
          <a:prstGeom prst="roundRect">
            <a:avLst>
              <a:gd name="adj" fmla="val 6080"/>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12" name="Rounded Rectangle 13">
            <a:extLst>
              <a:ext uri="{FF2B5EF4-FFF2-40B4-BE49-F238E27FC236}">
                <a16:creationId xmlns:a16="http://schemas.microsoft.com/office/drawing/2014/main" xmlns="" id="{5AE279A9-DB1B-4BFA-8B73-39AB54CED038}"/>
              </a:ext>
            </a:extLst>
          </p:cNvPr>
          <p:cNvSpPr/>
          <p:nvPr/>
        </p:nvSpPr>
        <p:spPr>
          <a:xfrm>
            <a:off x="5402549" y="3752934"/>
            <a:ext cx="1439841" cy="2114466"/>
          </a:xfrm>
          <a:prstGeom prst="roundRect">
            <a:avLst>
              <a:gd name="adj" fmla="val 6080"/>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13" name="Rounded Rectangle 14">
            <a:extLst>
              <a:ext uri="{FF2B5EF4-FFF2-40B4-BE49-F238E27FC236}">
                <a16:creationId xmlns:a16="http://schemas.microsoft.com/office/drawing/2014/main" xmlns="" id="{FB023C19-7ED7-4D7F-ABF1-97547ECBC07F}"/>
              </a:ext>
            </a:extLst>
          </p:cNvPr>
          <p:cNvSpPr/>
          <p:nvPr/>
        </p:nvSpPr>
        <p:spPr>
          <a:xfrm>
            <a:off x="7043360" y="3752934"/>
            <a:ext cx="1439841" cy="2114466"/>
          </a:xfrm>
          <a:prstGeom prst="roundRect">
            <a:avLst>
              <a:gd name="adj" fmla="val 6080"/>
            </a:avLst>
          </a:prstGeom>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24" name="Rounded Rectangle 15">
            <a:extLst>
              <a:ext uri="{FF2B5EF4-FFF2-40B4-BE49-F238E27FC236}">
                <a16:creationId xmlns:a16="http://schemas.microsoft.com/office/drawing/2014/main" xmlns="" id="{93BFA4B2-3A2F-4EC7-BC4C-D91A5E5A67CA}"/>
              </a:ext>
            </a:extLst>
          </p:cNvPr>
          <p:cNvSpPr/>
          <p:nvPr/>
        </p:nvSpPr>
        <p:spPr>
          <a:xfrm>
            <a:off x="8684170" y="3752934"/>
            <a:ext cx="1439841" cy="2114466"/>
          </a:xfrm>
          <a:prstGeom prst="roundRect">
            <a:avLst>
              <a:gd name="adj" fmla="val 6080"/>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useBgFill="1">
        <p:nvSpPr>
          <p:cNvPr id="225" name="Rounded Rectangle 16">
            <a:extLst>
              <a:ext uri="{FF2B5EF4-FFF2-40B4-BE49-F238E27FC236}">
                <a16:creationId xmlns:a16="http://schemas.microsoft.com/office/drawing/2014/main" xmlns="" id="{11391FA8-ADC9-4991-8207-B8F13CE27148}"/>
              </a:ext>
            </a:extLst>
          </p:cNvPr>
          <p:cNvSpPr/>
          <p:nvPr/>
        </p:nvSpPr>
        <p:spPr>
          <a:xfrm>
            <a:off x="10324981" y="3752934"/>
            <a:ext cx="1439841" cy="2114466"/>
          </a:xfrm>
          <a:prstGeom prst="roundRect">
            <a:avLst>
              <a:gd name="adj" fmla="val 6080"/>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26" name="Right Arrow 17">
            <a:extLst>
              <a:ext uri="{FF2B5EF4-FFF2-40B4-BE49-F238E27FC236}">
                <a16:creationId xmlns:a16="http://schemas.microsoft.com/office/drawing/2014/main" xmlns="" id="{B0676A22-36E8-4EFA-ADC7-8096F35C74AD}"/>
              </a:ext>
            </a:extLst>
          </p:cNvPr>
          <p:cNvSpPr/>
          <p:nvPr/>
        </p:nvSpPr>
        <p:spPr>
          <a:xfrm>
            <a:off x="3761737" y="2064726"/>
            <a:ext cx="8003084" cy="69735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latin typeface="+mj-lt"/>
            </a:endParaRPr>
          </a:p>
        </p:txBody>
      </p:sp>
      <p:sp>
        <p:nvSpPr>
          <p:cNvPr id="232" name="TextBox 18">
            <a:extLst>
              <a:ext uri="{FF2B5EF4-FFF2-40B4-BE49-F238E27FC236}">
                <a16:creationId xmlns:a16="http://schemas.microsoft.com/office/drawing/2014/main" xmlns="" id="{DB1E72D4-2923-4881-90CB-4C96045DB12F}"/>
              </a:ext>
            </a:extLst>
          </p:cNvPr>
          <p:cNvSpPr txBox="1"/>
          <p:nvPr/>
        </p:nvSpPr>
        <p:spPr>
          <a:xfrm>
            <a:off x="4138454" y="3188269"/>
            <a:ext cx="686406"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NAIVE</a:t>
            </a:r>
          </a:p>
        </p:txBody>
      </p:sp>
      <p:sp>
        <p:nvSpPr>
          <p:cNvPr id="233" name="TextBox 19">
            <a:extLst>
              <a:ext uri="{FF2B5EF4-FFF2-40B4-BE49-F238E27FC236}">
                <a16:creationId xmlns:a16="http://schemas.microsoft.com/office/drawing/2014/main" xmlns="" id="{0FCB5293-8899-43ED-8A86-3506098A3237}"/>
              </a:ext>
            </a:extLst>
          </p:cNvPr>
          <p:cNvSpPr txBox="1"/>
          <p:nvPr/>
        </p:nvSpPr>
        <p:spPr>
          <a:xfrm>
            <a:off x="5733292" y="3188269"/>
            <a:ext cx="778355"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AWARE</a:t>
            </a:r>
          </a:p>
        </p:txBody>
      </p:sp>
      <p:sp>
        <p:nvSpPr>
          <p:cNvPr id="234" name="TextBox 20">
            <a:extLst>
              <a:ext uri="{FF2B5EF4-FFF2-40B4-BE49-F238E27FC236}">
                <a16:creationId xmlns:a16="http://schemas.microsoft.com/office/drawing/2014/main" xmlns="" id="{628F8E76-D9BF-4487-8F7D-6890C46194D4}"/>
              </a:ext>
            </a:extLst>
          </p:cNvPr>
          <p:cNvSpPr txBox="1"/>
          <p:nvPr/>
        </p:nvSpPr>
        <p:spPr>
          <a:xfrm>
            <a:off x="7315882" y="3188269"/>
            <a:ext cx="894797"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DEFINIDO</a:t>
            </a:r>
          </a:p>
        </p:txBody>
      </p:sp>
      <p:sp>
        <p:nvSpPr>
          <p:cNvPr id="235" name="TextBox 21">
            <a:extLst>
              <a:ext uri="{FF2B5EF4-FFF2-40B4-BE49-F238E27FC236}">
                <a16:creationId xmlns:a16="http://schemas.microsoft.com/office/drawing/2014/main" xmlns="" id="{29717EB1-BBC8-4F94-8887-A49CEE8FD8F3}"/>
              </a:ext>
            </a:extLst>
          </p:cNvPr>
          <p:cNvSpPr txBox="1"/>
          <p:nvPr/>
        </p:nvSpPr>
        <p:spPr>
          <a:xfrm>
            <a:off x="8876253" y="3188269"/>
            <a:ext cx="1055675"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GESTIONADO</a:t>
            </a:r>
          </a:p>
        </p:txBody>
      </p:sp>
      <p:sp>
        <p:nvSpPr>
          <p:cNvPr id="236" name="TextBox 22">
            <a:extLst>
              <a:ext uri="{FF2B5EF4-FFF2-40B4-BE49-F238E27FC236}">
                <a16:creationId xmlns:a16="http://schemas.microsoft.com/office/drawing/2014/main" xmlns="" id="{E3DF6BEA-EB6D-438D-9F12-C7AEA7BD4CD7}"/>
              </a:ext>
            </a:extLst>
          </p:cNvPr>
          <p:cNvSpPr txBox="1"/>
          <p:nvPr/>
        </p:nvSpPr>
        <p:spPr>
          <a:xfrm>
            <a:off x="10576665" y="3188269"/>
            <a:ext cx="936475"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HABILITADO</a:t>
            </a:r>
          </a:p>
        </p:txBody>
      </p:sp>
      <p:sp>
        <p:nvSpPr>
          <p:cNvPr id="237" name="TextBox 23">
            <a:extLst>
              <a:ext uri="{FF2B5EF4-FFF2-40B4-BE49-F238E27FC236}">
                <a16:creationId xmlns:a16="http://schemas.microsoft.com/office/drawing/2014/main" xmlns="" id="{737863FF-8C05-4A05-86DD-EA0AAA0C7841}"/>
              </a:ext>
            </a:extLst>
          </p:cNvPr>
          <p:cNvSpPr txBox="1"/>
          <p:nvPr/>
        </p:nvSpPr>
        <p:spPr>
          <a:xfrm>
            <a:off x="6828568" y="2176535"/>
            <a:ext cx="1869423" cy="523220"/>
          </a:xfrm>
          <a:prstGeom prst="rect">
            <a:avLst/>
          </a:prstGeom>
          <a:noFill/>
        </p:spPr>
        <p:txBody>
          <a:bodyPr wrap="none" rtlCol="0" anchor="ctr" anchorCtr="0">
            <a:spAutoFit/>
          </a:bodyPr>
          <a:lstStyle/>
          <a:p>
            <a:pPr algn="ctr"/>
            <a:r>
              <a:rPr lang="en-GB" sz="2800" b="1" dirty="0">
                <a:solidFill>
                  <a:srgbClr val="245473"/>
                </a:solidFill>
                <a:latin typeface="+mj-lt"/>
                <a:ea typeface="League Spartan" charset="0"/>
                <a:cs typeface="Poppins" pitchFamily="2" charset="77"/>
              </a:rPr>
              <a:t>ESTRUCTURA</a:t>
            </a:r>
          </a:p>
        </p:txBody>
      </p:sp>
      <p:sp>
        <p:nvSpPr>
          <p:cNvPr id="238" name="Subtitle 2">
            <a:extLst>
              <a:ext uri="{FF2B5EF4-FFF2-40B4-BE49-F238E27FC236}">
                <a16:creationId xmlns:a16="http://schemas.microsoft.com/office/drawing/2014/main" xmlns="" id="{3CFFD1FA-48C3-4E62-80B6-64B256FF861E}"/>
              </a:ext>
            </a:extLst>
          </p:cNvPr>
          <p:cNvSpPr txBox="1">
            <a:spLocks/>
          </p:cNvSpPr>
          <p:nvPr/>
        </p:nvSpPr>
        <p:spPr>
          <a:xfrm>
            <a:off x="3834609" y="3953012"/>
            <a:ext cx="1294096" cy="17634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Todavía no ha desarrollado un enfoque para la gestión de riesgos.</a:t>
            </a:r>
          </a:p>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Los riesgos son una molestia, preferiría evitar hablar de ellos.</a:t>
            </a:r>
          </a:p>
        </p:txBody>
      </p:sp>
      <p:sp>
        <p:nvSpPr>
          <p:cNvPr id="239" name="Subtitle 2">
            <a:extLst>
              <a:ext uri="{FF2B5EF4-FFF2-40B4-BE49-F238E27FC236}">
                <a16:creationId xmlns:a16="http://schemas.microsoft.com/office/drawing/2014/main" xmlns="" id="{270C4476-3D32-4526-993D-F5F41437B4A2}"/>
              </a:ext>
            </a:extLst>
          </p:cNvPr>
          <p:cNvSpPr txBox="1">
            <a:spLocks/>
          </p:cNvSpPr>
          <p:nvPr/>
        </p:nvSpPr>
        <p:spPr>
          <a:xfrm>
            <a:off x="5475420" y="3953013"/>
            <a:ext cx="1294096" cy="15967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Enfoque disperso de la gestión de riesgos basado en silos.</a:t>
            </a:r>
          </a:p>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Mitigar los riesgos a medida que son relevantes.</a:t>
            </a:r>
          </a:p>
        </p:txBody>
      </p:sp>
      <p:sp>
        <p:nvSpPr>
          <p:cNvPr id="240" name="Subtitle 2">
            <a:extLst>
              <a:ext uri="{FF2B5EF4-FFF2-40B4-BE49-F238E27FC236}">
                <a16:creationId xmlns:a16="http://schemas.microsoft.com/office/drawing/2014/main" xmlns="" id="{737C4EFB-CF42-4920-9178-580A93FAD3B9}"/>
              </a:ext>
            </a:extLst>
          </p:cNvPr>
          <p:cNvSpPr txBox="1">
            <a:spLocks/>
          </p:cNvSpPr>
          <p:nvPr/>
        </p:nvSpPr>
        <p:spPr>
          <a:xfrm>
            <a:off x="7116231" y="3953013"/>
            <a:ext cx="1294096" cy="13740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700" dirty="0">
                <a:solidFill>
                  <a:schemeClr val="tx1"/>
                </a:solidFill>
                <a:latin typeface="+mj-lt"/>
                <a:ea typeface="Lato Light" panose="020F0502020204030203" pitchFamily="34" charset="0"/>
                <a:cs typeface="Mukta ExtraLight" panose="020B0000000000000000" pitchFamily="34" charset="77"/>
              </a:rPr>
              <a:t>Estrategia y políticas de gestión de riesgos establecidas y comunicadas a toda la organización.</a:t>
            </a:r>
          </a:p>
        </p:txBody>
      </p:sp>
      <p:sp>
        <p:nvSpPr>
          <p:cNvPr id="241" name="Subtitle 2">
            <a:extLst>
              <a:ext uri="{FF2B5EF4-FFF2-40B4-BE49-F238E27FC236}">
                <a16:creationId xmlns:a16="http://schemas.microsoft.com/office/drawing/2014/main" xmlns="" id="{99879F36-EA4B-4FBD-8B9A-808B74DBCDB9}"/>
              </a:ext>
            </a:extLst>
          </p:cNvPr>
          <p:cNvSpPr txBox="1">
            <a:spLocks/>
          </p:cNvSpPr>
          <p:nvPr/>
        </p:nvSpPr>
        <p:spPr>
          <a:xfrm>
            <a:off x="8757042" y="3953012"/>
            <a:ext cx="1294096" cy="188090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Enfoque de gestión de riesgos a nivel de toda la empresa que considera el riesgo al más alto nivel, pero que podría habilitarse más en la toma de decisiones.</a:t>
            </a:r>
          </a:p>
        </p:txBody>
      </p:sp>
      <p:sp>
        <p:nvSpPr>
          <p:cNvPr id="242" name="Subtitle 2">
            <a:extLst>
              <a:ext uri="{FF2B5EF4-FFF2-40B4-BE49-F238E27FC236}">
                <a16:creationId xmlns:a16="http://schemas.microsoft.com/office/drawing/2014/main" xmlns="" id="{E773EDAB-F280-4EA5-9072-ADA9F65053F7}"/>
              </a:ext>
            </a:extLst>
          </p:cNvPr>
          <p:cNvSpPr txBox="1">
            <a:spLocks/>
          </p:cNvSpPr>
          <p:nvPr/>
        </p:nvSpPr>
        <p:spPr>
          <a:xfrm>
            <a:off x="10397853" y="3953012"/>
            <a:ext cx="1294096" cy="17634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Riesgos asumidos con conocimiento de causa.</a:t>
            </a:r>
          </a:p>
          <a:p>
            <a:pP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La gestión de riesgos se utiliza para ayudar a gestionar múltiples aspectos de la institución.</a:t>
            </a:r>
          </a:p>
        </p:txBody>
      </p:sp>
    </p:spTree>
    <p:extLst>
      <p:ext uri="{BB962C8B-B14F-4D97-AF65-F5344CB8AC3E}">
        <p14:creationId xmlns:p14="http://schemas.microsoft.com/office/powerpoint/2010/main" val="285582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917334" y="365952"/>
            <a:ext cx="8852375" cy="697353"/>
          </a:xfrm>
        </p:spPr>
        <p:txBody>
          <a:bodyPr>
            <a:normAutofit fontScale="85000" lnSpcReduction="10000"/>
          </a:bodyPr>
          <a:lstStyle/>
          <a:p>
            <a:r>
              <a:rPr lang="en-GB" dirty="0"/>
              <a:t>¿Por dónde empezar? Mentalidad de madurez en la gestión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2420" y="1885145"/>
            <a:ext cx="3562710" cy="53453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riesgo como responsabilidad de la alta dirección y no como función especializada. Las necesidades de la mentalidad de gestión de riesgos: </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Compromiso al más alto nivel</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Tolerancia cero</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Cambio de mentalidad: La gestión de los riesgos y el cumplimiento de las normas debe considerarse como un "trabajo de todos".</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Cambio cultural: cultura de "no culpabilidad" para fomentar la divulgación</a:t>
            </a:r>
          </a:p>
          <a:p>
            <a:pPr marL="285750" indent="-285750" algn="l">
              <a:lnSpc>
                <a:spcPct val="100000"/>
              </a:lnSpc>
              <a:spcBef>
                <a:spcPts val="600"/>
              </a:spcBef>
              <a:buFont typeface="Wingdings" panose="05000000000000000000" pitchFamily="2" charset="2"/>
              <a:buChar char="à"/>
            </a:pPr>
            <a:r>
              <a:rPr lang="en-GB" sz="1800" b="1" dirty="0">
                <a:solidFill>
                  <a:srgbClr val="EC2179"/>
                </a:solidFill>
                <a:latin typeface="+mj-lt"/>
                <a:ea typeface="Open Sans Light" panose="020B0306030504020204" pitchFamily="34" charset="0"/>
                <a:cs typeface="Open Sans Light" panose="020B0306030504020204" pitchFamily="34" charset="0"/>
              </a:rPr>
              <a:t>Comience con una mesa redonda de gestión de riesgos con todas las funciones y divisiones de su empresa</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26" name="Freeform 80">
            <a:extLst>
              <a:ext uri="{FF2B5EF4-FFF2-40B4-BE49-F238E27FC236}">
                <a16:creationId xmlns:a16="http://schemas.microsoft.com/office/drawing/2014/main" xmlns="" id="{AF6F1ED8-1E53-43F3-BA46-3E08896487EA}"/>
              </a:ext>
            </a:extLst>
          </p:cNvPr>
          <p:cNvSpPr/>
          <p:nvPr/>
        </p:nvSpPr>
        <p:spPr>
          <a:xfrm rot="5400000">
            <a:off x="7817507" y="2593395"/>
            <a:ext cx="2282442" cy="1820586"/>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27" name="Freeform 77">
            <a:extLst>
              <a:ext uri="{FF2B5EF4-FFF2-40B4-BE49-F238E27FC236}">
                <a16:creationId xmlns:a16="http://schemas.microsoft.com/office/drawing/2014/main" xmlns="" id="{FC13A8D8-4441-4961-8CE4-58CAC4208394}"/>
              </a:ext>
            </a:extLst>
          </p:cNvPr>
          <p:cNvSpPr/>
          <p:nvPr/>
        </p:nvSpPr>
        <p:spPr>
          <a:xfrm rot="5400000">
            <a:off x="6449124" y="1911747"/>
            <a:ext cx="1821040" cy="228252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28" name="Freeform 78">
            <a:extLst>
              <a:ext uri="{FF2B5EF4-FFF2-40B4-BE49-F238E27FC236}">
                <a16:creationId xmlns:a16="http://schemas.microsoft.com/office/drawing/2014/main" xmlns="" id="{FB9A7CDF-E754-4520-9FB3-51C304B348C9}"/>
              </a:ext>
            </a:extLst>
          </p:cNvPr>
          <p:cNvSpPr/>
          <p:nvPr/>
        </p:nvSpPr>
        <p:spPr>
          <a:xfrm rot="5400000">
            <a:off x="5769040" y="3742874"/>
            <a:ext cx="2282647" cy="1820995"/>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29" name="Freeform 79">
            <a:extLst>
              <a:ext uri="{FF2B5EF4-FFF2-40B4-BE49-F238E27FC236}">
                <a16:creationId xmlns:a16="http://schemas.microsoft.com/office/drawing/2014/main" xmlns="" id="{FB4230B4-945E-420C-A797-970FABA658D7}"/>
              </a:ext>
            </a:extLst>
          </p:cNvPr>
          <p:cNvSpPr/>
          <p:nvPr/>
        </p:nvSpPr>
        <p:spPr>
          <a:xfrm rot="5400000">
            <a:off x="7600252" y="3962761"/>
            <a:ext cx="1819613" cy="2281047"/>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p:nvSpPr>
          <p:cNvPr id="30" name="TextBox 36">
            <a:extLst>
              <a:ext uri="{FF2B5EF4-FFF2-40B4-BE49-F238E27FC236}">
                <a16:creationId xmlns:a16="http://schemas.microsoft.com/office/drawing/2014/main" xmlns="" id="{E43BDE69-E04C-4E13-84CD-9A0A786707C4}"/>
              </a:ext>
            </a:extLst>
          </p:cNvPr>
          <p:cNvSpPr txBox="1"/>
          <p:nvPr/>
        </p:nvSpPr>
        <p:spPr>
          <a:xfrm>
            <a:off x="7688689" y="2584492"/>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01</a:t>
            </a:r>
          </a:p>
        </p:txBody>
      </p:sp>
      <p:sp>
        <p:nvSpPr>
          <p:cNvPr id="31" name="TextBox 37">
            <a:extLst>
              <a:ext uri="{FF2B5EF4-FFF2-40B4-BE49-F238E27FC236}">
                <a16:creationId xmlns:a16="http://schemas.microsoft.com/office/drawing/2014/main" xmlns="" id="{EE27E87A-48B7-4429-BB48-784DC2A9716B}"/>
              </a:ext>
            </a:extLst>
          </p:cNvPr>
          <p:cNvSpPr txBox="1"/>
          <p:nvPr/>
        </p:nvSpPr>
        <p:spPr>
          <a:xfrm>
            <a:off x="7538631" y="4924761"/>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03</a:t>
            </a:r>
          </a:p>
        </p:txBody>
      </p:sp>
      <p:sp>
        <p:nvSpPr>
          <p:cNvPr id="32" name="TextBox 38">
            <a:extLst>
              <a:ext uri="{FF2B5EF4-FFF2-40B4-BE49-F238E27FC236}">
                <a16:creationId xmlns:a16="http://schemas.microsoft.com/office/drawing/2014/main" xmlns="" id="{AC46977B-9361-4AAC-BF97-B20042AF4844}"/>
              </a:ext>
            </a:extLst>
          </p:cNvPr>
          <p:cNvSpPr txBox="1"/>
          <p:nvPr/>
        </p:nvSpPr>
        <p:spPr>
          <a:xfrm>
            <a:off x="8782295" y="3765298"/>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02</a:t>
            </a:r>
          </a:p>
        </p:txBody>
      </p:sp>
      <p:sp>
        <p:nvSpPr>
          <p:cNvPr id="33" name="TextBox 39">
            <a:extLst>
              <a:ext uri="{FF2B5EF4-FFF2-40B4-BE49-F238E27FC236}">
                <a16:creationId xmlns:a16="http://schemas.microsoft.com/office/drawing/2014/main" xmlns="" id="{FBD11B55-845E-4306-ADEF-691A333F5774}"/>
              </a:ext>
            </a:extLst>
          </p:cNvPr>
          <p:cNvSpPr txBox="1"/>
          <p:nvPr/>
        </p:nvSpPr>
        <p:spPr>
          <a:xfrm>
            <a:off x="6443470" y="3687177"/>
            <a:ext cx="643125" cy="646331"/>
          </a:xfrm>
          <a:prstGeom prst="rect">
            <a:avLst/>
          </a:prstGeom>
          <a:noFill/>
        </p:spPr>
        <p:txBody>
          <a:bodyPr wrap="none" rtlCol="0" anchor="ctr" anchorCtr="0">
            <a:spAutoFit/>
          </a:bodyPr>
          <a:lstStyle/>
          <a:p>
            <a:pPr algn="ctr"/>
            <a:r>
              <a:rPr lang="en-GB" sz="3600" b="1" dirty="0">
                <a:solidFill>
                  <a:schemeClr val="bg1"/>
                </a:solidFill>
                <a:latin typeface="+mj-lt"/>
                <a:ea typeface="League Spartan" charset="0"/>
                <a:cs typeface="Poppins" pitchFamily="2" charset="77"/>
              </a:rPr>
              <a:t>04</a:t>
            </a:r>
          </a:p>
        </p:txBody>
      </p:sp>
      <p:sp>
        <p:nvSpPr>
          <p:cNvPr id="34" name="TextBox 40">
            <a:extLst>
              <a:ext uri="{FF2B5EF4-FFF2-40B4-BE49-F238E27FC236}">
                <a16:creationId xmlns:a16="http://schemas.microsoft.com/office/drawing/2014/main" xmlns="" id="{553F1EDB-A01D-49EF-81C0-FE52C5B2122F}"/>
              </a:ext>
            </a:extLst>
          </p:cNvPr>
          <p:cNvSpPr txBox="1"/>
          <p:nvPr/>
        </p:nvSpPr>
        <p:spPr>
          <a:xfrm>
            <a:off x="9542225" y="1748267"/>
            <a:ext cx="2360133" cy="400110"/>
          </a:xfrm>
          <a:prstGeom prst="rect">
            <a:avLst/>
          </a:prstGeom>
          <a:noFill/>
        </p:spPr>
        <p:txBody>
          <a:bodyPr wrap="none" rtlCol="0" anchor="b" anchorCtr="0">
            <a:spAutoFit/>
          </a:bodyPr>
          <a:lstStyle/>
          <a:p>
            <a:r>
              <a:rPr lang="en-GB" sz="2000" b="1" dirty="0">
                <a:solidFill>
                  <a:schemeClr val="tx2"/>
                </a:solidFill>
                <a:latin typeface="+mj-lt"/>
                <a:ea typeface="League Spartan" charset="0"/>
                <a:cs typeface="Poppins" pitchFamily="2" charset="77"/>
              </a:rPr>
              <a:t>Gestión del cambio</a:t>
            </a:r>
          </a:p>
        </p:txBody>
      </p:sp>
      <p:sp>
        <p:nvSpPr>
          <p:cNvPr id="35" name="Subtitle 2">
            <a:extLst>
              <a:ext uri="{FF2B5EF4-FFF2-40B4-BE49-F238E27FC236}">
                <a16:creationId xmlns:a16="http://schemas.microsoft.com/office/drawing/2014/main" xmlns="" id="{B8F3A6FC-BAB9-4371-B471-62F675339D65}"/>
              </a:ext>
            </a:extLst>
          </p:cNvPr>
          <p:cNvSpPr txBox="1">
            <a:spLocks/>
          </p:cNvSpPr>
          <p:nvPr/>
        </p:nvSpPr>
        <p:spPr>
          <a:xfrm>
            <a:off x="9707147" y="2134641"/>
            <a:ext cx="2452433" cy="188129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Será necesario un esfuerzo importante para superar la inercia de la organización y cambiar la mentalidad    hacia una cultura de riesgo-recompensa</a:t>
            </a:r>
          </a:p>
        </p:txBody>
      </p:sp>
      <p:sp>
        <p:nvSpPr>
          <p:cNvPr id="36" name="TextBox 44">
            <a:extLst>
              <a:ext uri="{FF2B5EF4-FFF2-40B4-BE49-F238E27FC236}">
                <a16:creationId xmlns:a16="http://schemas.microsoft.com/office/drawing/2014/main" xmlns="" id="{391062F7-2DDA-4A01-B2F7-37C469DB5492}"/>
              </a:ext>
            </a:extLst>
          </p:cNvPr>
          <p:cNvSpPr txBox="1"/>
          <p:nvPr/>
        </p:nvSpPr>
        <p:spPr>
          <a:xfrm>
            <a:off x="9810616" y="4392921"/>
            <a:ext cx="1522661" cy="400110"/>
          </a:xfrm>
          <a:prstGeom prst="rect">
            <a:avLst/>
          </a:prstGeom>
          <a:noFill/>
        </p:spPr>
        <p:txBody>
          <a:bodyPr wrap="none" rtlCol="0" anchor="b" anchorCtr="0">
            <a:spAutoFit/>
          </a:bodyPr>
          <a:lstStyle/>
          <a:p>
            <a:r>
              <a:rPr lang="en-GB" sz="2000" b="1" dirty="0">
                <a:solidFill>
                  <a:srgbClr val="FFC000"/>
                </a:solidFill>
                <a:latin typeface="+mj-lt"/>
                <a:ea typeface="League Spartan" charset="0"/>
                <a:cs typeface="Poppins" pitchFamily="2" charset="77"/>
              </a:rPr>
              <a:t>Sostenibilidad</a:t>
            </a:r>
          </a:p>
        </p:txBody>
      </p:sp>
      <p:sp>
        <p:nvSpPr>
          <p:cNvPr id="37" name="Subtitle 2">
            <a:extLst>
              <a:ext uri="{FF2B5EF4-FFF2-40B4-BE49-F238E27FC236}">
                <a16:creationId xmlns:a16="http://schemas.microsoft.com/office/drawing/2014/main" xmlns="" id="{41F51F87-D83B-43DB-B174-C4AFA77681D6}"/>
              </a:ext>
            </a:extLst>
          </p:cNvPr>
          <p:cNvSpPr txBox="1">
            <a:spLocks/>
          </p:cNvSpPr>
          <p:nvPr/>
        </p:nvSpPr>
        <p:spPr>
          <a:xfrm>
            <a:off x="9593625" y="4743393"/>
            <a:ext cx="2452432" cy="120418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5000"/>
              </a:lnSpc>
              <a:spcBef>
                <a:spcPct val="30000"/>
              </a:spcBef>
            </a:pPr>
            <a:r>
              <a:rPr lang="en-GB" altLang="de-DE" sz="2000" dirty="0">
                <a:solidFill>
                  <a:schemeClr val="tx1"/>
                </a:solidFill>
                <a:latin typeface="+mj-lt"/>
                <a:cs typeface="Arial" panose="020B0604020202020204" pitchFamily="34" charset="0"/>
              </a:rPr>
              <a:t>Para mantener el progreso y el impulso, mantenga la continuidad del equipo del programa.</a:t>
            </a:r>
          </a:p>
        </p:txBody>
      </p:sp>
      <p:sp>
        <p:nvSpPr>
          <p:cNvPr id="38" name="TextBox 47">
            <a:extLst>
              <a:ext uri="{FF2B5EF4-FFF2-40B4-BE49-F238E27FC236}">
                <a16:creationId xmlns:a16="http://schemas.microsoft.com/office/drawing/2014/main" xmlns="" id="{2BCD0435-3F5E-4A75-B7B1-48EAC1EBC46C}"/>
              </a:ext>
            </a:extLst>
          </p:cNvPr>
          <p:cNvSpPr txBox="1"/>
          <p:nvPr/>
        </p:nvSpPr>
        <p:spPr>
          <a:xfrm>
            <a:off x="3756673" y="1855511"/>
            <a:ext cx="1420390" cy="400110"/>
          </a:xfrm>
          <a:prstGeom prst="rect">
            <a:avLst/>
          </a:prstGeom>
          <a:noFill/>
        </p:spPr>
        <p:txBody>
          <a:bodyPr wrap="none" rtlCol="0" anchor="b" anchorCtr="0">
            <a:spAutoFit/>
          </a:bodyPr>
          <a:lstStyle/>
          <a:p>
            <a:r>
              <a:rPr lang="en-GB" sz="2000" b="1" dirty="0">
                <a:solidFill>
                  <a:schemeClr val="accent2">
                    <a:lumMod val="75000"/>
                  </a:schemeClr>
                </a:solidFill>
                <a:latin typeface="+mj-lt"/>
                <a:ea typeface="League Spartan" charset="0"/>
                <a:cs typeface="Poppins" pitchFamily="2" charset="77"/>
              </a:rPr>
              <a:t>Patrocinio</a:t>
            </a:r>
          </a:p>
        </p:txBody>
      </p:sp>
      <p:sp>
        <p:nvSpPr>
          <p:cNvPr id="39" name="Subtitle 2">
            <a:extLst>
              <a:ext uri="{FF2B5EF4-FFF2-40B4-BE49-F238E27FC236}">
                <a16:creationId xmlns:a16="http://schemas.microsoft.com/office/drawing/2014/main" xmlns="" id="{0F29F71D-AA97-4D97-A0B6-0B255914A5C1}"/>
              </a:ext>
            </a:extLst>
          </p:cNvPr>
          <p:cNvSpPr txBox="1">
            <a:spLocks/>
          </p:cNvSpPr>
          <p:nvPr/>
        </p:nvSpPr>
        <p:spPr>
          <a:xfrm>
            <a:off x="3831880" y="2158715"/>
            <a:ext cx="2901841" cy="157351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El éxito de la implantación de la gestión de riesgos requiere el apoyo de la alta dirección y del Consejo de Administración.</a:t>
            </a:r>
          </a:p>
        </p:txBody>
      </p:sp>
      <p:sp>
        <p:nvSpPr>
          <p:cNvPr id="40" name="TextBox 50">
            <a:extLst>
              <a:ext uri="{FF2B5EF4-FFF2-40B4-BE49-F238E27FC236}">
                <a16:creationId xmlns:a16="http://schemas.microsoft.com/office/drawing/2014/main" xmlns="" id="{E001D631-1042-4B89-BECB-C1D116F8070A}"/>
              </a:ext>
            </a:extLst>
          </p:cNvPr>
          <p:cNvSpPr txBox="1"/>
          <p:nvPr/>
        </p:nvSpPr>
        <p:spPr>
          <a:xfrm>
            <a:off x="3739063" y="4011519"/>
            <a:ext cx="2314416" cy="400110"/>
          </a:xfrm>
          <a:prstGeom prst="rect">
            <a:avLst/>
          </a:prstGeom>
          <a:noFill/>
        </p:spPr>
        <p:txBody>
          <a:bodyPr wrap="none" rtlCol="0" anchor="b" anchorCtr="0">
            <a:spAutoFit/>
          </a:bodyPr>
          <a:lstStyle/>
          <a:p>
            <a:r>
              <a:rPr lang="en-GB" sz="2000" b="1" dirty="0">
                <a:solidFill>
                  <a:srgbClr val="0070C0"/>
                </a:solidFill>
                <a:latin typeface="+mj-lt"/>
                <a:ea typeface="League Spartan" charset="0"/>
                <a:cs typeface="Poppins" pitchFamily="2" charset="77"/>
              </a:rPr>
              <a:t>Gestión de proyectos</a:t>
            </a:r>
          </a:p>
        </p:txBody>
      </p:sp>
      <p:sp>
        <p:nvSpPr>
          <p:cNvPr id="41" name="Subtitle 2">
            <a:extLst>
              <a:ext uri="{FF2B5EF4-FFF2-40B4-BE49-F238E27FC236}">
                <a16:creationId xmlns:a16="http://schemas.microsoft.com/office/drawing/2014/main" xmlns="" id="{16990A0D-E275-42C7-8F8A-0E6607AD45CA}"/>
              </a:ext>
            </a:extLst>
          </p:cNvPr>
          <p:cNvSpPr txBox="1">
            <a:spLocks/>
          </p:cNvSpPr>
          <p:nvPr/>
        </p:nvSpPr>
        <p:spPr>
          <a:xfrm>
            <a:off x="3822704" y="4497786"/>
            <a:ext cx="2599258" cy="163507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000" dirty="0">
                <a:solidFill>
                  <a:schemeClr val="tx1"/>
                </a:solidFill>
                <a:latin typeface="+mj-lt"/>
                <a:ea typeface="Lato Light" panose="020F0502020204030203" pitchFamily="34" charset="0"/>
                <a:cs typeface="Mukta ExtraLight" panose="020B0000000000000000" pitchFamily="34" charset="77"/>
              </a:rPr>
              <a:t>No subestime las complejidades del lanzamiento ni los retos culturales. </a:t>
            </a:r>
          </a:p>
          <a:p>
            <a:pPr marL="171450" indent="-171450" algn="l">
              <a:lnSpc>
                <a:spcPct val="100000"/>
              </a:lnSpc>
              <a:buFont typeface="Arial" panose="020B0604020202020204" pitchFamily="34" charset="0"/>
              <a:buChar char="•"/>
            </a:pPr>
            <a:r>
              <a:rPr lang="en-GB" sz="2000" dirty="0">
                <a:solidFill>
                  <a:schemeClr val="tx1"/>
                </a:solidFill>
                <a:latin typeface="+mj-lt"/>
                <a:ea typeface="Lato Light" panose="020F0502020204030203" pitchFamily="34" charset="0"/>
                <a:cs typeface="Mukta ExtraLight" panose="020B0000000000000000" pitchFamily="34" charset="77"/>
              </a:rPr>
              <a:t>Programas piloto antes de </a:t>
            </a:r>
            <a:br>
              <a:rPr lang="en-GB" sz="2000" dirty="0">
                <a:solidFill>
                  <a:schemeClr val="tx1"/>
                </a:solidFill>
                <a:latin typeface="+mj-lt"/>
                <a:ea typeface="Lato Light" panose="020F0502020204030203" pitchFamily="34" charset="0"/>
                <a:cs typeface="Mukta ExtraLight" panose="020B0000000000000000" pitchFamily="34" charset="77"/>
              </a:rPr>
            </a:br>
            <a:r>
              <a:rPr lang="en-GB" sz="2000" dirty="0">
                <a:solidFill>
                  <a:schemeClr val="tx1"/>
                </a:solidFill>
                <a:latin typeface="+mj-lt"/>
                <a:ea typeface="Lato Light" panose="020F0502020204030203" pitchFamily="34" charset="0"/>
                <a:cs typeface="Mukta ExtraLight" panose="020B0000000000000000" pitchFamily="34" charset="77"/>
              </a:rPr>
              <a:t>de la implantación de programas de mayor envergadura.</a:t>
            </a:r>
          </a:p>
        </p:txBody>
      </p:sp>
    </p:spTree>
    <p:extLst>
      <p:ext uri="{BB962C8B-B14F-4D97-AF65-F5344CB8AC3E}">
        <p14:creationId xmlns:p14="http://schemas.microsoft.com/office/powerpoint/2010/main" val="65979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410" y="448318"/>
            <a:ext cx="8852375" cy="697353"/>
          </a:xfrm>
        </p:spPr>
        <p:txBody>
          <a:bodyPr>
            <a:normAutofit/>
          </a:bodyPr>
          <a:lstStyle/>
          <a:p>
            <a:r>
              <a:rPr lang="en-GB" dirty="0"/>
              <a:t>Aplicar un enfoque basado en el riesgo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3229" y="2097420"/>
            <a:ext cx="3534834" cy="443741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00" dirty="0">
                <a:solidFill>
                  <a:srgbClr val="245473"/>
                </a:solidFill>
                <a:latin typeface="+mj-lt"/>
                <a:ea typeface="Open Sans Light" panose="020B0306030504020204" pitchFamily="34" charset="0"/>
                <a:cs typeface="Open Sans Light" panose="020B0306030504020204" pitchFamily="34" charset="0"/>
              </a:rPr>
              <a:t>Todos los procesos de negocio tienen riesgos inherentes y deben ser capturados - PERO:</a:t>
            </a:r>
          </a:p>
          <a:p>
            <a:pPr algn="l">
              <a:lnSpc>
                <a:spcPct val="100000"/>
              </a:lnSpc>
              <a:spcBef>
                <a:spcPts val="600"/>
              </a:spcBef>
            </a:pPr>
            <a:r>
              <a:rPr lang="en-GB" sz="21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gestión de riesgos no consiste en hacer más trabajo, sino en estructurar el trabajo que se hace de todos modos en toda la organización, ser capaz de encontrar rápidamente lo que se necesita, darle sentido y ponerlo a disposición de quienes necesitan la información</a:t>
            </a:r>
          </a:p>
          <a:p>
            <a:pPr marL="285750" indent="-285750" algn="l">
              <a:lnSpc>
                <a:spcPct val="100000"/>
              </a:lnSpc>
              <a:spcBef>
                <a:spcPts val="600"/>
              </a:spcBef>
              <a:buFont typeface="Wingdings" panose="05000000000000000000" pitchFamily="2" charset="2"/>
              <a:buChar char="à"/>
            </a:pPr>
            <a:endParaRPr lang="en-GB" sz="2100" dirty="0">
              <a:solidFill>
                <a:schemeClr val="tx1"/>
              </a:solidFill>
              <a:latin typeface="+mj-lt"/>
              <a:ea typeface="Open Sans Light" panose="020B0306030504020204" pitchFamily="34" charset="0"/>
              <a:cs typeface="Open Sans Light" panose="020B0306030504020204" pitchFamily="34" charset="0"/>
            </a:endParaRPr>
          </a:p>
        </p:txBody>
      </p:sp>
      <p:sp>
        <p:nvSpPr>
          <p:cNvPr id="21" name="Freeform 5">
            <a:extLst>
              <a:ext uri="{FF2B5EF4-FFF2-40B4-BE49-F238E27FC236}">
                <a16:creationId xmlns:a16="http://schemas.microsoft.com/office/drawing/2014/main" xmlns="" id="{FE362ACF-591C-40DF-8264-B1575FC2C5E8}"/>
              </a:ext>
            </a:extLst>
          </p:cNvPr>
          <p:cNvSpPr>
            <a:spLocks/>
          </p:cNvSpPr>
          <p:nvPr/>
        </p:nvSpPr>
        <p:spPr bwMode="auto">
          <a:xfrm>
            <a:off x="4359737" y="2334932"/>
            <a:ext cx="3195043" cy="45719"/>
          </a:xfrm>
          <a:custGeom>
            <a:avLst/>
            <a:gdLst>
              <a:gd name="T0" fmla="*/ 5 w 3278"/>
              <a:gd name="T1" fmla="*/ 10 h 10"/>
              <a:gd name="T2" fmla="*/ 3273 w 3278"/>
              <a:gd name="T3" fmla="*/ 10 h 10"/>
              <a:gd name="T4" fmla="*/ 3278 w 3278"/>
              <a:gd name="T5" fmla="*/ 5 h 10"/>
              <a:gd name="T6" fmla="*/ 3273 w 3278"/>
              <a:gd name="T7" fmla="*/ 0 h 10"/>
              <a:gd name="T8" fmla="*/ 5 w 3278"/>
              <a:gd name="T9" fmla="*/ 0 h 10"/>
              <a:gd name="T10" fmla="*/ 0 w 3278"/>
              <a:gd name="T11" fmla="*/ 5 h 10"/>
              <a:gd name="T12" fmla="*/ 5 w 327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278" h="10">
                <a:moveTo>
                  <a:pt x="5" y="10"/>
                </a:moveTo>
                <a:cubicBezTo>
                  <a:pt x="3273" y="10"/>
                  <a:pt x="3273" y="10"/>
                  <a:pt x="3273" y="10"/>
                </a:cubicBezTo>
                <a:cubicBezTo>
                  <a:pt x="3276" y="10"/>
                  <a:pt x="3278" y="7"/>
                  <a:pt x="3278" y="5"/>
                </a:cubicBezTo>
                <a:cubicBezTo>
                  <a:pt x="3278" y="2"/>
                  <a:pt x="3276" y="0"/>
                  <a:pt x="3273" y="0"/>
                </a:cubicBezTo>
                <a:cubicBezTo>
                  <a:pt x="5" y="0"/>
                  <a:pt x="5" y="0"/>
                  <a:pt x="5" y="0"/>
                </a:cubicBezTo>
                <a:cubicBezTo>
                  <a:pt x="2" y="0"/>
                  <a:pt x="0" y="2"/>
                  <a:pt x="0" y="5"/>
                </a:cubicBezTo>
                <a:cubicBezTo>
                  <a:pt x="0" y="7"/>
                  <a:pt x="2" y="10"/>
                  <a:pt x="5" y="10"/>
                </a:cubicBezTo>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2" name="Rectangle 6">
            <a:extLst>
              <a:ext uri="{FF2B5EF4-FFF2-40B4-BE49-F238E27FC236}">
                <a16:creationId xmlns:a16="http://schemas.microsoft.com/office/drawing/2014/main" xmlns="" id="{4E4CEC77-6BF7-4287-B5F5-364CC898CEC8}"/>
              </a:ext>
            </a:extLst>
          </p:cNvPr>
          <p:cNvSpPr>
            <a:spLocks noChangeArrowheads="1"/>
          </p:cNvSpPr>
          <p:nvPr/>
        </p:nvSpPr>
        <p:spPr bwMode="auto">
          <a:xfrm>
            <a:off x="4366287" y="2997507"/>
            <a:ext cx="3188493" cy="45719"/>
          </a:xfrm>
          <a:prstGeom prst="rect">
            <a:avLst/>
          </a:pr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3" name="Freeform 7">
            <a:extLst>
              <a:ext uri="{FF2B5EF4-FFF2-40B4-BE49-F238E27FC236}">
                <a16:creationId xmlns:a16="http://schemas.microsoft.com/office/drawing/2014/main" xmlns="" id="{9A94E91C-1016-41F1-8FA8-4495044F5BD4}"/>
              </a:ext>
            </a:extLst>
          </p:cNvPr>
          <p:cNvSpPr>
            <a:spLocks/>
          </p:cNvSpPr>
          <p:nvPr/>
        </p:nvSpPr>
        <p:spPr bwMode="auto">
          <a:xfrm>
            <a:off x="4366287" y="2997507"/>
            <a:ext cx="3188493" cy="45719"/>
          </a:xfrm>
          <a:custGeom>
            <a:avLst/>
            <a:gdLst>
              <a:gd name="T0" fmla="*/ 0 w 2930"/>
              <a:gd name="T1" fmla="*/ 9 h 9"/>
              <a:gd name="T2" fmla="*/ 2930 w 2930"/>
              <a:gd name="T3" fmla="*/ 9 h 9"/>
              <a:gd name="T4" fmla="*/ 2930 w 2930"/>
              <a:gd name="T5" fmla="*/ 0 h 9"/>
              <a:gd name="T6" fmla="*/ 0 w 2930"/>
              <a:gd name="T7" fmla="*/ 0 h 9"/>
            </a:gdLst>
            <a:ahLst/>
            <a:cxnLst>
              <a:cxn ang="0">
                <a:pos x="T0" y="T1"/>
              </a:cxn>
              <a:cxn ang="0">
                <a:pos x="T2" y="T3"/>
              </a:cxn>
              <a:cxn ang="0">
                <a:pos x="T4" y="T5"/>
              </a:cxn>
              <a:cxn ang="0">
                <a:pos x="T6" y="T7"/>
              </a:cxn>
            </a:cxnLst>
            <a:rect l="0" t="0" r="r" b="b"/>
            <a:pathLst>
              <a:path w="2930" h="9">
                <a:moveTo>
                  <a:pt x="0" y="9"/>
                </a:moveTo>
                <a:lnTo>
                  <a:pt x="2930" y="9"/>
                </a:lnTo>
                <a:lnTo>
                  <a:pt x="29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4" name="Rectangle 8">
            <a:extLst>
              <a:ext uri="{FF2B5EF4-FFF2-40B4-BE49-F238E27FC236}">
                <a16:creationId xmlns:a16="http://schemas.microsoft.com/office/drawing/2014/main" xmlns="" id="{5FDB7D31-C0E9-44AF-AB0D-67681162D261}"/>
              </a:ext>
            </a:extLst>
          </p:cNvPr>
          <p:cNvSpPr>
            <a:spLocks noChangeArrowheads="1"/>
          </p:cNvSpPr>
          <p:nvPr/>
        </p:nvSpPr>
        <p:spPr bwMode="auto">
          <a:xfrm>
            <a:off x="4366287" y="3688658"/>
            <a:ext cx="3188493" cy="45719"/>
          </a:xfrm>
          <a:prstGeom prst="rect">
            <a:avLst/>
          </a:pr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25" name="Freeform 9">
            <a:extLst>
              <a:ext uri="{FF2B5EF4-FFF2-40B4-BE49-F238E27FC236}">
                <a16:creationId xmlns:a16="http://schemas.microsoft.com/office/drawing/2014/main" xmlns="" id="{8412D315-F684-4A57-B8FF-E37D54F6A9D9}"/>
              </a:ext>
            </a:extLst>
          </p:cNvPr>
          <p:cNvSpPr>
            <a:spLocks/>
          </p:cNvSpPr>
          <p:nvPr/>
        </p:nvSpPr>
        <p:spPr bwMode="auto">
          <a:xfrm>
            <a:off x="4366288" y="3688658"/>
            <a:ext cx="3195042" cy="83518"/>
          </a:xfrm>
          <a:custGeom>
            <a:avLst/>
            <a:gdLst>
              <a:gd name="T0" fmla="*/ 0 w 2930"/>
              <a:gd name="T1" fmla="*/ 9 h 9"/>
              <a:gd name="T2" fmla="*/ 2930 w 2930"/>
              <a:gd name="T3" fmla="*/ 9 h 9"/>
              <a:gd name="T4" fmla="*/ 2930 w 2930"/>
              <a:gd name="T5" fmla="*/ 0 h 9"/>
              <a:gd name="T6" fmla="*/ 0 w 2930"/>
              <a:gd name="T7" fmla="*/ 0 h 9"/>
            </a:gdLst>
            <a:ahLst/>
            <a:cxnLst>
              <a:cxn ang="0">
                <a:pos x="T0" y="T1"/>
              </a:cxn>
              <a:cxn ang="0">
                <a:pos x="T2" y="T3"/>
              </a:cxn>
              <a:cxn ang="0">
                <a:pos x="T4" y="T5"/>
              </a:cxn>
              <a:cxn ang="0">
                <a:pos x="T6" y="T7"/>
              </a:cxn>
            </a:cxnLst>
            <a:rect l="0" t="0" r="r" b="b"/>
            <a:pathLst>
              <a:path w="2930" h="9">
                <a:moveTo>
                  <a:pt x="0" y="9"/>
                </a:moveTo>
                <a:lnTo>
                  <a:pt x="2930" y="9"/>
                </a:lnTo>
                <a:lnTo>
                  <a:pt x="29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34" name="Rectangle 10">
            <a:extLst>
              <a:ext uri="{FF2B5EF4-FFF2-40B4-BE49-F238E27FC236}">
                <a16:creationId xmlns:a16="http://schemas.microsoft.com/office/drawing/2014/main" xmlns="" id="{5CA490FD-00C8-4A6D-A270-33BFF0EBD0EC}"/>
              </a:ext>
            </a:extLst>
          </p:cNvPr>
          <p:cNvSpPr>
            <a:spLocks noChangeArrowheads="1"/>
          </p:cNvSpPr>
          <p:nvPr/>
        </p:nvSpPr>
        <p:spPr bwMode="auto">
          <a:xfrm flipV="1">
            <a:off x="4366287" y="4383351"/>
            <a:ext cx="3188493" cy="45719"/>
          </a:xfrm>
          <a:prstGeom prst="rect">
            <a:avLst/>
          </a:pr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35" name="Freeform 11">
            <a:extLst>
              <a:ext uri="{FF2B5EF4-FFF2-40B4-BE49-F238E27FC236}">
                <a16:creationId xmlns:a16="http://schemas.microsoft.com/office/drawing/2014/main" xmlns="" id="{421B8BA3-05B0-432C-B175-85554729FA26}"/>
              </a:ext>
            </a:extLst>
          </p:cNvPr>
          <p:cNvSpPr>
            <a:spLocks/>
          </p:cNvSpPr>
          <p:nvPr/>
        </p:nvSpPr>
        <p:spPr bwMode="auto">
          <a:xfrm>
            <a:off x="4366287" y="4419545"/>
            <a:ext cx="3301117" cy="185905"/>
          </a:xfrm>
          <a:custGeom>
            <a:avLst/>
            <a:gdLst>
              <a:gd name="T0" fmla="*/ 0 w 2930"/>
              <a:gd name="T1" fmla="*/ 8 h 8"/>
              <a:gd name="T2" fmla="*/ 2930 w 2930"/>
              <a:gd name="T3" fmla="*/ 8 h 8"/>
              <a:gd name="T4" fmla="*/ 2930 w 2930"/>
              <a:gd name="T5" fmla="*/ 0 h 8"/>
              <a:gd name="T6" fmla="*/ 0 w 2930"/>
              <a:gd name="T7" fmla="*/ 0 h 8"/>
            </a:gdLst>
            <a:ahLst/>
            <a:cxnLst>
              <a:cxn ang="0">
                <a:pos x="T0" y="T1"/>
              </a:cxn>
              <a:cxn ang="0">
                <a:pos x="T2" y="T3"/>
              </a:cxn>
              <a:cxn ang="0">
                <a:pos x="T4" y="T5"/>
              </a:cxn>
              <a:cxn ang="0">
                <a:pos x="T6" y="T7"/>
              </a:cxn>
            </a:cxnLst>
            <a:rect l="0" t="0" r="r" b="b"/>
            <a:pathLst>
              <a:path w="2930" h="8">
                <a:moveTo>
                  <a:pt x="0" y="8"/>
                </a:moveTo>
                <a:lnTo>
                  <a:pt x="2930" y="8"/>
                </a:lnTo>
                <a:lnTo>
                  <a:pt x="29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36" name="Rectangle 12">
            <a:extLst>
              <a:ext uri="{FF2B5EF4-FFF2-40B4-BE49-F238E27FC236}">
                <a16:creationId xmlns:a16="http://schemas.microsoft.com/office/drawing/2014/main" xmlns="" id="{239B6D1D-9E9D-498E-8844-45517FF82C62}"/>
              </a:ext>
            </a:extLst>
          </p:cNvPr>
          <p:cNvSpPr>
            <a:spLocks noChangeArrowheads="1"/>
          </p:cNvSpPr>
          <p:nvPr/>
        </p:nvSpPr>
        <p:spPr bwMode="auto">
          <a:xfrm flipV="1">
            <a:off x="4366287" y="4979253"/>
            <a:ext cx="3188493" cy="45719"/>
          </a:xfrm>
          <a:prstGeom prst="rect">
            <a:avLst/>
          </a:pr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37" name="Freeform 13">
            <a:extLst>
              <a:ext uri="{FF2B5EF4-FFF2-40B4-BE49-F238E27FC236}">
                <a16:creationId xmlns:a16="http://schemas.microsoft.com/office/drawing/2014/main" xmlns="" id="{482C41DB-EEE1-4C59-B977-EABC9F1EFA6F}"/>
              </a:ext>
            </a:extLst>
          </p:cNvPr>
          <p:cNvSpPr>
            <a:spLocks/>
          </p:cNvSpPr>
          <p:nvPr/>
        </p:nvSpPr>
        <p:spPr bwMode="auto">
          <a:xfrm>
            <a:off x="4366287" y="5234522"/>
            <a:ext cx="3188493" cy="104808"/>
          </a:xfrm>
          <a:custGeom>
            <a:avLst/>
            <a:gdLst>
              <a:gd name="T0" fmla="*/ 0 w 2930"/>
              <a:gd name="T1" fmla="*/ 9 h 9"/>
              <a:gd name="T2" fmla="*/ 2930 w 2930"/>
              <a:gd name="T3" fmla="*/ 9 h 9"/>
              <a:gd name="T4" fmla="*/ 2930 w 2930"/>
              <a:gd name="T5" fmla="*/ 0 h 9"/>
              <a:gd name="T6" fmla="*/ 0 w 2930"/>
              <a:gd name="T7" fmla="*/ 0 h 9"/>
            </a:gdLst>
            <a:ahLst/>
            <a:cxnLst>
              <a:cxn ang="0">
                <a:pos x="T0" y="T1"/>
              </a:cxn>
              <a:cxn ang="0">
                <a:pos x="T2" y="T3"/>
              </a:cxn>
              <a:cxn ang="0">
                <a:pos x="T4" y="T5"/>
              </a:cxn>
              <a:cxn ang="0">
                <a:pos x="T6" y="T7"/>
              </a:cxn>
            </a:cxnLst>
            <a:rect l="0" t="0" r="r" b="b"/>
            <a:pathLst>
              <a:path w="2930" h="9">
                <a:moveTo>
                  <a:pt x="0" y="9"/>
                </a:moveTo>
                <a:lnTo>
                  <a:pt x="2930" y="9"/>
                </a:lnTo>
                <a:lnTo>
                  <a:pt x="29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38" name="Freeform 14">
            <a:extLst>
              <a:ext uri="{FF2B5EF4-FFF2-40B4-BE49-F238E27FC236}">
                <a16:creationId xmlns:a16="http://schemas.microsoft.com/office/drawing/2014/main" xmlns="" id="{22A70106-7F8D-4C31-A1D9-ACD12F970972}"/>
              </a:ext>
            </a:extLst>
          </p:cNvPr>
          <p:cNvSpPr>
            <a:spLocks/>
          </p:cNvSpPr>
          <p:nvPr/>
        </p:nvSpPr>
        <p:spPr bwMode="auto">
          <a:xfrm>
            <a:off x="3567117" y="4983897"/>
            <a:ext cx="3195042" cy="966210"/>
          </a:xfrm>
          <a:custGeom>
            <a:avLst/>
            <a:gdLst>
              <a:gd name="T0" fmla="*/ 1951 w 1951"/>
              <a:gd name="T1" fmla="*/ 0 h 590"/>
              <a:gd name="T2" fmla="*/ 488 w 1951"/>
              <a:gd name="T3" fmla="*/ 0 h 590"/>
              <a:gd name="T4" fmla="*/ 0 w 1951"/>
              <a:gd name="T5" fmla="*/ 590 h 590"/>
              <a:gd name="T6" fmla="*/ 1464 w 1951"/>
              <a:gd name="T7" fmla="*/ 590 h 590"/>
              <a:gd name="T8" fmla="*/ 1951 w 1951"/>
              <a:gd name="T9" fmla="*/ 0 h 590"/>
            </a:gdLst>
            <a:ahLst/>
            <a:cxnLst>
              <a:cxn ang="0">
                <a:pos x="T0" y="T1"/>
              </a:cxn>
              <a:cxn ang="0">
                <a:pos x="T2" y="T3"/>
              </a:cxn>
              <a:cxn ang="0">
                <a:pos x="T4" y="T5"/>
              </a:cxn>
              <a:cxn ang="0">
                <a:pos x="T6" y="T7"/>
              </a:cxn>
              <a:cxn ang="0">
                <a:pos x="T8" y="T9"/>
              </a:cxn>
            </a:cxnLst>
            <a:rect l="0" t="0" r="r" b="b"/>
            <a:pathLst>
              <a:path w="1951" h="590">
                <a:moveTo>
                  <a:pt x="1951" y="0"/>
                </a:moveTo>
                <a:lnTo>
                  <a:pt x="488" y="0"/>
                </a:lnTo>
                <a:lnTo>
                  <a:pt x="0" y="590"/>
                </a:lnTo>
                <a:lnTo>
                  <a:pt x="1464" y="590"/>
                </a:lnTo>
                <a:lnTo>
                  <a:pt x="1951" y="0"/>
                </a:lnTo>
                <a:close/>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39" name="Freeform 15">
            <a:extLst>
              <a:ext uri="{FF2B5EF4-FFF2-40B4-BE49-F238E27FC236}">
                <a16:creationId xmlns:a16="http://schemas.microsoft.com/office/drawing/2014/main" xmlns="" id="{DC325C87-5AAC-4C67-931C-344EE3D58C66}"/>
              </a:ext>
            </a:extLst>
          </p:cNvPr>
          <p:cNvSpPr>
            <a:spLocks/>
          </p:cNvSpPr>
          <p:nvPr/>
        </p:nvSpPr>
        <p:spPr bwMode="auto">
          <a:xfrm>
            <a:off x="3567117" y="4426096"/>
            <a:ext cx="3195042" cy="966210"/>
          </a:xfrm>
          <a:custGeom>
            <a:avLst/>
            <a:gdLst>
              <a:gd name="T0" fmla="*/ 1951 w 1951"/>
              <a:gd name="T1" fmla="*/ 0 h 590"/>
              <a:gd name="T2" fmla="*/ 488 w 1951"/>
              <a:gd name="T3" fmla="*/ 0 h 590"/>
              <a:gd name="T4" fmla="*/ 0 w 1951"/>
              <a:gd name="T5" fmla="*/ 590 h 590"/>
              <a:gd name="T6" fmla="*/ 1464 w 1951"/>
              <a:gd name="T7" fmla="*/ 590 h 590"/>
              <a:gd name="T8" fmla="*/ 1951 w 1951"/>
              <a:gd name="T9" fmla="*/ 0 h 590"/>
            </a:gdLst>
            <a:ahLst/>
            <a:cxnLst>
              <a:cxn ang="0">
                <a:pos x="T0" y="T1"/>
              </a:cxn>
              <a:cxn ang="0">
                <a:pos x="T2" y="T3"/>
              </a:cxn>
              <a:cxn ang="0">
                <a:pos x="T4" y="T5"/>
              </a:cxn>
              <a:cxn ang="0">
                <a:pos x="T6" y="T7"/>
              </a:cxn>
              <a:cxn ang="0">
                <a:pos x="T8" y="T9"/>
              </a:cxn>
            </a:cxnLst>
            <a:rect l="0" t="0" r="r" b="b"/>
            <a:pathLst>
              <a:path w="1951" h="590">
                <a:moveTo>
                  <a:pt x="1951" y="0"/>
                </a:moveTo>
                <a:lnTo>
                  <a:pt x="488" y="0"/>
                </a:lnTo>
                <a:lnTo>
                  <a:pt x="0" y="590"/>
                </a:lnTo>
                <a:lnTo>
                  <a:pt x="1464" y="590"/>
                </a:lnTo>
                <a:lnTo>
                  <a:pt x="1951" y="0"/>
                </a:ln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40" name="Freeform 16">
            <a:extLst>
              <a:ext uri="{FF2B5EF4-FFF2-40B4-BE49-F238E27FC236}">
                <a16:creationId xmlns:a16="http://schemas.microsoft.com/office/drawing/2014/main" xmlns="" id="{C13721EC-19A7-466C-B845-EDB0A4CABC0C}"/>
              </a:ext>
            </a:extLst>
          </p:cNvPr>
          <p:cNvSpPr>
            <a:spLocks/>
          </p:cNvSpPr>
          <p:nvPr/>
        </p:nvSpPr>
        <p:spPr bwMode="auto">
          <a:xfrm>
            <a:off x="3567117" y="3696845"/>
            <a:ext cx="3195042" cy="966210"/>
          </a:xfrm>
          <a:custGeom>
            <a:avLst/>
            <a:gdLst>
              <a:gd name="T0" fmla="*/ 1951 w 1951"/>
              <a:gd name="T1" fmla="*/ 0 h 590"/>
              <a:gd name="T2" fmla="*/ 488 w 1951"/>
              <a:gd name="T3" fmla="*/ 0 h 590"/>
              <a:gd name="T4" fmla="*/ 0 w 1951"/>
              <a:gd name="T5" fmla="*/ 590 h 590"/>
              <a:gd name="T6" fmla="*/ 1464 w 1951"/>
              <a:gd name="T7" fmla="*/ 590 h 590"/>
              <a:gd name="T8" fmla="*/ 1951 w 1951"/>
              <a:gd name="T9" fmla="*/ 0 h 590"/>
            </a:gdLst>
            <a:ahLst/>
            <a:cxnLst>
              <a:cxn ang="0">
                <a:pos x="T0" y="T1"/>
              </a:cxn>
              <a:cxn ang="0">
                <a:pos x="T2" y="T3"/>
              </a:cxn>
              <a:cxn ang="0">
                <a:pos x="T4" y="T5"/>
              </a:cxn>
              <a:cxn ang="0">
                <a:pos x="T6" y="T7"/>
              </a:cxn>
              <a:cxn ang="0">
                <a:pos x="T8" y="T9"/>
              </a:cxn>
            </a:cxnLst>
            <a:rect l="0" t="0" r="r" b="b"/>
            <a:pathLst>
              <a:path w="1951" h="590">
                <a:moveTo>
                  <a:pt x="1951" y="0"/>
                </a:moveTo>
                <a:lnTo>
                  <a:pt x="488" y="0"/>
                </a:lnTo>
                <a:lnTo>
                  <a:pt x="0" y="590"/>
                </a:lnTo>
                <a:lnTo>
                  <a:pt x="1464" y="590"/>
                </a:lnTo>
                <a:lnTo>
                  <a:pt x="1951"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41" name="Freeform 17">
            <a:extLst>
              <a:ext uri="{FF2B5EF4-FFF2-40B4-BE49-F238E27FC236}">
                <a16:creationId xmlns:a16="http://schemas.microsoft.com/office/drawing/2014/main" xmlns="" id="{B0A037E7-F0A4-47ED-AD6A-26BB227AE2EE}"/>
              </a:ext>
            </a:extLst>
          </p:cNvPr>
          <p:cNvSpPr>
            <a:spLocks/>
          </p:cNvSpPr>
          <p:nvPr/>
        </p:nvSpPr>
        <p:spPr bwMode="auto">
          <a:xfrm>
            <a:off x="3567117" y="3004057"/>
            <a:ext cx="3195042" cy="966210"/>
          </a:xfrm>
          <a:custGeom>
            <a:avLst/>
            <a:gdLst>
              <a:gd name="T0" fmla="*/ 1951 w 1951"/>
              <a:gd name="T1" fmla="*/ 0 h 590"/>
              <a:gd name="T2" fmla="*/ 488 w 1951"/>
              <a:gd name="T3" fmla="*/ 0 h 590"/>
              <a:gd name="T4" fmla="*/ 0 w 1951"/>
              <a:gd name="T5" fmla="*/ 590 h 590"/>
              <a:gd name="T6" fmla="*/ 1464 w 1951"/>
              <a:gd name="T7" fmla="*/ 590 h 590"/>
              <a:gd name="T8" fmla="*/ 1951 w 1951"/>
              <a:gd name="T9" fmla="*/ 0 h 590"/>
            </a:gdLst>
            <a:ahLst/>
            <a:cxnLst>
              <a:cxn ang="0">
                <a:pos x="T0" y="T1"/>
              </a:cxn>
              <a:cxn ang="0">
                <a:pos x="T2" y="T3"/>
              </a:cxn>
              <a:cxn ang="0">
                <a:pos x="T4" y="T5"/>
              </a:cxn>
              <a:cxn ang="0">
                <a:pos x="T6" y="T7"/>
              </a:cxn>
              <a:cxn ang="0">
                <a:pos x="T8" y="T9"/>
              </a:cxn>
            </a:cxnLst>
            <a:rect l="0" t="0" r="r" b="b"/>
            <a:pathLst>
              <a:path w="1951" h="590">
                <a:moveTo>
                  <a:pt x="1951" y="0"/>
                </a:moveTo>
                <a:lnTo>
                  <a:pt x="488" y="0"/>
                </a:lnTo>
                <a:lnTo>
                  <a:pt x="0" y="590"/>
                </a:lnTo>
                <a:lnTo>
                  <a:pt x="1464" y="590"/>
                </a:lnTo>
                <a:lnTo>
                  <a:pt x="1951"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44" name="Freeform 18">
            <a:extLst>
              <a:ext uri="{FF2B5EF4-FFF2-40B4-BE49-F238E27FC236}">
                <a16:creationId xmlns:a16="http://schemas.microsoft.com/office/drawing/2014/main" xmlns="" id="{8178C8D2-06A4-48FC-9AD7-AE2D48046E19}"/>
              </a:ext>
            </a:extLst>
          </p:cNvPr>
          <p:cNvSpPr>
            <a:spLocks/>
          </p:cNvSpPr>
          <p:nvPr/>
        </p:nvSpPr>
        <p:spPr bwMode="auto">
          <a:xfrm>
            <a:off x="3567117" y="2341481"/>
            <a:ext cx="3195042" cy="966210"/>
          </a:xfrm>
          <a:custGeom>
            <a:avLst/>
            <a:gdLst>
              <a:gd name="T0" fmla="*/ 1951 w 1951"/>
              <a:gd name="T1" fmla="*/ 0 h 590"/>
              <a:gd name="T2" fmla="*/ 488 w 1951"/>
              <a:gd name="T3" fmla="*/ 0 h 590"/>
              <a:gd name="T4" fmla="*/ 0 w 1951"/>
              <a:gd name="T5" fmla="*/ 590 h 590"/>
              <a:gd name="T6" fmla="*/ 1464 w 1951"/>
              <a:gd name="T7" fmla="*/ 590 h 590"/>
              <a:gd name="T8" fmla="*/ 1951 w 1951"/>
              <a:gd name="T9" fmla="*/ 0 h 590"/>
            </a:gdLst>
            <a:ahLst/>
            <a:cxnLst>
              <a:cxn ang="0">
                <a:pos x="T0" y="T1"/>
              </a:cxn>
              <a:cxn ang="0">
                <a:pos x="T2" y="T3"/>
              </a:cxn>
              <a:cxn ang="0">
                <a:pos x="T4" y="T5"/>
              </a:cxn>
              <a:cxn ang="0">
                <a:pos x="T6" y="T7"/>
              </a:cxn>
              <a:cxn ang="0">
                <a:pos x="T8" y="T9"/>
              </a:cxn>
            </a:cxnLst>
            <a:rect l="0" t="0" r="r" b="b"/>
            <a:pathLst>
              <a:path w="1951" h="590">
                <a:moveTo>
                  <a:pt x="1951" y="0"/>
                </a:moveTo>
                <a:lnTo>
                  <a:pt x="488" y="0"/>
                </a:lnTo>
                <a:lnTo>
                  <a:pt x="0" y="590"/>
                </a:lnTo>
                <a:lnTo>
                  <a:pt x="1464" y="590"/>
                </a:lnTo>
                <a:lnTo>
                  <a:pt x="1951"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latin typeface="Roboto Bold" charset="0"/>
            </a:endParaRPr>
          </a:p>
        </p:txBody>
      </p:sp>
      <p:sp>
        <p:nvSpPr>
          <p:cNvPr id="46" name="TextBox 43">
            <a:extLst>
              <a:ext uri="{FF2B5EF4-FFF2-40B4-BE49-F238E27FC236}">
                <a16:creationId xmlns:a16="http://schemas.microsoft.com/office/drawing/2014/main" xmlns="" id="{2D837E0E-F720-449F-8C86-914757F11B17}"/>
              </a:ext>
            </a:extLst>
          </p:cNvPr>
          <p:cNvSpPr txBox="1"/>
          <p:nvPr/>
        </p:nvSpPr>
        <p:spPr>
          <a:xfrm>
            <a:off x="6423400" y="5163637"/>
            <a:ext cx="2784095"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Planificación de la continuidad de la actividad</a:t>
            </a:r>
          </a:p>
        </p:txBody>
      </p:sp>
      <p:sp>
        <p:nvSpPr>
          <p:cNvPr id="48" name="TextBox 45">
            <a:extLst>
              <a:ext uri="{FF2B5EF4-FFF2-40B4-BE49-F238E27FC236}">
                <a16:creationId xmlns:a16="http://schemas.microsoft.com/office/drawing/2014/main" xmlns="" id="{2EAC498E-69A6-402B-81D4-4D0C0E1800AC}"/>
              </a:ext>
            </a:extLst>
          </p:cNvPr>
          <p:cNvSpPr txBox="1"/>
          <p:nvPr/>
        </p:nvSpPr>
        <p:spPr>
          <a:xfrm>
            <a:off x="7284853" y="4426096"/>
            <a:ext cx="1922642"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Informes financieros</a:t>
            </a:r>
          </a:p>
        </p:txBody>
      </p:sp>
      <p:sp>
        <p:nvSpPr>
          <p:cNvPr id="50" name="TextBox 46">
            <a:extLst>
              <a:ext uri="{FF2B5EF4-FFF2-40B4-BE49-F238E27FC236}">
                <a16:creationId xmlns:a16="http://schemas.microsoft.com/office/drawing/2014/main" xmlns="" id="{7536BA8F-BC7C-4DF6-9F8A-C916ACD4ED53}"/>
              </a:ext>
            </a:extLst>
          </p:cNvPr>
          <p:cNvSpPr txBox="1"/>
          <p:nvPr/>
        </p:nvSpPr>
        <p:spPr>
          <a:xfrm>
            <a:off x="7943263" y="3004057"/>
            <a:ext cx="1253869"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Cumplimiento</a:t>
            </a:r>
          </a:p>
        </p:txBody>
      </p:sp>
      <p:sp>
        <p:nvSpPr>
          <p:cNvPr id="53" name="TextBox 47">
            <a:extLst>
              <a:ext uri="{FF2B5EF4-FFF2-40B4-BE49-F238E27FC236}">
                <a16:creationId xmlns:a16="http://schemas.microsoft.com/office/drawing/2014/main" xmlns="" id="{7DAB631C-A6A0-44C0-8046-50282F84808C}"/>
              </a:ext>
            </a:extLst>
          </p:cNvPr>
          <p:cNvSpPr txBox="1"/>
          <p:nvPr/>
        </p:nvSpPr>
        <p:spPr>
          <a:xfrm>
            <a:off x="7120145" y="2362840"/>
            <a:ext cx="2039918"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Seguridad de la información</a:t>
            </a:r>
          </a:p>
        </p:txBody>
      </p:sp>
      <p:sp>
        <p:nvSpPr>
          <p:cNvPr id="56" name="TextBox 52">
            <a:extLst>
              <a:ext uri="{FF2B5EF4-FFF2-40B4-BE49-F238E27FC236}">
                <a16:creationId xmlns:a16="http://schemas.microsoft.com/office/drawing/2014/main" xmlns="" id="{31D6F361-A9EB-4FFE-B7F7-96113A69AE18}"/>
              </a:ext>
            </a:extLst>
          </p:cNvPr>
          <p:cNvSpPr txBox="1"/>
          <p:nvPr/>
        </p:nvSpPr>
        <p:spPr>
          <a:xfrm>
            <a:off x="7084822" y="3703396"/>
            <a:ext cx="2112310" cy="369332"/>
          </a:xfrm>
          <a:prstGeom prst="rect">
            <a:avLst/>
          </a:prstGeom>
          <a:noFill/>
        </p:spPr>
        <p:txBody>
          <a:bodyPr wrap="none" rtlCol="0">
            <a:spAutoFit/>
          </a:bodyPr>
          <a:lstStyle/>
          <a:p>
            <a:pPr algn="r"/>
            <a:r>
              <a:rPr lang="en-GB" b="1" dirty="0">
                <a:solidFill>
                  <a:schemeClr val="tx2"/>
                </a:solidFill>
                <a:latin typeface="+mj-lt"/>
                <a:ea typeface="Roboto" charset="0"/>
                <a:cs typeface="Roboto" charset="0"/>
              </a:rPr>
              <a:t>Gestión de proveedores</a:t>
            </a:r>
          </a:p>
        </p:txBody>
      </p:sp>
      <p:sp>
        <p:nvSpPr>
          <p:cNvPr id="57" name="TextBox 47">
            <a:extLst>
              <a:ext uri="{FF2B5EF4-FFF2-40B4-BE49-F238E27FC236}">
                <a16:creationId xmlns:a16="http://schemas.microsoft.com/office/drawing/2014/main" xmlns="" id="{A3D65CCF-7A19-47CB-8E3C-5AB342B0B5F4}"/>
              </a:ext>
            </a:extLst>
          </p:cNvPr>
          <p:cNvSpPr txBox="1"/>
          <p:nvPr/>
        </p:nvSpPr>
        <p:spPr>
          <a:xfrm>
            <a:off x="9160063" y="2004320"/>
            <a:ext cx="2863284" cy="830997"/>
          </a:xfrm>
          <a:prstGeom prst="rect">
            <a:avLst/>
          </a:prstGeom>
          <a:noFill/>
        </p:spPr>
        <p:txBody>
          <a:bodyPr wrap="none" rtlCol="0">
            <a:spAutoFit/>
          </a:bodyPr>
          <a:lstStyle/>
          <a:p>
            <a:r>
              <a:rPr lang="en-GB" sz="1600" dirty="0">
                <a:solidFill>
                  <a:schemeClr val="tx2"/>
                </a:solidFill>
                <a:latin typeface="+mj-lt"/>
                <a:ea typeface="Roboto" charset="0"/>
                <a:cs typeface="Roboto" charset="0"/>
              </a:rPr>
              <a:t>Análisis de vulnerabilidad = Evaluar</a:t>
            </a:r>
          </a:p>
          <a:p>
            <a:r>
              <a:rPr lang="en-GB" sz="1600" dirty="0">
                <a:solidFill>
                  <a:schemeClr val="tx2"/>
                </a:solidFill>
                <a:latin typeface="+mj-lt"/>
                <a:ea typeface="Roboto" charset="0"/>
                <a:cs typeface="Roboto" charset="0"/>
              </a:rPr>
              <a:t>Controles = Mitigar</a:t>
            </a:r>
          </a:p>
          <a:p>
            <a:r>
              <a:rPr lang="en-GB" sz="1600" dirty="0">
                <a:solidFill>
                  <a:schemeClr val="tx2"/>
                </a:solidFill>
                <a:latin typeface="+mj-lt"/>
                <a:ea typeface="Roboto" charset="0"/>
                <a:cs typeface="Roboto" charset="0"/>
              </a:rPr>
              <a:t>Pruebas/exploraciones = Monitor</a:t>
            </a:r>
          </a:p>
        </p:txBody>
      </p:sp>
      <p:sp>
        <p:nvSpPr>
          <p:cNvPr id="58" name="TextBox 47">
            <a:extLst>
              <a:ext uri="{FF2B5EF4-FFF2-40B4-BE49-F238E27FC236}">
                <a16:creationId xmlns:a16="http://schemas.microsoft.com/office/drawing/2014/main" xmlns="" id="{B25FF746-B63B-44FB-97C9-1E4C258BCD88}"/>
              </a:ext>
            </a:extLst>
          </p:cNvPr>
          <p:cNvSpPr txBox="1"/>
          <p:nvPr/>
        </p:nvSpPr>
        <p:spPr>
          <a:xfrm>
            <a:off x="9183852" y="2835317"/>
            <a:ext cx="2863284" cy="830997"/>
          </a:xfrm>
          <a:prstGeom prst="rect">
            <a:avLst/>
          </a:prstGeom>
          <a:noFill/>
        </p:spPr>
        <p:txBody>
          <a:bodyPr wrap="none" rtlCol="0">
            <a:spAutoFit/>
          </a:bodyPr>
          <a:lstStyle/>
          <a:p>
            <a:r>
              <a:rPr lang="en-GB" sz="1600" dirty="0">
                <a:solidFill>
                  <a:schemeClr val="tx2"/>
                </a:solidFill>
                <a:latin typeface="+mj-lt"/>
                <a:ea typeface="Roboto" charset="0"/>
                <a:cs typeface="Roboto" charset="0"/>
              </a:rPr>
              <a:t>Aplicabilidad = Evaluar</a:t>
            </a:r>
          </a:p>
          <a:p>
            <a:r>
              <a:rPr lang="en-GB" sz="1600" dirty="0">
                <a:solidFill>
                  <a:schemeClr val="tx2"/>
                </a:solidFill>
                <a:latin typeface="+mj-lt"/>
                <a:ea typeface="Roboto" charset="0"/>
                <a:cs typeface="Roboto" charset="0"/>
              </a:rPr>
              <a:t>Políticas = Mitigar</a:t>
            </a:r>
          </a:p>
          <a:p>
            <a:r>
              <a:rPr lang="en-GB" sz="1600" dirty="0">
                <a:solidFill>
                  <a:schemeClr val="tx2"/>
                </a:solidFill>
                <a:latin typeface="+mj-lt"/>
                <a:ea typeface="Roboto" charset="0"/>
                <a:cs typeface="Roboto" charset="0"/>
              </a:rPr>
              <a:t>Informes = Monitorización</a:t>
            </a:r>
          </a:p>
        </p:txBody>
      </p:sp>
      <p:sp>
        <p:nvSpPr>
          <p:cNvPr id="59" name="TextBox 47">
            <a:extLst>
              <a:ext uri="{FF2B5EF4-FFF2-40B4-BE49-F238E27FC236}">
                <a16:creationId xmlns:a16="http://schemas.microsoft.com/office/drawing/2014/main" xmlns="" id="{01A659C0-458E-4941-96E4-1BDE9AF6B236}"/>
              </a:ext>
            </a:extLst>
          </p:cNvPr>
          <p:cNvSpPr txBox="1"/>
          <p:nvPr/>
        </p:nvSpPr>
        <p:spPr>
          <a:xfrm>
            <a:off x="9183852" y="3696845"/>
            <a:ext cx="3075842" cy="830997"/>
          </a:xfrm>
          <a:prstGeom prst="rect">
            <a:avLst/>
          </a:prstGeom>
          <a:noFill/>
        </p:spPr>
        <p:txBody>
          <a:bodyPr wrap="none" rtlCol="0">
            <a:spAutoFit/>
          </a:bodyPr>
          <a:lstStyle/>
          <a:p>
            <a:r>
              <a:rPr lang="en-GB" sz="1600" dirty="0">
                <a:solidFill>
                  <a:schemeClr val="tx2"/>
                </a:solidFill>
                <a:latin typeface="+mj-lt"/>
                <a:ea typeface="Roboto" charset="0"/>
                <a:cs typeface="Roboto" charset="0"/>
              </a:rPr>
              <a:t>Selección de proveedores = Evaluar</a:t>
            </a:r>
          </a:p>
          <a:p>
            <a:r>
              <a:rPr lang="en-GB" sz="1600" dirty="0">
                <a:solidFill>
                  <a:schemeClr val="tx2"/>
                </a:solidFill>
                <a:latin typeface="+mj-lt"/>
                <a:ea typeface="Roboto" charset="0"/>
                <a:cs typeface="Roboto" charset="0"/>
              </a:rPr>
              <a:t>Gestión de contratos= Mitigar</a:t>
            </a:r>
          </a:p>
          <a:p>
            <a:r>
              <a:rPr lang="en-GB" sz="1500" dirty="0">
                <a:solidFill>
                  <a:schemeClr val="tx2"/>
                </a:solidFill>
                <a:latin typeface="+mj-lt"/>
                <a:ea typeface="Roboto" charset="0"/>
                <a:cs typeface="Roboto" charset="0"/>
              </a:rPr>
              <a:t>Desempeño del nivel de servicio </a:t>
            </a:r>
            <a:r>
              <a:rPr lang="en-GB" sz="1600" dirty="0">
                <a:solidFill>
                  <a:schemeClr val="tx2"/>
                </a:solidFill>
                <a:latin typeface="+mj-lt"/>
                <a:ea typeface="Roboto" charset="0"/>
                <a:cs typeface="Roboto" charset="0"/>
              </a:rPr>
              <a:t>= Monitorización</a:t>
            </a:r>
            <a:endParaRPr lang="en-GB" sz="1400" dirty="0">
              <a:solidFill>
                <a:schemeClr val="tx2"/>
              </a:solidFill>
              <a:latin typeface="+mj-lt"/>
              <a:ea typeface="Roboto" charset="0"/>
              <a:cs typeface="Roboto" charset="0"/>
            </a:endParaRPr>
          </a:p>
        </p:txBody>
      </p:sp>
      <p:sp>
        <p:nvSpPr>
          <p:cNvPr id="60" name="TextBox 47">
            <a:extLst>
              <a:ext uri="{FF2B5EF4-FFF2-40B4-BE49-F238E27FC236}">
                <a16:creationId xmlns:a16="http://schemas.microsoft.com/office/drawing/2014/main" xmlns="" id="{A3185ACF-8C2E-4DE7-BBBA-C7E61E4BEA08}"/>
              </a:ext>
            </a:extLst>
          </p:cNvPr>
          <p:cNvSpPr txBox="1"/>
          <p:nvPr/>
        </p:nvSpPr>
        <p:spPr>
          <a:xfrm>
            <a:off x="9186228" y="4480552"/>
            <a:ext cx="2863284" cy="830997"/>
          </a:xfrm>
          <a:prstGeom prst="rect">
            <a:avLst/>
          </a:prstGeom>
          <a:noFill/>
        </p:spPr>
        <p:txBody>
          <a:bodyPr wrap="none" rtlCol="0">
            <a:spAutoFit/>
          </a:bodyPr>
          <a:lstStyle/>
          <a:p>
            <a:r>
              <a:rPr lang="en-GB" sz="1600" dirty="0">
                <a:solidFill>
                  <a:schemeClr val="tx2"/>
                </a:solidFill>
                <a:latin typeface="+mj-lt"/>
                <a:ea typeface="Roboto" charset="0"/>
                <a:cs typeface="Roboto" charset="0"/>
              </a:rPr>
              <a:t>Afirmaciones = Evaluar</a:t>
            </a:r>
          </a:p>
          <a:p>
            <a:r>
              <a:rPr lang="en-GB" sz="1600" dirty="0">
                <a:solidFill>
                  <a:schemeClr val="tx2"/>
                </a:solidFill>
                <a:latin typeface="+mj-lt"/>
                <a:ea typeface="Roboto" charset="0"/>
                <a:cs typeface="Roboto" charset="0"/>
              </a:rPr>
              <a:t>Controles = Mitigar</a:t>
            </a:r>
          </a:p>
          <a:p>
            <a:r>
              <a:rPr lang="en-GB" sz="1600" dirty="0">
                <a:solidFill>
                  <a:schemeClr val="tx2"/>
                </a:solidFill>
                <a:latin typeface="+mj-lt"/>
                <a:ea typeface="Roboto" charset="0"/>
                <a:cs typeface="Roboto" charset="0"/>
              </a:rPr>
              <a:t>Pruebas = Monitor</a:t>
            </a:r>
          </a:p>
        </p:txBody>
      </p:sp>
      <p:sp>
        <p:nvSpPr>
          <p:cNvPr id="61" name="TextBox 47">
            <a:extLst>
              <a:ext uri="{FF2B5EF4-FFF2-40B4-BE49-F238E27FC236}">
                <a16:creationId xmlns:a16="http://schemas.microsoft.com/office/drawing/2014/main" xmlns="" id="{591BE1F2-0F48-44BB-A795-8DE47C292D89}"/>
              </a:ext>
            </a:extLst>
          </p:cNvPr>
          <p:cNvSpPr txBox="1"/>
          <p:nvPr/>
        </p:nvSpPr>
        <p:spPr>
          <a:xfrm>
            <a:off x="9197132" y="5311549"/>
            <a:ext cx="2926699" cy="830997"/>
          </a:xfrm>
          <a:prstGeom prst="rect">
            <a:avLst/>
          </a:prstGeom>
          <a:noFill/>
        </p:spPr>
        <p:txBody>
          <a:bodyPr wrap="none" rtlCol="0">
            <a:spAutoFit/>
          </a:bodyPr>
          <a:lstStyle/>
          <a:p>
            <a:r>
              <a:rPr lang="en-GB" sz="1600" dirty="0">
                <a:solidFill>
                  <a:schemeClr val="tx2"/>
                </a:solidFill>
                <a:latin typeface="+mj-lt"/>
                <a:ea typeface="Roboto" charset="0"/>
                <a:cs typeface="Roboto" charset="0"/>
              </a:rPr>
              <a:t>Análisis de impacto = Evaluar</a:t>
            </a:r>
          </a:p>
          <a:p>
            <a:r>
              <a:rPr lang="en-GB" sz="1600" dirty="0">
                <a:solidFill>
                  <a:schemeClr val="tx2"/>
                </a:solidFill>
                <a:latin typeface="+mj-lt"/>
                <a:ea typeface="Roboto" charset="0"/>
                <a:cs typeface="Roboto" charset="0"/>
              </a:rPr>
              <a:t>Planificación de eventos = Mitigar</a:t>
            </a:r>
          </a:p>
          <a:p>
            <a:r>
              <a:rPr lang="en-GB" sz="1600" dirty="0">
                <a:solidFill>
                  <a:schemeClr val="tx2"/>
                </a:solidFill>
                <a:latin typeface="+mj-lt"/>
                <a:ea typeface="Roboto" charset="0"/>
                <a:cs typeface="Roboto" charset="0"/>
              </a:rPr>
              <a:t>Ejercicio de recorrido = Monitor</a:t>
            </a:r>
          </a:p>
        </p:txBody>
      </p:sp>
    </p:spTree>
    <p:extLst>
      <p:ext uri="{BB962C8B-B14F-4D97-AF65-F5344CB8AC3E}">
        <p14:creationId xmlns:p14="http://schemas.microsoft.com/office/powerpoint/2010/main" val="3431980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37695" y="424544"/>
            <a:ext cx="9994334" cy="1096180"/>
          </a:xfrm>
        </p:spPr>
        <p:txBody>
          <a:bodyPr>
            <a:normAutofit fontScale="92500" lnSpcReduction="10000"/>
          </a:bodyPr>
          <a:lstStyle/>
          <a:p>
            <a:r>
              <a:rPr lang="en-GB" dirty="0"/>
              <a:t>5 pasos para comparar y priorizar los riesgos</a:t>
            </a:r>
          </a:p>
          <a:p>
            <a:r>
              <a:rPr lang="en-GB" dirty="0"/>
              <a:t>Paso 1: estandarizar las evaluaciones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427971" y="1795986"/>
            <a:ext cx="2752421" cy="42989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poder comparar y priorizar los riesgos es necesario estandarizar la evaluación de riesgos en toda la empresa.</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Este es el primer paso, pero todavía no permite comparar los riesgos</a:t>
            </a:r>
          </a:p>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 </a:t>
            </a:r>
          </a:p>
        </p:txBody>
      </p:sp>
      <p:sp>
        <p:nvSpPr>
          <p:cNvPr id="5" name="Off-page Connector 1">
            <a:extLst>
              <a:ext uri="{FF2B5EF4-FFF2-40B4-BE49-F238E27FC236}">
                <a16:creationId xmlns:a16="http://schemas.microsoft.com/office/drawing/2014/main" xmlns="" id="{3866C0AE-13BE-460D-BA90-6058D411324E}"/>
              </a:ext>
            </a:extLst>
          </p:cNvPr>
          <p:cNvSpPr/>
          <p:nvPr/>
        </p:nvSpPr>
        <p:spPr>
          <a:xfrm>
            <a:off x="4796036" y="2914119"/>
            <a:ext cx="1608284" cy="550956"/>
          </a:xfrm>
          <a:prstGeom prst="flowChartOffpageConnector">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Off-page Connector 8">
            <a:extLst>
              <a:ext uri="{FF2B5EF4-FFF2-40B4-BE49-F238E27FC236}">
                <a16:creationId xmlns:a16="http://schemas.microsoft.com/office/drawing/2014/main" xmlns="" id="{78E559C1-7599-451A-A491-43CD5E2C9F6E}"/>
              </a:ext>
            </a:extLst>
          </p:cNvPr>
          <p:cNvSpPr/>
          <p:nvPr/>
        </p:nvSpPr>
        <p:spPr>
          <a:xfrm>
            <a:off x="8039100" y="2914119"/>
            <a:ext cx="1608284" cy="550956"/>
          </a:xfrm>
          <a:prstGeom prst="flowChartOffpageConnector">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Off-page Connector 9">
            <a:extLst>
              <a:ext uri="{FF2B5EF4-FFF2-40B4-BE49-F238E27FC236}">
                <a16:creationId xmlns:a16="http://schemas.microsoft.com/office/drawing/2014/main" xmlns="" id="{12D20A8B-13C9-4BC1-AABE-C98092473041}"/>
              </a:ext>
            </a:extLst>
          </p:cNvPr>
          <p:cNvSpPr/>
          <p:nvPr/>
        </p:nvSpPr>
        <p:spPr>
          <a:xfrm>
            <a:off x="6422331" y="2914119"/>
            <a:ext cx="1608284" cy="550956"/>
          </a:xfrm>
          <a:prstGeom prst="flowChartOffpageConnector">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TextBox 14">
            <a:extLst>
              <a:ext uri="{FF2B5EF4-FFF2-40B4-BE49-F238E27FC236}">
                <a16:creationId xmlns:a16="http://schemas.microsoft.com/office/drawing/2014/main" xmlns="" id="{775A4854-E907-4E8B-A6C7-260C6E5C27DE}"/>
              </a:ext>
            </a:extLst>
          </p:cNvPr>
          <p:cNvSpPr txBox="1"/>
          <p:nvPr/>
        </p:nvSpPr>
        <p:spPr>
          <a:xfrm>
            <a:off x="5198121" y="2983383"/>
            <a:ext cx="864825"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Impacto</a:t>
            </a:r>
          </a:p>
        </p:txBody>
      </p:sp>
      <p:sp>
        <p:nvSpPr>
          <p:cNvPr id="9" name="TextBox 15">
            <a:extLst>
              <a:ext uri="{FF2B5EF4-FFF2-40B4-BE49-F238E27FC236}">
                <a16:creationId xmlns:a16="http://schemas.microsoft.com/office/drawing/2014/main" xmlns="" id="{349F45B5-8CA3-479A-B73D-7FF6D59F5010}"/>
              </a:ext>
            </a:extLst>
          </p:cNvPr>
          <p:cNvSpPr txBox="1"/>
          <p:nvPr/>
        </p:nvSpPr>
        <p:spPr>
          <a:xfrm>
            <a:off x="6649854" y="2983383"/>
            <a:ext cx="1146941"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Probabilidad</a:t>
            </a:r>
          </a:p>
        </p:txBody>
      </p:sp>
      <p:sp>
        <p:nvSpPr>
          <p:cNvPr id="10" name="TextBox 16">
            <a:extLst>
              <a:ext uri="{FF2B5EF4-FFF2-40B4-BE49-F238E27FC236}">
                <a16:creationId xmlns:a16="http://schemas.microsoft.com/office/drawing/2014/main" xmlns="" id="{BF20FC61-68DC-494B-BBB4-D36F7814E8C3}"/>
              </a:ext>
            </a:extLst>
          </p:cNvPr>
          <p:cNvSpPr txBox="1"/>
          <p:nvPr/>
        </p:nvSpPr>
        <p:spPr>
          <a:xfrm>
            <a:off x="8155912" y="2860272"/>
            <a:ext cx="1382524"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Garantía</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de mitigación</a:t>
            </a:r>
          </a:p>
        </p:txBody>
      </p:sp>
      <p:sp>
        <p:nvSpPr>
          <p:cNvPr id="11" name="Rectangle 20">
            <a:extLst>
              <a:ext uri="{FF2B5EF4-FFF2-40B4-BE49-F238E27FC236}">
                <a16:creationId xmlns:a16="http://schemas.microsoft.com/office/drawing/2014/main" xmlns="" id="{FA13213B-E910-4802-BF4F-3E36ACDB23FC}"/>
              </a:ext>
            </a:extLst>
          </p:cNvPr>
          <p:cNvSpPr/>
          <p:nvPr/>
        </p:nvSpPr>
        <p:spPr>
          <a:xfrm>
            <a:off x="3521767" y="3520695"/>
            <a:ext cx="1274268" cy="457412"/>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2" name="Rectangle 21">
            <a:extLst>
              <a:ext uri="{FF2B5EF4-FFF2-40B4-BE49-F238E27FC236}">
                <a16:creationId xmlns:a16="http://schemas.microsoft.com/office/drawing/2014/main" xmlns="" id="{D461A0A9-D2BC-47E3-93FB-4BB07D9E2FFD}"/>
              </a:ext>
            </a:extLst>
          </p:cNvPr>
          <p:cNvSpPr/>
          <p:nvPr/>
        </p:nvSpPr>
        <p:spPr>
          <a:xfrm>
            <a:off x="3521767" y="3978107"/>
            <a:ext cx="1274268" cy="457412"/>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3" name="Rectangle 22">
            <a:extLst>
              <a:ext uri="{FF2B5EF4-FFF2-40B4-BE49-F238E27FC236}">
                <a16:creationId xmlns:a16="http://schemas.microsoft.com/office/drawing/2014/main" xmlns="" id="{E6A50041-5F54-4F86-ACFA-A475B245F364}"/>
              </a:ext>
            </a:extLst>
          </p:cNvPr>
          <p:cNvSpPr/>
          <p:nvPr/>
        </p:nvSpPr>
        <p:spPr>
          <a:xfrm>
            <a:off x="3521767" y="4435519"/>
            <a:ext cx="1274268" cy="457412"/>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4" name="TextBox 28">
            <a:extLst>
              <a:ext uri="{FF2B5EF4-FFF2-40B4-BE49-F238E27FC236}">
                <a16:creationId xmlns:a16="http://schemas.microsoft.com/office/drawing/2014/main" xmlns="" id="{493EC77F-B096-4217-B4EA-0B1322B7714A}"/>
              </a:ext>
            </a:extLst>
          </p:cNvPr>
          <p:cNvSpPr txBox="1"/>
          <p:nvPr/>
        </p:nvSpPr>
        <p:spPr>
          <a:xfrm>
            <a:off x="3879017" y="3582156"/>
            <a:ext cx="559769"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Poppins" pitchFamily="2" charset="77"/>
              </a:rPr>
              <a:t>Alto</a:t>
            </a:r>
          </a:p>
        </p:txBody>
      </p:sp>
      <p:sp>
        <p:nvSpPr>
          <p:cNvPr id="15" name="TextBox 29">
            <a:extLst>
              <a:ext uri="{FF2B5EF4-FFF2-40B4-BE49-F238E27FC236}">
                <a16:creationId xmlns:a16="http://schemas.microsoft.com/office/drawing/2014/main" xmlns="" id="{CCDC4674-4914-4B69-B88D-7E3064867805}"/>
              </a:ext>
            </a:extLst>
          </p:cNvPr>
          <p:cNvSpPr txBox="1"/>
          <p:nvPr/>
        </p:nvSpPr>
        <p:spPr>
          <a:xfrm>
            <a:off x="3718718" y="4037538"/>
            <a:ext cx="880370"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Poppins" pitchFamily="2" charset="77"/>
              </a:rPr>
              <a:t>Medio</a:t>
            </a:r>
          </a:p>
        </p:txBody>
      </p:sp>
      <p:sp>
        <p:nvSpPr>
          <p:cNvPr id="16" name="TextBox 31">
            <a:extLst>
              <a:ext uri="{FF2B5EF4-FFF2-40B4-BE49-F238E27FC236}">
                <a16:creationId xmlns:a16="http://schemas.microsoft.com/office/drawing/2014/main" xmlns="" id="{3DA7AC61-5D52-4D8D-A24C-BB00F1AEED75}"/>
              </a:ext>
            </a:extLst>
          </p:cNvPr>
          <p:cNvSpPr txBox="1"/>
          <p:nvPr/>
        </p:nvSpPr>
        <p:spPr>
          <a:xfrm>
            <a:off x="3897965" y="4492920"/>
            <a:ext cx="521874" cy="338554"/>
          </a:xfrm>
          <a:prstGeom prst="rect">
            <a:avLst/>
          </a:prstGeom>
          <a:noFill/>
        </p:spPr>
        <p:txBody>
          <a:bodyPr wrap="none" rtlCol="0" anchor="ctr" anchorCtr="0">
            <a:spAutoFit/>
          </a:bodyPr>
          <a:lstStyle/>
          <a:p>
            <a:pPr algn="ctr"/>
            <a:r>
              <a:rPr lang="en-GB" sz="1600" b="1" dirty="0">
                <a:solidFill>
                  <a:schemeClr val="tx2"/>
                </a:solidFill>
                <a:latin typeface="+mj-lt"/>
                <a:ea typeface="League Spartan" charset="0"/>
                <a:cs typeface="Poppins" pitchFamily="2" charset="77"/>
              </a:rPr>
              <a:t>Bajo</a:t>
            </a:r>
          </a:p>
        </p:txBody>
      </p:sp>
      <p:sp>
        <p:nvSpPr>
          <p:cNvPr id="17" name="Rectangle 38">
            <a:extLst>
              <a:ext uri="{FF2B5EF4-FFF2-40B4-BE49-F238E27FC236}">
                <a16:creationId xmlns:a16="http://schemas.microsoft.com/office/drawing/2014/main" xmlns="" id="{283E8CB1-E771-40E7-A238-D32B38D59728}"/>
              </a:ext>
            </a:extLst>
          </p:cNvPr>
          <p:cNvSpPr/>
          <p:nvPr/>
        </p:nvSpPr>
        <p:spPr>
          <a:xfrm>
            <a:off x="4796036" y="3520695"/>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8" name="Rectangle 39">
            <a:extLst>
              <a:ext uri="{FF2B5EF4-FFF2-40B4-BE49-F238E27FC236}">
                <a16:creationId xmlns:a16="http://schemas.microsoft.com/office/drawing/2014/main" xmlns="" id="{CE0B3DEC-0A98-453E-BB8A-77173DA1C9C9}"/>
              </a:ext>
            </a:extLst>
          </p:cNvPr>
          <p:cNvSpPr/>
          <p:nvPr/>
        </p:nvSpPr>
        <p:spPr>
          <a:xfrm>
            <a:off x="4796036" y="3978107"/>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Rectangle 40">
            <a:extLst>
              <a:ext uri="{FF2B5EF4-FFF2-40B4-BE49-F238E27FC236}">
                <a16:creationId xmlns:a16="http://schemas.microsoft.com/office/drawing/2014/main" xmlns="" id="{7EEFBE20-DA64-42DC-A986-394E8609D554}"/>
              </a:ext>
            </a:extLst>
          </p:cNvPr>
          <p:cNvSpPr/>
          <p:nvPr/>
        </p:nvSpPr>
        <p:spPr>
          <a:xfrm>
            <a:off x="4796036" y="4435519"/>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0" name="Rectangle 46">
            <a:extLst>
              <a:ext uri="{FF2B5EF4-FFF2-40B4-BE49-F238E27FC236}">
                <a16:creationId xmlns:a16="http://schemas.microsoft.com/office/drawing/2014/main" xmlns="" id="{22CADF6B-2129-4252-9370-C700C77A3A98}"/>
              </a:ext>
            </a:extLst>
          </p:cNvPr>
          <p:cNvSpPr/>
          <p:nvPr/>
        </p:nvSpPr>
        <p:spPr>
          <a:xfrm>
            <a:off x="6422330" y="3520695"/>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1" name="Rectangle 47">
            <a:extLst>
              <a:ext uri="{FF2B5EF4-FFF2-40B4-BE49-F238E27FC236}">
                <a16:creationId xmlns:a16="http://schemas.microsoft.com/office/drawing/2014/main" xmlns="" id="{F484E853-6417-4444-96E3-538E5EECAC9A}"/>
              </a:ext>
            </a:extLst>
          </p:cNvPr>
          <p:cNvSpPr/>
          <p:nvPr/>
        </p:nvSpPr>
        <p:spPr>
          <a:xfrm>
            <a:off x="6422330" y="3978107"/>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2" name="Rectangle 48">
            <a:extLst>
              <a:ext uri="{FF2B5EF4-FFF2-40B4-BE49-F238E27FC236}">
                <a16:creationId xmlns:a16="http://schemas.microsoft.com/office/drawing/2014/main" xmlns="" id="{87040075-ED4F-4E01-9C0A-09C868C4D95C}"/>
              </a:ext>
            </a:extLst>
          </p:cNvPr>
          <p:cNvSpPr/>
          <p:nvPr/>
        </p:nvSpPr>
        <p:spPr>
          <a:xfrm>
            <a:off x="6422330" y="4435519"/>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Rectangle 54">
            <a:extLst>
              <a:ext uri="{FF2B5EF4-FFF2-40B4-BE49-F238E27FC236}">
                <a16:creationId xmlns:a16="http://schemas.microsoft.com/office/drawing/2014/main" xmlns="" id="{52FB6ABB-A09D-4857-B509-74535FAA2CDF}"/>
              </a:ext>
            </a:extLst>
          </p:cNvPr>
          <p:cNvSpPr/>
          <p:nvPr/>
        </p:nvSpPr>
        <p:spPr>
          <a:xfrm>
            <a:off x="8039100" y="3520695"/>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4" name="Rectangle 55">
            <a:extLst>
              <a:ext uri="{FF2B5EF4-FFF2-40B4-BE49-F238E27FC236}">
                <a16:creationId xmlns:a16="http://schemas.microsoft.com/office/drawing/2014/main" xmlns="" id="{34F6AB48-B881-4E85-B236-AB248CFA4085}"/>
              </a:ext>
            </a:extLst>
          </p:cNvPr>
          <p:cNvSpPr/>
          <p:nvPr/>
        </p:nvSpPr>
        <p:spPr>
          <a:xfrm>
            <a:off x="8039100" y="3978107"/>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5" name="Rectangle 56">
            <a:extLst>
              <a:ext uri="{FF2B5EF4-FFF2-40B4-BE49-F238E27FC236}">
                <a16:creationId xmlns:a16="http://schemas.microsoft.com/office/drawing/2014/main" xmlns="" id="{41FEAF7E-39C2-43A7-8D63-F5AE5AF77DF6}"/>
              </a:ext>
            </a:extLst>
          </p:cNvPr>
          <p:cNvSpPr/>
          <p:nvPr/>
        </p:nvSpPr>
        <p:spPr>
          <a:xfrm>
            <a:off x="8039100" y="4435519"/>
            <a:ext cx="1608284" cy="457412"/>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 name="Rechteck 25">
            <a:extLst>
              <a:ext uri="{FF2B5EF4-FFF2-40B4-BE49-F238E27FC236}">
                <a16:creationId xmlns:a16="http://schemas.microsoft.com/office/drawing/2014/main" xmlns="" id="{186982B8-0847-4930-A485-36FA59AC248B}"/>
              </a:ext>
            </a:extLst>
          </p:cNvPr>
          <p:cNvSpPr/>
          <p:nvPr/>
        </p:nvSpPr>
        <p:spPr>
          <a:xfrm>
            <a:off x="5497183" y="4540400"/>
            <a:ext cx="266700" cy="247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7" name="Rechteck 26">
            <a:extLst>
              <a:ext uri="{FF2B5EF4-FFF2-40B4-BE49-F238E27FC236}">
                <a16:creationId xmlns:a16="http://schemas.microsoft.com/office/drawing/2014/main" xmlns="" id="{39E54A75-BA91-424C-8938-954BF5D9CB81}"/>
              </a:ext>
            </a:extLst>
          </p:cNvPr>
          <p:cNvSpPr/>
          <p:nvPr/>
        </p:nvSpPr>
        <p:spPr>
          <a:xfrm>
            <a:off x="5497183" y="4093459"/>
            <a:ext cx="266700" cy="247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8" name="Rechteck 27">
            <a:extLst>
              <a:ext uri="{FF2B5EF4-FFF2-40B4-BE49-F238E27FC236}">
                <a16:creationId xmlns:a16="http://schemas.microsoft.com/office/drawing/2014/main" xmlns="" id="{A6963E33-AD1C-475C-89C5-41700FB21A9F}"/>
              </a:ext>
            </a:extLst>
          </p:cNvPr>
          <p:cNvSpPr/>
          <p:nvPr/>
        </p:nvSpPr>
        <p:spPr>
          <a:xfrm>
            <a:off x="5497183" y="3642282"/>
            <a:ext cx="266700"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X</a:t>
            </a:r>
          </a:p>
        </p:txBody>
      </p:sp>
      <p:sp>
        <p:nvSpPr>
          <p:cNvPr id="29" name="Rechteck 28">
            <a:extLst>
              <a:ext uri="{FF2B5EF4-FFF2-40B4-BE49-F238E27FC236}">
                <a16:creationId xmlns:a16="http://schemas.microsoft.com/office/drawing/2014/main" xmlns="" id="{54E8BEF7-CFB1-46AD-BB8C-145A00D56CFA}"/>
              </a:ext>
            </a:extLst>
          </p:cNvPr>
          <p:cNvSpPr/>
          <p:nvPr/>
        </p:nvSpPr>
        <p:spPr>
          <a:xfrm>
            <a:off x="7089974" y="4532047"/>
            <a:ext cx="266700" cy="2476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X</a:t>
            </a:r>
          </a:p>
        </p:txBody>
      </p:sp>
      <p:sp>
        <p:nvSpPr>
          <p:cNvPr id="30" name="Rechteck 29">
            <a:extLst>
              <a:ext uri="{FF2B5EF4-FFF2-40B4-BE49-F238E27FC236}">
                <a16:creationId xmlns:a16="http://schemas.microsoft.com/office/drawing/2014/main" xmlns="" id="{78428677-2F04-40D7-B5F4-2F1EA7BD4763}"/>
              </a:ext>
            </a:extLst>
          </p:cNvPr>
          <p:cNvSpPr/>
          <p:nvPr/>
        </p:nvSpPr>
        <p:spPr>
          <a:xfrm>
            <a:off x="7089974" y="4085106"/>
            <a:ext cx="266700" cy="24765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Rechteck 30">
            <a:extLst>
              <a:ext uri="{FF2B5EF4-FFF2-40B4-BE49-F238E27FC236}">
                <a16:creationId xmlns:a16="http://schemas.microsoft.com/office/drawing/2014/main" xmlns="" id="{360F374D-9CD3-4C9F-B580-4E54536426AA}"/>
              </a:ext>
            </a:extLst>
          </p:cNvPr>
          <p:cNvSpPr/>
          <p:nvPr/>
        </p:nvSpPr>
        <p:spPr>
          <a:xfrm>
            <a:off x="7089974" y="3633929"/>
            <a:ext cx="266700" cy="24765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2" name="Rechteck 31">
            <a:extLst>
              <a:ext uri="{FF2B5EF4-FFF2-40B4-BE49-F238E27FC236}">
                <a16:creationId xmlns:a16="http://schemas.microsoft.com/office/drawing/2014/main" xmlns="" id="{374120C8-0186-4F5A-8483-CD5DADB720FC}"/>
              </a:ext>
            </a:extLst>
          </p:cNvPr>
          <p:cNvSpPr/>
          <p:nvPr/>
        </p:nvSpPr>
        <p:spPr>
          <a:xfrm>
            <a:off x="8713824" y="4523697"/>
            <a:ext cx="266700" cy="24765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3" name="Rechteck 32">
            <a:extLst>
              <a:ext uri="{FF2B5EF4-FFF2-40B4-BE49-F238E27FC236}">
                <a16:creationId xmlns:a16="http://schemas.microsoft.com/office/drawing/2014/main" xmlns="" id="{E87BC503-B8DC-4DCF-B4CE-CDB60B1F42F4}"/>
              </a:ext>
            </a:extLst>
          </p:cNvPr>
          <p:cNvSpPr/>
          <p:nvPr/>
        </p:nvSpPr>
        <p:spPr>
          <a:xfrm>
            <a:off x="8713824" y="4076756"/>
            <a:ext cx="266700" cy="2476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X</a:t>
            </a:r>
          </a:p>
        </p:txBody>
      </p:sp>
      <p:sp>
        <p:nvSpPr>
          <p:cNvPr id="34" name="Rechteck 33">
            <a:extLst>
              <a:ext uri="{FF2B5EF4-FFF2-40B4-BE49-F238E27FC236}">
                <a16:creationId xmlns:a16="http://schemas.microsoft.com/office/drawing/2014/main" xmlns="" id="{9B6EAFD3-A066-4360-9202-686AE91E3AF7}"/>
              </a:ext>
            </a:extLst>
          </p:cNvPr>
          <p:cNvSpPr/>
          <p:nvPr/>
        </p:nvSpPr>
        <p:spPr>
          <a:xfrm>
            <a:off x="8722107" y="3625579"/>
            <a:ext cx="250135" cy="24765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5" name="Pfeil: nach rechts 34">
            <a:extLst>
              <a:ext uri="{FF2B5EF4-FFF2-40B4-BE49-F238E27FC236}">
                <a16:creationId xmlns:a16="http://schemas.microsoft.com/office/drawing/2014/main" xmlns="" id="{4B9120D0-46F5-42AF-83D4-CE5FA50632A3}"/>
              </a:ext>
            </a:extLst>
          </p:cNvPr>
          <p:cNvSpPr/>
          <p:nvPr/>
        </p:nvSpPr>
        <p:spPr>
          <a:xfrm>
            <a:off x="9798233" y="4033682"/>
            <a:ext cx="419100" cy="367204"/>
          </a:xfrm>
          <a:prstGeom prst="rightArrow">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6" name="TextBox 28">
            <a:extLst>
              <a:ext uri="{FF2B5EF4-FFF2-40B4-BE49-F238E27FC236}">
                <a16:creationId xmlns:a16="http://schemas.microsoft.com/office/drawing/2014/main" xmlns="" id="{FB16084B-8E2D-4C1E-AB96-31AC8E4D05C3}"/>
              </a:ext>
            </a:extLst>
          </p:cNvPr>
          <p:cNvSpPr txBox="1"/>
          <p:nvPr/>
        </p:nvSpPr>
        <p:spPr>
          <a:xfrm>
            <a:off x="10322650" y="4039656"/>
            <a:ext cx="279243" cy="338554"/>
          </a:xfrm>
          <a:prstGeom prst="rect">
            <a:avLst/>
          </a:prstGeom>
          <a:noFill/>
        </p:spPr>
        <p:txBody>
          <a:bodyPr wrap="none" rtlCol="0" anchor="ctr" anchorCtr="0">
            <a:spAutoFit/>
          </a:bodyPr>
          <a:lstStyle/>
          <a:p>
            <a:pPr algn="ctr"/>
            <a:r>
              <a:rPr lang="en-GB" sz="1600" b="1" dirty="0">
                <a:solidFill>
                  <a:srgbClr val="E53292"/>
                </a:solidFill>
                <a:latin typeface="+mj-lt"/>
                <a:ea typeface="League Spartan" charset="0"/>
                <a:cs typeface="Poppins" pitchFamily="2" charset="77"/>
              </a:rPr>
              <a:t>?</a:t>
            </a:r>
          </a:p>
        </p:txBody>
      </p:sp>
    </p:spTree>
    <p:extLst>
      <p:ext uri="{BB962C8B-B14F-4D97-AF65-F5344CB8AC3E}">
        <p14:creationId xmlns:p14="http://schemas.microsoft.com/office/powerpoint/2010/main" val="259398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2074" y="566415"/>
            <a:ext cx="8852375" cy="697353"/>
          </a:xfrm>
        </p:spPr>
        <p:txBody>
          <a:bodyPr>
            <a:normAutofit/>
          </a:bodyPr>
          <a:lstStyle/>
          <a:p>
            <a:r>
              <a:rPr lang="en-GB" dirty="0"/>
              <a:t>Paso 2. Adoptar una escala numérica: Impacto del riesgo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11444" y="1928142"/>
            <a:ext cx="3270698" cy="492985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Una </a:t>
            </a:r>
            <a:r>
              <a:rPr lang="en-GB" sz="2000" dirty="0">
                <a:solidFill>
                  <a:srgbClr val="245473"/>
                </a:solidFill>
                <a:latin typeface="+mj-lt"/>
                <a:ea typeface="Open Sans Light" panose="020B0306030504020204" pitchFamily="34" charset="0"/>
                <a:cs typeface="Open Sans Light" panose="020B0306030504020204" pitchFamily="34" charset="0"/>
              </a:rPr>
              <a:t>vez que se haya implementado una evaluación estandarizada, el </a:t>
            </a: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siguiente paso es adoptar una escala numérica uniforme que se utilizará para evaluar los riesgos.</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Definir un reglamento de evaluación estandarizado y unos criterios estandarizados para cada uno de los grupos, como en el ejemplo de un impacto de riesgo mayor. </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Los criterios y las descripciones deben adaptarse a su empresa</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59" name="Rectangle 8">
            <a:extLst>
              <a:ext uri="{FF2B5EF4-FFF2-40B4-BE49-F238E27FC236}">
                <a16:creationId xmlns:a16="http://schemas.microsoft.com/office/drawing/2014/main" xmlns="" id="{0CB5D332-AFF1-4DA3-ABE6-5928B6043A8A}"/>
              </a:ext>
            </a:extLst>
          </p:cNvPr>
          <p:cNvSpPr/>
          <p:nvPr/>
        </p:nvSpPr>
        <p:spPr>
          <a:xfrm>
            <a:off x="3782090" y="2142500"/>
            <a:ext cx="1526713" cy="5475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60" name="Rectangle 9">
            <a:extLst>
              <a:ext uri="{FF2B5EF4-FFF2-40B4-BE49-F238E27FC236}">
                <a16:creationId xmlns:a16="http://schemas.microsoft.com/office/drawing/2014/main" xmlns="" id="{31DA37B4-9410-4245-B421-758214EEC6E8}"/>
              </a:ext>
            </a:extLst>
          </p:cNvPr>
          <p:cNvSpPr/>
          <p:nvPr/>
        </p:nvSpPr>
        <p:spPr>
          <a:xfrm>
            <a:off x="5344618" y="2142500"/>
            <a:ext cx="1526713" cy="5475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61" name="Rectangle 10">
            <a:extLst>
              <a:ext uri="{FF2B5EF4-FFF2-40B4-BE49-F238E27FC236}">
                <a16:creationId xmlns:a16="http://schemas.microsoft.com/office/drawing/2014/main" xmlns="" id="{84A11E7A-A428-4C17-946D-29DF2269C727}"/>
              </a:ext>
            </a:extLst>
          </p:cNvPr>
          <p:cNvSpPr/>
          <p:nvPr/>
        </p:nvSpPr>
        <p:spPr>
          <a:xfrm>
            <a:off x="6906871" y="2142500"/>
            <a:ext cx="1526713" cy="547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62" name="Rectangle 11">
            <a:extLst>
              <a:ext uri="{FF2B5EF4-FFF2-40B4-BE49-F238E27FC236}">
                <a16:creationId xmlns:a16="http://schemas.microsoft.com/office/drawing/2014/main" xmlns="" id="{11678E15-2926-44DE-BD19-6574AF6CFDD8}"/>
              </a:ext>
            </a:extLst>
          </p:cNvPr>
          <p:cNvSpPr/>
          <p:nvPr/>
        </p:nvSpPr>
        <p:spPr>
          <a:xfrm>
            <a:off x="8469124" y="2142500"/>
            <a:ext cx="1526713" cy="5475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63" name="Rectangle 12">
            <a:extLst>
              <a:ext uri="{FF2B5EF4-FFF2-40B4-BE49-F238E27FC236}">
                <a16:creationId xmlns:a16="http://schemas.microsoft.com/office/drawing/2014/main" xmlns="" id="{B85F7FA7-EAAD-45EA-8CD3-F69794D8DC5D}"/>
              </a:ext>
            </a:extLst>
          </p:cNvPr>
          <p:cNvSpPr/>
          <p:nvPr/>
        </p:nvSpPr>
        <p:spPr>
          <a:xfrm flipH="1">
            <a:off x="10031376" y="2143604"/>
            <a:ext cx="1526713" cy="5475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64" name="TextBox 20">
            <a:extLst>
              <a:ext uri="{FF2B5EF4-FFF2-40B4-BE49-F238E27FC236}">
                <a16:creationId xmlns:a16="http://schemas.microsoft.com/office/drawing/2014/main" xmlns="" id="{FC1F92FE-EE26-44B8-9C63-4672A3F61701}"/>
              </a:ext>
            </a:extLst>
          </p:cNvPr>
          <p:cNvSpPr txBox="1"/>
          <p:nvPr/>
        </p:nvSpPr>
        <p:spPr>
          <a:xfrm>
            <a:off x="3852820" y="2091649"/>
            <a:ext cx="1412566" cy="646331"/>
          </a:xfrm>
          <a:prstGeom prst="rect">
            <a:avLst/>
          </a:prstGeom>
          <a:noFill/>
        </p:spPr>
        <p:txBody>
          <a:bodyPr wrap="none" rtlCol="0" anchor="t">
            <a:spAutoFit/>
          </a:bodyPr>
          <a:lstStyle/>
          <a:p>
            <a:pPr algn="ctr"/>
            <a:r>
              <a:rPr lang="en-GB" dirty="0">
                <a:solidFill>
                  <a:schemeClr val="bg1"/>
                </a:solidFill>
                <a:latin typeface="Lato" panose="020F0502020204030203" pitchFamily="34" charset="0"/>
                <a:ea typeface="Lato" panose="020F0502020204030203" pitchFamily="34" charset="0"/>
                <a:cs typeface="Lato" panose="020F0502020204030203" pitchFamily="34" charset="0"/>
              </a:rPr>
              <a:t>1-2</a:t>
            </a:r>
            <a:br>
              <a:rPr lang="en-GB"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Insignificante</a:t>
            </a:r>
          </a:p>
        </p:txBody>
      </p:sp>
      <p:sp>
        <p:nvSpPr>
          <p:cNvPr id="65" name="TextBox 21">
            <a:extLst>
              <a:ext uri="{FF2B5EF4-FFF2-40B4-BE49-F238E27FC236}">
                <a16:creationId xmlns:a16="http://schemas.microsoft.com/office/drawing/2014/main" xmlns="" id="{A9A4CEF8-E945-42A6-8B52-70FA178D447A}"/>
              </a:ext>
            </a:extLst>
          </p:cNvPr>
          <p:cNvSpPr txBox="1"/>
          <p:nvPr/>
        </p:nvSpPr>
        <p:spPr>
          <a:xfrm>
            <a:off x="5699897" y="2095991"/>
            <a:ext cx="792205" cy="646331"/>
          </a:xfrm>
          <a:prstGeom prst="rect">
            <a:avLst/>
          </a:prstGeom>
          <a:noFill/>
        </p:spPr>
        <p:txBody>
          <a:bodyPr wrap="none" rtlCol="0" anchor="t">
            <a:spAutoFit/>
          </a:bodyPr>
          <a:lstStyle/>
          <a:p>
            <a:pPr algn="ctr"/>
            <a:r>
              <a:rPr lang="en-GB" dirty="0">
                <a:solidFill>
                  <a:schemeClr val="bg1"/>
                </a:solidFill>
                <a:latin typeface="Lato" panose="020F0502020204030203" pitchFamily="34" charset="0"/>
                <a:ea typeface="Lato" panose="020F0502020204030203" pitchFamily="34" charset="0"/>
                <a:cs typeface="Lato" panose="020F0502020204030203" pitchFamily="34" charset="0"/>
              </a:rPr>
              <a:t>3-4</a:t>
            </a:r>
            <a:br>
              <a:rPr lang="en-GB"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Menor</a:t>
            </a:r>
          </a:p>
        </p:txBody>
      </p:sp>
      <p:sp>
        <p:nvSpPr>
          <p:cNvPr id="66" name="TextBox 22">
            <a:extLst>
              <a:ext uri="{FF2B5EF4-FFF2-40B4-BE49-F238E27FC236}">
                <a16:creationId xmlns:a16="http://schemas.microsoft.com/office/drawing/2014/main" xmlns="" id="{BDF25FF7-028C-4A87-A587-A9056ED4C20B}"/>
              </a:ext>
            </a:extLst>
          </p:cNvPr>
          <p:cNvSpPr txBox="1"/>
          <p:nvPr/>
        </p:nvSpPr>
        <p:spPr>
          <a:xfrm>
            <a:off x="7083427" y="2078858"/>
            <a:ext cx="1176733" cy="646331"/>
          </a:xfrm>
          <a:prstGeom prst="rect">
            <a:avLst/>
          </a:prstGeom>
          <a:noFill/>
        </p:spPr>
        <p:txBody>
          <a:bodyPr wrap="none" rtlCol="0" anchor="t">
            <a:spAutoFit/>
          </a:bodyPr>
          <a:lstStyle/>
          <a:p>
            <a:pPr algn="ctr"/>
            <a:r>
              <a:rPr lang="en-GB" dirty="0">
                <a:solidFill>
                  <a:schemeClr val="bg1"/>
                </a:solidFill>
                <a:latin typeface="Lato" panose="020F0502020204030203" pitchFamily="34" charset="0"/>
                <a:ea typeface="Lato" panose="020F0502020204030203" pitchFamily="34" charset="0"/>
                <a:cs typeface="Lato" panose="020F0502020204030203" pitchFamily="34" charset="0"/>
              </a:rPr>
              <a:t>5-6</a:t>
            </a:r>
            <a:br>
              <a:rPr lang="en-GB"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Moderado</a:t>
            </a:r>
          </a:p>
        </p:txBody>
      </p:sp>
      <p:sp>
        <p:nvSpPr>
          <p:cNvPr id="67" name="TextBox 23">
            <a:extLst>
              <a:ext uri="{FF2B5EF4-FFF2-40B4-BE49-F238E27FC236}">
                <a16:creationId xmlns:a16="http://schemas.microsoft.com/office/drawing/2014/main" xmlns="" id="{FA97AD81-6B97-4CCF-BB9C-5088A23285B9}"/>
              </a:ext>
            </a:extLst>
          </p:cNvPr>
          <p:cNvSpPr txBox="1"/>
          <p:nvPr/>
        </p:nvSpPr>
        <p:spPr>
          <a:xfrm>
            <a:off x="8793438" y="2078857"/>
            <a:ext cx="926857" cy="646331"/>
          </a:xfrm>
          <a:prstGeom prst="rect">
            <a:avLst/>
          </a:prstGeom>
          <a:noFill/>
        </p:spPr>
        <p:txBody>
          <a:bodyPr wrap="none" rtlCol="0" anchor="t">
            <a:spAutoFit/>
          </a:bodyPr>
          <a:lstStyle/>
          <a:p>
            <a:pPr algn="ctr"/>
            <a:r>
              <a:rPr lang="en-GB" dirty="0">
                <a:solidFill>
                  <a:schemeClr val="bg1"/>
                </a:solidFill>
                <a:latin typeface="Lato" panose="020F0502020204030203" pitchFamily="34" charset="0"/>
                <a:ea typeface="Lato" panose="020F0502020204030203" pitchFamily="34" charset="0"/>
                <a:cs typeface="Lato" panose="020F0502020204030203" pitchFamily="34" charset="0"/>
              </a:rPr>
              <a:t>7-8</a:t>
            </a:r>
            <a:br>
              <a:rPr lang="en-GB"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Serio</a:t>
            </a:r>
          </a:p>
        </p:txBody>
      </p:sp>
      <p:sp>
        <p:nvSpPr>
          <p:cNvPr id="68" name="TextBox 24">
            <a:extLst>
              <a:ext uri="{FF2B5EF4-FFF2-40B4-BE49-F238E27FC236}">
                <a16:creationId xmlns:a16="http://schemas.microsoft.com/office/drawing/2014/main" xmlns="" id="{856F8863-83E3-4E9E-9761-F25E9E68A5E7}"/>
              </a:ext>
            </a:extLst>
          </p:cNvPr>
          <p:cNvSpPr txBox="1"/>
          <p:nvPr/>
        </p:nvSpPr>
        <p:spPr>
          <a:xfrm>
            <a:off x="10405041" y="2091648"/>
            <a:ext cx="779381" cy="646331"/>
          </a:xfrm>
          <a:prstGeom prst="rect">
            <a:avLst/>
          </a:prstGeom>
          <a:noFill/>
        </p:spPr>
        <p:txBody>
          <a:bodyPr wrap="none" rtlCol="0" anchor="t">
            <a:spAutoFit/>
          </a:bodyPr>
          <a:lstStyle/>
          <a:p>
            <a:pPr algn="ctr"/>
            <a:r>
              <a:rPr lang="en-GB" dirty="0">
                <a:solidFill>
                  <a:schemeClr val="bg1"/>
                </a:solidFill>
                <a:latin typeface="Lato" panose="020F0502020204030203" pitchFamily="34" charset="0"/>
                <a:ea typeface="Lato" panose="020F0502020204030203" pitchFamily="34" charset="0"/>
                <a:cs typeface="Lato" panose="020F0502020204030203" pitchFamily="34" charset="0"/>
              </a:rPr>
              <a:t>9-10</a:t>
            </a:r>
            <a:br>
              <a:rPr lang="en-GB"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Mayor</a:t>
            </a:r>
          </a:p>
        </p:txBody>
      </p:sp>
      <p:sp>
        <p:nvSpPr>
          <p:cNvPr id="69" name="Rectangle 34">
            <a:extLst>
              <a:ext uri="{FF2B5EF4-FFF2-40B4-BE49-F238E27FC236}">
                <a16:creationId xmlns:a16="http://schemas.microsoft.com/office/drawing/2014/main" xmlns="" id="{747B603E-E33C-446B-BA52-168CA6E906F3}"/>
              </a:ext>
            </a:extLst>
          </p:cNvPr>
          <p:cNvSpPr/>
          <p:nvPr/>
        </p:nvSpPr>
        <p:spPr>
          <a:xfrm>
            <a:off x="3782090" y="2716215"/>
            <a:ext cx="1526713" cy="1025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70" name="Rectangle 35">
            <a:extLst>
              <a:ext uri="{FF2B5EF4-FFF2-40B4-BE49-F238E27FC236}">
                <a16:creationId xmlns:a16="http://schemas.microsoft.com/office/drawing/2014/main" xmlns="" id="{FD6D428B-1C3B-40D8-8D8E-074CE8C40FA9}"/>
              </a:ext>
            </a:extLst>
          </p:cNvPr>
          <p:cNvSpPr/>
          <p:nvPr/>
        </p:nvSpPr>
        <p:spPr>
          <a:xfrm>
            <a:off x="5344618" y="2716215"/>
            <a:ext cx="1526713" cy="1025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71" name="Rectangle 36">
            <a:extLst>
              <a:ext uri="{FF2B5EF4-FFF2-40B4-BE49-F238E27FC236}">
                <a16:creationId xmlns:a16="http://schemas.microsoft.com/office/drawing/2014/main" xmlns="" id="{958FCD2F-94E8-4874-B81F-646750629A8C}"/>
              </a:ext>
            </a:extLst>
          </p:cNvPr>
          <p:cNvSpPr/>
          <p:nvPr/>
        </p:nvSpPr>
        <p:spPr>
          <a:xfrm>
            <a:off x="6906871" y="2716215"/>
            <a:ext cx="1526713" cy="1025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72" name="Rectangle 37">
            <a:extLst>
              <a:ext uri="{FF2B5EF4-FFF2-40B4-BE49-F238E27FC236}">
                <a16:creationId xmlns:a16="http://schemas.microsoft.com/office/drawing/2014/main" xmlns="" id="{B4524175-5AD7-4E90-A45E-5A1B0EDE7E4E}"/>
              </a:ext>
            </a:extLst>
          </p:cNvPr>
          <p:cNvSpPr/>
          <p:nvPr/>
        </p:nvSpPr>
        <p:spPr>
          <a:xfrm>
            <a:off x="8469124" y="2716215"/>
            <a:ext cx="1526713" cy="1025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73" name="Rectangle 38">
            <a:extLst>
              <a:ext uri="{FF2B5EF4-FFF2-40B4-BE49-F238E27FC236}">
                <a16:creationId xmlns:a16="http://schemas.microsoft.com/office/drawing/2014/main" xmlns="" id="{15D06FFC-4D85-4902-99CF-4616D75FD711}"/>
              </a:ext>
            </a:extLst>
          </p:cNvPr>
          <p:cNvSpPr/>
          <p:nvPr/>
        </p:nvSpPr>
        <p:spPr>
          <a:xfrm flipH="1">
            <a:off x="10031375" y="2717326"/>
            <a:ext cx="1526713" cy="1025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74" name="Subtitle 2">
            <a:extLst>
              <a:ext uri="{FF2B5EF4-FFF2-40B4-BE49-F238E27FC236}">
                <a16:creationId xmlns:a16="http://schemas.microsoft.com/office/drawing/2014/main" xmlns="" id="{9541021B-7E0A-4A1C-9539-B22DBF644908}"/>
              </a:ext>
            </a:extLst>
          </p:cNvPr>
          <p:cNvSpPr txBox="1">
            <a:spLocks/>
          </p:cNvSpPr>
          <p:nvPr/>
        </p:nvSpPr>
        <p:spPr>
          <a:xfrm>
            <a:off x="3856791" y="2799855"/>
            <a:ext cx="1386945" cy="85678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Financiero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Legal</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Operativo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Normativa</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Estratégico</a:t>
            </a:r>
          </a:p>
        </p:txBody>
      </p:sp>
      <p:sp>
        <p:nvSpPr>
          <p:cNvPr id="81" name="Subtitle 2">
            <a:extLst>
              <a:ext uri="{FF2B5EF4-FFF2-40B4-BE49-F238E27FC236}">
                <a16:creationId xmlns:a16="http://schemas.microsoft.com/office/drawing/2014/main" xmlns="" id="{F026B6FF-B4A1-4F9C-AD97-B21890F9CB9B}"/>
              </a:ext>
            </a:extLst>
          </p:cNvPr>
          <p:cNvSpPr txBox="1">
            <a:spLocks/>
          </p:cNvSpPr>
          <p:nvPr/>
        </p:nvSpPr>
        <p:spPr>
          <a:xfrm>
            <a:off x="5414366" y="2798761"/>
            <a:ext cx="1386945" cy="85678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Financiero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Legal</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Operativo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Normativa</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Estratégico</a:t>
            </a:r>
          </a:p>
        </p:txBody>
      </p:sp>
      <p:sp>
        <p:nvSpPr>
          <p:cNvPr id="82" name="Subtitle 2">
            <a:extLst>
              <a:ext uri="{FF2B5EF4-FFF2-40B4-BE49-F238E27FC236}">
                <a16:creationId xmlns:a16="http://schemas.microsoft.com/office/drawing/2014/main" xmlns="" id="{5C2EAFC9-CF7D-4FD2-AAEF-E6874ADA1161}"/>
              </a:ext>
            </a:extLst>
          </p:cNvPr>
          <p:cNvSpPr txBox="1">
            <a:spLocks/>
          </p:cNvSpPr>
          <p:nvPr/>
        </p:nvSpPr>
        <p:spPr>
          <a:xfrm>
            <a:off x="6976754" y="2805107"/>
            <a:ext cx="1386945" cy="85678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Financiero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Legal</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Operativo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Normativa</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Estratégico</a:t>
            </a:r>
          </a:p>
        </p:txBody>
      </p:sp>
      <p:sp>
        <p:nvSpPr>
          <p:cNvPr id="83" name="Subtitle 2">
            <a:extLst>
              <a:ext uri="{FF2B5EF4-FFF2-40B4-BE49-F238E27FC236}">
                <a16:creationId xmlns:a16="http://schemas.microsoft.com/office/drawing/2014/main" xmlns="" id="{30E86527-B78D-4E2F-B69D-5C85D285FC62}"/>
              </a:ext>
            </a:extLst>
          </p:cNvPr>
          <p:cNvSpPr txBox="1">
            <a:spLocks/>
          </p:cNvSpPr>
          <p:nvPr/>
        </p:nvSpPr>
        <p:spPr>
          <a:xfrm>
            <a:off x="8539005" y="2805719"/>
            <a:ext cx="1386945" cy="85678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Financiero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Legal</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Operativo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Normativa</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Estratégico</a:t>
            </a:r>
          </a:p>
        </p:txBody>
      </p:sp>
      <p:sp>
        <p:nvSpPr>
          <p:cNvPr id="84" name="Subtitle 2">
            <a:extLst>
              <a:ext uri="{FF2B5EF4-FFF2-40B4-BE49-F238E27FC236}">
                <a16:creationId xmlns:a16="http://schemas.microsoft.com/office/drawing/2014/main" xmlns="" id="{CDCCC49A-6AB1-4D3D-A8E2-E64523FD9B43}"/>
              </a:ext>
            </a:extLst>
          </p:cNvPr>
          <p:cNvSpPr txBox="1">
            <a:spLocks/>
          </p:cNvSpPr>
          <p:nvPr/>
        </p:nvSpPr>
        <p:spPr>
          <a:xfrm>
            <a:off x="10101258" y="2815847"/>
            <a:ext cx="1386945" cy="85678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Financiero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Legal</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Operativo</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Normativa</a:t>
            </a:r>
          </a:p>
          <a:p>
            <a:pPr marL="171450" indent="-171450" algn="l">
              <a:lnSpc>
                <a:spcPts val="1013"/>
              </a:lnSpc>
              <a:buFont typeface="Arial" panose="020B0604020202020204" pitchFamily="34" charset="0"/>
              <a:buChar char="•"/>
            </a:pPr>
            <a:r>
              <a:rPr lang="en-GB"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Estratégico</a:t>
            </a:r>
          </a:p>
        </p:txBody>
      </p:sp>
      <p:sp>
        <p:nvSpPr>
          <p:cNvPr id="86" name="Pfeil: nach rechts 85">
            <a:extLst>
              <a:ext uri="{FF2B5EF4-FFF2-40B4-BE49-F238E27FC236}">
                <a16:creationId xmlns:a16="http://schemas.microsoft.com/office/drawing/2014/main" xmlns="" id="{9D8C113A-DFF7-4935-B638-CEF0614D2638}"/>
              </a:ext>
            </a:extLst>
          </p:cNvPr>
          <p:cNvSpPr/>
          <p:nvPr/>
        </p:nvSpPr>
        <p:spPr>
          <a:xfrm rot="5400000">
            <a:off x="10686218" y="3719260"/>
            <a:ext cx="217024" cy="367204"/>
          </a:xfrm>
          <a:prstGeom prst="rightArrow">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7" name="Rectangle 38">
            <a:extLst>
              <a:ext uri="{FF2B5EF4-FFF2-40B4-BE49-F238E27FC236}">
                <a16:creationId xmlns:a16="http://schemas.microsoft.com/office/drawing/2014/main" xmlns="" id="{FF181686-0470-4E99-9AC0-ABD90AC2EE75}"/>
              </a:ext>
            </a:extLst>
          </p:cNvPr>
          <p:cNvSpPr/>
          <p:nvPr/>
        </p:nvSpPr>
        <p:spPr>
          <a:xfrm flipH="1">
            <a:off x="3782085" y="4016829"/>
            <a:ext cx="7786981" cy="901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mj-lt"/>
              </a:rPr>
              <a:t>Evalúe cada factor de riesgo según los criterios indicados a continuación. No conceda crédito a los controles o estrategias de mitigación existentes. No considere la frecuencia con la que puede producirse el impacto. En su lugar, califique como si el factor se manifestara sin controles una o más veces. Sólo se necesita un criterio para un nivel de impacto para evaluar en ese nivel.</a:t>
            </a:r>
          </a:p>
        </p:txBody>
      </p:sp>
      <p:sp>
        <p:nvSpPr>
          <p:cNvPr id="88" name="Rectangle 38">
            <a:extLst>
              <a:ext uri="{FF2B5EF4-FFF2-40B4-BE49-F238E27FC236}">
                <a16:creationId xmlns:a16="http://schemas.microsoft.com/office/drawing/2014/main" xmlns="" id="{AA230FBC-5A43-4C68-A357-80C306A963FC}"/>
              </a:ext>
            </a:extLst>
          </p:cNvPr>
          <p:cNvSpPr/>
          <p:nvPr/>
        </p:nvSpPr>
        <p:spPr>
          <a:xfrm flipH="1">
            <a:off x="3750180" y="5360963"/>
            <a:ext cx="7786981" cy="1338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71450" indent="-171450">
              <a:buFont typeface="Arial" panose="020B0604020202020204" pitchFamily="34" charset="0"/>
              <a:buChar char="•"/>
            </a:pPr>
            <a:r>
              <a:rPr lang="en-GB" sz="1600" dirty="0">
                <a:solidFill>
                  <a:schemeClr val="tx1"/>
                </a:solidFill>
                <a:latin typeface="+mj-lt"/>
              </a:rPr>
              <a:t>Impacto negativo en los ingresos netos de más de XX TEUR</a:t>
            </a:r>
          </a:p>
          <a:p>
            <a:pPr marL="171450" indent="-171450">
              <a:buFont typeface="Arial" panose="020B0604020202020204" pitchFamily="34" charset="0"/>
              <a:buChar char="•"/>
            </a:pPr>
            <a:r>
              <a:rPr lang="en-GB" sz="1600" dirty="0">
                <a:solidFill>
                  <a:schemeClr val="tx1"/>
                </a:solidFill>
                <a:latin typeface="+mj-lt"/>
              </a:rPr>
              <a:t>Impacto catastrófico en los estados financieros (por ejemplo, se dejan de cumplir ratios contractuales críticos / covenants)</a:t>
            </a:r>
          </a:p>
          <a:p>
            <a:pPr marL="171450" indent="-171450">
              <a:buFont typeface="Arial" panose="020B0604020202020204" pitchFamily="34" charset="0"/>
              <a:buChar char="•"/>
            </a:pPr>
            <a:r>
              <a:rPr lang="en-GB" sz="1600" dirty="0">
                <a:solidFill>
                  <a:schemeClr val="tx1"/>
                </a:solidFill>
                <a:latin typeface="+mj-lt"/>
              </a:rPr>
              <a:t>Las amenazas de responsabilidad cuestionan la condición de empresa en funcionamiento</a:t>
            </a:r>
          </a:p>
          <a:p>
            <a:pPr marL="171450" indent="-171450">
              <a:buFont typeface="Arial" panose="020B0604020202020204" pitchFamily="34" charset="0"/>
              <a:buChar char="•"/>
            </a:pPr>
            <a:r>
              <a:rPr lang="en-GB" sz="1600" dirty="0">
                <a:solidFill>
                  <a:schemeClr val="tx1"/>
                </a:solidFill>
                <a:latin typeface="+mj-lt"/>
              </a:rPr>
              <a:t>Los organismos reguladores toman el control de los activos</a:t>
            </a:r>
          </a:p>
          <a:p>
            <a:endParaRPr lang="en-GB" sz="1400" dirty="0">
              <a:solidFill>
                <a:schemeClr val="tx1"/>
              </a:solidFill>
              <a:latin typeface="+mj-lt"/>
            </a:endParaRPr>
          </a:p>
        </p:txBody>
      </p:sp>
      <p:sp>
        <p:nvSpPr>
          <p:cNvPr id="89" name="TextBox 28">
            <a:extLst>
              <a:ext uri="{FF2B5EF4-FFF2-40B4-BE49-F238E27FC236}">
                <a16:creationId xmlns:a16="http://schemas.microsoft.com/office/drawing/2014/main" xmlns="" id="{2E563CDA-9052-4603-8F7E-DE11A38A0DB0}"/>
              </a:ext>
            </a:extLst>
          </p:cNvPr>
          <p:cNvSpPr txBox="1"/>
          <p:nvPr/>
        </p:nvSpPr>
        <p:spPr>
          <a:xfrm>
            <a:off x="3750180" y="3698631"/>
            <a:ext cx="2852256" cy="338554"/>
          </a:xfrm>
          <a:prstGeom prst="rect">
            <a:avLst/>
          </a:prstGeom>
          <a:noFill/>
        </p:spPr>
        <p:txBody>
          <a:bodyPr wrap="none" rtlCol="0" anchor="ctr" anchorCtr="0">
            <a:spAutoFit/>
          </a:bodyPr>
          <a:lstStyle/>
          <a:p>
            <a:r>
              <a:rPr lang="en-GB" sz="1600" b="1" dirty="0">
                <a:solidFill>
                  <a:srgbClr val="ED7D31"/>
                </a:solidFill>
                <a:latin typeface="+mj-lt"/>
                <a:ea typeface="League Spartan" charset="0"/>
                <a:cs typeface="Poppins" pitchFamily="2" charset="77"/>
              </a:rPr>
              <a:t>Reglamento de evaluación (ejemplo)</a:t>
            </a:r>
          </a:p>
        </p:txBody>
      </p:sp>
      <p:sp>
        <p:nvSpPr>
          <p:cNvPr id="90" name="TextBox 28">
            <a:extLst>
              <a:ext uri="{FF2B5EF4-FFF2-40B4-BE49-F238E27FC236}">
                <a16:creationId xmlns:a16="http://schemas.microsoft.com/office/drawing/2014/main" xmlns="" id="{7685A0EC-D4B4-484D-96BC-13C3107887DB}"/>
              </a:ext>
            </a:extLst>
          </p:cNvPr>
          <p:cNvSpPr txBox="1"/>
          <p:nvPr/>
        </p:nvSpPr>
        <p:spPr>
          <a:xfrm>
            <a:off x="3750181" y="4954902"/>
            <a:ext cx="3111942" cy="338554"/>
          </a:xfrm>
          <a:prstGeom prst="rect">
            <a:avLst/>
          </a:prstGeom>
          <a:noFill/>
        </p:spPr>
        <p:txBody>
          <a:bodyPr wrap="none" rtlCol="0" anchor="ctr" anchorCtr="0">
            <a:spAutoFit/>
          </a:bodyPr>
          <a:lstStyle/>
          <a:p>
            <a:r>
              <a:rPr lang="en-GB" sz="1600" b="1" dirty="0">
                <a:solidFill>
                  <a:srgbClr val="ED7D31"/>
                </a:solidFill>
                <a:latin typeface="+mj-lt"/>
                <a:ea typeface="League Spartan" charset="0"/>
                <a:cs typeface="Poppins" pitchFamily="2" charset="77"/>
              </a:rPr>
              <a:t>Criterios para impactos importantes (ejemplo)</a:t>
            </a:r>
          </a:p>
        </p:txBody>
      </p:sp>
    </p:spTree>
    <p:extLst>
      <p:ext uri="{BB962C8B-B14F-4D97-AF65-F5344CB8AC3E}">
        <p14:creationId xmlns:p14="http://schemas.microsoft.com/office/powerpoint/2010/main" val="53264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67F03E6C-E0D4-4C1E-9775-68CF9F65DBD3}"/>
              </a:ext>
            </a:extLst>
          </p:cNvPr>
          <p:cNvSpPr>
            <a:spLocks noGrp="1"/>
          </p:cNvSpPr>
          <p:nvPr>
            <p:ph type="body" sz="quarter" idx="11"/>
          </p:nvPr>
        </p:nvSpPr>
        <p:spPr>
          <a:xfrm>
            <a:off x="1191097" y="2637864"/>
            <a:ext cx="6428903" cy="1582271"/>
          </a:xfrm>
        </p:spPr>
        <p:txBody>
          <a:bodyPr/>
          <a:lstStyle/>
          <a:p>
            <a:r>
              <a:rPr lang="en-GB" dirty="0"/>
              <a:t>Mentalidad, cultura y procesos de gestión de riesgos</a:t>
            </a:r>
          </a:p>
          <a:p>
            <a:endParaRPr lang="en-GB" dirty="0"/>
          </a:p>
        </p:txBody>
      </p:sp>
    </p:spTree>
    <p:extLst>
      <p:ext uri="{BB962C8B-B14F-4D97-AF65-F5344CB8AC3E}">
        <p14:creationId xmlns:p14="http://schemas.microsoft.com/office/powerpoint/2010/main" val="1060402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Paso 3:- La puntuación de riesgo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520436" cy="21137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Los riesgos pueden ahora calcularse objetivamente con una puntuación global de riesgo que permite priorizar </a:t>
            </a:r>
          </a:p>
        </p:txBody>
      </p:sp>
      <p:grpSp>
        <p:nvGrpSpPr>
          <p:cNvPr id="66" name="Gruppieren 65">
            <a:extLst>
              <a:ext uri="{FF2B5EF4-FFF2-40B4-BE49-F238E27FC236}">
                <a16:creationId xmlns:a16="http://schemas.microsoft.com/office/drawing/2014/main" xmlns="" id="{82810DA3-0031-40D2-9F7F-E2A240C41E74}"/>
              </a:ext>
            </a:extLst>
          </p:cNvPr>
          <p:cNvGrpSpPr>
            <a:grpSpLocks noChangeAspect="1"/>
          </p:cNvGrpSpPr>
          <p:nvPr/>
        </p:nvGrpSpPr>
        <p:grpSpPr>
          <a:xfrm>
            <a:off x="4796051" y="1856832"/>
            <a:ext cx="4962233" cy="4285774"/>
            <a:chOff x="4796036" y="1847813"/>
            <a:chExt cx="5532103" cy="4777953"/>
          </a:xfrm>
        </p:grpSpPr>
        <p:sp>
          <p:nvSpPr>
            <p:cNvPr id="6" name="Freeform 42">
              <a:extLst>
                <a:ext uri="{FF2B5EF4-FFF2-40B4-BE49-F238E27FC236}">
                  <a16:creationId xmlns:a16="http://schemas.microsoft.com/office/drawing/2014/main" xmlns="" id="{88CBDC66-637C-4557-833E-F568D70F8C88}"/>
                </a:ext>
              </a:extLst>
            </p:cNvPr>
            <p:cNvSpPr/>
            <p:nvPr/>
          </p:nvSpPr>
          <p:spPr>
            <a:xfrm>
              <a:off x="4796036" y="2609385"/>
              <a:ext cx="4851348" cy="3290901"/>
            </a:xfrm>
            <a:custGeom>
              <a:avLst/>
              <a:gdLst>
                <a:gd name="connsiteX0" fmla="*/ 0 w 9798052"/>
                <a:gd name="connsiteY0" fmla="*/ 0 h 7493475"/>
                <a:gd name="connsiteX1" fmla="*/ 1965734 w 9798052"/>
                <a:gd name="connsiteY1" fmla="*/ 0 h 7493475"/>
                <a:gd name="connsiteX2" fmla="*/ 3931468 w 9798052"/>
                <a:gd name="connsiteY2" fmla="*/ 0 h 7493475"/>
                <a:gd name="connsiteX3" fmla="*/ 5897202 w 9798052"/>
                <a:gd name="connsiteY3" fmla="*/ 0 h 7493475"/>
                <a:gd name="connsiteX4" fmla="*/ 7832318 w 9798052"/>
                <a:gd name="connsiteY4" fmla="*/ 0 h 7493475"/>
                <a:gd name="connsiteX5" fmla="*/ 7862936 w 9798052"/>
                <a:gd name="connsiteY5" fmla="*/ 0 h 7493475"/>
                <a:gd name="connsiteX6" fmla="*/ 9798052 w 9798052"/>
                <a:gd name="connsiteY6" fmla="*/ 0 h 7493475"/>
                <a:gd name="connsiteX7" fmla="*/ 9798052 w 9798052"/>
                <a:gd name="connsiteY7" fmla="*/ 1498695 h 7493475"/>
                <a:gd name="connsiteX8" fmla="*/ 9798052 w 9798052"/>
                <a:gd name="connsiteY8" fmla="*/ 2997390 h 7493475"/>
                <a:gd name="connsiteX9" fmla="*/ 9798052 w 9798052"/>
                <a:gd name="connsiteY9" fmla="*/ 4496085 h 7493475"/>
                <a:gd name="connsiteX10" fmla="*/ 9798052 w 9798052"/>
                <a:gd name="connsiteY10" fmla="*/ 5994780 h 7493475"/>
                <a:gd name="connsiteX11" fmla="*/ 9798052 w 9798052"/>
                <a:gd name="connsiteY11" fmla="*/ 7493475 h 7493475"/>
                <a:gd name="connsiteX12" fmla="*/ 7862936 w 9798052"/>
                <a:gd name="connsiteY12" fmla="*/ 7493475 h 7493475"/>
                <a:gd name="connsiteX13" fmla="*/ 7832318 w 9798052"/>
                <a:gd name="connsiteY13" fmla="*/ 7493475 h 7493475"/>
                <a:gd name="connsiteX14" fmla="*/ 5897202 w 9798052"/>
                <a:gd name="connsiteY14" fmla="*/ 7493475 h 7493475"/>
                <a:gd name="connsiteX15" fmla="*/ 3931468 w 9798052"/>
                <a:gd name="connsiteY15" fmla="*/ 7493475 h 7493475"/>
                <a:gd name="connsiteX16" fmla="*/ 1965734 w 9798052"/>
                <a:gd name="connsiteY16" fmla="*/ 7493475 h 7493475"/>
                <a:gd name="connsiteX17" fmla="*/ 0 w 9798052"/>
                <a:gd name="connsiteY17" fmla="*/ 7493475 h 7493475"/>
                <a:gd name="connsiteX18" fmla="*/ 0 w 9798052"/>
                <a:gd name="connsiteY18" fmla="*/ 5994780 h 7493475"/>
                <a:gd name="connsiteX19" fmla="*/ 0 w 9798052"/>
                <a:gd name="connsiteY19" fmla="*/ 4496085 h 7493475"/>
                <a:gd name="connsiteX20" fmla="*/ 0 w 9798052"/>
                <a:gd name="connsiteY20" fmla="*/ 2997390 h 7493475"/>
                <a:gd name="connsiteX21" fmla="*/ 0 w 9798052"/>
                <a:gd name="connsiteY21" fmla="*/ 1498695 h 74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8052" h="7493475">
                  <a:moveTo>
                    <a:pt x="0" y="0"/>
                  </a:moveTo>
                  <a:lnTo>
                    <a:pt x="1965734" y="0"/>
                  </a:lnTo>
                  <a:lnTo>
                    <a:pt x="3931468" y="0"/>
                  </a:lnTo>
                  <a:lnTo>
                    <a:pt x="5897202" y="0"/>
                  </a:lnTo>
                  <a:lnTo>
                    <a:pt x="7832318" y="0"/>
                  </a:lnTo>
                  <a:lnTo>
                    <a:pt x="7862936" y="0"/>
                  </a:lnTo>
                  <a:lnTo>
                    <a:pt x="9798052" y="0"/>
                  </a:lnTo>
                  <a:lnTo>
                    <a:pt x="9798052" y="1498695"/>
                  </a:lnTo>
                  <a:lnTo>
                    <a:pt x="9798052" y="2997390"/>
                  </a:lnTo>
                  <a:lnTo>
                    <a:pt x="9798052" y="4496085"/>
                  </a:lnTo>
                  <a:lnTo>
                    <a:pt x="9798052" y="5994780"/>
                  </a:lnTo>
                  <a:lnTo>
                    <a:pt x="9798052" y="7493475"/>
                  </a:lnTo>
                  <a:lnTo>
                    <a:pt x="7862936" y="7493475"/>
                  </a:lnTo>
                  <a:lnTo>
                    <a:pt x="7832318" y="7493475"/>
                  </a:lnTo>
                  <a:lnTo>
                    <a:pt x="5897202" y="7493475"/>
                  </a:lnTo>
                  <a:lnTo>
                    <a:pt x="3931468" y="7493475"/>
                  </a:lnTo>
                  <a:lnTo>
                    <a:pt x="1965734" y="7493475"/>
                  </a:lnTo>
                  <a:lnTo>
                    <a:pt x="0" y="7493475"/>
                  </a:lnTo>
                  <a:lnTo>
                    <a:pt x="0" y="5994780"/>
                  </a:lnTo>
                  <a:lnTo>
                    <a:pt x="0" y="4496085"/>
                  </a:lnTo>
                  <a:lnTo>
                    <a:pt x="0" y="2997390"/>
                  </a:lnTo>
                  <a:lnTo>
                    <a:pt x="0" y="1498695"/>
                  </a:lnTo>
                  <a:close/>
                </a:path>
              </a:pathLst>
            </a:custGeom>
            <a:gradFill>
              <a:gsLst>
                <a:gs pos="0">
                  <a:schemeClr val="accent2"/>
                </a:gs>
                <a:gs pos="50000">
                  <a:schemeClr val="bg1">
                    <a:lumMod val="65000"/>
                  </a:schemeClr>
                </a:gs>
                <a:gs pos="100000">
                  <a:schemeClr val="accent6"/>
                </a:gs>
              </a:gsLst>
              <a:lin ang="5400000" scaled="0"/>
            </a:gra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GB" sz="1600" dirty="0">
                <a:latin typeface="+mj-lt"/>
              </a:endParaRPr>
            </a:p>
          </p:txBody>
        </p:sp>
        <p:sp>
          <p:nvSpPr>
            <p:cNvPr id="7" name="Off-page Connector 1">
              <a:extLst>
                <a:ext uri="{FF2B5EF4-FFF2-40B4-BE49-F238E27FC236}">
                  <a16:creationId xmlns:a16="http://schemas.microsoft.com/office/drawing/2014/main" xmlns="" id="{26D85447-C07B-4BF1-AE12-F43D16B372B9}"/>
                </a:ext>
              </a:extLst>
            </p:cNvPr>
            <p:cNvSpPr/>
            <p:nvPr/>
          </p:nvSpPr>
          <p:spPr>
            <a:xfrm>
              <a:off x="4796036" y="1935238"/>
              <a:ext cx="1608284" cy="550956"/>
            </a:xfrm>
            <a:prstGeom prst="flowChartOffpageConnector">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Off-page Connector 8">
              <a:extLst>
                <a:ext uri="{FF2B5EF4-FFF2-40B4-BE49-F238E27FC236}">
                  <a16:creationId xmlns:a16="http://schemas.microsoft.com/office/drawing/2014/main" xmlns="" id="{3A62D2E2-715A-4F42-B854-797D11A38CF3}"/>
                </a:ext>
              </a:extLst>
            </p:cNvPr>
            <p:cNvSpPr/>
            <p:nvPr/>
          </p:nvSpPr>
          <p:spPr>
            <a:xfrm>
              <a:off x="8039100" y="1935238"/>
              <a:ext cx="1608284" cy="550956"/>
            </a:xfrm>
            <a:prstGeom prst="flowChartOffpageConnector">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Off-page Connector 9">
              <a:extLst>
                <a:ext uri="{FF2B5EF4-FFF2-40B4-BE49-F238E27FC236}">
                  <a16:creationId xmlns:a16="http://schemas.microsoft.com/office/drawing/2014/main" xmlns="" id="{A200E47E-AFFD-4C50-B638-142741B42919}"/>
                </a:ext>
              </a:extLst>
            </p:cNvPr>
            <p:cNvSpPr/>
            <p:nvPr/>
          </p:nvSpPr>
          <p:spPr>
            <a:xfrm>
              <a:off x="6422331" y="1935238"/>
              <a:ext cx="1608284" cy="550956"/>
            </a:xfrm>
            <a:prstGeom prst="flowChartOffpageConnector">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0" name="TextBox 14">
              <a:extLst>
                <a:ext uri="{FF2B5EF4-FFF2-40B4-BE49-F238E27FC236}">
                  <a16:creationId xmlns:a16="http://schemas.microsoft.com/office/drawing/2014/main" xmlns="" id="{3A5050D4-FA97-47DA-821C-E600743105BF}"/>
                </a:ext>
              </a:extLst>
            </p:cNvPr>
            <p:cNvSpPr txBox="1"/>
            <p:nvPr/>
          </p:nvSpPr>
          <p:spPr>
            <a:xfrm>
              <a:off x="5198121" y="1985062"/>
              <a:ext cx="864825" cy="377433"/>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Impacto</a:t>
              </a:r>
            </a:p>
          </p:txBody>
        </p:sp>
        <p:sp>
          <p:nvSpPr>
            <p:cNvPr id="11" name="TextBox 15">
              <a:extLst>
                <a:ext uri="{FF2B5EF4-FFF2-40B4-BE49-F238E27FC236}">
                  <a16:creationId xmlns:a16="http://schemas.microsoft.com/office/drawing/2014/main" xmlns="" id="{0D07FEF8-3328-4391-941A-DC8B4E786B41}"/>
                </a:ext>
              </a:extLst>
            </p:cNvPr>
            <p:cNvSpPr txBox="1"/>
            <p:nvPr/>
          </p:nvSpPr>
          <p:spPr>
            <a:xfrm>
              <a:off x="6649854" y="1985062"/>
              <a:ext cx="1146941" cy="377433"/>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Probabilidad</a:t>
              </a:r>
            </a:p>
          </p:txBody>
        </p:sp>
        <p:sp>
          <p:nvSpPr>
            <p:cNvPr id="12" name="TextBox 16">
              <a:extLst>
                <a:ext uri="{FF2B5EF4-FFF2-40B4-BE49-F238E27FC236}">
                  <a16:creationId xmlns:a16="http://schemas.microsoft.com/office/drawing/2014/main" xmlns="" id="{50A320DB-037A-49F9-A6FA-548A3E63D1B6}"/>
                </a:ext>
              </a:extLst>
            </p:cNvPr>
            <p:cNvSpPr txBox="1"/>
            <p:nvPr/>
          </p:nvSpPr>
          <p:spPr>
            <a:xfrm>
              <a:off x="8155911" y="1847813"/>
              <a:ext cx="1382524" cy="651930"/>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Garantía</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de mitigación</a:t>
              </a:r>
            </a:p>
          </p:txBody>
        </p:sp>
        <p:cxnSp>
          <p:nvCxnSpPr>
            <p:cNvPr id="14" name="Gerader Verbinder 13">
              <a:extLst>
                <a:ext uri="{FF2B5EF4-FFF2-40B4-BE49-F238E27FC236}">
                  <a16:creationId xmlns:a16="http://schemas.microsoft.com/office/drawing/2014/main" xmlns="" id="{FEA36D0E-DE13-498D-A574-ED1AF0310298}"/>
                </a:ext>
              </a:extLst>
            </p:cNvPr>
            <p:cNvCxnSpPr/>
            <p:nvPr/>
          </p:nvCxnSpPr>
          <p:spPr>
            <a:xfrm>
              <a:off x="6404320" y="2609385"/>
              <a:ext cx="18011" cy="3290901"/>
            </a:xfrm>
            <a:prstGeom prst="line">
              <a:avLst/>
            </a:prstGeom>
            <a:ln w="7620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xmlns="" id="{CEAC20E2-BAE8-4DB0-B88E-86DC71E96E6A}"/>
                </a:ext>
              </a:extLst>
            </p:cNvPr>
            <p:cNvCxnSpPr/>
            <p:nvPr/>
          </p:nvCxnSpPr>
          <p:spPr>
            <a:xfrm>
              <a:off x="8030094" y="2609384"/>
              <a:ext cx="18011" cy="3290901"/>
            </a:xfrm>
            <a:prstGeom prst="line">
              <a:avLst/>
            </a:prstGeom>
            <a:ln w="76200">
              <a:solidFill>
                <a:srgbClr val="E7E6E6"/>
              </a:solidFill>
            </a:ln>
          </p:spPr>
          <p:style>
            <a:lnRef idx="1">
              <a:schemeClr val="accent1"/>
            </a:lnRef>
            <a:fillRef idx="0">
              <a:schemeClr val="accent1"/>
            </a:fillRef>
            <a:effectRef idx="0">
              <a:schemeClr val="accent1"/>
            </a:effectRef>
            <a:fontRef idx="minor">
              <a:schemeClr val="tx1"/>
            </a:fontRef>
          </p:style>
        </p:cxnSp>
        <p:sp>
          <p:nvSpPr>
            <p:cNvPr id="16" name="TextBox 52">
              <a:extLst>
                <a:ext uri="{FF2B5EF4-FFF2-40B4-BE49-F238E27FC236}">
                  <a16:creationId xmlns:a16="http://schemas.microsoft.com/office/drawing/2014/main" xmlns="" id="{6F38277A-D19C-46F4-AF65-BF858AF56B5F}"/>
                </a:ext>
              </a:extLst>
            </p:cNvPr>
            <p:cNvSpPr txBox="1"/>
            <p:nvPr/>
          </p:nvSpPr>
          <p:spPr>
            <a:xfrm>
              <a:off x="5371323" y="2606536"/>
              <a:ext cx="43819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10</a:t>
              </a:r>
            </a:p>
          </p:txBody>
        </p:sp>
        <p:sp>
          <p:nvSpPr>
            <p:cNvPr id="17" name="TextBox 52">
              <a:extLst>
                <a:ext uri="{FF2B5EF4-FFF2-40B4-BE49-F238E27FC236}">
                  <a16:creationId xmlns:a16="http://schemas.microsoft.com/office/drawing/2014/main" xmlns="" id="{AA88C6C8-8EBD-4064-A196-D95DF2407EF4}"/>
                </a:ext>
              </a:extLst>
            </p:cNvPr>
            <p:cNvSpPr txBox="1"/>
            <p:nvPr/>
          </p:nvSpPr>
          <p:spPr>
            <a:xfrm>
              <a:off x="5429402" y="3232948"/>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8</a:t>
              </a:r>
            </a:p>
          </p:txBody>
        </p:sp>
        <p:sp>
          <p:nvSpPr>
            <p:cNvPr id="18" name="TextBox 52">
              <a:extLst>
                <a:ext uri="{FF2B5EF4-FFF2-40B4-BE49-F238E27FC236}">
                  <a16:creationId xmlns:a16="http://schemas.microsoft.com/office/drawing/2014/main" xmlns="" id="{10485531-DBD0-44CA-BAC3-C3C979685FDE}"/>
                </a:ext>
              </a:extLst>
            </p:cNvPr>
            <p:cNvSpPr txBox="1"/>
            <p:nvPr/>
          </p:nvSpPr>
          <p:spPr>
            <a:xfrm>
              <a:off x="5429402" y="3859360"/>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6</a:t>
              </a:r>
            </a:p>
          </p:txBody>
        </p:sp>
        <p:sp>
          <p:nvSpPr>
            <p:cNvPr id="19" name="TextBox 52">
              <a:extLst>
                <a:ext uri="{FF2B5EF4-FFF2-40B4-BE49-F238E27FC236}">
                  <a16:creationId xmlns:a16="http://schemas.microsoft.com/office/drawing/2014/main" xmlns="" id="{E0FC12C2-9456-4611-8041-CFFE25C0AEEF}"/>
                </a:ext>
              </a:extLst>
            </p:cNvPr>
            <p:cNvSpPr txBox="1"/>
            <p:nvPr/>
          </p:nvSpPr>
          <p:spPr>
            <a:xfrm>
              <a:off x="5429402" y="4485771"/>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4</a:t>
              </a:r>
            </a:p>
          </p:txBody>
        </p:sp>
        <p:sp>
          <p:nvSpPr>
            <p:cNvPr id="20" name="TextBox 52">
              <a:extLst>
                <a:ext uri="{FF2B5EF4-FFF2-40B4-BE49-F238E27FC236}">
                  <a16:creationId xmlns:a16="http://schemas.microsoft.com/office/drawing/2014/main" xmlns="" id="{AB4BBE5F-17F6-4BA2-A7F0-B36DF5E6FFA7}"/>
                </a:ext>
              </a:extLst>
            </p:cNvPr>
            <p:cNvSpPr txBox="1"/>
            <p:nvPr/>
          </p:nvSpPr>
          <p:spPr>
            <a:xfrm>
              <a:off x="5429402" y="5112183"/>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2</a:t>
              </a:r>
            </a:p>
          </p:txBody>
        </p:sp>
        <p:sp>
          <p:nvSpPr>
            <p:cNvPr id="21" name="TextBox 52">
              <a:extLst>
                <a:ext uri="{FF2B5EF4-FFF2-40B4-BE49-F238E27FC236}">
                  <a16:creationId xmlns:a16="http://schemas.microsoft.com/office/drawing/2014/main" xmlns="" id="{834AB9AB-2EBC-4811-BC11-996A7F4DF3BE}"/>
                </a:ext>
              </a:extLst>
            </p:cNvPr>
            <p:cNvSpPr txBox="1"/>
            <p:nvPr/>
          </p:nvSpPr>
          <p:spPr>
            <a:xfrm>
              <a:off x="5429402" y="2919741"/>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9</a:t>
              </a:r>
            </a:p>
          </p:txBody>
        </p:sp>
        <p:sp>
          <p:nvSpPr>
            <p:cNvPr id="22" name="TextBox 52">
              <a:extLst>
                <a:ext uri="{FF2B5EF4-FFF2-40B4-BE49-F238E27FC236}">
                  <a16:creationId xmlns:a16="http://schemas.microsoft.com/office/drawing/2014/main" xmlns="" id="{339977FF-4FD2-4AF9-868B-F6E2BF34E617}"/>
                </a:ext>
              </a:extLst>
            </p:cNvPr>
            <p:cNvSpPr txBox="1"/>
            <p:nvPr/>
          </p:nvSpPr>
          <p:spPr>
            <a:xfrm>
              <a:off x="5429402" y="3546153"/>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7</a:t>
              </a:r>
            </a:p>
          </p:txBody>
        </p:sp>
        <p:sp>
          <p:nvSpPr>
            <p:cNvPr id="23" name="TextBox 52">
              <a:extLst>
                <a:ext uri="{FF2B5EF4-FFF2-40B4-BE49-F238E27FC236}">
                  <a16:creationId xmlns:a16="http://schemas.microsoft.com/office/drawing/2014/main" xmlns="" id="{6000A699-9D57-46D9-BEF9-435221C6D470}"/>
                </a:ext>
              </a:extLst>
            </p:cNvPr>
            <p:cNvSpPr txBox="1"/>
            <p:nvPr/>
          </p:nvSpPr>
          <p:spPr>
            <a:xfrm>
              <a:off x="5429402" y="4172565"/>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5</a:t>
              </a:r>
            </a:p>
          </p:txBody>
        </p:sp>
        <p:sp>
          <p:nvSpPr>
            <p:cNvPr id="24" name="TextBox 52">
              <a:extLst>
                <a:ext uri="{FF2B5EF4-FFF2-40B4-BE49-F238E27FC236}">
                  <a16:creationId xmlns:a16="http://schemas.microsoft.com/office/drawing/2014/main" xmlns="" id="{1734F7DB-6BF2-43EA-8652-C2D74FC4E914}"/>
                </a:ext>
              </a:extLst>
            </p:cNvPr>
            <p:cNvSpPr txBox="1"/>
            <p:nvPr/>
          </p:nvSpPr>
          <p:spPr>
            <a:xfrm>
              <a:off x="5429402" y="4798978"/>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3</a:t>
              </a:r>
            </a:p>
          </p:txBody>
        </p:sp>
        <p:sp>
          <p:nvSpPr>
            <p:cNvPr id="25" name="TextBox 52">
              <a:extLst>
                <a:ext uri="{FF2B5EF4-FFF2-40B4-BE49-F238E27FC236}">
                  <a16:creationId xmlns:a16="http://schemas.microsoft.com/office/drawing/2014/main" xmlns="" id="{506D9C57-6166-48DB-8D7F-48CB5B66333F}"/>
                </a:ext>
              </a:extLst>
            </p:cNvPr>
            <p:cNvSpPr txBox="1"/>
            <p:nvPr/>
          </p:nvSpPr>
          <p:spPr>
            <a:xfrm>
              <a:off x="5429402" y="5425387"/>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1</a:t>
              </a:r>
            </a:p>
          </p:txBody>
        </p:sp>
        <p:sp>
          <p:nvSpPr>
            <p:cNvPr id="26" name="TextBox 52">
              <a:extLst>
                <a:ext uri="{FF2B5EF4-FFF2-40B4-BE49-F238E27FC236}">
                  <a16:creationId xmlns:a16="http://schemas.microsoft.com/office/drawing/2014/main" xmlns="" id="{0C9AEA1F-8543-4FDA-BCA9-F165E4979BF9}"/>
                </a:ext>
              </a:extLst>
            </p:cNvPr>
            <p:cNvSpPr txBox="1"/>
            <p:nvPr/>
          </p:nvSpPr>
          <p:spPr>
            <a:xfrm>
              <a:off x="7002577" y="2605047"/>
              <a:ext cx="43819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10</a:t>
              </a:r>
            </a:p>
          </p:txBody>
        </p:sp>
        <p:sp>
          <p:nvSpPr>
            <p:cNvPr id="27" name="TextBox 52">
              <a:extLst>
                <a:ext uri="{FF2B5EF4-FFF2-40B4-BE49-F238E27FC236}">
                  <a16:creationId xmlns:a16="http://schemas.microsoft.com/office/drawing/2014/main" xmlns="" id="{83AE0F93-A6D7-4DF7-B4FF-713C3DC67A26}"/>
                </a:ext>
              </a:extLst>
            </p:cNvPr>
            <p:cNvSpPr txBox="1"/>
            <p:nvPr/>
          </p:nvSpPr>
          <p:spPr>
            <a:xfrm>
              <a:off x="7060656" y="3231459"/>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8</a:t>
              </a:r>
            </a:p>
          </p:txBody>
        </p:sp>
        <p:sp>
          <p:nvSpPr>
            <p:cNvPr id="28" name="TextBox 52">
              <a:extLst>
                <a:ext uri="{FF2B5EF4-FFF2-40B4-BE49-F238E27FC236}">
                  <a16:creationId xmlns:a16="http://schemas.microsoft.com/office/drawing/2014/main" xmlns="" id="{466C6094-ED03-42F1-9AE8-BA0841AC17D7}"/>
                </a:ext>
              </a:extLst>
            </p:cNvPr>
            <p:cNvSpPr txBox="1"/>
            <p:nvPr/>
          </p:nvSpPr>
          <p:spPr>
            <a:xfrm>
              <a:off x="7060656" y="3857870"/>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6</a:t>
              </a:r>
            </a:p>
          </p:txBody>
        </p:sp>
        <p:sp>
          <p:nvSpPr>
            <p:cNvPr id="29" name="TextBox 52">
              <a:extLst>
                <a:ext uri="{FF2B5EF4-FFF2-40B4-BE49-F238E27FC236}">
                  <a16:creationId xmlns:a16="http://schemas.microsoft.com/office/drawing/2014/main" xmlns="" id="{E7ADEDBA-2526-49CF-AE34-018CE081F65B}"/>
                </a:ext>
              </a:extLst>
            </p:cNvPr>
            <p:cNvSpPr txBox="1"/>
            <p:nvPr/>
          </p:nvSpPr>
          <p:spPr>
            <a:xfrm>
              <a:off x="7060656" y="4484282"/>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4</a:t>
              </a:r>
            </a:p>
          </p:txBody>
        </p:sp>
        <p:sp>
          <p:nvSpPr>
            <p:cNvPr id="30" name="TextBox 52">
              <a:extLst>
                <a:ext uri="{FF2B5EF4-FFF2-40B4-BE49-F238E27FC236}">
                  <a16:creationId xmlns:a16="http://schemas.microsoft.com/office/drawing/2014/main" xmlns="" id="{29686B0E-292A-456F-B0FF-B6221C405414}"/>
                </a:ext>
              </a:extLst>
            </p:cNvPr>
            <p:cNvSpPr txBox="1"/>
            <p:nvPr/>
          </p:nvSpPr>
          <p:spPr>
            <a:xfrm>
              <a:off x="7060656" y="5110695"/>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2</a:t>
              </a:r>
            </a:p>
          </p:txBody>
        </p:sp>
        <p:sp>
          <p:nvSpPr>
            <p:cNvPr id="31" name="TextBox 52">
              <a:extLst>
                <a:ext uri="{FF2B5EF4-FFF2-40B4-BE49-F238E27FC236}">
                  <a16:creationId xmlns:a16="http://schemas.microsoft.com/office/drawing/2014/main" xmlns="" id="{85F6DB10-5091-4943-8F28-74534FEC8C70}"/>
                </a:ext>
              </a:extLst>
            </p:cNvPr>
            <p:cNvSpPr txBox="1"/>
            <p:nvPr/>
          </p:nvSpPr>
          <p:spPr>
            <a:xfrm>
              <a:off x="7060656" y="2918252"/>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9</a:t>
              </a:r>
            </a:p>
          </p:txBody>
        </p:sp>
        <p:sp>
          <p:nvSpPr>
            <p:cNvPr id="32" name="TextBox 52">
              <a:extLst>
                <a:ext uri="{FF2B5EF4-FFF2-40B4-BE49-F238E27FC236}">
                  <a16:creationId xmlns:a16="http://schemas.microsoft.com/office/drawing/2014/main" xmlns="" id="{0745878B-A698-4B5E-A2BA-2E26AA0ADE14}"/>
                </a:ext>
              </a:extLst>
            </p:cNvPr>
            <p:cNvSpPr txBox="1"/>
            <p:nvPr/>
          </p:nvSpPr>
          <p:spPr>
            <a:xfrm>
              <a:off x="7060656" y="3544665"/>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7</a:t>
              </a:r>
            </a:p>
          </p:txBody>
        </p:sp>
        <p:sp>
          <p:nvSpPr>
            <p:cNvPr id="33" name="TextBox 52">
              <a:extLst>
                <a:ext uri="{FF2B5EF4-FFF2-40B4-BE49-F238E27FC236}">
                  <a16:creationId xmlns:a16="http://schemas.microsoft.com/office/drawing/2014/main" xmlns="" id="{832575B4-8310-4948-A05C-8A9890D2F5F5}"/>
                </a:ext>
              </a:extLst>
            </p:cNvPr>
            <p:cNvSpPr txBox="1"/>
            <p:nvPr/>
          </p:nvSpPr>
          <p:spPr>
            <a:xfrm>
              <a:off x="7060656" y="4171077"/>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5</a:t>
              </a:r>
            </a:p>
          </p:txBody>
        </p:sp>
        <p:sp>
          <p:nvSpPr>
            <p:cNvPr id="34" name="TextBox 52">
              <a:extLst>
                <a:ext uri="{FF2B5EF4-FFF2-40B4-BE49-F238E27FC236}">
                  <a16:creationId xmlns:a16="http://schemas.microsoft.com/office/drawing/2014/main" xmlns="" id="{D0D25012-D433-41E1-930D-368CA5FB23E4}"/>
                </a:ext>
              </a:extLst>
            </p:cNvPr>
            <p:cNvSpPr txBox="1"/>
            <p:nvPr/>
          </p:nvSpPr>
          <p:spPr>
            <a:xfrm>
              <a:off x="7060656" y="4797488"/>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3</a:t>
              </a:r>
            </a:p>
          </p:txBody>
        </p:sp>
        <p:sp>
          <p:nvSpPr>
            <p:cNvPr id="35" name="TextBox 52">
              <a:extLst>
                <a:ext uri="{FF2B5EF4-FFF2-40B4-BE49-F238E27FC236}">
                  <a16:creationId xmlns:a16="http://schemas.microsoft.com/office/drawing/2014/main" xmlns="" id="{8B8F5B16-D3F4-4EC8-A0AF-D97F976E1889}"/>
                </a:ext>
              </a:extLst>
            </p:cNvPr>
            <p:cNvSpPr txBox="1"/>
            <p:nvPr/>
          </p:nvSpPr>
          <p:spPr>
            <a:xfrm>
              <a:off x="7060656" y="5423899"/>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1</a:t>
              </a:r>
            </a:p>
          </p:txBody>
        </p:sp>
        <p:sp>
          <p:nvSpPr>
            <p:cNvPr id="36" name="TextBox 52">
              <a:extLst>
                <a:ext uri="{FF2B5EF4-FFF2-40B4-BE49-F238E27FC236}">
                  <a16:creationId xmlns:a16="http://schemas.microsoft.com/office/drawing/2014/main" xmlns="" id="{2910C81D-A099-4DCD-A0D4-23832996841B}"/>
                </a:ext>
              </a:extLst>
            </p:cNvPr>
            <p:cNvSpPr txBox="1"/>
            <p:nvPr/>
          </p:nvSpPr>
          <p:spPr>
            <a:xfrm>
              <a:off x="8612713" y="2598130"/>
              <a:ext cx="43819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10</a:t>
              </a:r>
            </a:p>
          </p:txBody>
        </p:sp>
        <p:sp>
          <p:nvSpPr>
            <p:cNvPr id="37" name="TextBox 52">
              <a:extLst>
                <a:ext uri="{FF2B5EF4-FFF2-40B4-BE49-F238E27FC236}">
                  <a16:creationId xmlns:a16="http://schemas.microsoft.com/office/drawing/2014/main" xmlns="" id="{6A342105-92EC-467B-BB9D-BD4F3B51A6B3}"/>
                </a:ext>
              </a:extLst>
            </p:cNvPr>
            <p:cNvSpPr txBox="1"/>
            <p:nvPr/>
          </p:nvSpPr>
          <p:spPr>
            <a:xfrm>
              <a:off x="8670792" y="3224543"/>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8</a:t>
              </a:r>
            </a:p>
          </p:txBody>
        </p:sp>
        <p:sp>
          <p:nvSpPr>
            <p:cNvPr id="38" name="TextBox 52">
              <a:extLst>
                <a:ext uri="{FF2B5EF4-FFF2-40B4-BE49-F238E27FC236}">
                  <a16:creationId xmlns:a16="http://schemas.microsoft.com/office/drawing/2014/main" xmlns="" id="{4B26584F-05BB-4E33-A4DE-F8C970A07254}"/>
                </a:ext>
              </a:extLst>
            </p:cNvPr>
            <p:cNvSpPr txBox="1"/>
            <p:nvPr/>
          </p:nvSpPr>
          <p:spPr>
            <a:xfrm>
              <a:off x="8670792" y="3850955"/>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6</a:t>
              </a:r>
            </a:p>
          </p:txBody>
        </p:sp>
        <p:sp>
          <p:nvSpPr>
            <p:cNvPr id="39" name="TextBox 52">
              <a:extLst>
                <a:ext uri="{FF2B5EF4-FFF2-40B4-BE49-F238E27FC236}">
                  <a16:creationId xmlns:a16="http://schemas.microsoft.com/office/drawing/2014/main" xmlns="" id="{2EC71989-658E-4D0E-9C63-AD22538455A7}"/>
                </a:ext>
              </a:extLst>
            </p:cNvPr>
            <p:cNvSpPr txBox="1"/>
            <p:nvPr/>
          </p:nvSpPr>
          <p:spPr>
            <a:xfrm>
              <a:off x="8670792" y="4477367"/>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4</a:t>
              </a:r>
            </a:p>
          </p:txBody>
        </p:sp>
        <p:sp>
          <p:nvSpPr>
            <p:cNvPr id="40" name="TextBox 52">
              <a:extLst>
                <a:ext uri="{FF2B5EF4-FFF2-40B4-BE49-F238E27FC236}">
                  <a16:creationId xmlns:a16="http://schemas.microsoft.com/office/drawing/2014/main" xmlns="" id="{28E3C858-F29D-431F-BF19-00A038B53955}"/>
                </a:ext>
              </a:extLst>
            </p:cNvPr>
            <p:cNvSpPr txBox="1"/>
            <p:nvPr/>
          </p:nvSpPr>
          <p:spPr>
            <a:xfrm>
              <a:off x="8670792" y="5103778"/>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2</a:t>
              </a:r>
            </a:p>
          </p:txBody>
        </p:sp>
        <p:sp>
          <p:nvSpPr>
            <p:cNvPr id="41" name="TextBox 52">
              <a:extLst>
                <a:ext uri="{FF2B5EF4-FFF2-40B4-BE49-F238E27FC236}">
                  <a16:creationId xmlns:a16="http://schemas.microsoft.com/office/drawing/2014/main" xmlns="" id="{E99B56EB-10FD-4E83-ABC9-17E3E9E6633F}"/>
                </a:ext>
              </a:extLst>
            </p:cNvPr>
            <p:cNvSpPr txBox="1"/>
            <p:nvPr/>
          </p:nvSpPr>
          <p:spPr>
            <a:xfrm>
              <a:off x="8670792" y="2911337"/>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9</a:t>
              </a:r>
            </a:p>
          </p:txBody>
        </p:sp>
        <p:sp>
          <p:nvSpPr>
            <p:cNvPr id="42" name="TextBox 52">
              <a:extLst>
                <a:ext uri="{FF2B5EF4-FFF2-40B4-BE49-F238E27FC236}">
                  <a16:creationId xmlns:a16="http://schemas.microsoft.com/office/drawing/2014/main" xmlns="" id="{2B5B6CED-9BC1-42D8-85A6-89D82C679E46}"/>
                </a:ext>
              </a:extLst>
            </p:cNvPr>
            <p:cNvSpPr txBox="1"/>
            <p:nvPr/>
          </p:nvSpPr>
          <p:spPr>
            <a:xfrm>
              <a:off x="8670792" y="3537748"/>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7</a:t>
              </a:r>
            </a:p>
          </p:txBody>
        </p:sp>
        <p:sp>
          <p:nvSpPr>
            <p:cNvPr id="43" name="TextBox 52">
              <a:extLst>
                <a:ext uri="{FF2B5EF4-FFF2-40B4-BE49-F238E27FC236}">
                  <a16:creationId xmlns:a16="http://schemas.microsoft.com/office/drawing/2014/main" xmlns="" id="{919F53B8-C64A-48E3-8616-7BAFEFDCE8F4}"/>
                </a:ext>
              </a:extLst>
            </p:cNvPr>
            <p:cNvSpPr txBox="1"/>
            <p:nvPr/>
          </p:nvSpPr>
          <p:spPr>
            <a:xfrm>
              <a:off x="8670792" y="4164160"/>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5</a:t>
              </a:r>
            </a:p>
          </p:txBody>
        </p:sp>
        <p:sp>
          <p:nvSpPr>
            <p:cNvPr id="44" name="TextBox 52">
              <a:extLst>
                <a:ext uri="{FF2B5EF4-FFF2-40B4-BE49-F238E27FC236}">
                  <a16:creationId xmlns:a16="http://schemas.microsoft.com/office/drawing/2014/main" xmlns="" id="{1686C29F-C8FB-47DD-B5BE-A9E50C433130}"/>
                </a:ext>
              </a:extLst>
            </p:cNvPr>
            <p:cNvSpPr txBox="1"/>
            <p:nvPr/>
          </p:nvSpPr>
          <p:spPr>
            <a:xfrm>
              <a:off x="8670792" y="4790573"/>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3</a:t>
              </a:r>
            </a:p>
          </p:txBody>
        </p:sp>
        <p:sp>
          <p:nvSpPr>
            <p:cNvPr id="45" name="TextBox 52">
              <a:extLst>
                <a:ext uri="{FF2B5EF4-FFF2-40B4-BE49-F238E27FC236}">
                  <a16:creationId xmlns:a16="http://schemas.microsoft.com/office/drawing/2014/main" xmlns="" id="{47F7845F-1843-4BC1-ADB2-D26710B5B8CB}"/>
                </a:ext>
              </a:extLst>
            </p:cNvPr>
            <p:cNvSpPr txBox="1"/>
            <p:nvPr/>
          </p:nvSpPr>
          <p:spPr>
            <a:xfrm>
              <a:off x="8670792" y="5416983"/>
              <a:ext cx="322035" cy="377433"/>
            </a:xfrm>
            <a:prstGeom prst="rect">
              <a:avLst/>
            </a:prstGeom>
            <a:noFill/>
          </p:spPr>
          <p:txBody>
            <a:bodyPr wrap="none" rtlCol="0" anchor="b" anchorCtr="0">
              <a:spAutoFit/>
            </a:bodyPr>
            <a:lstStyle/>
            <a:p>
              <a:pPr algn="ctr"/>
              <a:r>
                <a:rPr lang="en-GB" sz="1600" b="1" dirty="0">
                  <a:solidFill>
                    <a:schemeClr val="bg1"/>
                  </a:solidFill>
                  <a:latin typeface="+mj-lt"/>
                  <a:ea typeface="Lato" panose="020F0502020204030203" pitchFamily="34" charset="0"/>
                  <a:cs typeface="Lato" panose="020F0502020204030203" pitchFamily="34" charset="0"/>
                </a:rPr>
                <a:t>1</a:t>
              </a:r>
            </a:p>
          </p:txBody>
        </p:sp>
        <p:cxnSp>
          <p:nvCxnSpPr>
            <p:cNvPr id="46" name="Gerader Verbinder 45">
              <a:extLst>
                <a:ext uri="{FF2B5EF4-FFF2-40B4-BE49-F238E27FC236}">
                  <a16:creationId xmlns:a16="http://schemas.microsoft.com/office/drawing/2014/main" xmlns="" id="{98394B19-9013-4D16-88CC-4D1C5C345C5F}"/>
                </a:ext>
              </a:extLst>
            </p:cNvPr>
            <p:cNvCxnSpPr>
              <a:cxnSpLocks/>
            </p:cNvCxnSpPr>
            <p:nvPr/>
          </p:nvCxnSpPr>
          <p:spPr>
            <a:xfrm>
              <a:off x="4819730" y="2975564"/>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xmlns="" id="{E2524876-5689-4A02-939A-F40715BEBFBD}"/>
                </a:ext>
              </a:extLst>
            </p:cNvPr>
            <p:cNvCxnSpPr>
              <a:cxnSpLocks/>
            </p:cNvCxnSpPr>
            <p:nvPr/>
          </p:nvCxnSpPr>
          <p:spPr>
            <a:xfrm>
              <a:off x="4796036" y="3288523"/>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xmlns="" id="{919C6BB9-27E0-4604-90E0-451668A7350E}"/>
                </a:ext>
              </a:extLst>
            </p:cNvPr>
            <p:cNvCxnSpPr>
              <a:cxnSpLocks/>
            </p:cNvCxnSpPr>
            <p:nvPr/>
          </p:nvCxnSpPr>
          <p:spPr>
            <a:xfrm>
              <a:off x="4807264" y="3620514"/>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xmlns="" id="{5283BCEC-6E15-440F-9752-FDD6D1DDA6CA}"/>
                </a:ext>
              </a:extLst>
            </p:cNvPr>
            <p:cNvCxnSpPr>
              <a:cxnSpLocks/>
            </p:cNvCxnSpPr>
            <p:nvPr/>
          </p:nvCxnSpPr>
          <p:spPr>
            <a:xfrm>
              <a:off x="4819730" y="3929016"/>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xmlns="" id="{DE226F5A-1CC4-4F2C-861D-C5A64ADD4DA7}"/>
                </a:ext>
              </a:extLst>
            </p:cNvPr>
            <p:cNvCxnSpPr>
              <a:cxnSpLocks/>
            </p:cNvCxnSpPr>
            <p:nvPr/>
          </p:nvCxnSpPr>
          <p:spPr>
            <a:xfrm>
              <a:off x="4796036" y="4223276"/>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xmlns="" id="{522BBD68-CE71-4E24-BA6D-DBD50DF3EB97}"/>
                </a:ext>
              </a:extLst>
            </p:cNvPr>
            <p:cNvCxnSpPr>
              <a:cxnSpLocks/>
            </p:cNvCxnSpPr>
            <p:nvPr/>
          </p:nvCxnSpPr>
          <p:spPr>
            <a:xfrm>
              <a:off x="4818250" y="4555428"/>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xmlns="" id="{95B14FEE-B9FF-433F-BAF2-013A4804AAA4}"/>
                </a:ext>
              </a:extLst>
            </p:cNvPr>
            <p:cNvCxnSpPr>
              <a:cxnSpLocks/>
            </p:cNvCxnSpPr>
            <p:nvPr/>
          </p:nvCxnSpPr>
          <p:spPr>
            <a:xfrm>
              <a:off x="4819730" y="4854800"/>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xmlns="" id="{40668E00-6C1E-4A99-AF8B-2EB0971FDC9A}"/>
                </a:ext>
              </a:extLst>
            </p:cNvPr>
            <p:cNvCxnSpPr>
              <a:cxnSpLocks/>
            </p:cNvCxnSpPr>
            <p:nvPr/>
          </p:nvCxnSpPr>
          <p:spPr>
            <a:xfrm>
              <a:off x="4796036" y="5168006"/>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xmlns="" id="{E6186F22-F937-48B6-8F78-922189FAC722}"/>
                </a:ext>
              </a:extLst>
            </p:cNvPr>
            <p:cNvCxnSpPr>
              <a:cxnSpLocks/>
            </p:cNvCxnSpPr>
            <p:nvPr/>
          </p:nvCxnSpPr>
          <p:spPr>
            <a:xfrm>
              <a:off x="4796036" y="5481212"/>
              <a:ext cx="4827654"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sp>
          <p:nvSpPr>
            <p:cNvPr id="57" name="Gleichschenkliges Dreieck 56">
              <a:extLst>
                <a:ext uri="{FF2B5EF4-FFF2-40B4-BE49-F238E27FC236}">
                  <a16:creationId xmlns:a16="http://schemas.microsoft.com/office/drawing/2014/main" xmlns="" id="{3BAF8983-235A-4ED1-BB90-DBC86BC6E7C6}"/>
                </a:ext>
              </a:extLst>
            </p:cNvPr>
            <p:cNvSpPr/>
            <p:nvPr/>
          </p:nvSpPr>
          <p:spPr>
            <a:xfrm rot="5400000">
              <a:off x="5154571" y="3615281"/>
              <a:ext cx="317939" cy="307773"/>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8" name="Gleichschenkliges Dreieck 57">
              <a:extLst>
                <a:ext uri="{FF2B5EF4-FFF2-40B4-BE49-F238E27FC236}">
                  <a16:creationId xmlns:a16="http://schemas.microsoft.com/office/drawing/2014/main" xmlns="" id="{B3682D8D-9898-4774-9DB7-1F17F6406063}"/>
                </a:ext>
              </a:extLst>
            </p:cNvPr>
            <p:cNvSpPr/>
            <p:nvPr/>
          </p:nvSpPr>
          <p:spPr>
            <a:xfrm rot="5400000">
              <a:off x="6743683" y="2981828"/>
              <a:ext cx="317939" cy="307773"/>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9" name="Gleichschenkliges Dreieck 58">
              <a:extLst>
                <a:ext uri="{FF2B5EF4-FFF2-40B4-BE49-F238E27FC236}">
                  <a16:creationId xmlns:a16="http://schemas.microsoft.com/office/drawing/2014/main" xmlns="" id="{6CBC5A39-147D-4D77-A9B2-67DDA21660F0}"/>
                </a:ext>
              </a:extLst>
            </p:cNvPr>
            <p:cNvSpPr/>
            <p:nvPr/>
          </p:nvSpPr>
          <p:spPr>
            <a:xfrm rot="5400000">
              <a:off x="8348700" y="4550473"/>
              <a:ext cx="317939" cy="307773"/>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0" name="TextBox 28">
              <a:extLst>
                <a:ext uri="{FF2B5EF4-FFF2-40B4-BE49-F238E27FC236}">
                  <a16:creationId xmlns:a16="http://schemas.microsoft.com/office/drawing/2014/main" xmlns="" id="{08CAAB63-DD1A-4686-ABEC-137B53F716E1}"/>
                </a:ext>
              </a:extLst>
            </p:cNvPr>
            <p:cNvSpPr txBox="1"/>
            <p:nvPr/>
          </p:nvSpPr>
          <p:spPr>
            <a:xfrm>
              <a:off x="5410567" y="6111083"/>
              <a:ext cx="379222" cy="514683"/>
            </a:xfrm>
            <a:prstGeom prst="rect">
              <a:avLst/>
            </a:prstGeom>
            <a:noFill/>
          </p:spPr>
          <p:txBody>
            <a:bodyPr wrap="none" rtlCol="0" anchor="ctr" anchorCtr="0">
              <a:spAutoFit/>
            </a:bodyPr>
            <a:lstStyle/>
            <a:p>
              <a:pPr algn="ctr"/>
              <a:r>
                <a:rPr lang="en-GB" sz="2400" b="1" dirty="0">
                  <a:solidFill>
                    <a:srgbClr val="E53292"/>
                  </a:solidFill>
                  <a:latin typeface="+mj-lt"/>
                  <a:ea typeface="League Spartan" charset="0"/>
                  <a:cs typeface="Poppins" pitchFamily="2" charset="77"/>
                </a:rPr>
                <a:t>7</a:t>
              </a:r>
            </a:p>
          </p:txBody>
        </p:sp>
        <p:sp>
          <p:nvSpPr>
            <p:cNvPr id="61" name="TextBox 28">
              <a:extLst>
                <a:ext uri="{FF2B5EF4-FFF2-40B4-BE49-F238E27FC236}">
                  <a16:creationId xmlns:a16="http://schemas.microsoft.com/office/drawing/2014/main" xmlns="" id="{3D7087B9-E255-454C-B523-AF71A802C843}"/>
                </a:ext>
              </a:extLst>
            </p:cNvPr>
            <p:cNvSpPr txBox="1"/>
            <p:nvPr/>
          </p:nvSpPr>
          <p:spPr>
            <a:xfrm>
              <a:off x="6239824" y="6111080"/>
              <a:ext cx="348841" cy="514683"/>
            </a:xfrm>
            <a:prstGeom prst="rect">
              <a:avLst/>
            </a:prstGeom>
            <a:noFill/>
          </p:spPr>
          <p:txBody>
            <a:bodyPr wrap="none" rtlCol="0" anchor="ctr" anchorCtr="0">
              <a:spAutoFit/>
            </a:bodyPr>
            <a:lstStyle/>
            <a:p>
              <a:pPr algn="ctr"/>
              <a:r>
                <a:rPr lang="en-GB" sz="2400" b="1" dirty="0">
                  <a:solidFill>
                    <a:srgbClr val="E53292"/>
                  </a:solidFill>
                  <a:latin typeface="+mj-lt"/>
                  <a:ea typeface="League Spartan" charset="0"/>
                  <a:cs typeface="Poppins" pitchFamily="2" charset="77"/>
                </a:rPr>
                <a:t>x</a:t>
              </a:r>
            </a:p>
          </p:txBody>
        </p:sp>
        <p:sp>
          <p:nvSpPr>
            <p:cNvPr id="62" name="TextBox 28">
              <a:extLst>
                <a:ext uri="{FF2B5EF4-FFF2-40B4-BE49-F238E27FC236}">
                  <a16:creationId xmlns:a16="http://schemas.microsoft.com/office/drawing/2014/main" xmlns="" id="{58562E0F-D9D2-45CD-9006-5D29FCD87DFA}"/>
                </a:ext>
              </a:extLst>
            </p:cNvPr>
            <p:cNvSpPr txBox="1"/>
            <p:nvPr/>
          </p:nvSpPr>
          <p:spPr>
            <a:xfrm>
              <a:off x="7848107" y="6111080"/>
              <a:ext cx="348841" cy="514683"/>
            </a:xfrm>
            <a:prstGeom prst="rect">
              <a:avLst/>
            </a:prstGeom>
            <a:noFill/>
          </p:spPr>
          <p:txBody>
            <a:bodyPr wrap="none" rtlCol="0" anchor="ctr" anchorCtr="0">
              <a:spAutoFit/>
            </a:bodyPr>
            <a:lstStyle/>
            <a:p>
              <a:pPr algn="ctr"/>
              <a:r>
                <a:rPr lang="en-GB" sz="2400" b="1" dirty="0">
                  <a:solidFill>
                    <a:srgbClr val="E53292"/>
                  </a:solidFill>
                  <a:latin typeface="+mj-lt"/>
                  <a:ea typeface="League Spartan" charset="0"/>
                  <a:cs typeface="Poppins" pitchFamily="2" charset="77"/>
                </a:rPr>
                <a:t>x</a:t>
              </a:r>
            </a:p>
          </p:txBody>
        </p:sp>
        <p:sp>
          <p:nvSpPr>
            <p:cNvPr id="63" name="TextBox 28">
              <a:extLst>
                <a:ext uri="{FF2B5EF4-FFF2-40B4-BE49-F238E27FC236}">
                  <a16:creationId xmlns:a16="http://schemas.microsoft.com/office/drawing/2014/main" xmlns="" id="{2DF712EA-C1D4-4947-AE03-ED45EEDF4C5A}"/>
                </a:ext>
              </a:extLst>
            </p:cNvPr>
            <p:cNvSpPr txBox="1"/>
            <p:nvPr/>
          </p:nvSpPr>
          <p:spPr>
            <a:xfrm>
              <a:off x="7020682" y="6111080"/>
              <a:ext cx="379222" cy="514683"/>
            </a:xfrm>
            <a:prstGeom prst="rect">
              <a:avLst/>
            </a:prstGeom>
            <a:noFill/>
          </p:spPr>
          <p:txBody>
            <a:bodyPr wrap="none" rtlCol="0" anchor="ctr" anchorCtr="0">
              <a:spAutoFit/>
            </a:bodyPr>
            <a:lstStyle/>
            <a:p>
              <a:pPr algn="ctr"/>
              <a:r>
                <a:rPr lang="en-GB" sz="2400" b="1" dirty="0">
                  <a:solidFill>
                    <a:srgbClr val="E53292"/>
                  </a:solidFill>
                  <a:latin typeface="+mj-lt"/>
                  <a:ea typeface="League Spartan" charset="0"/>
                  <a:cs typeface="Poppins" pitchFamily="2" charset="77"/>
                </a:rPr>
                <a:t>9</a:t>
              </a:r>
            </a:p>
          </p:txBody>
        </p:sp>
        <p:sp>
          <p:nvSpPr>
            <p:cNvPr id="64" name="TextBox 28">
              <a:extLst>
                <a:ext uri="{FF2B5EF4-FFF2-40B4-BE49-F238E27FC236}">
                  <a16:creationId xmlns:a16="http://schemas.microsoft.com/office/drawing/2014/main" xmlns="" id="{A7E956ED-7AF9-4399-9633-E689491D7D4D}"/>
                </a:ext>
              </a:extLst>
            </p:cNvPr>
            <p:cNvSpPr txBox="1"/>
            <p:nvPr/>
          </p:nvSpPr>
          <p:spPr>
            <a:xfrm>
              <a:off x="8639579" y="6111080"/>
              <a:ext cx="379222" cy="514683"/>
            </a:xfrm>
            <a:prstGeom prst="rect">
              <a:avLst/>
            </a:prstGeom>
            <a:noFill/>
          </p:spPr>
          <p:txBody>
            <a:bodyPr wrap="none" rtlCol="0" anchor="ctr" anchorCtr="0">
              <a:spAutoFit/>
            </a:bodyPr>
            <a:lstStyle/>
            <a:p>
              <a:pPr algn="ctr"/>
              <a:r>
                <a:rPr lang="en-GB" sz="2400" b="1" dirty="0">
                  <a:solidFill>
                    <a:srgbClr val="E53292"/>
                  </a:solidFill>
                  <a:latin typeface="+mj-lt"/>
                  <a:ea typeface="League Spartan" charset="0"/>
                  <a:cs typeface="Poppins" pitchFamily="2" charset="77"/>
                </a:rPr>
                <a:t>4</a:t>
              </a:r>
            </a:p>
          </p:txBody>
        </p:sp>
        <p:sp>
          <p:nvSpPr>
            <p:cNvPr id="65" name="TextBox 28">
              <a:extLst>
                <a:ext uri="{FF2B5EF4-FFF2-40B4-BE49-F238E27FC236}">
                  <a16:creationId xmlns:a16="http://schemas.microsoft.com/office/drawing/2014/main" xmlns="" id="{5102033F-8088-4724-AB0D-6F07BD96BA55}"/>
                </a:ext>
              </a:extLst>
            </p:cNvPr>
            <p:cNvSpPr txBox="1"/>
            <p:nvPr/>
          </p:nvSpPr>
          <p:spPr>
            <a:xfrm>
              <a:off x="9352027" y="6111080"/>
              <a:ext cx="976112" cy="514683"/>
            </a:xfrm>
            <a:prstGeom prst="rect">
              <a:avLst/>
            </a:prstGeom>
            <a:noFill/>
          </p:spPr>
          <p:txBody>
            <a:bodyPr wrap="none" rtlCol="0" anchor="ctr" anchorCtr="0">
              <a:spAutoFit/>
            </a:bodyPr>
            <a:lstStyle/>
            <a:p>
              <a:r>
                <a:rPr lang="en-GB" sz="2400" b="1" dirty="0">
                  <a:solidFill>
                    <a:srgbClr val="E53292"/>
                  </a:solidFill>
                  <a:latin typeface="+mj-lt"/>
                  <a:ea typeface="League Spartan" charset="0"/>
                  <a:cs typeface="Poppins" pitchFamily="2" charset="77"/>
                </a:rPr>
                <a:t>= 252</a:t>
              </a:r>
            </a:p>
          </p:txBody>
        </p:sp>
      </p:grpSp>
    </p:spTree>
    <p:extLst>
      <p:ext uri="{BB962C8B-B14F-4D97-AF65-F5344CB8AC3E}">
        <p14:creationId xmlns:p14="http://schemas.microsoft.com/office/powerpoint/2010/main" val="3501671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xmlns="" id="{FB31EFAF-7D3F-492E-AF32-9C6F1B64ADF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xmlns="" id="{FB31EFAF-7D3F-492E-AF32-9C6F1B64AD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30153" y="792492"/>
            <a:ext cx="8852375" cy="697353"/>
          </a:xfrm>
        </p:spPr>
        <p:txBody>
          <a:bodyPr>
            <a:normAutofit fontScale="85000" lnSpcReduction="10000"/>
          </a:bodyPr>
          <a:lstStyle/>
          <a:p>
            <a:r>
              <a:rPr lang="en-GB" dirty="0"/>
              <a:t>Paso 4 Seguimiento de los riesgos a lo largo del tiempo, definición de los niveles de tolerancia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7361" y="2003991"/>
            <a:ext cx="3018064" cy="42989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puntuación de riesgo le permite ahora hacer un seguimiento de los riesgos a lo largo del tiempo.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También puede definir determinados niveles de tolerancia para cada uno de los riesgos o para grupos de riesgos.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Esto también le permite desarrollar planes de acción que se hacen efectivos una vez que la puntuación de riesgo abandona la tolerancia. </a:t>
            </a:r>
          </a:p>
        </p:txBody>
      </p:sp>
      <p:graphicFrame>
        <p:nvGraphicFramePr>
          <p:cNvPr id="67" name="Chart 3">
            <a:extLst>
              <a:ext uri="{FF2B5EF4-FFF2-40B4-BE49-F238E27FC236}">
                <a16:creationId xmlns:a16="http://schemas.microsoft.com/office/drawing/2014/main" xmlns="" id="{9C92855A-EB82-4799-8AC8-C5B8564883DA}"/>
              </a:ext>
            </a:extLst>
          </p:cNvPr>
          <p:cNvGraphicFramePr/>
          <p:nvPr/>
        </p:nvGraphicFramePr>
        <p:xfrm>
          <a:off x="3844412" y="2372481"/>
          <a:ext cx="7619813" cy="3533773"/>
        </p:xfrm>
        <a:graphic>
          <a:graphicData uri="http://schemas.openxmlformats.org/drawingml/2006/chart">
            <c:chart xmlns:c="http://schemas.openxmlformats.org/drawingml/2006/chart" xmlns:r="http://schemas.openxmlformats.org/officeDocument/2006/relationships" r:id="rId7"/>
          </a:graphicData>
        </a:graphic>
      </p:graphicFrame>
      <p:sp>
        <p:nvSpPr>
          <p:cNvPr id="68" name="TextBox 15">
            <a:extLst>
              <a:ext uri="{FF2B5EF4-FFF2-40B4-BE49-F238E27FC236}">
                <a16:creationId xmlns:a16="http://schemas.microsoft.com/office/drawing/2014/main" xmlns="" id="{02CCC46E-9C8A-4D03-9E66-BE7E3C027D72}"/>
              </a:ext>
            </a:extLst>
          </p:cNvPr>
          <p:cNvSpPr txBox="1"/>
          <p:nvPr/>
        </p:nvSpPr>
        <p:spPr>
          <a:xfrm>
            <a:off x="3765754" y="2003991"/>
            <a:ext cx="828175" cy="276999"/>
          </a:xfrm>
          <a:prstGeom prst="rect">
            <a:avLst/>
          </a:prstGeom>
          <a:noFill/>
        </p:spPr>
        <p:txBody>
          <a:bodyPr wrap="none" rtlCol="0" anchor="b" anchorCtr="0">
            <a:spAutoFit/>
          </a:bodyPr>
          <a:lstStyle/>
          <a:p>
            <a:r>
              <a:rPr lang="en-GB" sz="1200" b="1" dirty="0">
                <a:solidFill>
                  <a:schemeClr val="tx2"/>
                </a:solidFill>
                <a:latin typeface="Poppins SemiBold" pitchFamily="2" charset="77"/>
                <a:ea typeface="League Spartan" charset="0"/>
                <a:cs typeface="Poppins SemiBold" pitchFamily="2" charset="77"/>
              </a:rPr>
              <a:t>Puntuación de riesgo</a:t>
            </a:r>
          </a:p>
        </p:txBody>
      </p:sp>
      <p:sp>
        <p:nvSpPr>
          <p:cNvPr id="69" name="Gleichschenkliges Dreieck 68">
            <a:extLst>
              <a:ext uri="{FF2B5EF4-FFF2-40B4-BE49-F238E27FC236}">
                <a16:creationId xmlns:a16="http://schemas.microsoft.com/office/drawing/2014/main" xmlns="" id="{DEB2F80F-0F5C-478D-8FDE-E259342BD412}"/>
              </a:ext>
            </a:extLst>
          </p:cNvPr>
          <p:cNvSpPr/>
          <p:nvPr/>
        </p:nvSpPr>
        <p:spPr>
          <a:xfrm rot="5400000">
            <a:off x="3563783" y="3148372"/>
            <a:ext cx="285188" cy="276069"/>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Gerader Verbinder 47">
            <a:extLst>
              <a:ext uri="{FF2B5EF4-FFF2-40B4-BE49-F238E27FC236}">
                <a16:creationId xmlns:a16="http://schemas.microsoft.com/office/drawing/2014/main" xmlns="" id="{EB5408D4-542B-45BD-91C5-371EA64693BF}"/>
              </a:ext>
            </a:extLst>
          </p:cNvPr>
          <p:cNvCxnSpPr>
            <a:stCxn id="69" idx="0"/>
          </p:cNvCxnSpPr>
          <p:nvPr/>
        </p:nvCxnSpPr>
        <p:spPr>
          <a:xfrm flipV="1">
            <a:off x="3844412" y="3286406"/>
            <a:ext cx="7619813" cy="1"/>
          </a:xfrm>
          <a:prstGeom prst="line">
            <a:avLst/>
          </a:prstGeom>
          <a:ln w="28575">
            <a:solidFill>
              <a:srgbClr val="E53292"/>
            </a:solidFill>
            <a:prstDash val="dash"/>
          </a:ln>
        </p:spPr>
        <p:style>
          <a:lnRef idx="1">
            <a:schemeClr val="accent1"/>
          </a:lnRef>
          <a:fillRef idx="0">
            <a:schemeClr val="accent1"/>
          </a:fillRef>
          <a:effectRef idx="0">
            <a:schemeClr val="accent1"/>
          </a:effectRef>
          <a:fontRef idx="minor">
            <a:schemeClr val="tx1"/>
          </a:fontRef>
        </p:style>
      </p:cxnSp>
      <p:sp>
        <p:nvSpPr>
          <p:cNvPr id="70" name="TextBox 15">
            <a:extLst>
              <a:ext uri="{FF2B5EF4-FFF2-40B4-BE49-F238E27FC236}">
                <a16:creationId xmlns:a16="http://schemas.microsoft.com/office/drawing/2014/main" xmlns="" id="{39B10556-6C2D-492C-8363-83B7E4D2B253}"/>
              </a:ext>
            </a:extLst>
          </p:cNvPr>
          <p:cNvSpPr txBox="1"/>
          <p:nvPr/>
        </p:nvSpPr>
        <p:spPr>
          <a:xfrm rot="16200000">
            <a:off x="2758246" y="3132518"/>
            <a:ext cx="1319977" cy="307777"/>
          </a:xfrm>
          <a:prstGeom prst="rect">
            <a:avLst/>
          </a:prstGeom>
          <a:noFill/>
        </p:spPr>
        <p:txBody>
          <a:bodyPr wrap="none" rtlCol="0" anchor="b" anchorCtr="0">
            <a:spAutoFit/>
          </a:bodyPr>
          <a:lstStyle/>
          <a:p>
            <a:r>
              <a:rPr lang="en-GB" sz="1400" b="1" dirty="0">
                <a:solidFill>
                  <a:srgbClr val="E53292"/>
                </a:solidFill>
                <a:latin typeface="Poppins SemiBold" pitchFamily="2" charset="77"/>
                <a:ea typeface="League Spartan" charset="0"/>
                <a:cs typeface="Poppins SemiBold" pitchFamily="2" charset="77"/>
              </a:rPr>
              <a:t>Nivel de tolerancia</a:t>
            </a:r>
          </a:p>
        </p:txBody>
      </p:sp>
    </p:spTree>
    <p:extLst>
      <p:ext uri="{BB962C8B-B14F-4D97-AF65-F5344CB8AC3E}">
        <p14:creationId xmlns:p14="http://schemas.microsoft.com/office/powerpoint/2010/main" val="2276136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0870" y="513575"/>
            <a:ext cx="8852375" cy="697353"/>
          </a:xfrm>
        </p:spPr>
        <p:txBody>
          <a:bodyPr>
            <a:normAutofit/>
          </a:bodyPr>
          <a:lstStyle/>
          <a:p>
            <a:r>
              <a:rPr lang="en-GB" dirty="0"/>
              <a:t>Paso 5 La matriz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3254517"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tener una visión clara de todos los riesgos evaluados, se muestran en una matriz de riesgo tridimensional, con el impacto del riesgo en el eje X, la probabilidad en el eje Y y la puntuación de la garantía mostrada por colores. </a:t>
            </a:r>
          </a:p>
        </p:txBody>
      </p:sp>
      <p:grpSp>
        <p:nvGrpSpPr>
          <p:cNvPr id="29" name="Gruppieren 28">
            <a:extLst>
              <a:ext uri="{FF2B5EF4-FFF2-40B4-BE49-F238E27FC236}">
                <a16:creationId xmlns:a16="http://schemas.microsoft.com/office/drawing/2014/main" xmlns="" id="{1B043F0B-B441-4090-A43C-2FE19AD6A39E}"/>
              </a:ext>
            </a:extLst>
          </p:cNvPr>
          <p:cNvGrpSpPr>
            <a:grpSpLocks noChangeAspect="1"/>
          </p:cNvGrpSpPr>
          <p:nvPr/>
        </p:nvGrpSpPr>
        <p:grpSpPr>
          <a:xfrm>
            <a:off x="4269201" y="2010322"/>
            <a:ext cx="6178711" cy="4408531"/>
            <a:chOff x="3432827" y="2025678"/>
            <a:chExt cx="5386301" cy="3843145"/>
          </a:xfrm>
        </p:grpSpPr>
        <p:sp>
          <p:nvSpPr>
            <p:cNvPr id="6" name="Freeform 42">
              <a:extLst>
                <a:ext uri="{FF2B5EF4-FFF2-40B4-BE49-F238E27FC236}">
                  <a16:creationId xmlns:a16="http://schemas.microsoft.com/office/drawing/2014/main" xmlns="" id="{73E7CD5D-3934-4BD4-9D68-E02FE25F565B}"/>
                </a:ext>
              </a:extLst>
            </p:cNvPr>
            <p:cNvSpPr/>
            <p:nvPr/>
          </p:nvSpPr>
          <p:spPr>
            <a:xfrm>
              <a:off x="4442218" y="2360745"/>
              <a:ext cx="3675227" cy="2810785"/>
            </a:xfrm>
            <a:custGeom>
              <a:avLst/>
              <a:gdLst>
                <a:gd name="connsiteX0" fmla="*/ 0 w 9798052"/>
                <a:gd name="connsiteY0" fmla="*/ 0 h 7493475"/>
                <a:gd name="connsiteX1" fmla="*/ 1965734 w 9798052"/>
                <a:gd name="connsiteY1" fmla="*/ 0 h 7493475"/>
                <a:gd name="connsiteX2" fmla="*/ 3931468 w 9798052"/>
                <a:gd name="connsiteY2" fmla="*/ 0 h 7493475"/>
                <a:gd name="connsiteX3" fmla="*/ 5897202 w 9798052"/>
                <a:gd name="connsiteY3" fmla="*/ 0 h 7493475"/>
                <a:gd name="connsiteX4" fmla="*/ 7832318 w 9798052"/>
                <a:gd name="connsiteY4" fmla="*/ 0 h 7493475"/>
                <a:gd name="connsiteX5" fmla="*/ 7862936 w 9798052"/>
                <a:gd name="connsiteY5" fmla="*/ 0 h 7493475"/>
                <a:gd name="connsiteX6" fmla="*/ 9798052 w 9798052"/>
                <a:gd name="connsiteY6" fmla="*/ 0 h 7493475"/>
                <a:gd name="connsiteX7" fmla="*/ 9798052 w 9798052"/>
                <a:gd name="connsiteY7" fmla="*/ 1498695 h 7493475"/>
                <a:gd name="connsiteX8" fmla="*/ 9798052 w 9798052"/>
                <a:gd name="connsiteY8" fmla="*/ 2997390 h 7493475"/>
                <a:gd name="connsiteX9" fmla="*/ 9798052 w 9798052"/>
                <a:gd name="connsiteY9" fmla="*/ 4496085 h 7493475"/>
                <a:gd name="connsiteX10" fmla="*/ 9798052 w 9798052"/>
                <a:gd name="connsiteY10" fmla="*/ 5994780 h 7493475"/>
                <a:gd name="connsiteX11" fmla="*/ 9798052 w 9798052"/>
                <a:gd name="connsiteY11" fmla="*/ 7493475 h 7493475"/>
                <a:gd name="connsiteX12" fmla="*/ 7862936 w 9798052"/>
                <a:gd name="connsiteY12" fmla="*/ 7493475 h 7493475"/>
                <a:gd name="connsiteX13" fmla="*/ 7832318 w 9798052"/>
                <a:gd name="connsiteY13" fmla="*/ 7493475 h 7493475"/>
                <a:gd name="connsiteX14" fmla="*/ 5897202 w 9798052"/>
                <a:gd name="connsiteY14" fmla="*/ 7493475 h 7493475"/>
                <a:gd name="connsiteX15" fmla="*/ 3931468 w 9798052"/>
                <a:gd name="connsiteY15" fmla="*/ 7493475 h 7493475"/>
                <a:gd name="connsiteX16" fmla="*/ 1965734 w 9798052"/>
                <a:gd name="connsiteY16" fmla="*/ 7493475 h 7493475"/>
                <a:gd name="connsiteX17" fmla="*/ 0 w 9798052"/>
                <a:gd name="connsiteY17" fmla="*/ 7493475 h 7493475"/>
                <a:gd name="connsiteX18" fmla="*/ 0 w 9798052"/>
                <a:gd name="connsiteY18" fmla="*/ 5994780 h 7493475"/>
                <a:gd name="connsiteX19" fmla="*/ 0 w 9798052"/>
                <a:gd name="connsiteY19" fmla="*/ 4496085 h 7493475"/>
                <a:gd name="connsiteX20" fmla="*/ 0 w 9798052"/>
                <a:gd name="connsiteY20" fmla="*/ 2997390 h 7493475"/>
                <a:gd name="connsiteX21" fmla="*/ 0 w 9798052"/>
                <a:gd name="connsiteY21" fmla="*/ 1498695 h 749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8052" h="7493475">
                  <a:moveTo>
                    <a:pt x="0" y="0"/>
                  </a:moveTo>
                  <a:lnTo>
                    <a:pt x="1965734" y="0"/>
                  </a:lnTo>
                  <a:lnTo>
                    <a:pt x="3931468" y="0"/>
                  </a:lnTo>
                  <a:lnTo>
                    <a:pt x="5897202" y="0"/>
                  </a:lnTo>
                  <a:lnTo>
                    <a:pt x="7832318" y="0"/>
                  </a:lnTo>
                  <a:lnTo>
                    <a:pt x="7862936" y="0"/>
                  </a:lnTo>
                  <a:lnTo>
                    <a:pt x="9798052" y="0"/>
                  </a:lnTo>
                  <a:lnTo>
                    <a:pt x="9798052" y="1498695"/>
                  </a:lnTo>
                  <a:lnTo>
                    <a:pt x="9798052" y="2997390"/>
                  </a:lnTo>
                  <a:lnTo>
                    <a:pt x="9798052" y="4496085"/>
                  </a:lnTo>
                  <a:lnTo>
                    <a:pt x="9798052" y="5994780"/>
                  </a:lnTo>
                  <a:lnTo>
                    <a:pt x="9798052" y="7493475"/>
                  </a:lnTo>
                  <a:lnTo>
                    <a:pt x="7862936" y="7493475"/>
                  </a:lnTo>
                  <a:lnTo>
                    <a:pt x="7832318" y="7493475"/>
                  </a:lnTo>
                  <a:lnTo>
                    <a:pt x="5897202" y="7493475"/>
                  </a:lnTo>
                  <a:lnTo>
                    <a:pt x="3931468" y="7493475"/>
                  </a:lnTo>
                  <a:lnTo>
                    <a:pt x="1965734" y="7493475"/>
                  </a:lnTo>
                  <a:lnTo>
                    <a:pt x="0" y="7493475"/>
                  </a:lnTo>
                  <a:lnTo>
                    <a:pt x="0" y="5994780"/>
                  </a:lnTo>
                  <a:lnTo>
                    <a:pt x="0" y="4496085"/>
                  </a:lnTo>
                  <a:lnTo>
                    <a:pt x="0" y="2997390"/>
                  </a:lnTo>
                  <a:lnTo>
                    <a:pt x="0" y="1498695"/>
                  </a:lnTo>
                  <a:close/>
                </a:path>
              </a:pathLst>
            </a:custGeom>
            <a:gradFill>
              <a:gsLst>
                <a:gs pos="0">
                  <a:schemeClr val="accent2"/>
                </a:gs>
                <a:gs pos="50000">
                  <a:schemeClr val="bg1">
                    <a:lumMod val="65000"/>
                  </a:schemeClr>
                </a:gs>
                <a:gs pos="100000">
                  <a:schemeClr val="accent6"/>
                </a:gs>
              </a:gsLst>
              <a:lin ang="7680000" scaled="0"/>
            </a:gra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algn="ctr"/>
              <a:endParaRPr lang="en-GB" sz="900" dirty="0">
                <a:latin typeface="+mj-lt"/>
              </a:endParaRPr>
            </a:p>
          </p:txBody>
        </p:sp>
        <p:cxnSp>
          <p:nvCxnSpPr>
            <p:cNvPr id="7" name="Straight Connector 32">
              <a:extLst>
                <a:ext uri="{FF2B5EF4-FFF2-40B4-BE49-F238E27FC236}">
                  <a16:creationId xmlns:a16="http://schemas.microsoft.com/office/drawing/2014/main" xmlns="" id="{B3F7D306-2214-4175-9F45-9CF2983C616E}"/>
                </a:ext>
              </a:extLst>
            </p:cNvPr>
            <p:cNvCxnSpPr/>
            <p:nvPr/>
          </p:nvCxnSpPr>
          <p:spPr>
            <a:xfrm>
              <a:off x="5179559" y="2360745"/>
              <a:ext cx="0" cy="281078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33">
              <a:extLst>
                <a:ext uri="{FF2B5EF4-FFF2-40B4-BE49-F238E27FC236}">
                  <a16:creationId xmlns:a16="http://schemas.microsoft.com/office/drawing/2014/main" xmlns="" id="{817645DD-7F64-4F25-A5DA-1F1001131FDF}"/>
                </a:ext>
              </a:extLst>
            </p:cNvPr>
            <p:cNvCxnSpPr/>
            <p:nvPr/>
          </p:nvCxnSpPr>
          <p:spPr>
            <a:xfrm>
              <a:off x="5916901" y="2360745"/>
              <a:ext cx="0" cy="281078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34">
              <a:extLst>
                <a:ext uri="{FF2B5EF4-FFF2-40B4-BE49-F238E27FC236}">
                  <a16:creationId xmlns:a16="http://schemas.microsoft.com/office/drawing/2014/main" xmlns="" id="{ACECA5E3-B2D4-4E94-A3F8-0FF64D9F34C8}"/>
                </a:ext>
              </a:extLst>
            </p:cNvPr>
            <p:cNvCxnSpPr/>
            <p:nvPr/>
          </p:nvCxnSpPr>
          <p:spPr>
            <a:xfrm>
              <a:off x="6654244" y="2360745"/>
              <a:ext cx="0" cy="281078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35">
              <a:extLst>
                <a:ext uri="{FF2B5EF4-FFF2-40B4-BE49-F238E27FC236}">
                  <a16:creationId xmlns:a16="http://schemas.microsoft.com/office/drawing/2014/main" xmlns="" id="{CC5F8D42-1661-4455-8A91-279E873D67A6}"/>
                </a:ext>
              </a:extLst>
            </p:cNvPr>
            <p:cNvCxnSpPr/>
            <p:nvPr/>
          </p:nvCxnSpPr>
          <p:spPr>
            <a:xfrm>
              <a:off x="7380101" y="2360745"/>
              <a:ext cx="0" cy="281078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36">
              <a:extLst>
                <a:ext uri="{FF2B5EF4-FFF2-40B4-BE49-F238E27FC236}">
                  <a16:creationId xmlns:a16="http://schemas.microsoft.com/office/drawing/2014/main" xmlns="" id="{77156924-58DD-4E4A-8680-356855913E8F}"/>
                </a:ext>
              </a:extLst>
            </p:cNvPr>
            <p:cNvCxnSpPr>
              <a:cxnSpLocks/>
            </p:cNvCxnSpPr>
            <p:nvPr/>
          </p:nvCxnSpPr>
          <p:spPr>
            <a:xfrm flipH="1">
              <a:off x="4442218" y="4609372"/>
              <a:ext cx="367522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39">
              <a:extLst>
                <a:ext uri="{FF2B5EF4-FFF2-40B4-BE49-F238E27FC236}">
                  <a16:creationId xmlns:a16="http://schemas.microsoft.com/office/drawing/2014/main" xmlns="" id="{8B048DAE-C572-4049-B7D6-04397BFBFB82}"/>
                </a:ext>
              </a:extLst>
            </p:cNvPr>
            <p:cNvCxnSpPr>
              <a:cxnSpLocks/>
            </p:cNvCxnSpPr>
            <p:nvPr/>
          </p:nvCxnSpPr>
          <p:spPr>
            <a:xfrm flipH="1">
              <a:off x="4442218" y="4047268"/>
              <a:ext cx="367522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40">
              <a:extLst>
                <a:ext uri="{FF2B5EF4-FFF2-40B4-BE49-F238E27FC236}">
                  <a16:creationId xmlns:a16="http://schemas.microsoft.com/office/drawing/2014/main" xmlns="" id="{B414E6C8-4B47-4E2D-B5E3-CACDB04515BA}"/>
                </a:ext>
              </a:extLst>
            </p:cNvPr>
            <p:cNvCxnSpPr>
              <a:cxnSpLocks/>
            </p:cNvCxnSpPr>
            <p:nvPr/>
          </p:nvCxnSpPr>
          <p:spPr>
            <a:xfrm flipH="1">
              <a:off x="4442218" y="3484156"/>
              <a:ext cx="367522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41">
              <a:extLst>
                <a:ext uri="{FF2B5EF4-FFF2-40B4-BE49-F238E27FC236}">
                  <a16:creationId xmlns:a16="http://schemas.microsoft.com/office/drawing/2014/main" xmlns="" id="{18684B5A-AFBA-4157-B48E-92A44B66518E}"/>
                </a:ext>
              </a:extLst>
            </p:cNvPr>
            <p:cNvCxnSpPr>
              <a:cxnSpLocks/>
            </p:cNvCxnSpPr>
            <p:nvPr/>
          </p:nvCxnSpPr>
          <p:spPr>
            <a:xfrm flipH="1">
              <a:off x="4442218" y="2922901"/>
              <a:ext cx="367522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43">
              <a:extLst>
                <a:ext uri="{FF2B5EF4-FFF2-40B4-BE49-F238E27FC236}">
                  <a16:creationId xmlns:a16="http://schemas.microsoft.com/office/drawing/2014/main" xmlns="" id="{9AA8604E-1B59-49D6-A3A0-026FA401F59E}"/>
                </a:ext>
              </a:extLst>
            </p:cNvPr>
            <p:cNvSpPr txBox="1"/>
            <p:nvPr/>
          </p:nvSpPr>
          <p:spPr>
            <a:xfrm>
              <a:off x="4352508" y="2025678"/>
              <a:ext cx="916764" cy="268305"/>
            </a:xfrm>
            <a:prstGeom prst="rect">
              <a:avLst/>
            </a:prstGeom>
            <a:noFill/>
          </p:spPr>
          <p:txBody>
            <a:bodyPr wrap="none" rtlCol="0" anchor="b" anchorCtr="0">
              <a:spAutoFit/>
            </a:bodyPr>
            <a:lstStyle/>
            <a:p>
              <a:pPr algn="ctr"/>
              <a:r>
                <a:rPr lang="en-GB" sz="1400" dirty="0">
                  <a:latin typeface="+mj-lt"/>
                  <a:ea typeface="Lato" panose="020F0502020204030203" pitchFamily="34" charset="0"/>
                  <a:cs typeface="Lato" panose="020F0502020204030203" pitchFamily="34" charset="0"/>
                </a:rPr>
                <a:t>Insignificante</a:t>
              </a:r>
            </a:p>
          </p:txBody>
        </p:sp>
        <p:sp>
          <p:nvSpPr>
            <p:cNvPr id="16" name="TextBox 49">
              <a:extLst>
                <a:ext uri="{FF2B5EF4-FFF2-40B4-BE49-F238E27FC236}">
                  <a16:creationId xmlns:a16="http://schemas.microsoft.com/office/drawing/2014/main" xmlns="" id="{0383C266-BCE6-4B1E-A6AD-A89CA8EB19AD}"/>
                </a:ext>
              </a:extLst>
            </p:cNvPr>
            <p:cNvSpPr txBox="1"/>
            <p:nvPr/>
          </p:nvSpPr>
          <p:spPr>
            <a:xfrm>
              <a:off x="5275595" y="2025678"/>
              <a:ext cx="545274" cy="268305"/>
            </a:xfrm>
            <a:prstGeom prst="rect">
              <a:avLst/>
            </a:prstGeom>
            <a:noFill/>
          </p:spPr>
          <p:txBody>
            <a:bodyPr wrap="none" rtlCol="0" anchor="b" anchorCtr="0">
              <a:spAutoFit/>
            </a:bodyPr>
            <a:lstStyle/>
            <a:p>
              <a:pPr algn="ctr"/>
              <a:r>
                <a:rPr lang="en-GB" sz="1400" dirty="0">
                  <a:latin typeface="+mj-lt"/>
                  <a:ea typeface="Lato" panose="020F0502020204030203" pitchFamily="34" charset="0"/>
                  <a:cs typeface="Lato" panose="020F0502020204030203" pitchFamily="34" charset="0"/>
                </a:rPr>
                <a:t>Menor</a:t>
              </a:r>
            </a:p>
          </p:txBody>
        </p:sp>
        <p:sp>
          <p:nvSpPr>
            <p:cNvPr id="17" name="TextBox 50">
              <a:extLst>
                <a:ext uri="{FF2B5EF4-FFF2-40B4-BE49-F238E27FC236}">
                  <a16:creationId xmlns:a16="http://schemas.microsoft.com/office/drawing/2014/main" xmlns="" id="{5D99F038-9174-4663-A25A-616D97A2EF55}"/>
                </a:ext>
              </a:extLst>
            </p:cNvPr>
            <p:cNvSpPr txBox="1"/>
            <p:nvPr/>
          </p:nvSpPr>
          <p:spPr>
            <a:xfrm>
              <a:off x="5901221" y="2025678"/>
              <a:ext cx="783730" cy="268305"/>
            </a:xfrm>
            <a:prstGeom prst="rect">
              <a:avLst/>
            </a:prstGeom>
            <a:noFill/>
          </p:spPr>
          <p:txBody>
            <a:bodyPr wrap="none" rtlCol="0" anchor="b" anchorCtr="0">
              <a:spAutoFit/>
            </a:bodyPr>
            <a:lstStyle/>
            <a:p>
              <a:pPr algn="ctr"/>
              <a:r>
                <a:rPr lang="en-GB" sz="1400" dirty="0">
                  <a:latin typeface="+mj-lt"/>
                  <a:ea typeface="Lato" panose="020F0502020204030203" pitchFamily="34" charset="0"/>
                  <a:cs typeface="Lato" panose="020F0502020204030203" pitchFamily="34" charset="0"/>
                </a:rPr>
                <a:t>Moderado</a:t>
              </a:r>
            </a:p>
          </p:txBody>
        </p:sp>
        <p:sp>
          <p:nvSpPr>
            <p:cNvPr id="18" name="TextBox 51">
              <a:extLst>
                <a:ext uri="{FF2B5EF4-FFF2-40B4-BE49-F238E27FC236}">
                  <a16:creationId xmlns:a16="http://schemas.microsoft.com/office/drawing/2014/main" xmlns="" id="{DD77D798-36FD-4CA5-8C06-37CD66C284A5}"/>
                </a:ext>
              </a:extLst>
            </p:cNvPr>
            <p:cNvSpPr txBox="1"/>
            <p:nvPr/>
          </p:nvSpPr>
          <p:spPr>
            <a:xfrm>
              <a:off x="6701068" y="2025678"/>
              <a:ext cx="620734" cy="268305"/>
            </a:xfrm>
            <a:prstGeom prst="rect">
              <a:avLst/>
            </a:prstGeom>
            <a:noFill/>
          </p:spPr>
          <p:txBody>
            <a:bodyPr wrap="none" rtlCol="0" anchor="b" anchorCtr="0">
              <a:spAutoFit/>
            </a:bodyPr>
            <a:lstStyle/>
            <a:p>
              <a:pPr algn="ctr"/>
              <a:r>
                <a:rPr lang="en-GB" sz="1400" dirty="0">
                  <a:latin typeface="+mj-lt"/>
                  <a:ea typeface="Lato" panose="020F0502020204030203" pitchFamily="34" charset="0"/>
                  <a:cs typeface="Lato" panose="020F0502020204030203" pitchFamily="34" charset="0"/>
                </a:rPr>
                <a:t>Serio</a:t>
              </a:r>
            </a:p>
          </p:txBody>
        </p:sp>
        <p:sp>
          <p:nvSpPr>
            <p:cNvPr id="19" name="TextBox 52">
              <a:extLst>
                <a:ext uri="{FF2B5EF4-FFF2-40B4-BE49-F238E27FC236}">
                  <a16:creationId xmlns:a16="http://schemas.microsoft.com/office/drawing/2014/main" xmlns="" id="{01E0C1B2-973B-4E23-95E4-847E752357BB}"/>
                </a:ext>
              </a:extLst>
            </p:cNvPr>
            <p:cNvSpPr txBox="1"/>
            <p:nvPr/>
          </p:nvSpPr>
          <p:spPr>
            <a:xfrm>
              <a:off x="7478932" y="2025678"/>
              <a:ext cx="539684" cy="268305"/>
            </a:xfrm>
            <a:prstGeom prst="rect">
              <a:avLst/>
            </a:prstGeom>
            <a:noFill/>
          </p:spPr>
          <p:txBody>
            <a:bodyPr wrap="none" rtlCol="0" anchor="b" anchorCtr="0">
              <a:spAutoFit/>
            </a:bodyPr>
            <a:lstStyle/>
            <a:p>
              <a:pPr algn="ctr"/>
              <a:r>
                <a:rPr lang="en-GB" sz="1400" dirty="0">
                  <a:latin typeface="+mj-lt"/>
                  <a:ea typeface="Lato" panose="020F0502020204030203" pitchFamily="34" charset="0"/>
                  <a:cs typeface="Lato" panose="020F0502020204030203" pitchFamily="34" charset="0"/>
                </a:rPr>
                <a:t>Mayor</a:t>
              </a:r>
            </a:p>
          </p:txBody>
        </p:sp>
        <p:sp>
          <p:nvSpPr>
            <p:cNvPr id="20" name="TextBox 53">
              <a:extLst>
                <a:ext uri="{FF2B5EF4-FFF2-40B4-BE49-F238E27FC236}">
                  <a16:creationId xmlns:a16="http://schemas.microsoft.com/office/drawing/2014/main" xmlns="" id="{2809D8CE-368E-4539-BB67-7D72F0A1A258}"/>
                </a:ext>
              </a:extLst>
            </p:cNvPr>
            <p:cNvSpPr txBox="1"/>
            <p:nvPr/>
          </p:nvSpPr>
          <p:spPr>
            <a:xfrm>
              <a:off x="3708117" y="4755055"/>
              <a:ext cx="654496" cy="268305"/>
            </a:xfrm>
            <a:prstGeom prst="rect">
              <a:avLst/>
            </a:prstGeom>
            <a:noFill/>
          </p:spPr>
          <p:txBody>
            <a:bodyPr wrap="none" rtlCol="0" anchor="ctr" anchorCtr="0">
              <a:spAutoFit/>
            </a:bodyPr>
            <a:lstStyle/>
            <a:p>
              <a:pPr algn="r"/>
              <a:r>
                <a:rPr lang="en-GB" sz="1400" dirty="0">
                  <a:latin typeface="+mj-lt"/>
                  <a:ea typeface="Lato" panose="020F0502020204030203" pitchFamily="34" charset="0"/>
                  <a:cs typeface="Lato" panose="020F0502020204030203" pitchFamily="34" charset="0"/>
                </a:rPr>
                <a:t>Insólito</a:t>
              </a:r>
            </a:p>
          </p:txBody>
        </p:sp>
        <p:sp>
          <p:nvSpPr>
            <p:cNvPr id="21" name="TextBox 54">
              <a:extLst>
                <a:ext uri="{FF2B5EF4-FFF2-40B4-BE49-F238E27FC236}">
                  <a16:creationId xmlns:a16="http://schemas.microsoft.com/office/drawing/2014/main" xmlns="" id="{423939FB-2DE7-489C-9542-0E50CBE6131E}"/>
                </a:ext>
              </a:extLst>
            </p:cNvPr>
            <p:cNvSpPr txBox="1"/>
            <p:nvPr/>
          </p:nvSpPr>
          <p:spPr>
            <a:xfrm>
              <a:off x="3711524" y="4192635"/>
              <a:ext cx="651087" cy="268305"/>
            </a:xfrm>
            <a:prstGeom prst="rect">
              <a:avLst/>
            </a:prstGeom>
            <a:noFill/>
          </p:spPr>
          <p:txBody>
            <a:bodyPr wrap="none" rtlCol="0" anchor="ctr" anchorCtr="0">
              <a:spAutoFit/>
            </a:bodyPr>
            <a:lstStyle/>
            <a:p>
              <a:pPr algn="r"/>
              <a:r>
                <a:rPr lang="en-GB" sz="1400" dirty="0">
                  <a:latin typeface="+mj-lt"/>
                  <a:ea typeface="Lato" panose="020F0502020204030203" pitchFamily="34" charset="0"/>
                  <a:cs typeface="Lato" panose="020F0502020204030203" pitchFamily="34" charset="0"/>
                </a:rPr>
                <a:t>Remoto</a:t>
              </a:r>
            </a:p>
          </p:txBody>
        </p:sp>
        <p:sp>
          <p:nvSpPr>
            <p:cNvPr id="22" name="TextBox 55">
              <a:extLst>
                <a:ext uri="{FF2B5EF4-FFF2-40B4-BE49-F238E27FC236}">
                  <a16:creationId xmlns:a16="http://schemas.microsoft.com/office/drawing/2014/main" xmlns="" id="{E27A8B0C-C279-4097-8F20-496807040B01}"/>
                </a:ext>
              </a:extLst>
            </p:cNvPr>
            <p:cNvSpPr txBox="1"/>
            <p:nvPr/>
          </p:nvSpPr>
          <p:spPr>
            <a:xfrm>
              <a:off x="3732098" y="3631984"/>
              <a:ext cx="630517" cy="268305"/>
            </a:xfrm>
            <a:prstGeom prst="rect">
              <a:avLst/>
            </a:prstGeom>
            <a:noFill/>
          </p:spPr>
          <p:txBody>
            <a:bodyPr wrap="none" rtlCol="0" anchor="ctr" anchorCtr="0">
              <a:spAutoFit/>
            </a:bodyPr>
            <a:lstStyle/>
            <a:p>
              <a:pPr algn="r"/>
              <a:r>
                <a:rPr lang="en-GB" sz="1400" dirty="0">
                  <a:latin typeface="+mj-lt"/>
                  <a:ea typeface="Lato" panose="020F0502020204030203" pitchFamily="34" charset="0"/>
                  <a:cs typeface="Lato" panose="020F0502020204030203" pitchFamily="34" charset="0"/>
                </a:rPr>
                <a:t>Rara vez</a:t>
              </a:r>
            </a:p>
          </p:txBody>
        </p:sp>
        <p:sp>
          <p:nvSpPr>
            <p:cNvPr id="23" name="TextBox 56">
              <a:extLst>
                <a:ext uri="{FF2B5EF4-FFF2-40B4-BE49-F238E27FC236}">
                  <a16:creationId xmlns:a16="http://schemas.microsoft.com/office/drawing/2014/main" xmlns="" id="{707E9BC0-1A0C-41E0-8B67-F3430C36F1E3}"/>
                </a:ext>
              </a:extLst>
            </p:cNvPr>
            <p:cNvSpPr txBox="1"/>
            <p:nvPr/>
          </p:nvSpPr>
          <p:spPr>
            <a:xfrm>
              <a:off x="3857639" y="3071071"/>
              <a:ext cx="504973" cy="268305"/>
            </a:xfrm>
            <a:prstGeom prst="rect">
              <a:avLst/>
            </a:prstGeom>
            <a:noFill/>
          </p:spPr>
          <p:txBody>
            <a:bodyPr wrap="none" rtlCol="0" anchor="ctr" anchorCtr="0">
              <a:spAutoFit/>
            </a:bodyPr>
            <a:lstStyle/>
            <a:p>
              <a:pPr algn="r"/>
              <a:r>
                <a:rPr lang="en-GB" sz="1400" dirty="0">
                  <a:latin typeface="+mj-lt"/>
                  <a:ea typeface="Lato" panose="020F0502020204030203" pitchFamily="34" charset="0"/>
                  <a:cs typeface="Lato" panose="020F0502020204030203" pitchFamily="34" charset="0"/>
                </a:rPr>
                <a:t>Probablemente</a:t>
              </a:r>
            </a:p>
          </p:txBody>
        </p:sp>
        <p:sp>
          <p:nvSpPr>
            <p:cNvPr id="24" name="TextBox 57">
              <a:extLst>
                <a:ext uri="{FF2B5EF4-FFF2-40B4-BE49-F238E27FC236}">
                  <a16:creationId xmlns:a16="http://schemas.microsoft.com/office/drawing/2014/main" xmlns="" id="{8DF496C6-45DA-4159-A0C2-7271D2605F86}"/>
                </a:ext>
              </a:extLst>
            </p:cNvPr>
            <p:cNvSpPr txBox="1"/>
            <p:nvPr/>
          </p:nvSpPr>
          <p:spPr>
            <a:xfrm>
              <a:off x="3432827" y="2507752"/>
              <a:ext cx="929788" cy="268305"/>
            </a:xfrm>
            <a:prstGeom prst="rect">
              <a:avLst/>
            </a:prstGeom>
            <a:noFill/>
          </p:spPr>
          <p:txBody>
            <a:bodyPr wrap="none" rtlCol="0" anchor="ctr" anchorCtr="0">
              <a:spAutoFit/>
            </a:bodyPr>
            <a:lstStyle/>
            <a:p>
              <a:pPr algn="r"/>
              <a:r>
                <a:rPr lang="en-GB" sz="1400" dirty="0">
                  <a:latin typeface="+mj-lt"/>
                  <a:ea typeface="Lato" panose="020F0502020204030203" pitchFamily="34" charset="0"/>
                  <a:cs typeface="Lato" panose="020F0502020204030203" pitchFamily="34" charset="0"/>
                </a:rPr>
                <a:t>Muy probable</a:t>
              </a:r>
            </a:p>
          </p:txBody>
        </p:sp>
        <p:cxnSp>
          <p:nvCxnSpPr>
            <p:cNvPr id="25" name="Straight Connector 63">
              <a:extLst>
                <a:ext uri="{FF2B5EF4-FFF2-40B4-BE49-F238E27FC236}">
                  <a16:creationId xmlns:a16="http://schemas.microsoft.com/office/drawing/2014/main" xmlns="" id="{0B7259A8-D13B-4D91-9608-81C99B5F76EC}"/>
                </a:ext>
              </a:extLst>
            </p:cNvPr>
            <p:cNvCxnSpPr>
              <a:cxnSpLocks/>
            </p:cNvCxnSpPr>
            <p:nvPr/>
          </p:nvCxnSpPr>
          <p:spPr>
            <a:xfrm flipH="1">
              <a:off x="4442218" y="5513302"/>
              <a:ext cx="3675227" cy="0"/>
            </a:xfrm>
            <a:prstGeom prst="line">
              <a:avLst/>
            </a:prstGeom>
            <a:ln w="571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64">
              <a:extLst>
                <a:ext uri="{FF2B5EF4-FFF2-40B4-BE49-F238E27FC236}">
                  <a16:creationId xmlns:a16="http://schemas.microsoft.com/office/drawing/2014/main" xmlns="" id="{EA690728-7701-468A-99AB-1F29D71FC17B}"/>
                </a:ext>
              </a:extLst>
            </p:cNvPr>
            <p:cNvCxnSpPr/>
            <p:nvPr/>
          </p:nvCxnSpPr>
          <p:spPr>
            <a:xfrm>
              <a:off x="8467867" y="2360745"/>
              <a:ext cx="0" cy="2810785"/>
            </a:xfrm>
            <a:prstGeom prst="line">
              <a:avLst/>
            </a:prstGeom>
            <a:ln w="571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sp>
          <p:nvSpPr>
            <p:cNvPr id="27" name="TextBox 59">
              <a:extLst>
                <a:ext uri="{FF2B5EF4-FFF2-40B4-BE49-F238E27FC236}">
                  <a16:creationId xmlns:a16="http://schemas.microsoft.com/office/drawing/2014/main" xmlns="" id="{766A4AE1-F200-4229-92F0-427D6E9C21D0}"/>
                </a:ext>
              </a:extLst>
            </p:cNvPr>
            <p:cNvSpPr txBox="1"/>
            <p:nvPr/>
          </p:nvSpPr>
          <p:spPr>
            <a:xfrm>
              <a:off x="5746579" y="5546857"/>
              <a:ext cx="1066512" cy="321966"/>
            </a:xfrm>
            <a:prstGeom prst="rect">
              <a:avLst/>
            </a:prstGeom>
            <a:noFill/>
          </p:spPr>
          <p:txBody>
            <a:bodyPr wrap="none" rtlCol="0" anchor="t" anchorCtr="0">
              <a:spAutoFit/>
            </a:bodyPr>
            <a:lstStyle/>
            <a:p>
              <a:pPr algn="ctr"/>
              <a:r>
                <a:rPr lang="en-GB" b="1" dirty="0">
                  <a:solidFill>
                    <a:schemeClr val="tx2"/>
                  </a:solidFill>
                  <a:latin typeface="+mj-lt"/>
                  <a:ea typeface="League Spartan" charset="0"/>
                  <a:cs typeface="Poppins" pitchFamily="2" charset="77"/>
                </a:rPr>
                <a:t>Impacto del riesgo</a:t>
              </a:r>
            </a:p>
          </p:txBody>
        </p:sp>
        <p:sp>
          <p:nvSpPr>
            <p:cNvPr id="28" name="TextBox 60">
              <a:extLst>
                <a:ext uri="{FF2B5EF4-FFF2-40B4-BE49-F238E27FC236}">
                  <a16:creationId xmlns:a16="http://schemas.microsoft.com/office/drawing/2014/main" xmlns="" id="{83EF234D-E2AB-4966-82E7-74B9B898ADE9}"/>
                </a:ext>
              </a:extLst>
            </p:cNvPr>
            <p:cNvSpPr txBox="1"/>
            <p:nvPr/>
          </p:nvSpPr>
          <p:spPr>
            <a:xfrm rot="16200000">
              <a:off x="7999064" y="3605155"/>
              <a:ext cx="1318161" cy="321966"/>
            </a:xfrm>
            <a:prstGeom prst="rect">
              <a:avLst/>
            </a:prstGeom>
            <a:noFill/>
          </p:spPr>
          <p:txBody>
            <a:bodyPr wrap="none" rtlCol="0" anchor="t" anchorCtr="0">
              <a:spAutoFit/>
            </a:bodyPr>
            <a:lstStyle/>
            <a:p>
              <a:pPr algn="ctr"/>
              <a:r>
                <a:rPr lang="en-GB" b="1" dirty="0">
                  <a:solidFill>
                    <a:schemeClr val="tx2"/>
                  </a:solidFill>
                  <a:latin typeface="+mj-lt"/>
                  <a:ea typeface="League Spartan" charset="0"/>
                  <a:cs typeface="Poppins" pitchFamily="2" charset="77"/>
                </a:rPr>
                <a:t>Riesgo Probabilidad</a:t>
              </a:r>
            </a:p>
          </p:txBody>
        </p:sp>
      </p:grpSp>
      <p:sp>
        <p:nvSpPr>
          <p:cNvPr id="40" name="TextBox 52">
            <a:extLst>
              <a:ext uri="{FF2B5EF4-FFF2-40B4-BE49-F238E27FC236}">
                <a16:creationId xmlns:a16="http://schemas.microsoft.com/office/drawing/2014/main" xmlns="" id="{7A053379-6C0D-46F6-B961-52F50BD13536}"/>
              </a:ext>
            </a:extLst>
          </p:cNvPr>
          <p:cNvSpPr txBox="1"/>
          <p:nvPr/>
        </p:nvSpPr>
        <p:spPr>
          <a:xfrm>
            <a:off x="9629824" y="2318099"/>
            <a:ext cx="328936"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10</a:t>
            </a:r>
          </a:p>
        </p:txBody>
      </p:sp>
      <p:sp>
        <p:nvSpPr>
          <p:cNvPr id="41" name="TextBox 52">
            <a:extLst>
              <a:ext uri="{FF2B5EF4-FFF2-40B4-BE49-F238E27FC236}">
                <a16:creationId xmlns:a16="http://schemas.microsoft.com/office/drawing/2014/main" xmlns="" id="{8028F233-20D0-43E2-ADA7-14022DB59A94}"/>
              </a:ext>
            </a:extLst>
          </p:cNvPr>
          <p:cNvSpPr txBox="1"/>
          <p:nvPr/>
        </p:nvSpPr>
        <p:spPr>
          <a:xfrm>
            <a:off x="9653823" y="2906607"/>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8</a:t>
            </a:r>
          </a:p>
        </p:txBody>
      </p:sp>
      <p:sp>
        <p:nvSpPr>
          <p:cNvPr id="42" name="TextBox 52">
            <a:extLst>
              <a:ext uri="{FF2B5EF4-FFF2-40B4-BE49-F238E27FC236}">
                <a16:creationId xmlns:a16="http://schemas.microsoft.com/office/drawing/2014/main" xmlns="" id="{D31BAB18-248C-46D1-9704-AAC0307AE001}"/>
              </a:ext>
            </a:extLst>
          </p:cNvPr>
          <p:cNvSpPr txBox="1"/>
          <p:nvPr/>
        </p:nvSpPr>
        <p:spPr>
          <a:xfrm>
            <a:off x="9648952" y="3552560"/>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6</a:t>
            </a:r>
          </a:p>
        </p:txBody>
      </p:sp>
      <p:sp>
        <p:nvSpPr>
          <p:cNvPr id="43" name="TextBox 52">
            <a:extLst>
              <a:ext uri="{FF2B5EF4-FFF2-40B4-BE49-F238E27FC236}">
                <a16:creationId xmlns:a16="http://schemas.microsoft.com/office/drawing/2014/main" xmlns="" id="{51162E82-AA6F-4103-B2A0-CA24770E28F3}"/>
              </a:ext>
            </a:extLst>
          </p:cNvPr>
          <p:cNvSpPr txBox="1"/>
          <p:nvPr/>
        </p:nvSpPr>
        <p:spPr>
          <a:xfrm>
            <a:off x="9636102" y="4198514"/>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4</a:t>
            </a:r>
          </a:p>
        </p:txBody>
      </p:sp>
      <p:sp>
        <p:nvSpPr>
          <p:cNvPr id="44" name="TextBox 52">
            <a:extLst>
              <a:ext uri="{FF2B5EF4-FFF2-40B4-BE49-F238E27FC236}">
                <a16:creationId xmlns:a16="http://schemas.microsoft.com/office/drawing/2014/main" xmlns="" id="{7914E801-FFC2-41BF-ABE1-BE11D0984B65}"/>
              </a:ext>
            </a:extLst>
          </p:cNvPr>
          <p:cNvSpPr txBox="1"/>
          <p:nvPr/>
        </p:nvSpPr>
        <p:spPr>
          <a:xfrm>
            <a:off x="9617755" y="4842337"/>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2</a:t>
            </a:r>
          </a:p>
        </p:txBody>
      </p:sp>
      <p:sp>
        <p:nvSpPr>
          <p:cNvPr id="45" name="TextBox 52">
            <a:extLst>
              <a:ext uri="{FF2B5EF4-FFF2-40B4-BE49-F238E27FC236}">
                <a16:creationId xmlns:a16="http://schemas.microsoft.com/office/drawing/2014/main" xmlns="" id="{7CA645F4-3929-44EB-8A81-AC86FB592FD0}"/>
              </a:ext>
            </a:extLst>
          </p:cNvPr>
          <p:cNvSpPr txBox="1"/>
          <p:nvPr/>
        </p:nvSpPr>
        <p:spPr>
          <a:xfrm>
            <a:off x="9465356" y="5594878"/>
            <a:ext cx="328936"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10</a:t>
            </a:r>
          </a:p>
        </p:txBody>
      </p:sp>
      <p:sp>
        <p:nvSpPr>
          <p:cNvPr id="46" name="TextBox 52">
            <a:extLst>
              <a:ext uri="{FF2B5EF4-FFF2-40B4-BE49-F238E27FC236}">
                <a16:creationId xmlns:a16="http://schemas.microsoft.com/office/drawing/2014/main" xmlns="" id="{1C3935FB-2BE8-4C2D-A41E-2C8CCB348A44}"/>
              </a:ext>
            </a:extLst>
          </p:cNvPr>
          <p:cNvSpPr txBox="1"/>
          <p:nvPr/>
        </p:nvSpPr>
        <p:spPr>
          <a:xfrm>
            <a:off x="8668781" y="5595094"/>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8</a:t>
            </a:r>
          </a:p>
        </p:txBody>
      </p:sp>
      <p:sp>
        <p:nvSpPr>
          <p:cNvPr id="47" name="TextBox 52">
            <a:extLst>
              <a:ext uri="{FF2B5EF4-FFF2-40B4-BE49-F238E27FC236}">
                <a16:creationId xmlns:a16="http://schemas.microsoft.com/office/drawing/2014/main" xmlns="" id="{CC63D36B-35F4-4D9D-A0B4-E26F7EB6AC30}"/>
              </a:ext>
            </a:extLst>
          </p:cNvPr>
          <p:cNvSpPr txBox="1"/>
          <p:nvPr/>
        </p:nvSpPr>
        <p:spPr>
          <a:xfrm>
            <a:off x="7836138" y="5594878"/>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6</a:t>
            </a:r>
          </a:p>
        </p:txBody>
      </p:sp>
      <p:sp>
        <p:nvSpPr>
          <p:cNvPr id="48" name="TextBox 52">
            <a:extLst>
              <a:ext uri="{FF2B5EF4-FFF2-40B4-BE49-F238E27FC236}">
                <a16:creationId xmlns:a16="http://schemas.microsoft.com/office/drawing/2014/main" xmlns="" id="{F769C276-35A5-44D9-A212-2D79AD081BC5}"/>
              </a:ext>
            </a:extLst>
          </p:cNvPr>
          <p:cNvSpPr txBox="1"/>
          <p:nvPr/>
        </p:nvSpPr>
        <p:spPr>
          <a:xfrm>
            <a:off x="6997220" y="5595094"/>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4</a:t>
            </a:r>
          </a:p>
        </p:txBody>
      </p:sp>
      <p:sp>
        <p:nvSpPr>
          <p:cNvPr id="49" name="TextBox 52">
            <a:extLst>
              <a:ext uri="{FF2B5EF4-FFF2-40B4-BE49-F238E27FC236}">
                <a16:creationId xmlns:a16="http://schemas.microsoft.com/office/drawing/2014/main" xmlns="" id="{11C1D158-5924-4B3A-AC30-F441D2591D80}"/>
              </a:ext>
            </a:extLst>
          </p:cNvPr>
          <p:cNvSpPr txBox="1"/>
          <p:nvPr/>
        </p:nvSpPr>
        <p:spPr>
          <a:xfrm>
            <a:off x="6135035" y="5599377"/>
            <a:ext cx="256801" cy="261610"/>
          </a:xfrm>
          <a:prstGeom prst="rect">
            <a:avLst/>
          </a:prstGeom>
          <a:noFill/>
        </p:spPr>
        <p:txBody>
          <a:bodyPr wrap="none" rtlCol="0" anchor="b" anchorCtr="0">
            <a:spAutoFit/>
          </a:bodyPr>
          <a:lstStyle/>
          <a:p>
            <a:pPr algn="ctr"/>
            <a:r>
              <a:rPr lang="en-GB" sz="1100" dirty="0">
                <a:latin typeface="+mj-lt"/>
                <a:ea typeface="Lato" panose="020F0502020204030203" pitchFamily="34" charset="0"/>
                <a:cs typeface="Lato" panose="020F0502020204030203" pitchFamily="34" charset="0"/>
              </a:rPr>
              <a:t>2</a:t>
            </a:r>
          </a:p>
        </p:txBody>
      </p:sp>
      <p:sp>
        <p:nvSpPr>
          <p:cNvPr id="50" name="Subtitle 2">
            <a:extLst>
              <a:ext uri="{FF2B5EF4-FFF2-40B4-BE49-F238E27FC236}">
                <a16:creationId xmlns:a16="http://schemas.microsoft.com/office/drawing/2014/main" xmlns="" id="{8AB53A72-ADB6-46D7-B68C-9CBFE202BFF4}"/>
              </a:ext>
            </a:extLst>
          </p:cNvPr>
          <p:cNvSpPr txBox="1">
            <a:spLocks/>
          </p:cNvSpPr>
          <p:nvPr/>
        </p:nvSpPr>
        <p:spPr>
          <a:xfrm>
            <a:off x="10424867" y="1919667"/>
            <a:ext cx="1726189"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El color indica</a:t>
            </a:r>
            <a:br>
              <a:rPr lang="en-GB"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GB"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Puntuaciones de garantía</a:t>
            </a:r>
            <a:br>
              <a:rPr lang="en-GB"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GB"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donde 1 es el</a:t>
            </a:r>
            <a:br>
              <a:rPr lang="en-GB"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GB"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más eficaz</a:t>
            </a:r>
          </a:p>
        </p:txBody>
      </p:sp>
      <p:sp>
        <p:nvSpPr>
          <p:cNvPr id="51" name="Ellipse 50">
            <a:extLst>
              <a:ext uri="{FF2B5EF4-FFF2-40B4-BE49-F238E27FC236}">
                <a16:creationId xmlns:a16="http://schemas.microsoft.com/office/drawing/2014/main" xmlns="" id="{96167A3F-D777-4EE9-8AA4-2734A6AD4978}"/>
              </a:ext>
            </a:extLst>
          </p:cNvPr>
          <p:cNvSpPr>
            <a:spLocks noChangeAspect="1"/>
          </p:cNvSpPr>
          <p:nvPr/>
        </p:nvSpPr>
        <p:spPr>
          <a:xfrm>
            <a:off x="10739223" y="3047419"/>
            <a:ext cx="505909" cy="495297"/>
          </a:xfrm>
          <a:prstGeom prst="ellipse">
            <a:avLst/>
          </a:prstGeom>
          <a:solidFill>
            <a:srgbClr val="70AD47"/>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1-2</a:t>
            </a:r>
          </a:p>
        </p:txBody>
      </p:sp>
      <p:sp>
        <p:nvSpPr>
          <p:cNvPr id="62" name="Ellipse 61">
            <a:extLst>
              <a:ext uri="{FF2B5EF4-FFF2-40B4-BE49-F238E27FC236}">
                <a16:creationId xmlns:a16="http://schemas.microsoft.com/office/drawing/2014/main" xmlns="" id="{C6DB7616-B1F9-409F-BD16-DC30443E8113}"/>
              </a:ext>
            </a:extLst>
          </p:cNvPr>
          <p:cNvSpPr>
            <a:spLocks noChangeAspect="1"/>
          </p:cNvSpPr>
          <p:nvPr/>
        </p:nvSpPr>
        <p:spPr>
          <a:xfrm>
            <a:off x="10739223" y="3623666"/>
            <a:ext cx="505909" cy="495297"/>
          </a:xfrm>
          <a:prstGeom prst="ellipse">
            <a:avLst/>
          </a:prstGeom>
          <a:solidFill>
            <a:srgbClr val="2E75B6"/>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3-4</a:t>
            </a:r>
          </a:p>
        </p:txBody>
      </p:sp>
      <p:sp>
        <p:nvSpPr>
          <p:cNvPr id="63" name="Ellipse 62">
            <a:extLst>
              <a:ext uri="{FF2B5EF4-FFF2-40B4-BE49-F238E27FC236}">
                <a16:creationId xmlns:a16="http://schemas.microsoft.com/office/drawing/2014/main" xmlns="" id="{44CF0019-7C5A-4830-BD1E-E40FF40F9D69}"/>
              </a:ext>
            </a:extLst>
          </p:cNvPr>
          <p:cNvSpPr>
            <a:spLocks noChangeAspect="1"/>
          </p:cNvSpPr>
          <p:nvPr/>
        </p:nvSpPr>
        <p:spPr>
          <a:xfrm>
            <a:off x="10739223" y="4198514"/>
            <a:ext cx="505909" cy="495297"/>
          </a:xfrm>
          <a:prstGeom prst="ellipse">
            <a:avLst/>
          </a:prstGeom>
          <a:solidFill>
            <a:srgbClr val="A5A5A5"/>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5-6</a:t>
            </a:r>
          </a:p>
        </p:txBody>
      </p:sp>
      <p:sp>
        <p:nvSpPr>
          <p:cNvPr id="64" name="Ellipse 63">
            <a:extLst>
              <a:ext uri="{FF2B5EF4-FFF2-40B4-BE49-F238E27FC236}">
                <a16:creationId xmlns:a16="http://schemas.microsoft.com/office/drawing/2014/main" xmlns="" id="{E7E37748-2A8E-494A-9D56-8935026F0B4A}"/>
              </a:ext>
            </a:extLst>
          </p:cNvPr>
          <p:cNvSpPr>
            <a:spLocks noChangeAspect="1"/>
          </p:cNvSpPr>
          <p:nvPr/>
        </p:nvSpPr>
        <p:spPr>
          <a:xfrm>
            <a:off x="10739223" y="4762873"/>
            <a:ext cx="505909" cy="495297"/>
          </a:xfrm>
          <a:prstGeom prst="ellipse">
            <a:avLst/>
          </a:prstGeom>
          <a:solidFill>
            <a:srgbClr val="F4B18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7-8</a:t>
            </a:r>
          </a:p>
        </p:txBody>
      </p:sp>
      <p:sp>
        <p:nvSpPr>
          <p:cNvPr id="65" name="Ellipse 64">
            <a:extLst>
              <a:ext uri="{FF2B5EF4-FFF2-40B4-BE49-F238E27FC236}">
                <a16:creationId xmlns:a16="http://schemas.microsoft.com/office/drawing/2014/main" xmlns="" id="{7FF35DC8-6610-4DE1-B51F-C6FCA2A38171}"/>
              </a:ext>
            </a:extLst>
          </p:cNvPr>
          <p:cNvSpPr>
            <a:spLocks noChangeAspect="1"/>
          </p:cNvSpPr>
          <p:nvPr/>
        </p:nvSpPr>
        <p:spPr>
          <a:xfrm>
            <a:off x="10736252" y="5327232"/>
            <a:ext cx="505909" cy="495297"/>
          </a:xfrm>
          <a:prstGeom prst="ellipse">
            <a:avLst/>
          </a:prstGeom>
          <a:solidFill>
            <a:srgbClr val="C55A11"/>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9-10</a:t>
            </a:r>
          </a:p>
        </p:txBody>
      </p:sp>
      <p:sp>
        <p:nvSpPr>
          <p:cNvPr id="66" name="Ellipse 65">
            <a:extLst>
              <a:ext uri="{FF2B5EF4-FFF2-40B4-BE49-F238E27FC236}">
                <a16:creationId xmlns:a16="http://schemas.microsoft.com/office/drawing/2014/main" xmlns="" id="{EF3D50CC-6639-47EC-AF01-19A9479B811A}"/>
              </a:ext>
            </a:extLst>
          </p:cNvPr>
          <p:cNvSpPr>
            <a:spLocks noChangeAspect="1"/>
          </p:cNvSpPr>
          <p:nvPr/>
        </p:nvSpPr>
        <p:spPr>
          <a:xfrm>
            <a:off x="5962202" y="4697038"/>
            <a:ext cx="505909" cy="495297"/>
          </a:xfrm>
          <a:prstGeom prst="ellipse">
            <a:avLst/>
          </a:prstGeom>
          <a:solidFill>
            <a:srgbClr val="70AD47"/>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R1</a:t>
            </a:r>
          </a:p>
        </p:txBody>
      </p:sp>
      <p:sp>
        <p:nvSpPr>
          <p:cNvPr id="67" name="Ellipse 66">
            <a:extLst>
              <a:ext uri="{FF2B5EF4-FFF2-40B4-BE49-F238E27FC236}">
                <a16:creationId xmlns:a16="http://schemas.microsoft.com/office/drawing/2014/main" xmlns="" id="{79819518-0FFE-43C5-AD80-992CC6411C9F}"/>
              </a:ext>
            </a:extLst>
          </p:cNvPr>
          <p:cNvSpPr>
            <a:spLocks noChangeAspect="1"/>
          </p:cNvSpPr>
          <p:nvPr/>
        </p:nvSpPr>
        <p:spPr>
          <a:xfrm>
            <a:off x="6478461" y="2480456"/>
            <a:ext cx="505909" cy="495297"/>
          </a:xfrm>
          <a:prstGeom prst="ellipse">
            <a:avLst/>
          </a:prstGeom>
          <a:solidFill>
            <a:srgbClr val="C55A11"/>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R2</a:t>
            </a:r>
          </a:p>
        </p:txBody>
      </p:sp>
      <p:sp>
        <p:nvSpPr>
          <p:cNvPr id="68" name="Ellipse 67">
            <a:extLst>
              <a:ext uri="{FF2B5EF4-FFF2-40B4-BE49-F238E27FC236}">
                <a16:creationId xmlns:a16="http://schemas.microsoft.com/office/drawing/2014/main" xmlns="" id="{37119AE7-B4E0-4D8B-91A2-9F97FC27C31E}"/>
              </a:ext>
            </a:extLst>
          </p:cNvPr>
          <p:cNvSpPr>
            <a:spLocks noChangeAspect="1"/>
          </p:cNvSpPr>
          <p:nvPr/>
        </p:nvSpPr>
        <p:spPr>
          <a:xfrm>
            <a:off x="8959447" y="5036849"/>
            <a:ext cx="505909" cy="495297"/>
          </a:xfrm>
          <a:prstGeom prst="ellipse">
            <a:avLst/>
          </a:prstGeom>
          <a:solidFill>
            <a:srgbClr val="F4B18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R3</a:t>
            </a:r>
          </a:p>
        </p:txBody>
      </p:sp>
      <p:sp>
        <p:nvSpPr>
          <p:cNvPr id="69" name="Ellipse 68">
            <a:extLst>
              <a:ext uri="{FF2B5EF4-FFF2-40B4-BE49-F238E27FC236}">
                <a16:creationId xmlns:a16="http://schemas.microsoft.com/office/drawing/2014/main" xmlns="" id="{9F602F37-E2AA-419B-915B-00AA167874D7}"/>
              </a:ext>
            </a:extLst>
          </p:cNvPr>
          <p:cNvSpPr>
            <a:spLocks noChangeAspect="1"/>
          </p:cNvSpPr>
          <p:nvPr/>
        </p:nvSpPr>
        <p:spPr>
          <a:xfrm>
            <a:off x="7300966" y="4092198"/>
            <a:ext cx="505909" cy="495297"/>
          </a:xfrm>
          <a:prstGeom prst="ellipse">
            <a:avLst/>
          </a:prstGeom>
          <a:solidFill>
            <a:srgbClr val="2E75B6"/>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R4</a:t>
            </a:r>
          </a:p>
        </p:txBody>
      </p:sp>
      <p:sp>
        <p:nvSpPr>
          <p:cNvPr id="70" name="Ellipse 69">
            <a:extLst>
              <a:ext uri="{FF2B5EF4-FFF2-40B4-BE49-F238E27FC236}">
                <a16:creationId xmlns:a16="http://schemas.microsoft.com/office/drawing/2014/main" xmlns="" id="{6667D4F4-2770-4048-B1D0-D0ABDE5D709E}"/>
              </a:ext>
            </a:extLst>
          </p:cNvPr>
          <p:cNvSpPr>
            <a:spLocks noChangeAspect="1"/>
          </p:cNvSpPr>
          <p:nvPr/>
        </p:nvSpPr>
        <p:spPr>
          <a:xfrm>
            <a:off x="8116614" y="3435716"/>
            <a:ext cx="505909" cy="495297"/>
          </a:xfrm>
          <a:prstGeom prst="ellipse">
            <a:avLst/>
          </a:prstGeom>
          <a:solidFill>
            <a:srgbClr val="70AD47"/>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R5</a:t>
            </a:r>
          </a:p>
        </p:txBody>
      </p:sp>
    </p:spTree>
    <p:extLst>
      <p:ext uri="{BB962C8B-B14F-4D97-AF65-F5344CB8AC3E}">
        <p14:creationId xmlns:p14="http://schemas.microsoft.com/office/powerpoint/2010/main" val="2562273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E1DE325-15EE-41DE-AA8E-BC68C5440657}"/>
              </a:ext>
            </a:extLst>
          </p:cNvPr>
          <p:cNvSpPr>
            <a:spLocks noGrp="1"/>
          </p:cNvSpPr>
          <p:nvPr>
            <p:ph type="body" sz="quarter" idx="13"/>
          </p:nvPr>
        </p:nvSpPr>
        <p:spPr>
          <a:xfrm>
            <a:off x="1345096" y="623391"/>
            <a:ext cx="9529733" cy="933266"/>
          </a:xfrm>
          <a:solidFill>
            <a:srgbClr val="EC2179"/>
          </a:solidFill>
        </p:spPr>
        <p:txBody>
          <a:bodyPr>
            <a:normAutofit lnSpcReduction="10000"/>
          </a:bodyPr>
          <a:lstStyle/>
          <a:p>
            <a:r>
              <a:rPr lang="en-GB" sz="3200" dirty="0">
                <a:solidFill>
                  <a:schemeClr val="bg1"/>
                </a:solidFill>
              </a:rPr>
              <a:t>EJERCICIO: AMPLÍE SUS CONOCIMIENTOS CON NUESTRA LISTA DE LECTURAS DE SMART UP</a:t>
            </a:r>
            <a:endParaRPr lang="en-IE" sz="3200" dirty="0">
              <a:solidFill>
                <a:schemeClr val="bg1"/>
              </a:solidFill>
            </a:endParaRPr>
          </a:p>
        </p:txBody>
      </p:sp>
      <p:sp>
        <p:nvSpPr>
          <p:cNvPr id="3" name="Text Placeholder 2">
            <a:extLst>
              <a:ext uri="{FF2B5EF4-FFF2-40B4-BE49-F238E27FC236}">
                <a16:creationId xmlns:a16="http://schemas.microsoft.com/office/drawing/2014/main" xmlns="" id="{0B220DF8-2006-4D10-97E4-0D67E571F95F}"/>
              </a:ext>
            </a:extLst>
          </p:cNvPr>
          <p:cNvSpPr>
            <a:spLocks noGrp="1"/>
          </p:cNvSpPr>
          <p:nvPr>
            <p:ph type="body" sz="quarter" idx="14"/>
          </p:nvPr>
        </p:nvSpPr>
        <p:spPr>
          <a:xfrm>
            <a:off x="1231874" y="1982978"/>
            <a:ext cx="10426725" cy="3975101"/>
          </a:xfrm>
        </p:spPr>
        <p:txBody>
          <a:bodyPr/>
          <a:lstStyle/>
          <a:p>
            <a:pPr marL="342900" indent="-342900">
              <a:buFont typeface="Arial" panose="020B0604020202020204" pitchFamily="34" charset="0"/>
              <a:buChar char="•"/>
            </a:pPr>
            <a:r>
              <a:rPr lang="en-GB" dirty="0">
                <a:hlinkClick r:id="rId2"/>
              </a:rPr>
              <a:t>Cómo gestionan el riesgo los mejores empresarios </a:t>
            </a:r>
            <a:endParaRPr lang="en-GB" dirty="0"/>
          </a:p>
          <a:p>
            <a:pPr marL="342900" indent="-342900">
              <a:buFont typeface="Arial" panose="020B0604020202020204" pitchFamily="34" charset="0"/>
              <a:buChar char="•"/>
            </a:pPr>
            <a:r>
              <a:rPr lang="en-GB" dirty="0">
                <a:hlinkClick r:id="rId3"/>
              </a:rPr>
              <a:t>4 maneras en que los empresarios pueden gestionar el riesgo | por Keith </a:t>
            </a:r>
            <a:r>
              <a:rPr lang="en-GB" dirty="0" err="1">
                <a:hlinkClick r:id="rId3"/>
              </a:rPr>
              <a:t>Krach</a:t>
            </a:r>
            <a:r>
              <a:rPr lang="en-GB" dirty="0">
                <a:hlinkClick r:id="rId3"/>
              </a:rPr>
              <a:t> | Medium </a:t>
            </a:r>
            <a:endParaRPr lang="en-GB" dirty="0"/>
          </a:p>
          <a:p>
            <a:endParaRPr lang="en-GB" dirty="0"/>
          </a:p>
          <a:p>
            <a:r>
              <a:rPr lang="en-GB" dirty="0">
                <a:solidFill>
                  <a:srgbClr val="ED7D31"/>
                </a:solidFill>
              </a:rPr>
              <a:t>La gestión del riesgo en el contexto de COVID-19, lo que dicen los principales líderes de opinión ....</a:t>
            </a:r>
          </a:p>
          <a:p>
            <a:pPr marL="342900" indent="-342900">
              <a:buFont typeface="Arial" panose="020B0604020202020204" pitchFamily="34" charset="0"/>
              <a:buChar char="•"/>
            </a:pPr>
            <a:r>
              <a:rPr lang="en-GB" dirty="0">
                <a:hlinkClick r:id="rId4"/>
              </a:rPr>
              <a:t>Cómo gestionar eficazmente el riesgo en tiempos de Covid-19 (forbes.com) </a:t>
            </a:r>
            <a:endParaRPr lang="en-GB" dirty="0"/>
          </a:p>
          <a:p>
            <a:pPr marL="342900" indent="-342900">
              <a:buFont typeface="Arial" panose="020B0604020202020204" pitchFamily="34" charset="0"/>
              <a:buChar char="•"/>
            </a:pPr>
            <a:r>
              <a:rPr lang="en-GB" dirty="0">
                <a:hlinkClick r:id="rId5"/>
              </a:rPr>
              <a:t>COVID-19: La gestión ágil del riesgo en el camino de la recuperación - BDO </a:t>
            </a:r>
            <a:endParaRPr lang="en-GB" dirty="0"/>
          </a:p>
          <a:p>
            <a:pPr marL="342900" indent="-342900">
              <a:buFont typeface="Arial" panose="020B0604020202020204" pitchFamily="34" charset="0"/>
              <a:buChar char="•"/>
            </a:pPr>
            <a:r>
              <a:rPr lang="en-GB" dirty="0">
                <a:hlinkClick r:id="rId6"/>
              </a:rPr>
              <a:t>5 lecciones de gestión de riesgos de la pandemia de coronavirus - FM (fm-magazine.com)</a:t>
            </a:r>
            <a:endParaRPr lang="en-GB" b="1" i="0" dirty="0">
              <a:solidFill>
                <a:srgbClr val="141414"/>
              </a:solidFill>
              <a:effectLst/>
              <a:latin typeface="PT Serif"/>
            </a:endParaRPr>
          </a:p>
          <a:p>
            <a:endParaRPr lang="en-IE" dirty="0"/>
          </a:p>
        </p:txBody>
      </p:sp>
    </p:spTree>
    <p:extLst>
      <p:ext uri="{BB962C8B-B14F-4D97-AF65-F5344CB8AC3E}">
        <p14:creationId xmlns:p14="http://schemas.microsoft.com/office/powerpoint/2010/main" val="571214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Preguntas y debates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617813" y="1956257"/>
            <a:ext cx="3796091" cy="246764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endParaRPr lang="en-GB" sz="22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3200" dirty="0">
                <a:solidFill>
                  <a:srgbClr val="245473"/>
                </a:solidFill>
                <a:latin typeface="+mj-lt"/>
                <a:ea typeface="Open Sans Light" panose="020B0306030504020204" pitchFamily="34" charset="0"/>
                <a:cs typeface="Open Sans Light" panose="020B0306030504020204" pitchFamily="34" charset="0"/>
              </a:rPr>
              <a:t>1. Comunicación interna </a:t>
            </a:r>
          </a:p>
          <a:p>
            <a:pPr algn="l">
              <a:lnSpc>
                <a:spcPct val="100000"/>
              </a:lnSpc>
              <a:spcBef>
                <a:spcPts val="600"/>
              </a:spcBef>
            </a:pPr>
            <a:r>
              <a:rPr lang="en-GB" sz="3200" dirty="0">
                <a:solidFill>
                  <a:srgbClr val="245473"/>
                </a:solidFill>
                <a:latin typeface="+mj-lt"/>
                <a:ea typeface="Open Sans Light" panose="020B0306030504020204" pitchFamily="34" charset="0"/>
                <a:cs typeface="Open Sans Light" panose="020B0306030504020204" pitchFamily="34" charset="0"/>
              </a:rPr>
              <a:t>de Riesgos</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2" name="Freeform: Shape 7917">
            <a:extLst>
              <a:ext uri="{FF2B5EF4-FFF2-40B4-BE49-F238E27FC236}">
                <a16:creationId xmlns:a16="http://schemas.microsoft.com/office/drawing/2014/main" xmlns="" id="{46A7AB5B-9970-4689-AE2E-95FA8268AC99}"/>
              </a:ext>
            </a:extLst>
          </p:cNvPr>
          <p:cNvSpPr/>
          <p:nvPr/>
        </p:nvSpPr>
        <p:spPr>
          <a:xfrm rot="4800">
            <a:off x="5152440" y="2357689"/>
            <a:ext cx="1791786" cy="555282"/>
          </a:xfrm>
          <a:custGeom>
            <a:avLst/>
            <a:gdLst/>
            <a:ahLst/>
            <a:cxnLst>
              <a:cxn ang="3cd4">
                <a:pos x="hc" y="t"/>
              </a:cxn>
              <a:cxn ang="cd2">
                <a:pos x="l" y="vc"/>
              </a:cxn>
              <a:cxn ang="cd4">
                <a:pos x="hc" y="b"/>
              </a:cxn>
              <a:cxn ang="0">
                <a:pos x="r" y="vc"/>
              </a:cxn>
            </a:cxnLst>
            <a:rect l="l" t="t" r="r" b="b"/>
            <a:pathLst>
              <a:path w="940" h="292">
                <a:moveTo>
                  <a:pt x="827" y="119"/>
                </a:moveTo>
                <a:cubicBezTo>
                  <a:pt x="801" y="97"/>
                  <a:pt x="834" y="63"/>
                  <a:pt x="660" y="15"/>
                </a:cubicBezTo>
                <a:cubicBezTo>
                  <a:pt x="486" y="-33"/>
                  <a:pt x="333" y="45"/>
                  <a:pt x="312" y="55"/>
                </a:cubicBezTo>
                <a:cubicBezTo>
                  <a:pt x="291" y="66"/>
                  <a:pt x="206" y="129"/>
                  <a:pt x="193" y="181"/>
                </a:cubicBezTo>
                <a:cubicBezTo>
                  <a:pt x="193" y="181"/>
                  <a:pt x="134" y="105"/>
                  <a:pt x="64" y="171"/>
                </a:cubicBezTo>
                <a:cubicBezTo>
                  <a:pt x="64" y="171"/>
                  <a:pt x="22" y="216"/>
                  <a:pt x="0" y="292"/>
                </a:cubicBezTo>
                <a:lnTo>
                  <a:pt x="940" y="292"/>
                </a:lnTo>
                <a:cubicBezTo>
                  <a:pt x="919" y="241"/>
                  <a:pt x="883" y="166"/>
                  <a:pt x="827" y="119"/>
                </a:cubicBez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23" name="Freeform: Shape 7918">
            <a:extLst>
              <a:ext uri="{FF2B5EF4-FFF2-40B4-BE49-F238E27FC236}">
                <a16:creationId xmlns:a16="http://schemas.microsoft.com/office/drawing/2014/main" xmlns="" id="{3C2BE94C-2486-4449-8578-EF1EF35CD7EF}"/>
              </a:ext>
            </a:extLst>
          </p:cNvPr>
          <p:cNvSpPr/>
          <p:nvPr/>
        </p:nvSpPr>
        <p:spPr>
          <a:xfrm rot="4800">
            <a:off x="5122185" y="2915925"/>
            <a:ext cx="2057024" cy="1679203"/>
          </a:xfrm>
          <a:custGeom>
            <a:avLst/>
            <a:gdLst/>
            <a:ahLst/>
            <a:cxnLst>
              <a:cxn ang="3cd4">
                <a:pos x="hc" y="t"/>
              </a:cxn>
              <a:cxn ang="cd2">
                <a:pos x="l" y="vc"/>
              </a:cxn>
              <a:cxn ang="cd4">
                <a:pos x="hc" y="b"/>
              </a:cxn>
              <a:cxn ang="0">
                <a:pos x="r" y="vc"/>
              </a:cxn>
            </a:cxnLst>
            <a:rect l="l" t="t" r="r" b="b"/>
            <a:pathLst>
              <a:path w="1079" h="881">
                <a:moveTo>
                  <a:pt x="2" y="68"/>
                </a:moveTo>
                <a:cubicBezTo>
                  <a:pt x="-7" y="185"/>
                  <a:pt x="14" y="236"/>
                  <a:pt x="62" y="266"/>
                </a:cubicBezTo>
                <a:cubicBezTo>
                  <a:pt x="80" y="276"/>
                  <a:pt x="92" y="276"/>
                  <a:pt x="109" y="279"/>
                </a:cubicBezTo>
                <a:cubicBezTo>
                  <a:pt x="109" y="279"/>
                  <a:pt x="161" y="303"/>
                  <a:pt x="177" y="267"/>
                </a:cubicBezTo>
                <a:cubicBezTo>
                  <a:pt x="177" y="267"/>
                  <a:pt x="188" y="350"/>
                  <a:pt x="233" y="419"/>
                </a:cubicBezTo>
                <a:cubicBezTo>
                  <a:pt x="278" y="487"/>
                  <a:pt x="323" y="523"/>
                  <a:pt x="364" y="538"/>
                </a:cubicBezTo>
                <a:cubicBezTo>
                  <a:pt x="364" y="538"/>
                  <a:pt x="441" y="668"/>
                  <a:pt x="348" y="831"/>
                </a:cubicBezTo>
                <a:cubicBezTo>
                  <a:pt x="348" y="831"/>
                  <a:pt x="414" y="881"/>
                  <a:pt x="508" y="881"/>
                </a:cubicBezTo>
                <a:cubicBezTo>
                  <a:pt x="592" y="881"/>
                  <a:pt x="669" y="853"/>
                  <a:pt x="669" y="853"/>
                </a:cubicBezTo>
                <a:cubicBezTo>
                  <a:pt x="676" y="731"/>
                  <a:pt x="699" y="700"/>
                  <a:pt x="719" y="661"/>
                </a:cubicBezTo>
                <a:cubicBezTo>
                  <a:pt x="726" y="649"/>
                  <a:pt x="758" y="611"/>
                  <a:pt x="802" y="617"/>
                </a:cubicBezTo>
                <a:cubicBezTo>
                  <a:pt x="844" y="623"/>
                  <a:pt x="945" y="649"/>
                  <a:pt x="970" y="628"/>
                </a:cubicBezTo>
                <a:cubicBezTo>
                  <a:pt x="970" y="628"/>
                  <a:pt x="1005" y="612"/>
                  <a:pt x="996" y="560"/>
                </a:cubicBezTo>
                <a:cubicBezTo>
                  <a:pt x="995" y="557"/>
                  <a:pt x="992" y="548"/>
                  <a:pt x="991" y="546"/>
                </a:cubicBezTo>
                <a:cubicBezTo>
                  <a:pt x="987" y="541"/>
                  <a:pt x="986" y="528"/>
                  <a:pt x="995" y="521"/>
                </a:cubicBezTo>
                <a:cubicBezTo>
                  <a:pt x="998" y="518"/>
                  <a:pt x="1007" y="515"/>
                  <a:pt x="1012" y="512"/>
                </a:cubicBezTo>
                <a:cubicBezTo>
                  <a:pt x="1014" y="511"/>
                  <a:pt x="1019" y="506"/>
                  <a:pt x="1021" y="500"/>
                </a:cubicBezTo>
                <a:cubicBezTo>
                  <a:pt x="1025" y="488"/>
                  <a:pt x="1019" y="466"/>
                  <a:pt x="984" y="460"/>
                </a:cubicBezTo>
                <a:cubicBezTo>
                  <a:pt x="984" y="460"/>
                  <a:pt x="1027" y="447"/>
                  <a:pt x="1033" y="432"/>
                </a:cubicBezTo>
                <a:cubicBezTo>
                  <a:pt x="1036" y="425"/>
                  <a:pt x="1038" y="411"/>
                  <a:pt x="1027" y="400"/>
                </a:cubicBezTo>
                <a:cubicBezTo>
                  <a:pt x="1019" y="393"/>
                  <a:pt x="1004" y="366"/>
                  <a:pt x="1031" y="359"/>
                </a:cubicBezTo>
                <a:cubicBezTo>
                  <a:pt x="1031" y="359"/>
                  <a:pt x="1072" y="350"/>
                  <a:pt x="1077" y="323"/>
                </a:cubicBezTo>
                <a:cubicBezTo>
                  <a:pt x="1082" y="297"/>
                  <a:pt x="1077" y="296"/>
                  <a:pt x="1062" y="274"/>
                </a:cubicBezTo>
                <a:cubicBezTo>
                  <a:pt x="1046" y="253"/>
                  <a:pt x="1012" y="223"/>
                  <a:pt x="1004" y="211"/>
                </a:cubicBezTo>
                <a:cubicBezTo>
                  <a:pt x="996" y="200"/>
                  <a:pt x="967" y="161"/>
                  <a:pt x="971" y="132"/>
                </a:cubicBezTo>
                <a:cubicBezTo>
                  <a:pt x="975" y="112"/>
                  <a:pt x="979" y="95"/>
                  <a:pt x="978" y="77"/>
                </a:cubicBezTo>
                <a:cubicBezTo>
                  <a:pt x="977" y="68"/>
                  <a:pt x="976" y="59"/>
                  <a:pt x="972" y="49"/>
                </a:cubicBezTo>
                <a:cubicBezTo>
                  <a:pt x="969" y="40"/>
                  <a:pt x="963" y="22"/>
                  <a:pt x="955" y="0"/>
                </a:cubicBezTo>
                <a:lnTo>
                  <a:pt x="15" y="0"/>
                </a:lnTo>
                <a:cubicBezTo>
                  <a:pt x="9" y="19"/>
                  <a:pt x="5" y="41"/>
                  <a:pt x="3" y="63"/>
                </a:cubicBezTo>
                <a:cubicBezTo>
                  <a:pt x="2" y="65"/>
                  <a:pt x="2" y="67"/>
                  <a:pt x="2" y="68"/>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5" name="Freeform: Shape 7919">
            <a:extLst>
              <a:ext uri="{FF2B5EF4-FFF2-40B4-BE49-F238E27FC236}">
                <a16:creationId xmlns:a16="http://schemas.microsoft.com/office/drawing/2014/main" xmlns="" id="{2362BC44-3E83-427A-B4ED-479ECBC987AB}"/>
              </a:ext>
            </a:extLst>
          </p:cNvPr>
          <p:cNvSpPr/>
          <p:nvPr/>
        </p:nvSpPr>
        <p:spPr>
          <a:xfrm rot="4800">
            <a:off x="9018855" y="2362168"/>
            <a:ext cx="1667754" cy="1068584"/>
          </a:xfrm>
          <a:custGeom>
            <a:avLst/>
            <a:gdLst/>
            <a:ahLst/>
            <a:cxnLst>
              <a:cxn ang="3cd4">
                <a:pos x="hc" y="t"/>
              </a:cxn>
              <a:cxn ang="cd2">
                <a:pos x="l" y="vc"/>
              </a:cxn>
              <a:cxn ang="cd4">
                <a:pos x="hc" y="b"/>
              </a:cxn>
              <a:cxn ang="0">
                <a:pos x="r" y="vc"/>
              </a:cxn>
            </a:cxnLst>
            <a:rect l="l" t="t" r="r" b="b"/>
            <a:pathLst>
              <a:path w="875" h="561">
                <a:moveTo>
                  <a:pt x="863" y="456"/>
                </a:moveTo>
                <a:cubicBezTo>
                  <a:pt x="853" y="428"/>
                  <a:pt x="877" y="360"/>
                  <a:pt x="868" y="328"/>
                </a:cubicBezTo>
                <a:cubicBezTo>
                  <a:pt x="859" y="297"/>
                  <a:pt x="824" y="270"/>
                  <a:pt x="820" y="226"/>
                </a:cubicBezTo>
                <a:cubicBezTo>
                  <a:pt x="816" y="183"/>
                  <a:pt x="805" y="153"/>
                  <a:pt x="773" y="105"/>
                </a:cubicBezTo>
                <a:cubicBezTo>
                  <a:pt x="741" y="57"/>
                  <a:pt x="748" y="93"/>
                  <a:pt x="685" y="37"/>
                </a:cubicBezTo>
                <a:cubicBezTo>
                  <a:pt x="684" y="36"/>
                  <a:pt x="612" y="27"/>
                  <a:pt x="611" y="26"/>
                </a:cubicBezTo>
                <a:cubicBezTo>
                  <a:pt x="588" y="-4"/>
                  <a:pt x="553" y="25"/>
                  <a:pt x="516" y="10"/>
                </a:cubicBezTo>
                <a:cubicBezTo>
                  <a:pt x="477" y="-5"/>
                  <a:pt x="463" y="25"/>
                  <a:pt x="400" y="6"/>
                </a:cubicBezTo>
                <a:cubicBezTo>
                  <a:pt x="337" y="-12"/>
                  <a:pt x="278" y="15"/>
                  <a:pt x="278" y="15"/>
                </a:cubicBezTo>
                <a:cubicBezTo>
                  <a:pt x="255" y="-6"/>
                  <a:pt x="209" y="21"/>
                  <a:pt x="209" y="21"/>
                </a:cubicBezTo>
                <a:cubicBezTo>
                  <a:pt x="93" y="28"/>
                  <a:pt x="95" y="58"/>
                  <a:pt x="63" y="85"/>
                </a:cubicBezTo>
                <a:cubicBezTo>
                  <a:pt x="45" y="100"/>
                  <a:pt x="44" y="154"/>
                  <a:pt x="34" y="169"/>
                </a:cubicBezTo>
                <a:cubicBezTo>
                  <a:pt x="4" y="213"/>
                  <a:pt x="74" y="252"/>
                  <a:pt x="74" y="252"/>
                </a:cubicBezTo>
                <a:cubicBezTo>
                  <a:pt x="45" y="275"/>
                  <a:pt x="21" y="371"/>
                  <a:pt x="21" y="371"/>
                </a:cubicBezTo>
                <a:cubicBezTo>
                  <a:pt x="9" y="400"/>
                  <a:pt x="15" y="436"/>
                  <a:pt x="21" y="456"/>
                </a:cubicBezTo>
                <a:cubicBezTo>
                  <a:pt x="34" y="492"/>
                  <a:pt x="24" y="529"/>
                  <a:pt x="11" y="547"/>
                </a:cubicBezTo>
                <a:cubicBezTo>
                  <a:pt x="8" y="551"/>
                  <a:pt x="4" y="556"/>
                  <a:pt x="0" y="561"/>
                </a:cubicBezTo>
                <a:lnTo>
                  <a:pt x="862" y="561"/>
                </a:lnTo>
                <a:cubicBezTo>
                  <a:pt x="880" y="524"/>
                  <a:pt x="879" y="498"/>
                  <a:pt x="863" y="456"/>
                </a:cubicBezTo>
                <a:close/>
              </a:path>
            </a:pathLst>
          </a:custGeom>
          <a:solidFill>
            <a:schemeClr val="accent2">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6" name="Freeform: Shape 7920">
            <a:extLst>
              <a:ext uri="{FF2B5EF4-FFF2-40B4-BE49-F238E27FC236}">
                <a16:creationId xmlns:a16="http://schemas.microsoft.com/office/drawing/2014/main" xmlns="" id="{D80948A0-A540-43E2-AE5F-50BF5B7F6768}"/>
              </a:ext>
            </a:extLst>
          </p:cNvPr>
          <p:cNvSpPr/>
          <p:nvPr/>
        </p:nvSpPr>
        <p:spPr>
          <a:xfrm rot="4800">
            <a:off x="8922238" y="3432895"/>
            <a:ext cx="1738357" cy="1165901"/>
          </a:xfrm>
          <a:custGeom>
            <a:avLst/>
            <a:gdLst/>
            <a:ahLst/>
            <a:cxnLst>
              <a:cxn ang="3cd4">
                <a:pos x="hc" y="t"/>
              </a:cxn>
              <a:cxn ang="cd2">
                <a:pos x="l" y="vc"/>
              </a:cxn>
              <a:cxn ang="cd4">
                <a:pos x="hc" y="b"/>
              </a:cxn>
              <a:cxn ang="0">
                <a:pos x="r" y="vc"/>
              </a:cxn>
            </a:cxnLst>
            <a:rect l="l" t="t" r="r" b="b"/>
            <a:pathLst>
              <a:path w="912" h="612">
                <a:moveTo>
                  <a:pt x="66" y="108"/>
                </a:moveTo>
                <a:cubicBezTo>
                  <a:pt x="73" y="115"/>
                  <a:pt x="63" y="155"/>
                  <a:pt x="63" y="155"/>
                </a:cubicBezTo>
                <a:cubicBezTo>
                  <a:pt x="53" y="183"/>
                  <a:pt x="84" y="192"/>
                  <a:pt x="84" y="192"/>
                </a:cubicBezTo>
                <a:cubicBezTo>
                  <a:pt x="54" y="199"/>
                  <a:pt x="63" y="221"/>
                  <a:pt x="70" y="227"/>
                </a:cubicBezTo>
                <a:cubicBezTo>
                  <a:pt x="89" y="241"/>
                  <a:pt x="94" y="255"/>
                  <a:pt x="91" y="266"/>
                </a:cubicBezTo>
                <a:cubicBezTo>
                  <a:pt x="70" y="325"/>
                  <a:pt x="79" y="342"/>
                  <a:pt x="93" y="357"/>
                </a:cubicBezTo>
                <a:cubicBezTo>
                  <a:pt x="127" y="391"/>
                  <a:pt x="283" y="375"/>
                  <a:pt x="283" y="375"/>
                </a:cubicBezTo>
                <a:cubicBezTo>
                  <a:pt x="322" y="364"/>
                  <a:pt x="355" y="413"/>
                  <a:pt x="367" y="441"/>
                </a:cubicBezTo>
                <a:cubicBezTo>
                  <a:pt x="381" y="473"/>
                  <a:pt x="380" y="576"/>
                  <a:pt x="388" y="588"/>
                </a:cubicBezTo>
                <a:cubicBezTo>
                  <a:pt x="388" y="588"/>
                  <a:pt x="479" y="612"/>
                  <a:pt x="598" y="612"/>
                </a:cubicBezTo>
                <a:cubicBezTo>
                  <a:pt x="734" y="612"/>
                  <a:pt x="803" y="558"/>
                  <a:pt x="803" y="558"/>
                </a:cubicBezTo>
                <a:cubicBezTo>
                  <a:pt x="754" y="479"/>
                  <a:pt x="753" y="475"/>
                  <a:pt x="728" y="384"/>
                </a:cubicBezTo>
                <a:cubicBezTo>
                  <a:pt x="716" y="337"/>
                  <a:pt x="728" y="252"/>
                  <a:pt x="753" y="236"/>
                </a:cubicBezTo>
                <a:cubicBezTo>
                  <a:pt x="773" y="224"/>
                  <a:pt x="837" y="157"/>
                  <a:pt x="837" y="157"/>
                </a:cubicBezTo>
                <a:cubicBezTo>
                  <a:pt x="913" y="114"/>
                  <a:pt x="891" y="35"/>
                  <a:pt x="891" y="35"/>
                </a:cubicBezTo>
                <a:cubicBezTo>
                  <a:pt x="900" y="22"/>
                  <a:pt x="906" y="11"/>
                  <a:pt x="912" y="0"/>
                </a:cubicBezTo>
                <a:lnTo>
                  <a:pt x="50" y="0"/>
                </a:lnTo>
                <a:cubicBezTo>
                  <a:pt x="35" y="17"/>
                  <a:pt x="16" y="37"/>
                  <a:pt x="7" y="51"/>
                </a:cubicBezTo>
                <a:cubicBezTo>
                  <a:pt x="-25" y="98"/>
                  <a:pt x="66" y="108"/>
                  <a:pt x="66" y="108"/>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0" name="TextBox 138">
            <a:extLst>
              <a:ext uri="{FF2B5EF4-FFF2-40B4-BE49-F238E27FC236}">
                <a16:creationId xmlns:a16="http://schemas.microsoft.com/office/drawing/2014/main" xmlns="" id="{F68518C6-4D42-4E5C-80F4-D4CDFFD05AEB}"/>
              </a:ext>
            </a:extLst>
          </p:cNvPr>
          <p:cNvSpPr txBox="1"/>
          <p:nvPr/>
        </p:nvSpPr>
        <p:spPr>
          <a:xfrm>
            <a:off x="7562076" y="3428702"/>
            <a:ext cx="748924" cy="600293"/>
          </a:xfrm>
          <a:prstGeom prst="rect">
            <a:avLst/>
          </a:prstGeom>
          <a:noFill/>
        </p:spPr>
        <p:txBody>
          <a:bodyPr wrap="none" rtlCol="0">
            <a:spAutoFit/>
          </a:bodyPr>
          <a:lstStyle/>
          <a:p>
            <a:pPr algn="ctr"/>
            <a:r>
              <a:rPr lang="en-GB" sz="3301" b="1" dirty="0">
                <a:solidFill>
                  <a:schemeClr val="bg1">
                    <a:lumMod val="85000"/>
                  </a:schemeClr>
                </a:solidFill>
                <a:latin typeface="Roboto" charset="0"/>
                <a:ea typeface="Roboto" charset="0"/>
                <a:cs typeface="Roboto" charset="0"/>
              </a:rPr>
              <a:t>VS</a:t>
            </a:r>
          </a:p>
        </p:txBody>
      </p:sp>
      <p:sp>
        <p:nvSpPr>
          <p:cNvPr id="51" name="TextBox 249">
            <a:extLst>
              <a:ext uri="{FF2B5EF4-FFF2-40B4-BE49-F238E27FC236}">
                <a16:creationId xmlns:a16="http://schemas.microsoft.com/office/drawing/2014/main" xmlns="" id="{DE587241-DBE8-46BE-8FF3-2DEE8E35A6F8}"/>
              </a:ext>
            </a:extLst>
          </p:cNvPr>
          <p:cNvSpPr txBox="1"/>
          <p:nvPr/>
        </p:nvSpPr>
        <p:spPr>
          <a:xfrm>
            <a:off x="655670" y="4809504"/>
            <a:ext cx="10785326" cy="1461939"/>
          </a:xfrm>
          <a:prstGeom prst="rect">
            <a:avLst/>
          </a:prstGeom>
          <a:noFill/>
        </p:spPr>
        <p:txBody>
          <a:bodyPr wrap="square" rtlCol="0">
            <a:spAutoFit/>
          </a:bodyPr>
          <a:lstStyle/>
          <a:p>
            <a:pPr algn="ctr">
              <a:spcBef>
                <a:spcPts val="600"/>
              </a:spcBef>
            </a:pPr>
            <a:r>
              <a:rPr lang="en-GB" sz="2800" dirty="0">
                <a:solidFill>
                  <a:srgbClr val="245473"/>
                </a:solidFill>
                <a:latin typeface="+mj-lt"/>
                <a:ea typeface="Lato Light" charset="0"/>
                <a:cs typeface="Lato Light" charset="0"/>
              </a:rPr>
              <a:t>¿Cómo encontrar el equilibrio adecuado en la comunicación interna: choque - fuga de cerebros - motivación?</a:t>
            </a:r>
          </a:p>
          <a:p>
            <a:pPr algn="ctr">
              <a:spcBef>
                <a:spcPts val="600"/>
              </a:spcBef>
            </a:pPr>
            <a:r>
              <a:rPr lang="en-GB" sz="2800" dirty="0">
                <a:solidFill>
                  <a:srgbClr val="245473"/>
                </a:solidFill>
                <a:latin typeface="+mj-lt"/>
                <a:ea typeface="Lato Light" charset="0"/>
                <a:cs typeface="Lato Light" charset="0"/>
              </a:rPr>
              <a:t>¿Cuál es la consecuencia de permanecer en silencio?</a:t>
            </a:r>
            <a:endParaRPr lang="en-GB" sz="1600" dirty="0">
              <a:solidFill>
                <a:srgbClr val="245473"/>
              </a:solidFill>
              <a:latin typeface="+mj-lt"/>
              <a:ea typeface="Lato Light" charset="0"/>
              <a:cs typeface="Lato Light" charset="0"/>
            </a:endParaRPr>
          </a:p>
        </p:txBody>
      </p:sp>
      <p:sp>
        <p:nvSpPr>
          <p:cNvPr id="10" name="Text Placeholder 1">
            <a:extLst>
              <a:ext uri="{FF2B5EF4-FFF2-40B4-BE49-F238E27FC236}">
                <a16:creationId xmlns:a16="http://schemas.microsoft.com/office/drawing/2014/main" xmlns="" id="{A5A7519F-6E95-4FE2-B847-6AF0E039A25A}"/>
              </a:ext>
            </a:extLst>
          </p:cNvPr>
          <p:cNvSpPr txBox="1">
            <a:spLocks/>
          </p:cNvSpPr>
          <p:nvPr/>
        </p:nvSpPr>
        <p:spPr>
          <a:xfrm>
            <a:off x="1345096" y="623391"/>
            <a:ext cx="9529733" cy="933266"/>
          </a:xfrm>
          <a:prstGeom prst="rect">
            <a:avLst/>
          </a:prstGeom>
          <a:solidFill>
            <a:srgbClr val="EC2179"/>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EJERCICIO DE AUTOEVALUACIÓN - para su propia reflexión o para utilizarlo como </a:t>
            </a:r>
            <a:r>
              <a:rPr lang="en-GB" sz="3200" dirty="0" err="1">
                <a:solidFill>
                  <a:schemeClr val="bg1"/>
                </a:solidFill>
              </a:rPr>
              <a:t>inicio de </a:t>
            </a:r>
            <a:r>
              <a:rPr lang="en-GB" sz="3200" dirty="0">
                <a:solidFill>
                  <a:schemeClr val="bg1"/>
                </a:solidFill>
              </a:rPr>
              <a:t>debate con su equipo </a:t>
            </a:r>
          </a:p>
        </p:txBody>
      </p:sp>
    </p:spTree>
    <p:extLst>
      <p:ext uri="{BB962C8B-B14F-4D97-AF65-F5344CB8AC3E}">
        <p14:creationId xmlns:p14="http://schemas.microsoft.com/office/powerpoint/2010/main" val="410129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Preguntas y debates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429604" y="2408872"/>
            <a:ext cx="2520436" cy="136298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3200" b="1" dirty="0">
                <a:solidFill>
                  <a:srgbClr val="245473"/>
                </a:solidFill>
                <a:latin typeface="+mj-lt"/>
                <a:ea typeface="Open Sans Light" panose="020B0306030504020204" pitchFamily="34" charset="0"/>
                <a:cs typeface="Open Sans Light" panose="020B0306030504020204" pitchFamily="34" charset="0"/>
              </a:rPr>
              <a:t>2: </a:t>
            </a:r>
            <a:r>
              <a:rPr lang="en-GB" sz="3200" dirty="0">
                <a:solidFill>
                  <a:srgbClr val="245473"/>
                </a:solidFill>
                <a:latin typeface="+mj-lt"/>
                <a:ea typeface="Open Sans Light" panose="020B0306030504020204" pitchFamily="34" charset="0"/>
                <a:cs typeface="Open Sans Light" panose="020B0306030504020204" pitchFamily="34" charset="0"/>
              </a:rPr>
              <a:t>Planificación de escenarios</a:t>
            </a:r>
          </a:p>
          <a:p>
            <a:pPr algn="l">
              <a:lnSpc>
                <a:spcPts val="15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2" name="Freeform: Shape 7917">
            <a:extLst>
              <a:ext uri="{FF2B5EF4-FFF2-40B4-BE49-F238E27FC236}">
                <a16:creationId xmlns:a16="http://schemas.microsoft.com/office/drawing/2014/main" xmlns="" id="{46A7AB5B-9970-4689-AE2E-95FA8268AC99}"/>
              </a:ext>
            </a:extLst>
          </p:cNvPr>
          <p:cNvSpPr/>
          <p:nvPr/>
        </p:nvSpPr>
        <p:spPr>
          <a:xfrm rot="4800">
            <a:off x="4226165" y="2357689"/>
            <a:ext cx="1791786" cy="555282"/>
          </a:xfrm>
          <a:custGeom>
            <a:avLst/>
            <a:gdLst/>
            <a:ahLst/>
            <a:cxnLst>
              <a:cxn ang="3cd4">
                <a:pos x="hc" y="t"/>
              </a:cxn>
              <a:cxn ang="cd2">
                <a:pos x="l" y="vc"/>
              </a:cxn>
              <a:cxn ang="cd4">
                <a:pos x="hc" y="b"/>
              </a:cxn>
              <a:cxn ang="0">
                <a:pos x="r" y="vc"/>
              </a:cxn>
            </a:cxnLst>
            <a:rect l="l" t="t" r="r" b="b"/>
            <a:pathLst>
              <a:path w="940" h="292">
                <a:moveTo>
                  <a:pt x="827" y="119"/>
                </a:moveTo>
                <a:cubicBezTo>
                  <a:pt x="801" y="97"/>
                  <a:pt x="834" y="63"/>
                  <a:pt x="660" y="15"/>
                </a:cubicBezTo>
                <a:cubicBezTo>
                  <a:pt x="486" y="-33"/>
                  <a:pt x="333" y="45"/>
                  <a:pt x="312" y="55"/>
                </a:cubicBezTo>
                <a:cubicBezTo>
                  <a:pt x="291" y="66"/>
                  <a:pt x="206" y="129"/>
                  <a:pt x="193" y="181"/>
                </a:cubicBezTo>
                <a:cubicBezTo>
                  <a:pt x="193" y="181"/>
                  <a:pt x="134" y="105"/>
                  <a:pt x="64" y="171"/>
                </a:cubicBezTo>
                <a:cubicBezTo>
                  <a:pt x="64" y="171"/>
                  <a:pt x="22" y="216"/>
                  <a:pt x="0" y="292"/>
                </a:cubicBezTo>
                <a:lnTo>
                  <a:pt x="940" y="292"/>
                </a:lnTo>
                <a:cubicBezTo>
                  <a:pt x="919" y="241"/>
                  <a:pt x="883" y="166"/>
                  <a:pt x="827" y="119"/>
                </a:cubicBez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23" name="Freeform: Shape 7918">
            <a:extLst>
              <a:ext uri="{FF2B5EF4-FFF2-40B4-BE49-F238E27FC236}">
                <a16:creationId xmlns:a16="http://schemas.microsoft.com/office/drawing/2014/main" xmlns="" id="{3C2BE94C-2486-4449-8578-EF1EF35CD7EF}"/>
              </a:ext>
            </a:extLst>
          </p:cNvPr>
          <p:cNvSpPr/>
          <p:nvPr/>
        </p:nvSpPr>
        <p:spPr>
          <a:xfrm rot="4800">
            <a:off x="4195910" y="2915925"/>
            <a:ext cx="2057024" cy="1679203"/>
          </a:xfrm>
          <a:custGeom>
            <a:avLst/>
            <a:gdLst/>
            <a:ahLst/>
            <a:cxnLst>
              <a:cxn ang="3cd4">
                <a:pos x="hc" y="t"/>
              </a:cxn>
              <a:cxn ang="cd2">
                <a:pos x="l" y="vc"/>
              </a:cxn>
              <a:cxn ang="cd4">
                <a:pos x="hc" y="b"/>
              </a:cxn>
              <a:cxn ang="0">
                <a:pos x="r" y="vc"/>
              </a:cxn>
            </a:cxnLst>
            <a:rect l="l" t="t" r="r" b="b"/>
            <a:pathLst>
              <a:path w="1079" h="881">
                <a:moveTo>
                  <a:pt x="2" y="68"/>
                </a:moveTo>
                <a:cubicBezTo>
                  <a:pt x="-7" y="185"/>
                  <a:pt x="14" y="236"/>
                  <a:pt x="62" y="266"/>
                </a:cubicBezTo>
                <a:cubicBezTo>
                  <a:pt x="80" y="276"/>
                  <a:pt x="92" y="276"/>
                  <a:pt x="109" y="279"/>
                </a:cubicBezTo>
                <a:cubicBezTo>
                  <a:pt x="109" y="279"/>
                  <a:pt x="161" y="303"/>
                  <a:pt x="177" y="267"/>
                </a:cubicBezTo>
                <a:cubicBezTo>
                  <a:pt x="177" y="267"/>
                  <a:pt x="188" y="350"/>
                  <a:pt x="233" y="419"/>
                </a:cubicBezTo>
                <a:cubicBezTo>
                  <a:pt x="278" y="487"/>
                  <a:pt x="323" y="523"/>
                  <a:pt x="364" y="538"/>
                </a:cubicBezTo>
                <a:cubicBezTo>
                  <a:pt x="364" y="538"/>
                  <a:pt x="441" y="668"/>
                  <a:pt x="348" y="831"/>
                </a:cubicBezTo>
                <a:cubicBezTo>
                  <a:pt x="348" y="831"/>
                  <a:pt x="414" y="881"/>
                  <a:pt x="508" y="881"/>
                </a:cubicBezTo>
                <a:cubicBezTo>
                  <a:pt x="592" y="881"/>
                  <a:pt x="669" y="853"/>
                  <a:pt x="669" y="853"/>
                </a:cubicBezTo>
                <a:cubicBezTo>
                  <a:pt x="676" y="731"/>
                  <a:pt x="699" y="700"/>
                  <a:pt x="719" y="661"/>
                </a:cubicBezTo>
                <a:cubicBezTo>
                  <a:pt x="726" y="649"/>
                  <a:pt x="758" y="611"/>
                  <a:pt x="802" y="617"/>
                </a:cubicBezTo>
                <a:cubicBezTo>
                  <a:pt x="844" y="623"/>
                  <a:pt x="945" y="649"/>
                  <a:pt x="970" y="628"/>
                </a:cubicBezTo>
                <a:cubicBezTo>
                  <a:pt x="970" y="628"/>
                  <a:pt x="1005" y="612"/>
                  <a:pt x="996" y="560"/>
                </a:cubicBezTo>
                <a:cubicBezTo>
                  <a:pt x="995" y="557"/>
                  <a:pt x="992" y="548"/>
                  <a:pt x="991" y="546"/>
                </a:cubicBezTo>
                <a:cubicBezTo>
                  <a:pt x="987" y="541"/>
                  <a:pt x="986" y="528"/>
                  <a:pt x="995" y="521"/>
                </a:cubicBezTo>
                <a:cubicBezTo>
                  <a:pt x="998" y="518"/>
                  <a:pt x="1007" y="515"/>
                  <a:pt x="1012" y="512"/>
                </a:cubicBezTo>
                <a:cubicBezTo>
                  <a:pt x="1014" y="511"/>
                  <a:pt x="1019" y="506"/>
                  <a:pt x="1021" y="500"/>
                </a:cubicBezTo>
                <a:cubicBezTo>
                  <a:pt x="1025" y="488"/>
                  <a:pt x="1019" y="466"/>
                  <a:pt x="984" y="460"/>
                </a:cubicBezTo>
                <a:cubicBezTo>
                  <a:pt x="984" y="460"/>
                  <a:pt x="1027" y="447"/>
                  <a:pt x="1033" y="432"/>
                </a:cubicBezTo>
                <a:cubicBezTo>
                  <a:pt x="1036" y="425"/>
                  <a:pt x="1038" y="411"/>
                  <a:pt x="1027" y="400"/>
                </a:cubicBezTo>
                <a:cubicBezTo>
                  <a:pt x="1019" y="393"/>
                  <a:pt x="1004" y="366"/>
                  <a:pt x="1031" y="359"/>
                </a:cubicBezTo>
                <a:cubicBezTo>
                  <a:pt x="1031" y="359"/>
                  <a:pt x="1072" y="350"/>
                  <a:pt x="1077" y="323"/>
                </a:cubicBezTo>
                <a:cubicBezTo>
                  <a:pt x="1082" y="297"/>
                  <a:pt x="1077" y="296"/>
                  <a:pt x="1062" y="274"/>
                </a:cubicBezTo>
                <a:cubicBezTo>
                  <a:pt x="1046" y="253"/>
                  <a:pt x="1012" y="223"/>
                  <a:pt x="1004" y="211"/>
                </a:cubicBezTo>
                <a:cubicBezTo>
                  <a:pt x="996" y="200"/>
                  <a:pt x="967" y="161"/>
                  <a:pt x="971" y="132"/>
                </a:cubicBezTo>
                <a:cubicBezTo>
                  <a:pt x="975" y="112"/>
                  <a:pt x="979" y="95"/>
                  <a:pt x="978" y="77"/>
                </a:cubicBezTo>
                <a:cubicBezTo>
                  <a:pt x="977" y="68"/>
                  <a:pt x="976" y="59"/>
                  <a:pt x="972" y="49"/>
                </a:cubicBezTo>
                <a:cubicBezTo>
                  <a:pt x="969" y="40"/>
                  <a:pt x="963" y="22"/>
                  <a:pt x="955" y="0"/>
                </a:cubicBezTo>
                <a:lnTo>
                  <a:pt x="15" y="0"/>
                </a:lnTo>
                <a:cubicBezTo>
                  <a:pt x="9" y="19"/>
                  <a:pt x="5" y="41"/>
                  <a:pt x="3" y="63"/>
                </a:cubicBezTo>
                <a:cubicBezTo>
                  <a:pt x="2" y="65"/>
                  <a:pt x="2" y="67"/>
                  <a:pt x="2" y="68"/>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5" name="Freeform: Shape 7919">
            <a:extLst>
              <a:ext uri="{FF2B5EF4-FFF2-40B4-BE49-F238E27FC236}">
                <a16:creationId xmlns:a16="http://schemas.microsoft.com/office/drawing/2014/main" xmlns="" id="{2362BC44-3E83-427A-B4ED-479ECBC987AB}"/>
              </a:ext>
            </a:extLst>
          </p:cNvPr>
          <p:cNvSpPr/>
          <p:nvPr/>
        </p:nvSpPr>
        <p:spPr>
          <a:xfrm rot="4800">
            <a:off x="8092580" y="2362168"/>
            <a:ext cx="1667754" cy="1068584"/>
          </a:xfrm>
          <a:custGeom>
            <a:avLst/>
            <a:gdLst/>
            <a:ahLst/>
            <a:cxnLst>
              <a:cxn ang="3cd4">
                <a:pos x="hc" y="t"/>
              </a:cxn>
              <a:cxn ang="cd2">
                <a:pos x="l" y="vc"/>
              </a:cxn>
              <a:cxn ang="cd4">
                <a:pos x="hc" y="b"/>
              </a:cxn>
              <a:cxn ang="0">
                <a:pos x="r" y="vc"/>
              </a:cxn>
            </a:cxnLst>
            <a:rect l="l" t="t" r="r" b="b"/>
            <a:pathLst>
              <a:path w="875" h="561">
                <a:moveTo>
                  <a:pt x="863" y="456"/>
                </a:moveTo>
                <a:cubicBezTo>
                  <a:pt x="853" y="428"/>
                  <a:pt x="877" y="360"/>
                  <a:pt x="868" y="328"/>
                </a:cubicBezTo>
                <a:cubicBezTo>
                  <a:pt x="859" y="297"/>
                  <a:pt x="824" y="270"/>
                  <a:pt x="820" y="226"/>
                </a:cubicBezTo>
                <a:cubicBezTo>
                  <a:pt x="816" y="183"/>
                  <a:pt x="805" y="153"/>
                  <a:pt x="773" y="105"/>
                </a:cubicBezTo>
                <a:cubicBezTo>
                  <a:pt x="741" y="57"/>
                  <a:pt x="748" y="93"/>
                  <a:pt x="685" y="37"/>
                </a:cubicBezTo>
                <a:cubicBezTo>
                  <a:pt x="684" y="36"/>
                  <a:pt x="612" y="27"/>
                  <a:pt x="611" y="26"/>
                </a:cubicBezTo>
                <a:cubicBezTo>
                  <a:pt x="588" y="-4"/>
                  <a:pt x="553" y="25"/>
                  <a:pt x="516" y="10"/>
                </a:cubicBezTo>
                <a:cubicBezTo>
                  <a:pt x="477" y="-5"/>
                  <a:pt x="463" y="25"/>
                  <a:pt x="400" y="6"/>
                </a:cubicBezTo>
                <a:cubicBezTo>
                  <a:pt x="337" y="-12"/>
                  <a:pt x="278" y="15"/>
                  <a:pt x="278" y="15"/>
                </a:cubicBezTo>
                <a:cubicBezTo>
                  <a:pt x="255" y="-6"/>
                  <a:pt x="209" y="21"/>
                  <a:pt x="209" y="21"/>
                </a:cubicBezTo>
                <a:cubicBezTo>
                  <a:pt x="93" y="28"/>
                  <a:pt x="95" y="58"/>
                  <a:pt x="63" y="85"/>
                </a:cubicBezTo>
                <a:cubicBezTo>
                  <a:pt x="45" y="100"/>
                  <a:pt x="44" y="154"/>
                  <a:pt x="34" y="169"/>
                </a:cubicBezTo>
                <a:cubicBezTo>
                  <a:pt x="4" y="213"/>
                  <a:pt x="74" y="252"/>
                  <a:pt x="74" y="252"/>
                </a:cubicBezTo>
                <a:cubicBezTo>
                  <a:pt x="45" y="275"/>
                  <a:pt x="21" y="371"/>
                  <a:pt x="21" y="371"/>
                </a:cubicBezTo>
                <a:cubicBezTo>
                  <a:pt x="9" y="400"/>
                  <a:pt x="15" y="436"/>
                  <a:pt x="21" y="456"/>
                </a:cubicBezTo>
                <a:cubicBezTo>
                  <a:pt x="34" y="492"/>
                  <a:pt x="24" y="529"/>
                  <a:pt x="11" y="547"/>
                </a:cubicBezTo>
                <a:cubicBezTo>
                  <a:pt x="8" y="551"/>
                  <a:pt x="4" y="556"/>
                  <a:pt x="0" y="561"/>
                </a:cubicBezTo>
                <a:lnTo>
                  <a:pt x="862" y="561"/>
                </a:lnTo>
                <a:cubicBezTo>
                  <a:pt x="880" y="524"/>
                  <a:pt x="879" y="498"/>
                  <a:pt x="863" y="456"/>
                </a:cubicBezTo>
                <a:close/>
              </a:path>
            </a:pathLst>
          </a:custGeom>
          <a:solidFill>
            <a:schemeClr val="accent2">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6" name="Freeform: Shape 7920">
            <a:extLst>
              <a:ext uri="{FF2B5EF4-FFF2-40B4-BE49-F238E27FC236}">
                <a16:creationId xmlns:a16="http://schemas.microsoft.com/office/drawing/2014/main" xmlns="" id="{D80948A0-A540-43E2-AE5F-50BF5B7F6768}"/>
              </a:ext>
            </a:extLst>
          </p:cNvPr>
          <p:cNvSpPr/>
          <p:nvPr/>
        </p:nvSpPr>
        <p:spPr>
          <a:xfrm rot="4800">
            <a:off x="7995963" y="3432895"/>
            <a:ext cx="1738357" cy="1165901"/>
          </a:xfrm>
          <a:custGeom>
            <a:avLst/>
            <a:gdLst/>
            <a:ahLst/>
            <a:cxnLst>
              <a:cxn ang="3cd4">
                <a:pos x="hc" y="t"/>
              </a:cxn>
              <a:cxn ang="cd2">
                <a:pos x="l" y="vc"/>
              </a:cxn>
              <a:cxn ang="cd4">
                <a:pos x="hc" y="b"/>
              </a:cxn>
              <a:cxn ang="0">
                <a:pos x="r" y="vc"/>
              </a:cxn>
            </a:cxnLst>
            <a:rect l="l" t="t" r="r" b="b"/>
            <a:pathLst>
              <a:path w="912" h="612">
                <a:moveTo>
                  <a:pt x="66" y="108"/>
                </a:moveTo>
                <a:cubicBezTo>
                  <a:pt x="73" y="115"/>
                  <a:pt x="63" y="155"/>
                  <a:pt x="63" y="155"/>
                </a:cubicBezTo>
                <a:cubicBezTo>
                  <a:pt x="53" y="183"/>
                  <a:pt x="84" y="192"/>
                  <a:pt x="84" y="192"/>
                </a:cubicBezTo>
                <a:cubicBezTo>
                  <a:pt x="54" y="199"/>
                  <a:pt x="63" y="221"/>
                  <a:pt x="70" y="227"/>
                </a:cubicBezTo>
                <a:cubicBezTo>
                  <a:pt x="89" y="241"/>
                  <a:pt x="94" y="255"/>
                  <a:pt x="91" y="266"/>
                </a:cubicBezTo>
                <a:cubicBezTo>
                  <a:pt x="70" y="325"/>
                  <a:pt x="79" y="342"/>
                  <a:pt x="93" y="357"/>
                </a:cubicBezTo>
                <a:cubicBezTo>
                  <a:pt x="127" y="391"/>
                  <a:pt x="283" y="375"/>
                  <a:pt x="283" y="375"/>
                </a:cubicBezTo>
                <a:cubicBezTo>
                  <a:pt x="322" y="364"/>
                  <a:pt x="355" y="413"/>
                  <a:pt x="367" y="441"/>
                </a:cubicBezTo>
                <a:cubicBezTo>
                  <a:pt x="381" y="473"/>
                  <a:pt x="380" y="576"/>
                  <a:pt x="388" y="588"/>
                </a:cubicBezTo>
                <a:cubicBezTo>
                  <a:pt x="388" y="588"/>
                  <a:pt x="479" y="612"/>
                  <a:pt x="598" y="612"/>
                </a:cubicBezTo>
                <a:cubicBezTo>
                  <a:pt x="734" y="612"/>
                  <a:pt x="803" y="558"/>
                  <a:pt x="803" y="558"/>
                </a:cubicBezTo>
                <a:cubicBezTo>
                  <a:pt x="754" y="479"/>
                  <a:pt x="753" y="475"/>
                  <a:pt x="728" y="384"/>
                </a:cubicBezTo>
                <a:cubicBezTo>
                  <a:pt x="716" y="337"/>
                  <a:pt x="728" y="252"/>
                  <a:pt x="753" y="236"/>
                </a:cubicBezTo>
                <a:cubicBezTo>
                  <a:pt x="773" y="224"/>
                  <a:pt x="837" y="157"/>
                  <a:pt x="837" y="157"/>
                </a:cubicBezTo>
                <a:cubicBezTo>
                  <a:pt x="913" y="114"/>
                  <a:pt x="891" y="35"/>
                  <a:pt x="891" y="35"/>
                </a:cubicBezTo>
                <a:cubicBezTo>
                  <a:pt x="900" y="22"/>
                  <a:pt x="906" y="11"/>
                  <a:pt x="912" y="0"/>
                </a:cubicBezTo>
                <a:lnTo>
                  <a:pt x="50" y="0"/>
                </a:lnTo>
                <a:cubicBezTo>
                  <a:pt x="35" y="17"/>
                  <a:pt x="16" y="37"/>
                  <a:pt x="7" y="51"/>
                </a:cubicBezTo>
                <a:cubicBezTo>
                  <a:pt x="-25" y="98"/>
                  <a:pt x="66" y="108"/>
                  <a:pt x="66" y="108"/>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0" name="TextBox 138">
            <a:extLst>
              <a:ext uri="{FF2B5EF4-FFF2-40B4-BE49-F238E27FC236}">
                <a16:creationId xmlns:a16="http://schemas.microsoft.com/office/drawing/2014/main" xmlns="" id="{F68518C6-4D42-4E5C-80F4-D4CDFFD05AEB}"/>
              </a:ext>
            </a:extLst>
          </p:cNvPr>
          <p:cNvSpPr txBox="1"/>
          <p:nvPr/>
        </p:nvSpPr>
        <p:spPr>
          <a:xfrm>
            <a:off x="6635801" y="3428702"/>
            <a:ext cx="748924" cy="600293"/>
          </a:xfrm>
          <a:prstGeom prst="rect">
            <a:avLst/>
          </a:prstGeom>
          <a:noFill/>
        </p:spPr>
        <p:txBody>
          <a:bodyPr wrap="none" rtlCol="0">
            <a:spAutoFit/>
          </a:bodyPr>
          <a:lstStyle/>
          <a:p>
            <a:pPr algn="ctr"/>
            <a:r>
              <a:rPr lang="en-GB" sz="3301" b="1" dirty="0">
                <a:solidFill>
                  <a:schemeClr val="bg1">
                    <a:lumMod val="85000"/>
                  </a:schemeClr>
                </a:solidFill>
                <a:latin typeface="Roboto" charset="0"/>
                <a:ea typeface="Roboto" charset="0"/>
                <a:cs typeface="Roboto" charset="0"/>
              </a:rPr>
              <a:t>VS</a:t>
            </a:r>
          </a:p>
        </p:txBody>
      </p:sp>
      <p:sp>
        <p:nvSpPr>
          <p:cNvPr id="51" name="TextBox 249">
            <a:extLst>
              <a:ext uri="{FF2B5EF4-FFF2-40B4-BE49-F238E27FC236}">
                <a16:creationId xmlns:a16="http://schemas.microsoft.com/office/drawing/2014/main" xmlns="" id="{DE587241-DBE8-46BE-8FF3-2DEE8E35A6F8}"/>
              </a:ext>
            </a:extLst>
          </p:cNvPr>
          <p:cNvSpPr txBox="1"/>
          <p:nvPr/>
        </p:nvSpPr>
        <p:spPr>
          <a:xfrm>
            <a:off x="386443" y="4842533"/>
            <a:ext cx="11419114" cy="1200329"/>
          </a:xfrm>
          <a:prstGeom prst="rect">
            <a:avLst/>
          </a:prstGeom>
          <a:noFill/>
        </p:spPr>
        <p:txBody>
          <a:bodyPr wrap="square" rtlCol="0">
            <a:spAutoFit/>
          </a:bodyPr>
          <a:lstStyle/>
          <a:p>
            <a:pPr>
              <a:spcBef>
                <a:spcPts val="600"/>
              </a:spcBef>
              <a:buFontTx/>
              <a:buNone/>
            </a:pPr>
            <a:r>
              <a:rPr lang="en-GB" altLang="de-DE" sz="2400" dirty="0">
                <a:solidFill>
                  <a:srgbClr val="245473"/>
                </a:solidFill>
                <a:latin typeface="+mj-lt"/>
              </a:rPr>
              <a:t>En el complejo entorno actual, ¿qué debería hacer (o qué está haciendo ya) para asegurarse de que usted y su equipo preparan a la organización para lo inesperado y, en consecuencia, detectan las oportunidades y mitigan los posibles problemas?</a:t>
            </a:r>
            <a:endParaRPr lang="en-GB" sz="2400" dirty="0">
              <a:solidFill>
                <a:srgbClr val="245473"/>
              </a:solidFill>
              <a:latin typeface="+mj-lt"/>
              <a:ea typeface="Lato Light" charset="0"/>
              <a:cs typeface="Lato Light" charset="0"/>
            </a:endParaRPr>
          </a:p>
        </p:txBody>
      </p:sp>
      <p:sp>
        <p:nvSpPr>
          <p:cNvPr id="10" name="Text Placeholder 1">
            <a:extLst>
              <a:ext uri="{FF2B5EF4-FFF2-40B4-BE49-F238E27FC236}">
                <a16:creationId xmlns:a16="http://schemas.microsoft.com/office/drawing/2014/main" xmlns="" id="{59A53E83-A1BA-473E-AA28-8F1DCE89BD3F}"/>
              </a:ext>
            </a:extLst>
          </p:cNvPr>
          <p:cNvSpPr txBox="1">
            <a:spLocks/>
          </p:cNvSpPr>
          <p:nvPr/>
        </p:nvSpPr>
        <p:spPr>
          <a:xfrm>
            <a:off x="1345096" y="623391"/>
            <a:ext cx="9529733" cy="933266"/>
          </a:xfrm>
          <a:prstGeom prst="rect">
            <a:avLst/>
          </a:prstGeom>
          <a:solidFill>
            <a:srgbClr val="EC2179"/>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EJERCICIO DE AUTOEVALUACIÓN - para su autorreflexión o para utilizarlo como </a:t>
            </a:r>
            <a:r>
              <a:rPr lang="en-GB" sz="3200" dirty="0" err="1">
                <a:solidFill>
                  <a:schemeClr val="bg1"/>
                </a:solidFill>
              </a:rPr>
              <a:t>inicio de </a:t>
            </a:r>
            <a:r>
              <a:rPr lang="en-GB" sz="3200" dirty="0">
                <a:solidFill>
                  <a:schemeClr val="bg1"/>
                </a:solidFill>
              </a:rPr>
              <a:t>debate con su equipo </a:t>
            </a:r>
          </a:p>
        </p:txBody>
      </p:sp>
    </p:spTree>
    <p:extLst>
      <p:ext uri="{BB962C8B-B14F-4D97-AF65-F5344CB8AC3E}">
        <p14:creationId xmlns:p14="http://schemas.microsoft.com/office/powerpoint/2010/main" val="2485779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3034036" cy="14827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3200" b="1" dirty="0">
                <a:solidFill>
                  <a:srgbClr val="245473"/>
                </a:solidFill>
                <a:latin typeface="+mj-lt"/>
                <a:ea typeface="Open Sans Light" panose="020B0306030504020204" pitchFamily="34" charset="0"/>
                <a:cs typeface="Open Sans Light" panose="020B0306030504020204" pitchFamily="34" charset="0"/>
              </a:rPr>
              <a:t>3: </a:t>
            </a:r>
            <a:r>
              <a:rPr lang="en-GB" sz="3200" dirty="0">
                <a:solidFill>
                  <a:srgbClr val="245473"/>
                </a:solidFill>
                <a:latin typeface="+mj-lt"/>
                <a:ea typeface="Open Sans Light" panose="020B0306030504020204" pitchFamily="34" charset="0"/>
                <a:cs typeface="Open Sans Light" panose="020B0306030504020204" pitchFamily="34" charset="0"/>
              </a:rPr>
              <a:t>Control vs. Potenciación</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2" name="Freeform: Shape 7917">
            <a:extLst>
              <a:ext uri="{FF2B5EF4-FFF2-40B4-BE49-F238E27FC236}">
                <a16:creationId xmlns:a16="http://schemas.microsoft.com/office/drawing/2014/main" xmlns="" id="{46A7AB5B-9970-4689-AE2E-95FA8268AC99}"/>
              </a:ext>
            </a:extLst>
          </p:cNvPr>
          <p:cNvSpPr/>
          <p:nvPr/>
        </p:nvSpPr>
        <p:spPr>
          <a:xfrm rot="4800">
            <a:off x="4226165" y="2357689"/>
            <a:ext cx="1791786" cy="555282"/>
          </a:xfrm>
          <a:custGeom>
            <a:avLst/>
            <a:gdLst/>
            <a:ahLst/>
            <a:cxnLst>
              <a:cxn ang="3cd4">
                <a:pos x="hc" y="t"/>
              </a:cxn>
              <a:cxn ang="cd2">
                <a:pos x="l" y="vc"/>
              </a:cxn>
              <a:cxn ang="cd4">
                <a:pos x="hc" y="b"/>
              </a:cxn>
              <a:cxn ang="0">
                <a:pos x="r" y="vc"/>
              </a:cxn>
            </a:cxnLst>
            <a:rect l="l" t="t" r="r" b="b"/>
            <a:pathLst>
              <a:path w="940" h="292">
                <a:moveTo>
                  <a:pt x="827" y="119"/>
                </a:moveTo>
                <a:cubicBezTo>
                  <a:pt x="801" y="97"/>
                  <a:pt x="834" y="63"/>
                  <a:pt x="660" y="15"/>
                </a:cubicBezTo>
                <a:cubicBezTo>
                  <a:pt x="486" y="-33"/>
                  <a:pt x="333" y="45"/>
                  <a:pt x="312" y="55"/>
                </a:cubicBezTo>
                <a:cubicBezTo>
                  <a:pt x="291" y="66"/>
                  <a:pt x="206" y="129"/>
                  <a:pt x="193" y="181"/>
                </a:cubicBezTo>
                <a:cubicBezTo>
                  <a:pt x="193" y="181"/>
                  <a:pt x="134" y="105"/>
                  <a:pt x="64" y="171"/>
                </a:cubicBezTo>
                <a:cubicBezTo>
                  <a:pt x="64" y="171"/>
                  <a:pt x="22" y="216"/>
                  <a:pt x="0" y="292"/>
                </a:cubicBezTo>
                <a:lnTo>
                  <a:pt x="940" y="292"/>
                </a:lnTo>
                <a:cubicBezTo>
                  <a:pt x="919" y="241"/>
                  <a:pt x="883" y="166"/>
                  <a:pt x="827" y="119"/>
                </a:cubicBez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23" name="Freeform: Shape 7918">
            <a:extLst>
              <a:ext uri="{FF2B5EF4-FFF2-40B4-BE49-F238E27FC236}">
                <a16:creationId xmlns:a16="http://schemas.microsoft.com/office/drawing/2014/main" xmlns="" id="{3C2BE94C-2486-4449-8578-EF1EF35CD7EF}"/>
              </a:ext>
            </a:extLst>
          </p:cNvPr>
          <p:cNvSpPr/>
          <p:nvPr/>
        </p:nvSpPr>
        <p:spPr>
          <a:xfrm rot="4800">
            <a:off x="4195910" y="2915925"/>
            <a:ext cx="2057024" cy="1679203"/>
          </a:xfrm>
          <a:custGeom>
            <a:avLst/>
            <a:gdLst/>
            <a:ahLst/>
            <a:cxnLst>
              <a:cxn ang="3cd4">
                <a:pos x="hc" y="t"/>
              </a:cxn>
              <a:cxn ang="cd2">
                <a:pos x="l" y="vc"/>
              </a:cxn>
              <a:cxn ang="cd4">
                <a:pos x="hc" y="b"/>
              </a:cxn>
              <a:cxn ang="0">
                <a:pos x="r" y="vc"/>
              </a:cxn>
            </a:cxnLst>
            <a:rect l="l" t="t" r="r" b="b"/>
            <a:pathLst>
              <a:path w="1079" h="881">
                <a:moveTo>
                  <a:pt x="2" y="68"/>
                </a:moveTo>
                <a:cubicBezTo>
                  <a:pt x="-7" y="185"/>
                  <a:pt x="14" y="236"/>
                  <a:pt x="62" y="266"/>
                </a:cubicBezTo>
                <a:cubicBezTo>
                  <a:pt x="80" y="276"/>
                  <a:pt x="92" y="276"/>
                  <a:pt x="109" y="279"/>
                </a:cubicBezTo>
                <a:cubicBezTo>
                  <a:pt x="109" y="279"/>
                  <a:pt x="161" y="303"/>
                  <a:pt x="177" y="267"/>
                </a:cubicBezTo>
                <a:cubicBezTo>
                  <a:pt x="177" y="267"/>
                  <a:pt x="188" y="350"/>
                  <a:pt x="233" y="419"/>
                </a:cubicBezTo>
                <a:cubicBezTo>
                  <a:pt x="278" y="487"/>
                  <a:pt x="323" y="523"/>
                  <a:pt x="364" y="538"/>
                </a:cubicBezTo>
                <a:cubicBezTo>
                  <a:pt x="364" y="538"/>
                  <a:pt x="441" y="668"/>
                  <a:pt x="348" y="831"/>
                </a:cubicBezTo>
                <a:cubicBezTo>
                  <a:pt x="348" y="831"/>
                  <a:pt x="414" y="881"/>
                  <a:pt x="508" y="881"/>
                </a:cubicBezTo>
                <a:cubicBezTo>
                  <a:pt x="592" y="881"/>
                  <a:pt x="669" y="853"/>
                  <a:pt x="669" y="853"/>
                </a:cubicBezTo>
                <a:cubicBezTo>
                  <a:pt x="676" y="731"/>
                  <a:pt x="699" y="700"/>
                  <a:pt x="719" y="661"/>
                </a:cubicBezTo>
                <a:cubicBezTo>
                  <a:pt x="726" y="649"/>
                  <a:pt x="758" y="611"/>
                  <a:pt x="802" y="617"/>
                </a:cubicBezTo>
                <a:cubicBezTo>
                  <a:pt x="844" y="623"/>
                  <a:pt x="945" y="649"/>
                  <a:pt x="970" y="628"/>
                </a:cubicBezTo>
                <a:cubicBezTo>
                  <a:pt x="970" y="628"/>
                  <a:pt x="1005" y="612"/>
                  <a:pt x="996" y="560"/>
                </a:cubicBezTo>
                <a:cubicBezTo>
                  <a:pt x="995" y="557"/>
                  <a:pt x="992" y="548"/>
                  <a:pt x="991" y="546"/>
                </a:cubicBezTo>
                <a:cubicBezTo>
                  <a:pt x="987" y="541"/>
                  <a:pt x="986" y="528"/>
                  <a:pt x="995" y="521"/>
                </a:cubicBezTo>
                <a:cubicBezTo>
                  <a:pt x="998" y="518"/>
                  <a:pt x="1007" y="515"/>
                  <a:pt x="1012" y="512"/>
                </a:cubicBezTo>
                <a:cubicBezTo>
                  <a:pt x="1014" y="511"/>
                  <a:pt x="1019" y="506"/>
                  <a:pt x="1021" y="500"/>
                </a:cubicBezTo>
                <a:cubicBezTo>
                  <a:pt x="1025" y="488"/>
                  <a:pt x="1019" y="466"/>
                  <a:pt x="984" y="460"/>
                </a:cubicBezTo>
                <a:cubicBezTo>
                  <a:pt x="984" y="460"/>
                  <a:pt x="1027" y="447"/>
                  <a:pt x="1033" y="432"/>
                </a:cubicBezTo>
                <a:cubicBezTo>
                  <a:pt x="1036" y="425"/>
                  <a:pt x="1038" y="411"/>
                  <a:pt x="1027" y="400"/>
                </a:cubicBezTo>
                <a:cubicBezTo>
                  <a:pt x="1019" y="393"/>
                  <a:pt x="1004" y="366"/>
                  <a:pt x="1031" y="359"/>
                </a:cubicBezTo>
                <a:cubicBezTo>
                  <a:pt x="1031" y="359"/>
                  <a:pt x="1072" y="350"/>
                  <a:pt x="1077" y="323"/>
                </a:cubicBezTo>
                <a:cubicBezTo>
                  <a:pt x="1082" y="297"/>
                  <a:pt x="1077" y="296"/>
                  <a:pt x="1062" y="274"/>
                </a:cubicBezTo>
                <a:cubicBezTo>
                  <a:pt x="1046" y="253"/>
                  <a:pt x="1012" y="223"/>
                  <a:pt x="1004" y="211"/>
                </a:cubicBezTo>
                <a:cubicBezTo>
                  <a:pt x="996" y="200"/>
                  <a:pt x="967" y="161"/>
                  <a:pt x="971" y="132"/>
                </a:cubicBezTo>
                <a:cubicBezTo>
                  <a:pt x="975" y="112"/>
                  <a:pt x="979" y="95"/>
                  <a:pt x="978" y="77"/>
                </a:cubicBezTo>
                <a:cubicBezTo>
                  <a:pt x="977" y="68"/>
                  <a:pt x="976" y="59"/>
                  <a:pt x="972" y="49"/>
                </a:cubicBezTo>
                <a:cubicBezTo>
                  <a:pt x="969" y="40"/>
                  <a:pt x="963" y="22"/>
                  <a:pt x="955" y="0"/>
                </a:cubicBezTo>
                <a:lnTo>
                  <a:pt x="15" y="0"/>
                </a:lnTo>
                <a:cubicBezTo>
                  <a:pt x="9" y="19"/>
                  <a:pt x="5" y="41"/>
                  <a:pt x="3" y="63"/>
                </a:cubicBezTo>
                <a:cubicBezTo>
                  <a:pt x="2" y="65"/>
                  <a:pt x="2" y="67"/>
                  <a:pt x="2" y="68"/>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5" name="Freeform: Shape 7919">
            <a:extLst>
              <a:ext uri="{FF2B5EF4-FFF2-40B4-BE49-F238E27FC236}">
                <a16:creationId xmlns:a16="http://schemas.microsoft.com/office/drawing/2014/main" xmlns="" id="{2362BC44-3E83-427A-B4ED-479ECBC987AB}"/>
              </a:ext>
            </a:extLst>
          </p:cNvPr>
          <p:cNvSpPr/>
          <p:nvPr/>
        </p:nvSpPr>
        <p:spPr>
          <a:xfrm rot="4800">
            <a:off x="8092580" y="2362168"/>
            <a:ext cx="1667754" cy="1068584"/>
          </a:xfrm>
          <a:custGeom>
            <a:avLst/>
            <a:gdLst/>
            <a:ahLst/>
            <a:cxnLst>
              <a:cxn ang="3cd4">
                <a:pos x="hc" y="t"/>
              </a:cxn>
              <a:cxn ang="cd2">
                <a:pos x="l" y="vc"/>
              </a:cxn>
              <a:cxn ang="cd4">
                <a:pos x="hc" y="b"/>
              </a:cxn>
              <a:cxn ang="0">
                <a:pos x="r" y="vc"/>
              </a:cxn>
            </a:cxnLst>
            <a:rect l="l" t="t" r="r" b="b"/>
            <a:pathLst>
              <a:path w="875" h="561">
                <a:moveTo>
                  <a:pt x="863" y="456"/>
                </a:moveTo>
                <a:cubicBezTo>
                  <a:pt x="853" y="428"/>
                  <a:pt x="877" y="360"/>
                  <a:pt x="868" y="328"/>
                </a:cubicBezTo>
                <a:cubicBezTo>
                  <a:pt x="859" y="297"/>
                  <a:pt x="824" y="270"/>
                  <a:pt x="820" y="226"/>
                </a:cubicBezTo>
                <a:cubicBezTo>
                  <a:pt x="816" y="183"/>
                  <a:pt x="805" y="153"/>
                  <a:pt x="773" y="105"/>
                </a:cubicBezTo>
                <a:cubicBezTo>
                  <a:pt x="741" y="57"/>
                  <a:pt x="748" y="93"/>
                  <a:pt x="685" y="37"/>
                </a:cubicBezTo>
                <a:cubicBezTo>
                  <a:pt x="684" y="36"/>
                  <a:pt x="612" y="27"/>
                  <a:pt x="611" y="26"/>
                </a:cubicBezTo>
                <a:cubicBezTo>
                  <a:pt x="588" y="-4"/>
                  <a:pt x="553" y="25"/>
                  <a:pt x="516" y="10"/>
                </a:cubicBezTo>
                <a:cubicBezTo>
                  <a:pt x="477" y="-5"/>
                  <a:pt x="463" y="25"/>
                  <a:pt x="400" y="6"/>
                </a:cubicBezTo>
                <a:cubicBezTo>
                  <a:pt x="337" y="-12"/>
                  <a:pt x="278" y="15"/>
                  <a:pt x="278" y="15"/>
                </a:cubicBezTo>
                <a:cubicBezTo>
                  <a:pt x="255" y="-6"/>
                  <a:pt x="209" y="21"/>
                  <a:pt x="209" y="21"/>
                </a:cubicBezTo>
                <a:cubicBezTo>
                  <a:pt x="93" y="28"/>
                  <a:pt x="95" y="58"/>
                  <a:pt x="63" y="85"/>
                </a:cubicBezTo>
                <a:cubicBezTo>
                  <a:pt x="45" y="100"/>
                  <a:pt x="44" y="154"/>
                  <a:pt x="34" y="169"/>
                </a:cubicBezTo>
                <a:cubicBezTo>
                  <a:pt x="4" y="213"/>
                  <a:pt x="74" y="252"/>
                  <a:pt x="74" y="252"/>
                </a:cubicBezTo>
                <a:cubicBezTo>
                  <a:pt x="45" y="275"/>
                  <a:pt x="21" y="371"/>
                  <a:pt x="21" y="371"/>
                </a:cubicBezTo>
                <a:cubicBezTo>
                  <a:pt x="9" y="400"/>
                  <a:pt x="15" y="436"/>
                  <a:pt x="21" y="456"/>
                </a:cubicBezTo>
                <a:cubicBezTo>
                  <a:pt x="34" y="492"/>
                  <a:pt x="24" y="529"/>
                  <a:pt x="11" y="547"/>
                </a:cubicBezTo>
                <a:cubicBezTo>
                  <a:pt x="8" y="551"/>
                  <a:pt x="4" y="556"/>
                  <a:pt x="0" y="561"/>
                </a:cubicBezTo>
                <a:lnTo>
                  <a:pt x="862" y="561"/>
                </a:lnTo>
                <a:cubicBezTo>
                  <a:pt x="880" y="524"/>
                  <a:pt x="879" y="498"/>
                  <a:pt x="863" y="456"/>
                </a:cubicBezTo>
                <a:close/>
              </a:path>
            </a:pathLst>
          </a:custGeom>
          <a:solidFill>
            <a:schemeClr val="accent2">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6" name="Freeform: Shape 7920">
            <a:extLst>
              <a:ext uri="{FF2B5EF4-FFF2-40B4-BE49-F238E27FC236}">
                <a16:creationId xmlns:a16="http://schemas.microsoft.com/office/drawing/2014/main" xmlns="" id="{D80948A0-A540-43E2-AE5F-50BF5B7F6768}"/>
              </a:ext>
            </a:extLst>
          </p:cNvPr>
          <p:cNvSpPr/>
          <p:nvPr/>
        </p:nvSpPr>
        <p:spPr>
          <a:xfrm rot="4800">
            <a:off x="7995963" y="3432895"/>
            <a:ext cx="1738357" cy="1165901"/>
          </a:xfrm>
          <a:custGeom>
            <a:avLst/>
            <a:gdLst/>
            <a:ahLst/>
            <a:cxnLst>
              <a:cxn ang="3cd4">
                <a:pos x="hc" y="t"/>
              </a:cxn>
              <a:cxn ang="cd2">
                <a:pos x="l" y="vc"/>
              </a:cxn>
              <a:cxn ang="cd4">
                <a:pos x="hc" y="b"/>
              </a:cxn>
              <a:cxn ang="0">
                <a:pos x="r" y="vc"/>
              </a:cxn>
            </a:cxnLst>
            <a:rect l="l" t="t" r="r" b="b"/>
            <a:pathLst>
              <a:path w="912" h="612">
                <a:moveTo>
                  <a:pt x="66" y="108"/>
                </a:moveTo>
                <a:cubicBezTo>
                  <a:pt x="73" y="115"/>
                  <a:pt x="63" y="155"/>
                  <a:pt x="63" y="155"/>
                </a:cubicBezTo>
                <a:cubicBezTo>
                  <a:pt x="53" y="183"/>
                  <a:pt x="84" y="192"/>
                  <a:pt x="84" y="192"/>
                </a:cubicBezTo>
                <a:cubicBezTo>
                  <a:pt x="54" y="199"/>
                  <a:pt x="63" y="221"/>
                  <a:pt x="70" y="227"/>
                </a:cubicBezTo>
                <a:cubicBezTo>
                  <a:pt x="89" y="241"/>
                  <a:pt x="94" y="255"/>
                  <a:pt x="91" y="266"/>
                </a:cubicBezTo>
                <a:cubicBezTo>
                  <a:pt x="70" y="325"/>
                  <a:pt x="79" y="342"/>
                  <a:pt x="93" y="357"/>
                </a:cubicBezTo>
                <a:cubicBezTo>
                  <a:pt x="127" y="391"/>
                  <a:pt x="283" y="375"/>
                  <a:pt x="283" y="375"/>
                </a:cubicBezTo>
                <a:cubicBezTo>
                  <a:pt x="322" y="364"/>
                  <a:pt x="355" y="413"/>
                  <a:pt x="367" y="441"/>
                </a:cubicBezTo>
                <a:cubicBezTo>
                  <a:pt x="381" y="473"/>
                  <a:pt x="380" y="576"/>
                  <a:pt x="388" y="588"/>
                </a:cubicBezTo>
                <a:cubicBezTo>
                  <a:pt x="388" y="588"/>
                  <a:pt x="479" y="612"/>
                  <a:pt x="598" y="612"/>
                </a:cubicBezTo>
                <a:cubicBezTo>
                  <a:pt x="734" y="612"/>
                  <a:pt x="803" y="558"/>
                  <a:pt x="803" y="558"/>
                </a:cubicBezTo>
                <a:cubicBezTo>
                  <a:pt x="754" y="479"/>
                  <a:pt x="753" y="475"/>
                  <a:pt x="728" y="384"/>
                </a:cubicBezTo>
                <a:cubicBezTo>
                  <a:pt x="716" y="337"/>
                  <a:pt x="728" y="252"/>
                  <a:pt x="753" y="236"/>
                </a:cubicBezTo>
                <a:cubicBezTo>
                  <a:pt x="773" y="224"/>
                  <a:pt x="837" y="157"/>
                  <a:pt x="837" y="157"/>
                </a:cubicBezTo>
                <a:cubicBezTo>
                  <a:pt x="913" y="114"/>
                  <a:pt x="891" y="35"/>
                  <a:pt x="891" y="35"/>
                </a:cubicBezTo>
                <a:cubicBezTo>
                  <a:pt x="900" y="22"/>
                  <a:pt x="906" y="11"/>
                  <a:pt x="912" y="0"/>
                </a:cubicBezTo>
                <a:lnTo>
                  <a:pt x="50" y="0"/>
                </a:lnTo>
                <a:cubicBezTo>
                  <a:pt x="35" y="17"/>
                  <a:pt x="16" y="37"/>
                  <a:pt x="7" y="51"/>
                </a:cubicBezTo>
                <a:cubicBezTo>
                  <a:pt x="-25" y="98"/>
                  <a:pt x="66" y="108"/>
                  <a:pt x="66" y="108"/>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0" name="TextBox 138">
            <a:extLst>
              <a:ext uri="{FF2B5EF4-FFF2-40B4-BE49-F238E27FC236}">
                <a16:creationId xmlns:a16="http://schemas.microsoft.com/office/drawing/2014/main" xmlns="" id="{F68518C6-4D42-4E5C-80F4-D4CDFFD05AEB}"/>
              </a:ext>
            </a:extLst>
          </p:cNvPr>
          <p:cNvSpPr txBox="1"/>
          <p:nvPr/>
        </p:nvSpPr>
        <p:spPr>
          <a:xfrm>
            <a:off x="6635801" y="3428702"/>
            <a:ext cx="748924" cy="600293"/>
          </a:xfrm>
          <a:prstGeom prst="rect">
            <a:avLst/>
          </a:prstGeom>
          <a:noFill/>
        </p:spPr>
        <p:txBody>
          <a:bodyPr wrap="none" rtlCol="0">
            <a:spAutoFit/>
          </a:bodyPr>
          <a:lstStyle/>
          <a:p>
            <a:pPr algn="ctr"/>
            <a:r>
              <a:rPr lang="en-GB" sz="3301" b="1" dirty="0">
                <a:solidFill>
                  <a:schemeClr val="bg1">
                    <a:lumMod val="85000"/>
                  </a:schemeClr>
                </a:solidFill>
                <a:latin typeface="Roboto" charset="0"/>
                <a:ea typeface="Roboto" charset="0"/>
                <a:cs typeface="Roboto" charset="0"/>
              </a:rPr>
              <a:t>VS</a:t>
            </a:r>
          </a:p>
        </p:txBody>
      </p:sp>
      <p:sp>
        <p:nvSpPr>
          <p:cNvPr id="51" name="TextBox 249">
            <a:extLst>
              <a:ext uri="{FF2B5EF4-FFF2-40B4-BE49-F238E27FC236}">
                <a16:creationId xmlns:a16="http://schemas.microsoft.com/office/drawing/2014/main" xmlns="" id="{DE587241-DBE8-46BE-8FF3-2DEE8E35A6F8}"/>
              </a:ext>
            </a:extLst>
          </p:cNvPr>
          <p:cNvSpPr txBox="1"/>
          <p:nvPr/>
        </p:nvSpPr>
        <p:spPr>
          <a:xfrm>
            <a:off x="479234" y="4695928"/>
            <a:ext cx="11549743" cy="1646605"/>
          </a:xfrm>
          <a:prstGeom prst="rect">
            <a:avLst/>
          </a:prstGeom>
          <a:noFill/>
        </p:spPr>
        <p:txBody>
          <a:bodyPr wrap="square" rtlCol="0">
            <a:spAutoFit/>
          </a:bodyPr>
          <a:lstStyle/>
          <a:p>
            <a:pPr>
              <a:spcBef>
                <a:spcPts val="600"/>
              </a:spcBef>
            </a:pPr>
            <a:r>
              <a:rPr lang="en-GB" altLang="de-DE" sz="2400" dirty="0">
                <a:solidFill>
                  <a:srgbClr val="245473"/>
                </a:solidFill>
                <a:latin typeface="+mj-lt"/>
              </a:rPr>
              <a:t>¿Cómo garantizar un control operativo claro del riesgo a todos los niveles, incluidos los contratistas externos, sin ahogar la iniciativa ni socavar el compromiso mediante restricciones y falta de confianza? </a:t>
            </a:r>
          </a:p>
          <a:p>
            <a:pPr>
              <a:spcBef>
                <a:spcPts val="600"/>
              </a:spcBef>
            </a:pPr>
            <a:r>
              <a:rPr lang="en-GB" altLang="de-DE" sz="2400" dirty="0">
                <a:solidFill>
                  <a:srgbClr val="245473"/>
                </a:solidFill>
                <a:latin typeface="+mj-lt"/>
              </a:rPr>
              <a:t>¿Cómo se puede permitir la toma de decisiones discrecionales, pero garantizando que se minimice el riesgo?</a:t>
            </a:r>
          </a:p>
        </p:txBody>
      </p:sp>
      <p:sp>
        <p:nvSpPr>
          <p:cNvPr id="5" name="Text Placeholder 4">
            <a:extLst>
              <a:ext uri="{FF2B5EF4-FFF2-40B4-BE49-F238E27FC236}">
                <a16:creationId xmlns:a16="http://schemas.microsoft.com/office/drawing/2014/main" xmlns="" id="{CAE3E539-F52D-4624-AB0D-A039E7E853EB}"/>
              </a:ext>
            </a:extLst>
          </p:cNvPr>
          <p:cNvSpPr>
            <a:spLocks noGrp="1"/>
          </p:cNvSpPr>
          <p:nvPr>
            <p:ph type="body" sz="quarter" idx="13"/>
          </p:nvPr>
        </p:nvSpPr>
        <p:spPr/>
        <p:txBody>
          <a:bodyPr/>
          <a:lstStyle/>
          <a:p>
            <a:endParaRPr lang="en-IE"/>
          </a:p>
        </p:txBody>
      </p:sp>
      <p:sp>
        <p:nvSpPr>
          <p:cNvPr id="12" name="Text Placeholder 1">
            <a:extLst>
              <a:ext uri="{FF2B5EF4-FFF2-40B4-BE49-F238E27FC236}">
                <a16:creationId xmlns:a16="http://schemas.microsoft.com/office/drawing/2014/main" xmlns="" id="{606E621D-072C-49EC-84FB-6DADB87DD8B7}"/>
              </a:ext>
            </a:extLst>
          </p:cNvPr>
          <p:cNvSpPr txBox="1">
            <a:spLocks/>
          </p:cNvSpPr>
          <p:nvPr/>
        </p:nvSpPr>
        <p:spPr>
          <a:xfrm>
            <a:off x="1345096" y="623391"/>
            <a:ext cx="9529733" cy="933266"/>
          </a:xfrm>
          <a:prstGeom prst="rect">
            <a:avLst/>
          </a:prstGeom>
          <a:solidFill>
            <a:srgbClr val="EC2179"/>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EJERCICIO DE AUTOEVALUACIÓN - para su autorreflexión o para utilizarlo como </a:t>
            </a:r>
            <a:r>
              <a:rPr lang="en-GB" sz="3200" dirty="0" err="1">
                <a:solidFill>
                  <a:schemeClr val="bg1"/>
                </a:solidFill>
              </a:rPr>
              <a:t>inicio de </a:t>
            </a:r>
            <a:r>
              <a:rPr lang="en-GB" sz="3200" dirty="0">
                <a:solidFill>
                  <a:schemeClr val="bg1"/>
                </a:solidFill>
              </a:rPr>
              <a:t>debate con su equipo </a:t>
            </a:r>
          </a:p>
        </p:txBody>
      </p:sp>
    </p:spTree>
    <p:extLst>
      <p:ext uri="{BB962C8B-B14F-4D97-AF65-F5344CB8AC3E}">
        <p14:creationId xmlns:p14="http://schemas.microsoft.com/office/powerpoint/2010/main" val="584488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520436" cy="136298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3200" dirty="0">
                <a:solidFill>
                  <a:srgbClr val="245473"/>
                </a:solidFill>
                <a:latin typeface="+mj-lt"/>
                <a:ea typeface="Open Sans Light" panose="020B0306030504020204" pitchFamily="34" charset="0"/>
                <a:cs typeface="Open Sans Light" panose="020B0306030504020204" pitchFamily="34" charset="0"/>
              </a:rPr>
              <a:t>4: Mentalidad de error</a:t>
            </a:r>
          </a:p>
          <a:p>
            <a:pPr algn="l">
              <a:lnSpc>
                <a:spcPts val="15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2" name="Freeform: Shape 7917">
            <a:extLst>
              <a:ext uri="{FF2B5EF4-FFF2-40B4-BE49-F238E27FC236}">
                <a16:creationId xmlns:a16="http://schemas.microsoft.com/office/drawing/2014/main" xmlns="" id="{46A7AB5B-9970-4689-AE2E-95FA8268AC99}"/>
              </a:ext>
            </a:extLst>
          </p:cNvPr>
          <p:cNvSpPr/>
          <p:nvPr/>
        </p:nvSpPr>
        <p:spPr>
          <a:xfrm rot="4800">
            <a:off x="4226165" y="2357689"/>
            <a:ext cx="1791786" cy="555282"/>
          </a:xfrm>
          <a:custGeom>
            <a:avLst/>
            <a:gdLst/>
            <a:ahLst/>
            <a:cxnLst>
              <a:cxn ang="3cd4">
                <a:pos x="hc" y="t"/>
              </a:cxn>
              <a:cxn ang="cd2">
                <a:pos x="l" y="vc"/>
              </a:cxn>
              <a:cxn ang="cd4">
                <a:pos x="hc" y="b"/>
              </a:cxn>
              <a:cxn ang="0">
                <a:pos x="r" y="vc"/>
              </a:cxn>
            </a:cxnLst>
            <a:rect l="l" t="t" r="r" b="b"/>
            <a:pathLst>
              <a:path w="940" h="292">
                <a:moveTo>
                  <a:pt x="827" y="119"/>
                </a:moveTo>
                <a:cubicBezTo>
                  <a:pt x="801" y="97"/>
                  <a:pt x="834" y="63"/>
                  <a:pt x="660" y="15"/>
                </a:cubicBezTo>
                <a:cubicBezTo>
                  <a:pt x="486" y="-33"/>
                  <a:pt x="333" y="45"/>
                  <a:pt x="312" y="55"/>
                </a:cubicBezTo>
                <a:cubicBezTo>
                  <a:pt x="291" y="66"/>
                  <a:pt x="206" y="129"/>
                  <a:pt x="193" y="181"/>
                </a:cubicBezTo>
                <a:cubicBezTo>
                  <a:pt x="193" y="181"/>
                  <a:pt x="134" y="105"/>
                  <a:pt x="64" y="171"/>
                </a:cubicBezTo>
                <a:cubicBezTo>
                  <a:pt x="64" y="171"/>
                  <a:pt x="22" y="216"/>
                  <a:pt x="0" y="292"/>
                </a:cubicBezTo>
                <a:lnTo>
                  <a:pt x="940" y="292"/>
                </a:lnTo>
                <a:cubicBezTo>
                  <a:pt x="919" y="241"/>
                  <a:pt x="883" y="166"/>
                  <a:pt x="827" y="119"/>
                </a:cubicBezTo>
                <a:close/>
              </a:path>
            </a:pathLst>
          </a:custGeom>
          <a:solidFill>
            <a:schemeClr val="accent1">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23" name="Freeform: Shape 7918">
            <a:extLst>
              <a:ext uri="{FF2B5EF4-FFF2-40B4-BE49-F238E27FC236}">
                <a16:creationId xmlns:a16="http://schemas.microsoft.com/office/drawing/2014/main" xmlns="" id="{3C2BE94C-2486-4449-8578-EF1EF35CD7EF}"/>
              </a:ext>
            </a:extLst>
          </p:cNvPr>
          <p:cNvSpPr/>
          <p:nvPr/>
        </p:nvSpPr>
        <p:spPr>
          <a:xfrm rot="4800">
            <a:off x="4195910" y="2915925"/>
            <a:ext cx="2057024" cy="1679203"/>
          </a:xfrm>
          <a:custGeom>
            <a:avLst/>
            <a:gdLst/>
            <a:ahLst/>
            <a:cxnLst>
              <a:cxn ang="3cd4">
                <a:pos x="hc" y="t"/>
              </a:cxn>
              <a:cxn ang="cd2">
                <a:pos x="l" y="vc"/>
              </a:cxn>
              <a:cxn ang="cd4">
                <a:pos x="hc" y="b"/>
              </a:cxn>
              <a:cxn ang="0">
                <a:pos x="r" y="vc"/>
              </a:cxn>
            </a:cxnLst>
            <a:rect l="l" t="t" r="r" b="b"/>
            <a:pathLst>
              <a:path w="1079" h="881">
                <a:moveTo>
                  <a:pt x="2" y="68"/>
                </a:moveTo>
                <a:cubicBezTo>
                  <a:pt x="-7" y="185"/>
                  <a:pt x="14" y="236"/>
                  <a:pt x="62" y="266"/>
                </a:cubicBezTo>
                <a:cubicBezTo>
                  <a:pt x="80" y="276"/>
                  <a:pt x="92" y="276"/>
                  <a:pt x="109" y="279"/>
                </a:cubicBezTo>
                <a:cubicBezTo>
                  <a:pt x="109" y="279"/>
                  <a:pt x="161" y="303"/>
                  <a:pt x="177" y="267"/>
                </a:cubicBezTo>
                <a:cubicBezTo>
                  <a:pt x="177" y="267"/>
                  <a:pt x="188" y="350"/>
                  <a:pt x="233" y="419"/>
                </a:cubicBezTo>
                <a:cubicBezTo>
                  <a:pt x="278" y="487"/>
                  <a:pt x="323" y="523"/>
                  <a:pt x="364" y="538"/>
                </a:cubicBezTo>
                <a:cubicBezTo>
                  <a:pt x="364" y="538"/>
                  <a:pt x="441" y="668"/>
                  <a:pt x="348" y="831"/>
                </a:cubicBezTo>
                <a:cubicBezTo>
                  <a:pt x="348" y="831"/>
                  <a:pt x="414" y="881"/>
                  <a:pt x="508" y="881"/>
                </a:cubicBezTo>
                <a:cubicBezTo>
                  <a:pt x="592" y="881"/>
                  <a:pt x="669" y="853"/>
                  <a:pt x="669" y="853"/>
                </a:cubicBezTo>
                <a:cubicBezTo>
                  <a:pt x="676" y="731"/>
                  <a:pt x="699" y="700"/>
                  <a:pt x="719" y="661"/>
                </a:cubicBezTo>
                <a:cubicBezTo>
                  <a:pt x="726" y="649"/>
                  <a:pt x="758" y="611"/>
                  <a:pt x="802" y="617"/>
                </a:cubicBezTo>
                <a:cubicBezTo>
                  <a:pt x="844" y="623"/>
                  <a:pt x="945" y="649"/>
                  <a:pt x="970" y="628"/>
                </a:cubicBezTo>
                <a:cubicBezTo>
                  <a:pt x="970" y="628"/>
                  <a:pt x="1005" y="612"/>
                  <a:pt x="996" y="560"/>
                </a:cubicBezTo>
                <a:cubicBezTo>
                  <a:pt x="995" y="557"/>
                  <a:pt x="992" y="548"/>
                  <a:pt x="991" y="546"/>
                </a:cubicBezTo>
                <a:cubicBezTo>
                  <a:pt x="987" y="541"/>
                  <a:pt x="986" y="528"/>
                  <a:pt x="995" y="521"/>
                </a:cubicBezTo>
                <a:cubicBezTo>
                  <a:pt x="998" y="518"/>
                  <a:pt x="1007" y="515"/>
                  <a:pt x="1012" y="512"/>
                </a:cubicBezTo>
                <a:cubicBezTo>
                  <a:pt x="1014" y="511"/>
                  <a:pt x="1019" y="506"/>
                  <a:pt x="1021" y="500"/>
                </a:cubicBezTo>
                <a:cubicBezTo>
                  <a:pt x="1025" y="488"/>
                  <a:pt x="1019" y="466"/>
                  <a:pt x="984" y="460"/>
                </a:cubicBezTo>
                <a:cubicBezTo>
                  <a:pt x="984" y="460"/>
                  <a:pt x="1027" y="447"/>
                  <a:pt x="1033" y="432"/>
                </a:cubicBezTo>
                <a:cubicBezTo>
                  <a:pt x="1036" y="425"/>
                  <a:pt x="1038" y="411"/>
                  <a:pt x="1027" y="400"/>
                </a:cubicBezTo>
                <a:cubicBezTo>
                  <a:pt x="1019" y="393"/>
                  <a:pt x="1004" y="366"/>
                  <a:pt x="1031" y="359"/>
                </a:cubicBezTo>
                <a:cubicBezTo>
                  <a:pt x="1031" y="359"/>
                  <a:pt x="1072" y="350"/>
                  <a:pt x="1077" y="323"/>
                </a:cubicBezTo>
                <a:cubicBezTo>
                  <a:pt x="1082" y="297"/>
                  <a:pt x="1077" y="296"/>
                  <a:pt x="1062" y="274"/>
                </a:cubicBezTo>
                <a:cubicBezTo>
                  <a:pt x="1046" y="253"/>
                  <a:pt x="1012" y="223"/>
                  <a:pt x="1004" y="211"/>
                </a:cubicBezTo>
                <a:cubicBezTo>
                  <a:pt x="996" y="200"/>
                  <a:pt x="967" y="161"/>
                  <a:pt x="971" y="132"/>
                </a:cubicBezTo>
                <a:cubicBezTo>
                  <a:pt x="975" y="112"/>
                  <a:pt x="979" y="95"/>
                  <a:pt x="978" y="77"/>
                </a:cubicBezTo>
                <a:cubicBezTo>
                  <a:pt x="977" y="68"/>
                  <a:pt x="976" y="59"/>
                  <a:pt x="972" y="49"/>
                </a:cubicBezTo>
                <a:cubicBezTo>
                  <a:pt x="969" y="40"/>
                  <a:pt x="963" y="22"/>
                  <a:pt x="955" y="0"/>
                </a:cubicBezTo>
                <a:lnTo>
                  <a:pt x="15" y="0"/>
                </a:lnTo>
                <a:cubicBezTo>
                  <a:pt x="9" y="19"/>
                  <a:pt x="5" y="41"/>
                  <a:pt x="3" y="63"/>
                </a:cubicBezTo>
                <a:cubicBezTo>
                  <a:pt x="2" y="65"/>
                  <a:pt x="2" y="67"/>
                  <a:pt x="2" y="68"/>
                </a:cubicBez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5" name="Freeform: Shape 7919">
            <a:extLst>
              <a:ext uri="{FF2B5EF4-FFF2-40B4-BE49-F238E27FC236}">
                <a16:creationId xmlns:a16="http://schemas.microsoft.com/office/drawing/2014/main" xmlns="" id="{2362BC44-3E83-427A-B4ED-479ECBC987AB}"/>
              </a:ext>
            </a:extLst>
          </p:cNvPr>
          <p:cNvSpPr/>
          <p:nvPr/>
        </p:nvSpPr>
        <p:spPr>
          <a:xfrm rot="4800">
            <a:off x="8092580" y="2362168"/>
            <a:ext cx="1667754" cy="1068584"/>
          </a:xfrm>
          <a:custGeom>
            <a:avLst/>
            <a:gdLst/>
            <a:ahLst/>
            <a:cxnLst>
              <a:cxn ang="3cd4">
                <a:pos x="hc" y="t"/>
              </a:cxn>
              <a:cxn ang="cd2">
                <a:pos x="l" y="vc"/>
              </a:cxn>
              <a:cxn ang="cd4">
                <a:pos x="hc" y="b"/>
              </a:cxn>
              <a:cxn ang="0">
                <a:pos x="r" y="vc"/>
              </a:cxn>
            </a:cxnLst>
            <a:rect l="l" t="t" r="r" b="b"/>
            <a:pathLst>
              <a:path w="875" h="561">
                <a:moveTo>
                  <a:pt x="863" y="456"/>
                </a:moveTo>
                <a:cubicBezTo>
                  <a:pt x="853" y="428"/>
                  <a:pt x="877" y="360"/>
                  <a:pt x="868" y="328"/>
                </a:cubicBezTo>
                <a:cubicBezTo>
                  <a:pt x="859" y="297"/>
                  <a:pt x="824" y="270"/>
                  <a:pt x="820" y="226"/>
                </a:cubicBezTo>
                <a:cubicBezTo>
                  <a:pt x="816" y="183"/>
                  <a:pt x="805" y="153"/>
                  <a:pt x="773" y="105"/>
                </a:cubicBezTo>
                <a:cubicBezTo>
                  <a:pt x="741" y="57"/>
                  <a:pt x="748" y="93"/>
                  <a:pt x="685" y="37"/>
                </a:cubicBezTo>
                <a:cubicBezTo>
                  <a:pt x="684" y="36"/>
                  <a:pt x="612" y="27"/>
                  <a:pt x="611" y="26"/>
                </a:cubicBezTo>
                <a:cubicBezTo>
                  <a:pt x="588" y="-4"/>
                  <a:pt x="553" y="25"/>
                  <a:pt x="516" y="10"/>
                </a:cubicBezTo>
                <a:cubicBezTo>
                  <a:pt x="477" y="-5"/>
                  <a:pt x="463" y="25"/>
                  <a:pt x="400" y="6"/>
                </a:cubicBezTo>
                <a:cubicBezTo>
                  <a:pt x="337" y="-12"/>
                  <a:pt x="278" y="15"/>
                  <a:pt x="278" y="15"/>
                </a:cubicBezTo>
                <a:cubicBezTo>
                  <a:pt x="255" y="-6"/>
                  <a:pt x="209" y="21"/>
                  <a:pt x="209" y="21"/>
                </a:cubicBezTo>
                <a:cubicBezTo>
                  <a:pt x="93" y="28"/>
                  <a:pt x="95" y="58"/>
                  <a:pt x="63" y="85"/>
                </a:cubicBezTo>
                <a:cubicBezTo>
                  <a:pt x="45" y="100"/>
                  <a:pt x="44" y="154"/>
                  <a:pt x="34" y="169"/>
                </a:cubicBezTo>
                <a:cubicBezTo>
                  <a:pt x="4" y="213"/>
                  <a:pt x="74" y="252"/>
                  <a:pt x="74" y="252"/>
                </a:cubicBezTo>
                <a:cubicBezTo>
                  <a:pt x="45" y="275"/>
                  <a:pt x="21" y="371"/>
                  <a:pt x="21" y="371"/>
                </a:cubicBezTo>
                <a:cubicBezTo>
                  <a:pt x="9" y="400"/>
                  <a:pt x="15" y="436"/>
                  <a:pt x="21" y="456"/>
                </a:cubicBezTo>
                <a:cubicBezTo>
                  <a:pt x="34" y="492"/>
                  <a:pt x="24" y="529"/>
                  <a:pt x="11" y="547"/>
                </a:cubicBezTo>
                <a:cubicBezTo>
                  <a:pt x="8" y="551"/>
                  <a:pt x="4" y="556"/>
                  <a:pt x="0" y="561"/>
                </a:cubicBezTo>
                <a:lnTo>
                  <a:pt x="862" y="561"/>
                </a:lnTo>
                <a:cubicBezTo>
                  <a:pt x="880" y="524"/>
                  <a:pt x="879" y="498"/>
                  <a:pt x="863" y="456"/>
                </a:cubicBezTo>
                <a:close/>
              </a:path>
            </a:pathLst>
          </a:custGeom>
          <a:solidFill>
            <a:schemeClr val="accent2">
              <a:lumMod val="60000"/>
              <a:lumOff val="40000"/>
            </a:schemeClr>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46" name="Freeform: Shape 7920">
            <a:extLst>
              <a:ext uri="{FF2B5EF4-FFF2-40B4-BE49-F238E27FC236}">
                <a16:creationId xmlns:a16="http://schemas.microsoft.com/office/drawing/2014/main" xmlns="" id="{D80948A0-A540-43E2-AE5F-50BF5B7F6768}"/>
              </a:ext>
            </a:extLst>
          </p:cNvPr>
          <p:cNvSpPr/>
          <p:nvPr/>
        </p:nvSpPr>
        <p:spPr>
          <a:xfrm rot="4800">
            <a:off x="7995963" y="3432895"/>
            <a:ext cx="1738357" cy="1165901"/>
          </a:xfrm>
          <a:custGeom>
            <a:avLst/>
            <a:gdLst/>
            <a:ahLst/>
            <a:cxnLst>
              <a:cxn ang="3cd4">
                <a:pos x="hc" y="t"/>
              </a:cxn>
              <a:cxn ang="cd2">
                <a:pos x="l" y="vc"/>
              </a:cxn>
              <a:cxn ang="cd4">
                <a:pos x="hc" y="b"/>
              </a:cxn>
              <a:cxn ang="0">
                <a:pos x="r" y="vc"/>
              </a:cxn>
            </a:cxnLst>
            <a:rect l="l" t="t" r="r" b="b"/>
            <a:pathLst>
              <a:path w="912" h="612">
                <a:moveTo>
                  <a:pt x="66" y="108"/>
                </a:moveTo>
                <a:cubicBezTo>
                  <a:pt x="73" y="115"/>
                  <a:pt x="63" y="155"/>
                  <a:pt x="63" y="155"/>
                </a:cubicBezTo>
                <a:cubicBezTo>
                  <a:pt x="53" y="183"/>
                  <a:pt x="84" y="192"/>
                  <a:pt x="84" y="192"/>
                </a:cubicBezTo>
                <a:cubicBezTo>
                  <a:pt x="54" y="199"/>
                  <a:pt x="63" y="221"/>
                  <a:pt x="70" y="227"/>
                </a:cubicBezTo>
                <a:cubicBezTo>
                  <a:pt x="89" y="241"/>
                  <a:pt x="94" y="255"/>
                  <a:pt x="91" y="266"/>
                </a:cubicBezTo>
                <a:cubicBezTo>
                  <a:pt x="70" y="325"/>
                  <a:pt x="79" y="342"/>
                  <a:pt x="93" y="357"/>
                </a:cubicBezTo>
                <a:cubicBezTo>
                  <a:pt x="127" y="391"/>
                  <a:pt x="283" y="375"/>
                  <a:pt x="283" y="375"/>
                </a:cubicBezTo>
                <a:cubicBezTo>
                  <a:pt x="322" y="364"/>
                  <a:pt x="355" y="413"/>
                  <a:pt x="367" y="441"/>
                </a:cubicBezTo>
                <a:cubicBezTo>
                  <a:pt x="381" y="473"/>
                  <a:pt x="380" y="576"/>
                  <a:pt x="388" y="588"/>
                </a:cubicBezTo>
                <a:cubicBezTo>
                  <a:pt x="388" y="588"/>
                  <a:pt x="479" y="612"/>
                  <a:pt x="598" y="612"/>
                </a:cubicBezTo>
                <a:cubicBezTo>
                  <a:pt x="734" y="612"/>
                  <a:pt x="803" y="558"/>
                  <a:pt x="803" y="558"/>
                </a:cubicBezTo>
                <a:cubicBezTo>
                  <a:pt x="754" y="479"/>
                  <a:pt x="753" y="475"/>
                  <a:pt x="728" y="384"/>
                </a:cubicBezTo>
                <a:cubicBezTo>
                  <a:pt x="716" y="337"/>
                  <a:pt x="728" y="252"/>
                  <a:pt x="753" y="236"/>
                </a:cubicBezTo>
                <a:cubicBezTo>
                  <a:pt x="773" y="224"/>
                  <a:pt x="837" y="157"/>
                  <a:pt x="837" y="157"/>
                </a:cubicBezTo>
                <a:cubicBezTo>
                  <a:pt x="913" y="114"/>
                  <a:pt x="891" y="35"/>
                  <a:pt x="891" y="35"/>
                </a:cubicBezTo>
                <a:cubicBezTo>
                  <a:pt x="900" y="22"/>
                  <a:pt x="906" y="11"/>
                  <a:pt x="912" y="0"/>
                </a:cubicBezTo>
                <a:lnTo>
                  <a:pt x="50" y="0"/>
                </a:lnTo>
                <a:cubicBezTo>
                  <a:pt x="35" y="17"/>
                  <a:pt x="16" y="37"/>
                  <a:pt x="7" y="51"/>
                </a:cubicBezTo>
                <a:cubicBezTo>
                  <a:pt x="-25" y="98"/>
                  <a:pt x="66" y="108"/>
                  <a:pt x="66" y="108"/>
                </a:cubicBezTo>
                <a:close/>
              </a:path>
            </a:pathLst>
          </a:custGeom>
          <a:solidFill>
            <a:schemeClr val="accent2"/>
          </a:solidFill>
          <a:ln cap="flat">
            <a:noFill/>
            <a:prstDash val="solid"/>
          </a:ln>
        </p:spPr>
        <p:txBody>
          <a:bodyPr vert="horz" wrap="none" lIns="33759" tIns="16879" rIns="33759" bIns="16879" anchor="ctr" anchorCtr="1" compatLnSpc="0"/>
          <a:lstStyle/>
          <a:p>
            <a:pPr hangingPunct="0"/>
            <a:endParaRPr lang="en-GB" sz="675" dirty="0">
              <a:latin typeface="Arial" pitchFamily="18"/>
              <a:ea typeface="Arial Unicode MS" pitchFamily="2"/>
              <a:cs typeface="Arial Unicode MS" pitchFamily="2"/>
            </a:endParaRPr>
          </a:p>
        </p:txBody>
      </p:sp>
      <p:sp>
        <p:nvSpPr>
          <p:cNvPr id="50" name="TextBox 138">
            <a:extLst>
              <a:ext uri="{FF2B5EF4-FFF2-40B4-BE49-F238E27FC236}">
                <a16:creationId xmlns:a16="http://schemas.microsoft.com/office/drawing/2014/main" xmlns="" id="{F68518C6-4D42-4E5C-80F4-D4CDFFD05AEB}"/>
              </a:ext>
            </a:extLst>
          </p:cNvPr>
          <p:cNvSpPr txBox="1"/>
          <p:nvPr/>
        </p:nvSpPr>
        <p:spPr>
          <a:xfrm>
            <a:off x="6635801" y="3428702"/>
            <a:ext cx="748924" cy="600293"/>
          </a:xfrm>
          <a:prstGeom prst="rect">
            <a:avLst/>
          </a:prstGeom>
          <a:noFill/>
        </p:spPr>
        <p:txBody>
          <a:bodyPr wrap="none" rtlCol="0">
            <a:spAutoFit/>
          </a:bodyPr>
          <a:lstStyle/>
          <a:p>
            <a:pPr algn="ctr"/>
            <a:r>
              <a:rPr lang="en-GB" sz="3301" b="1" dirty="0">
                <a:solidFill>
                  <a:schemeClr val="bg1">
                    <a:lumMod val="85000"/>
                  </a:schemeClr>
                </a:solidFill>
                <a:latin typeface="Roboto" charset="0"/>
                <a:ea typeface="Roboto" charset="0"/>
                <a:cs typeface="Roboto" charset="0"/>
              </a:rPr>
              <a:t>VS</a:t>
            </a:r>
          </a:p>
        </p:txBody>
      </p:sp>
      <p:sp>
        <p:nvSpPr>
          <p:cNvPr id="51" name="TextBox 249">
            <a:extLst>
              <a:ext uri="{FF2B5EF4-FFF2-40B4-BE49-F238E27FC236}">
                <a16:creationId xmlns:a16="http://schemas.microsoft.com/office/drawing/2014/main" xmlns="" id="{DE587241-DBE8-46BE-8FF3-2DEE8E35A6F8}"/>
              </a:ext>
            </a:extLst>
          </p:cNvPr>
          <p:cNvSpPr txBox="1"/>
          <p:nvPr/>
        </p:nvSpPr>
        <p:spPr>
          <a:xfrm>
            <a:off x="689059" y="4882540"/>
            <a:ext cx="11130093" cy="1354217"/>
          </a:xfrm>
          <a:prstGeom prst="rect">
            <a:avLst/>
          </a:prstGeom>
          <a:noFill/>
        </p:spPr>
        <p:txBody>
          <a:bodyPr wrap="square" rtlCol="0">
            <a:spAutoFit/>
          </a:bodyPr>
          <a:lstStyle/>
          <a:p>
            <a:pPr>
              <a:spcBef>
                <a:spcPts val="600"/>
              </a:spcBef>
            </a:pPr>
            <a:r>
              <a:rPr lang="en-GB" altLang="de-DE" sz="2400" dirty="0">
                <a:solidFill>
                  <a:srgbClr val="245473"/>
                </a:solidFill>
                <a:latin typeface="+mj-lt"/>
              </a:rPr>
              <a:t>Todo el mundo comete errores", pero ¿qué se puede y qué no se puede permitir? </a:t>
            </a:r>
          </a:p>
          <a:p>
            <a:pPr>
              <a:spcBef>
                <a:spcPts val="600"/>
              </a:spcBef>
            </a:pPr>
            <a:r>
              <a:rPr lang="en-GB" altLang="de-DE" sz="2400" dirty="0">
                <a:solidFill>
                  <a:srgbClr val="245473"/>
                </a:solidFill>
                <a:latin typeface="+mj-lt"/>
              </a:rPr>
              <a:t>¿Cómo minimizar el error y sus efectos negativos? </a:t>
            </a:r>
          </a:p>
          <a:p>
            <a:pPr>
              <a:spcBef>
                <a:spcPts val="600"/>
              </a:spcBef>
            </a:pPr>
            <a:r>
              <a:rPr lang="en-GB" altLang="de-DE" sz="2400" dirty="0">
                <a:solidFill>
                  <a:srgbClr val="245473"/>
                </a:solidFill>
                <a:latin typeface="+mj-lt"/>
              </a:rPr>
              <a:t>¿Cómo puede la gestión de riesgos dar cabida a los errores humanos y beneficiarse de ellos? </a:t>
            </a:r>
          </a:p>
        </p:txBody>
      </p:sp>
      <p:sp>
        <p:nvSpPr>
          <p:cNvPr id="5" name="Text Placeholder 4">
            <a:extLst>
              <a:ext uri="{FF2B5EF4-FFF2-40B4-BE49-F238E27FC236}">
                <a16:creationId xmlns:a16="http://schemas.microsoft.com/office/drawing/2014/main" xmlns="" id="{E78CE3D5-34D1-48BC-B76D-0ADF1A087D63}"/>
              </a:ext>
            </a:extLst>
          </p:cNvPr>
          <p:cNvSpPr>
            <a:spLocks noGrp="1"/>
          </p:cNvSpPr>
          <p:nvPr>
            <p:ph type="body" sz="quarter" idx="13"/>
          </p:nvPr>
        </p:nvSpPr>
        <p:spPr/>
        <p:txBody>
          <a:bodyPr/>
          <a:lstStyle/>
          <a:p>
            <a:endParaRPr lang="en-IE"/>
          </a:p>
        </p:txBody>
      </p:sp>
      <p:sp>
        <p:nvSpPr>
          <p:cNvPr id="12" name="Text Placeholder 1">
            <a:extLst>
              <a:ext uri="{FF2B5EF4-FFF2-40B4-BE49-F238E27FC236}">
                <a16:creationId xmlns:a16="http://schemas.microsoft.com/office/drawing/2014/main" xmlns="" id="{FFCB3FEF-8C9A-4374-9A00-74FFA54E9ACF}"/>
              </a:ext>
            </a:extLst>
          </p:cNvPr>
          <p:cNvSpPr txBox="1">
            <a:spLocks/>
          </p:cNvSpPr>
          <p:nvPr/>
        </p:nvSpPr>
        <p:spPr>
          <a:xfrm>
            <a:off x="1345096" y="623391"/>
            <a:ext cx="9529733" cy="933266"/>
          </a:xfrm>
          <a:prstGeom prst="rect">
            <a:avLst/>
          </a:prstGeom>
          <a:solidFill>
            <a:srgbClr val="EC2179"/>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EJERCICIO DE AUTOEVALUACIÓN - para su autorreflexión o para utilizarlo como </a:t>
            </a:r>
            <a:r>
              <a:rPr lang="en-GB" sz="3200" dirty="0" err="1">
                <a:solidFill>
                  <a:schemeClr val="bg1"/>
                </a:solidFill>
              </a:rPr>
              <a:t>inicio de </a:t>
            </a:r>
            <a:r>
              <a:rPr lang="en-GB" sz="3200" dirty="0">
                <a:solidFill>
                  <a:schemeClr val="bg1"/>
                </a:solidFill>
              </a:rPr>
              <a:t>debate con su equipo </a:t>
            </a:r>
          </a:p>
        </p:txBody>
      </p:sp>
    </p:spTree>
    <p:extLst>
      <p:ext uri="{BB962C8B-B14F-4D97-AF65-F5344CB8AC3E}">
        <p14:creationId xmlns:p14="http://schemas.microsoft.com/office/powerpoint/2010/main" val="1810389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67F03E6C-E0D4-4C1E-9775-68CF9F65DBD3}"/>
              </a:ext>
            </a:extLst>
          </p:cNvPr>
          <p:cNvSpPr>
            <a:spLocks noGrp="1"/>
          </p:cNvSpPr>
          <p:nvPr>
            <p:ph type="body" sz="quarter" idx="11"/>
          </p:nvPr>
        </p:nvSpPr>
        <p:spPr>
          <a:xfrm>
            <a:off x="1060469" y="1767007"/>
            <a:ext cx="6428903" cy="1582271"/>
          </a:xfrm>
        </p:spPr>
        <p:txBody>
          <a:bodyPr/>
          <a:lstStyle/>
          <a:p>
            <a:r>
              <a:rPr lang="en-GB" dirty="0"/>
              <a:t>Análisis de la causa raíz</a:t>
            </a:r>
          </a:p>
          <a:p>
            <a:endParaRPr lang="en-GB" dirty="0"/>
          </a:p>
        </p:txBody>
      </p:sp>
    </p:spTree>
    <p:extLst>
      <p:ext uri="{BB962C8B-B14F-4D97-AF65-F5344CB8AC3E}">
        <p14:creationId xmlns:p14="http://schemas.microsoft.com/office/powerpoint/2010/main" val="1200478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10917F-399B-43DD-A65E-7EBC3AAFD511}"/>
              </a:ext>
            </a:extLst>
          </p:cNvPr>
          <p:cNvSpPr>
            <a:spLocks noGrp="1"/>
          </p:cNvSpPr>
          <p:nvPr>
            <p:ph type="body" sz="quarter" idx="13"/>
          </p:nvPr>
        </p:nvSpPr>
        <p:spPr>
          <a:xfrm>
            <a:off x="1443067" y="644703"/>
            <a:ext cx="8852375" cy="697353"/>
          </a:xfrm>
        </p:spPr>
        <p:txBody>
          <a:bodyPr>
            <a:normAutofit fontScale="92500"/>
          </a:bodyPr>
          <a:lstStyle/>
          <a:p>
            <a:r>
              <a:rPr lang="en-GB" dirty="0"/>
              <a:t>Cómo ayudará a su empresa el Análisis de Causa Raíz </a:t>
            </a:r>
            <a:endParaRPr lang="en-IE" dirty="0"/>
          </a:p>
        </p:txBody>
      </p:sp>
      <p:sp>
        <p:nvSpPr>
          <p:cNvPr id="3" name="Text Placeholder 2">
            <a:extLst>
              <a:ext uri="{FF2B5EF4-FFF2-40B4-BE49-F238E27FC236}">
                <a16:creationId xmlns:a16="http://schemas.microsoft.com/office/drawing/2014/main" xmlns="" id="{B2BBB387-A654-4F64-A21D-826F6146740F}"/>
              </a:ext>
            </a:extLst>
          </p:cNvPr>
          <p:cNvSpPr>
            <a:spLocks noGrp="1"/>
          </p:cNvSpPr>
          <p:nvPr>
            <p:ph type="body" sz="quarter" idx="14"/>
          </p:nvPr>
        </p:nvSpPr>
        <p:spPr>
          <a:xfrm>
            <a:off x="742018" y="2017413"/>
            <a:ext cx="10796839" cy="3975101"/>
          </a:xfrm>
        </p:spPr>
        <p:txBody>
          <a:bodyPr/>
          <a:lstStyle/>
          <a:p>
            <a:pPr algn="l">
              <a:lnSpc>
                <a:spcPct val="100000"/>
              </a:lnSpc>
              <a:spcBef>
                <a:spcPts val="600"/>
              </a:spcBef>
            </a:pPr>
            <a:r>
              <a:rPr lang="en-GB" sz="2400" dirty="0">
                <a:solidFill>
                  <a:schemeClr val="tx1"/>
                </a:solidFill>
                <a:latin typeface="+mj-lt"/>
                <a:ea typeface="Open Sans Light" panose="020B0306030504020204" pitchFamily="34" charset="0"/>
                <a:cs typeface="Open Sans Light" panose="020B0306030504020204" pitchFamily="34" charset="0"/>
              </a:rPr>
              <a:t>La aplicación del Análisis de Causas Raíces ayudará a su empresa a</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Identificar las barreras y las causas de los problemas, para poder encontrar soluciones permanentes</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Desarrollar un enfoque lógico para la resolución de problemas, utilizando los datos que ya existen en la agencia</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Identificar las necesidades actuales y futuras</a:t>
            </a:r>
          </a:p>
          <a:p>
            <a:pPr marL="285750" indent="-285750" algn="l">
              <a:lnSpc>
                <a:spcPct val="100000"/>
              </a:lnSpc>
              <a:spcBef>
                <a:spcPts val="600"/>
              </a:spcBef>
              <a:buFontTx/>
              <a:buChar char="-"/>
            </a:pPr>
            <a:r>
              <a:rPr lang="en-GB" sz="2400" dirty="0">
                <a:solidFill>
                  <a:schemeClr val="tx1"/>
                </a:solidFill>
                <a:latin typeface="+mj-lt"/>
                <a:ea typeface="Open Sans Light" panose="020B0306030504020204" pitchFamily="34" charset="0"/>
                <a:cs typeface="Open Sans Light" panose="020B0306030504020204" pitchFamily="34" charset="0"/>
                <a:sym typeface="Wingdings" panose="05000000000000000000" pitchFamily="2" charset="2"/>
              </a:rPr>
              <a:t>Establecer guías paso a paso repetibles</a:t>
            </a:r>
          </a:p>
          <a:p>
            <a:endParaRPr lang="en-IE" dirty="0"/>
          </a:p>
        </p:txBody>
      </p:sp>
    </p:spTree>
    <p:extLst>
      <p:ext uri="{BB962C8B-B14F-4D97-AF65-F5344CB8AC3E}">
        <p14:creationId xmlns:p14="http://schemas.microsoft.com/office/powerpoint/2010/main" val="242531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3364" y="668847"/>
            <a:ext cx="8852375" cy="697353"/>
          </a:xfrm>
        </p:spPr>
        <p:txBody>
          <a:bodyPr>
            <a:normAutofit fontScale="77500" lnSpcReduction="20000"/>
          </a:bodyPr>
          <a:lstStyle/>
          <a:p>
            <a:r>
              <a:rPr lang="en-GB" dirty="0"/>
              <a:t>La gestión de riesgos empieza por escuchar al personal</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05635" y="2109655"/>
            <a:ext cx="3693640" cy="396036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Curiosamente, muchos empresarios consideran que su empresa está bien preparada para las crisis, pero cuando se les pregunta si se preguntan sistemáticamente por los riesgos en su organización, tienen que decir que no.</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Sin embargo, esta es la fuente más obvia para comenzar con la gestión de riesgos.</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5" name="Freeform: Shape 36">
            <a:extLst>
              <a:ext uri="{FF2B5EF4-FFF2-40B4-BE49-F238E27FC236}">
                <a16:creationId xmlns:a16="http://schemas.microsoft.com/office/drawing/2014/main" xmlns="" id="{A6686005-32BD-4EE5-A2C8-B62D6AF25285}"/>
              </a:ext>
            </a:extLst>
          </p:cNvPr>
          <p:cNvSpPr/>
          <p:nvPr/>
        </p:nvSpPr>
        <p:spPr>
          <a:xfrm>
            <a:off x="4633288"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66" name="Freeform: Shape 37">
            <a:extLst>
              <a:ext uri="{FF2B5EF4-FFF2-40B4-BE49-F238E27FC236}">
                <a16:creationId xmlns:a16="http://schemas.microsoft.com/office/drawing/2014/main" xmlns="" id="{A97A18DC-C8A4-459A-80F7-84EBD97B9139}"/>
              </a:ext>
            </a:extLst>
          </p:cNvPr>
          <p:cNvSpPr/>
          <p:nvPr/>
        </p:nvSpPr>
        <p:spPr>
          <a:xfrm>
            <a:off x="4633288"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3" name="Freeform: Shape 38">
            <a:extLst>
              <a:ext uri="{FF2B5EF4-FFF2-40B4-BE49-F238E27FC236}">
                <a16:creationId xmlns:a16="http://schemas.microsoft.com/office/drawing/2014/main" xmlns="" id="{058A79A6-5832-4005-8E76-19841F07F8B1}"/>
              </a:ext>
            </a:extLst>
          </p:cNvPr>
          <p:cNvSpPr/>
          <p:nvPr/>
        </p:nvSpPr>
        <p:spPr>
          <a:xfrm>
            <a:off x="4633288"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4" name="Freeform: Shape 39">
            <a:extLst>
              <a:ext uri="{FF2B5EF4-FFF2-40B4-BE49-F238E27FC236}">
                <a16:creationId xmlns:a16="http://schemas.microsoft.com/office/drawing/2014/main" xmlns="" id="{C972FF56-6FC3-4377-A81A-0CA1336806E7}"/>
              </a:ext>
            </a:extLst>
          </p:cNvPr>
          <p:cNvSpPr/>
          <p:nvPr/>
        </p:nvSpPr>
        <p:spPr>
          <a:xfrm>
            <a:off x="4633288"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5" name="Freeform: Shape 40">
            <a:extLst>
              <a:ext uri="{FF2B5EF4-FFF2-40B4-BE49-F238E27FC236}">
                <a16:creationId xmlns:a16="http://schemas.microsoft.com/office/drawing/2014/main" xmlns="" id="{F993E483-6380-4DB4-98D1-99A5544E182F}"/>
              </a:ext>
            </a:extLst>
          </p:cNvPr>
          <p:cNvSpPr/>
          <p:nvPr/>
        </p:nvSpPr>
        <p:spPr>
          <a:xfrm>
            <a:off x="4633288"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6" name="Freeform: Shape 41">
            <a:extLst>
              <a:ext uri="{FF2B5EF4-FFF2-40B4-BE49-F238E27FC236}">
                <a16:creationId xmlns:a16="http://schemas.microsoft.com/office/drawing/2014/main" xmlns="" id="{3DE7576C-7454-48EC-8ECF-A05D49805145}"/>
              </a:ext>
            </a:extLst>
          </p:cNvPr>
          <p:cNvSpPr/>
          <p:nvPr/>
        </p:nvSpPr>
        <p:spPr>
          <a:xfrm>
            <a:off x="4633288"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7" name="Freeform: Shape 42">
            <a:extLst>
              <a:ext uri="{FF2B5EF4-FFF2-40B4-BE49-F238E27FC236}">
                <a16:creationId xmlns:a16="http://schemas.microsoft.com/office/drawing/2014/main" xmlns="" id="{2BD2470D-D14A-47F2-998F-9519FCD8CE0E}"/>
              </a:ext>
            </a:extLst>
          </p:cNvPr>
          <p:cNvSpPr/>
          <p:nvPr/>
        </p:nvSpPr>
        <p:spPr>
          <a:xfrm>
            <a:off x="4633288"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8" name="Freeform: Shape 43">
            <a:extLst>
              <a:ext uri="{FF2B5EF4-FFF2-40B4-BE49-F238E27FC236}">
                <a16:creationId xmlns:a16="http://schemas.microsoft.com/office/drawing/2014/main" xmlns="" id="{50CFF88E-DB40-43B1-871B-4CB88D25EF10}"/>
              </a:ext>
            </a:extLst>
          </p:cNvPr>
          <p:cNvSpPr/>
          <p:nvPr/>
        </p:nvSpPr>
        <p:spPr>
          <a:xfrm>
            <a:off x="4633288"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79" name="Freeform: Shape 44">
            <a:extLst>
              <a:ext uri="{FF2B5EF4-FFF2-40B4-BE49-F238E27FC236}">
                <a16:creationId xmlns:a16="http://schemas.microsoft.com/office/drawing/2014/main" xmlns="" id="{AA801536-DF04-419D-A238-42D30B406FD7}"/>
              </a:ext>
            </a:extLst>
          </p:cNvPr>
          <p:cNvSpPr/>
          <p:nvPr/>
        </p:nvSpPr>
        <p:spPr>
          <a:xfrm>
            <a:off x="4633288"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0" name="Freeform: Shape 45">
            <a:extLst>
              <a:ext uri="{FF2B5EF4-FFF2-40B4-BE49-F238E27FC236}">
                <a16:creationId xmlns:a16="http://schemas.microsoft.com/office/drawing/2014/main" xmlns="" id="{7D2EBF5E-7B19-4E20-8A25-97C6ABA339C7}"/>
              </a:ext>
            </a:extLst>
          </p:cNvPr>
          <p:cNvSpPr/>
          <p:nvPr/>
        </p:nvSpPr>
        <p:spPr>
          <a:xfrm>
            <a:off x="4633288"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4" name="Freeform: Shape 49">
            <a:extLst>
              <a:ext uri="{FF2B5EF4-FFF2-40B4-BE49-F238E27FC236}">
                <a16:creationId xmlns:a16="http://schemas.microsoft.com/office/drawing/2014/main" xmlns="" id="{1725C9B0-68FC-4A7A-968D-B89257A8DA94}"/>
              </a:ext>
            </a:extLst>
          </p:cNvPr>
          <p:cNvSpPr/>
          <p:nvPr/>
        </p:nvSpPr>
        <p:spPr>
          <a:xfrm>
            <a:off x="4823966"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5" name="Freeform: Shape 50">
            <a:extLst>
              <a:ext uri="{FF2B5EF4-FFF2-40B4-BE49-F238E27FC236}">
                <a16:creationId xmlns:a16="http://schemas.microsoft.com/office/drawing/2014/main" xmlns="" id="{7FEF9CFB-CFF0-479D-B198-34AB37AC6BCC}"/>
              </a:ext>
            </a:extLst>
          </p:cNvPr>
          <p:cNvSpPr/>
          <p:nvPr/>
        </p:nvSpPr>
        <p:spPr>
          <a:xfrm>
            <a:off x="4823966"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6" name="Freeform: Shape 51">
            <a:extLst>
              <a:ext uri="{FF2B5EF4-FFF2-40B4-BE49-F238E27FC236}">
                <a16:creationId xmlns:a16="http://schemas.microsoft.com/office/drawing/2014/main" xmlns="" id="{23FE9CD4-5FE6-44C7-9D46-3095B37571A5}"/>
              </a:ext>
            </a:extLst>
          </p:cNvPr>
          <p:cNvSpPr/>
          <p:nvPr/>
        </p:nvSpPr>
        <p:spPr>
          <a:xfrm>
            <a:off x="4823966"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7" name="Freeform: Shape 52">
            <a:extLst>
              <a:ext uri="{FF2B5EF4-FFF2-40B4-BE49-F238E27FC236}">
                <a16:creationId xmlns:a16="http://schemas.microsoft.com/office/drawing/2014/main" xmlns="" id="{D8C4F66D-B08C-4121-9FDB-5EEE5B68440E}"/>
              </a:ext>
            </a:extLst>
          </p:cNvPr>
          <p:cNvSpPr/>
          <p:nvPr/>
        </p:nvSpPr>
        <p:spPr>
          <a:xfrm>
            <a:off x="4823966"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8" name="Freeform: Shape 53">
            <a:extLst>
              <a:ext uri="{FF2B5EF4-FFF2-40B4-BE49-F238E27FC236}">
                <a16:creationId xmlns:a16="http://schemas.microsoft.com/office/drawing/2014/main" xmlns="" id="{6224CFD2-459D-4972-B621-02C047C96F0B}"/>
              </a:ext>
            </a:extLst>
          </p:cNvPr>
          <p:cNvSpPr/>
          <p:nvPr/>
        </p:nvSpPr>
        <p:spPr>
          <a:xfrm>
            <a:off x="4823966"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89" name="Freeform: Shape 54">
            <a:extLst>
              <a:ext uri="{FF2B5EF4-FFF2-40B4-BE49-F238E27FC236}">
                <a16:creationId xmlns:a16="http://schemas.microsoft.com/office/drawing/2014/main" xmlns="" id="{5157FD4E-AE8B-4D8F-8CE8-A6DFFCE4B64B}"/>
              </a:ext>
            </a:extLst>
          </p:cNvPr>
          <p:cNvSpPr/>
          <p:nvPr/>
        </p:nvSpPr>
        <p:spPr>
          <a:xfrm>
            <a:off x="4823966"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0" name="Freeform: Shape 55">
            <a:extLst>
              <a:ext uri="{FF2B5EF4-FFF2-40B4-BE49-F238E27FC236}">
                <a16:creationId xmlns:a16="http://schemas.microsoft.com/office/drawing/2014/main" xmlns="" id="{7B6A177F-0206-4BF6-85FE-A306AB37EC9A}"/>
              </a:ext>
            </a:extLst>
          </p:cNvPr>
          <p:cNvSpPr/>
          <p:nvPr/>
        </p:nvSpPr>
        <p:spPr>
          <a:xfrm>
            <a:off x="4823966"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1" name="Freeform: Shape 56">
            <a:extLst>
              <a:ext uri="{FF2B5EF4-FFF2-40B4-BE49-F238E27FC236}">
                <a16:creationId xmlns:a16="http://schemas.microsoft.com/office/drawing/2014/main" xmlns="" id="{8AFBF323-AC5B-4029-AA82-378CD5676115}"/>
              </a:ext>
            </a:extLst>
          </p:cNvPr>
          <p:cNvSpPr/>
          <p:nvPr/>
        </p:nvSpPr>
        <p:spPr>
          <a:xfrm>
            <a:off x="4823966"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2" name="Freeform: Shape 57">
            <a:extLst>
              <a:ext uri="{FF2B5EF4-FFF2-40B4-BE49-F238E27FC236}">
                <a16:creationId xmlns:a16="http://schemas.microsoft.com/office/drawing/2014/main" xmlns="" id="{1C3B4C15-3C84-4D0A-8726-195FBB5A6FFD}"/>
              </a:ext>
            </a:extLst>
          </p:cNvPr>
          <p:cNvSpPr/>
          <p:nvPr/>
        </p:nvSpPr>
        <p:spPr>
          <a:xfrm>
            <a:off x="4823966"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3" name="Freeform: Shape 58">
            <a:extLst>
              <a:ext uri="{FF2B5EF4-FFF2-40B4-BE49-F238E27FC236}">
                <a16:creationId xmlns:a16="http://schemas.microsoft.com/office/drawing/2014/main" xmlns="" id="{66BE94BB-E041-4EC0-87E0-72185B837995}"/>
              </a:ext>
            </a:extLst>
          </p:cNvPr>
          <p:cNvSpPr/>
          <p:nvPr/>
        </p:nvSpPr>
        <p:spPr>
          <a:xfrm>
            <a:off x="4823966"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7" name="Freeform: Shape 62">
            <a:extLst>
              <a:ext uri="{FF2B5EF4-FFF2-40B4-BE49-F238E27FC236}">
                <a16:creationId xmlns:a16="http://schemas.microsoft.com/office/drawing/2014/main" xmlns="" id="{86A07131-D69D-4C64-905A-061E5DD122A5}"/>
              </a:ext>
            </a:extLst>
          </p:cNvPr>
          <p:cNvSpPr/>
          <p:nvPr/>
        </p:nvSpPr>
        <p:spPr>
          <a:xfrm>
            <a:off x="5011110"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8" name="Freeform: Shape 63">
            <a:extLst>
              <a:ext uri="{FF2B5EF4-FFF2-40B4-BE49-F238E27FC236}">
                <a16:creationId xmlns:a16="http://schemas.microsoft.com/office/drawing/2014/main" xmlns="" id="{CDD21113-755C-4020-890B-569FEF7D9332}"/>
              </a:ext>
            </a:extLst>
          </p:cNvPr>
          <p:cNvSpPr/>
          <p:nvPr/>
        </p:nvSpPr>
        <p:spPr>
          <a:xfrm>
            <a:off x="5011110"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99" name="Freeform: Shape 64">
            <a:extLst>
              <a:ext uri="{FF2B5EF4-FFF2-40B4-BE49-F238E27FC236}">
                <a16:creationId xmlns:a16="http://schemas.microsoft.com/office/drawing/2014/main" xmlns="" id="{E96D2D41-3FB1-4481-AA96-46A08F872413}"/>
              </a:ext>
            </a:extLst>
          </p:cNvPr>
          <p:cNvSpPr/>
          <p:nvPr/>
        </p:nvSpPr>
        <p:spPr>
          <a:xfrm>
            <a:off x="5011110"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0" name="Freeform: Shape 65">
            <a:extLst>
              <a:ext uri="{FF2B5EF4-FFF2-40B4-BE49-F238E27FC236}">
                <a16:creationId xmlns:a16="http://schemas.microsoft.com/office/drawing/2014/main" xmlns="" id="{397B11D4-6032-4F12-8832-E659D5CB04B7}"/>
              </a:ext>
            </a:extLst>
          </p:cNvPr>
          <p:cNvSpPr/>
          <p:nvPr/>
        </p:nvSpPr>
        <p:spPr>
          <a:xfrm>
            <a:off x="5011110"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1" name="Freeform: Shape 66">
            <a:extLst>
              <a:ext uri="{FF2B5EF4-FFF2-40B4-BE49-F238E27FC236}">
                <a16:creationId xmlns:a16="http://schemas.microsoft.com/office/drawing/2014/main" xmlns="" id="{B41E5362-1C5E-4DD1-96F4-236F9DCEB05B}"/>
              </a:ext>
            </a:extLst>
          </p:cNvPr>
          <p:cNvSpPr/>
          <p:nvPr/>
        </p:nvSpPr>
        <p:spPr>
          <a:xfrm>
            <a:off x="5011110"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2" name="Freeform: Shape 67">
            <a:extLst>
              <a:ext uri="{FF2B5EF4-FFF2-40B4-BE49-F238E27FC236}">
                <a16:creationId xmlns:a16="http://schemas.microsoft.com/office/drawing/2014/main" xmlns="" id="{FE352878-9B45-465D-9425-02BB06B6D739}"/>
              </a:ext>
            </a:extLst>
          </p:cNvPr>
          <p:cNvSpPr/>
          <p:nvPr/>
        </p:nvSpPr>
        <p:spPr>
          <a:xfrm>
            <a:off x="5011110"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3" name="Freeform: Shape 68">
            <a:extLst>
              <a:ext uri="{FF2B5EF4-FFF2-40B4-BE49-F238E27FC236}">
                <a16:creationId xmlns:a16="http://schemas.microsoft.com/office/drawing/2014/main" xmlns="" id="{2E43D999-8A91-4C91-8493-0A300F2317E2}"/>
              </a:ext>
            </a:extLst>
          </p:cNvPr>
          <p:cNvSpPr/>
          <p:nvPr/>
        </p:nvSpPr>
        <p:spPr>
          <a:xfrm>
            <a:off x="5011110"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4" name="Freeform: Shape 69">
            <a:extLst>
              <a:ext uri="{FF2B5EF4-FFF2-40B4-BE49-F238E27FC236}">
                <a16:creationId xmlns:a16="http://schemas.microsoft.com/office/drawing/2014/main" xmlns="" id="{BB05FD79-271C-4369-BAE3-A34602A6C432}"/>
              </a:ext>
            </a:extLst>
          </p:cNvPr>
          <p:cNvSpPr/>
          <p:nvPr/>
        </p:nvSpPr>
        <p:spPr>
          <a:xfrm>
            <a:off x="5011110"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5" name="Freeform: Shape 70">
            <a:extLst>
              <a:ext uri="{FF2B5EF4-FFF2-40B4-BE49-F238E27FC236}">
                <a16:creationId xmlns:a16="http://schemas.microsoft.com/office/drawing/2014/main" xmlns="" id="{ECF5C551-545F-4344-B213-B39AC314EC62}"/>
              </a:ext>
            </a:extLst>
          </p:cNvPr>
          <p:cNvSpPr/>
          <p:nvPr/>
        </p:nvSpPr>
        <p:spPr>
          <a:xfrm>
            <a:off x="5011110"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06" name="Freeform: Shape 71">
            <a:extLst>
              <a:ext uri="{FF2B5EF4-FFF2-40B4-BE49-F238E27FC236}">
                <a16:creationId xmlns:a16="http://schemas.microsoft.com/office/drawing/2014/main" xmlns="" id="{9E926AF1-643A-4E21-9272-6ABAD5C69DD0}"/>
              </a:ext>
            </a:extLst>
          </p:cNvPr>
          <p:cNvSpPr/>
          <p:nvPr/>
        </p:nvSpPr>
        <p:spPr>
          <a:xfrm>
            <a:off x="5011110"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accent1"/>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0" name="Freeform: Shape 75">
            <a:extLst>
              <a:ext uri="{FF2B5EF4-FFF2-40B4-BE49-F238E27FC236}">
                <a16:creationId xmlns:a16="http://schemas.microsoft.com/office/drawing/2014/main" xmlns="" id="{C57E2ABE-A4C6-4C41-AEBB-01B352C43AA2}"/>
              </a:ext>
            </a:extLst>
          </p:cNvPr>
          <p:cNvSpPr/>
          <p:nvPr/>
        </p:nvSpPr>
        <p:spPr>
          <a:xfrm>
            <a:off x="5397166"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1" name="Freeform: Shape 76">
            <a:extLst>
              <a:ext uri="{FF2B5EF4-FFF2-40B4-BE49-F238E27FC236}">
                <a16:creationId xmlns:a16="http://schemas.microsoft.com/office/drawing/2014/main" xmlns="" id="{8A5B6264-C07E-49D7-905D-E98F3B00A714}"/>
              </a:ext>
            </a:extLst>
          </p:cNvPr>
          <p:cNvSpPr/>
          <p:nvPr/>
        </p:nvSpPr>
        <p:spPr>
          <a:xfrm>
            <a:off x="5397166"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2" name="Freeform: Shape 77">
            <a:extLst>
              <a:ext uri="{FF2B5EF4-FFF2-40B4-BE49-F238E27FC236}">
                <a16:creationId xmlns:a16="http://schemas.microsoft.com/office/drawing/2014/main" xmlns="" id="{9466B35D-1691-4482-9C14-ECA640977F78}"/>
              </a:ext>
            </a:extLst>
          </p:cNvPr>
          <p:cNvSpPr/>
          <p:nvPr/>
        </p:nvSpPr>
        <p:spPr>
          <a:xfrm>
            <a:off x="5397166"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3" name="Freeform: Shape 78">
            <a:extLst>
              <a:ext uri="{FF2B5EF4-FFF2-40B4-BE49-F238E27FC236}">
                <a16:creationId xmlns:a16="http://schemas.microsoft.com/office/drawing/2014/main" xmlns="" id="{226864E2-55A5-49FE-817F-BFF040531C77}"/>
              </a:ext>
            </a:extLst>
          </p:cNvPr>
          <p:cNvSpPr/>
          <p:nvPr/>
        </p:nvSpPr>
        <p:spPr>
          <a:xfrm>
            <a:off x="5397166"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4" name="Freeform: Shape 79">
            <a:extLst>
              <a:ext uri="{FF2B5EF4-FFF2-40B4-BE49-F238E27FC236}">
                <a16:creationId xmlns:a16="http://schemas.microsoft.com/office/drawing/2014/main" xmlns="" id="{90E5CCDB-CC0B-4F11-A2C1-B6169ED3D369}"/>
              </a:ext>
            </a:extLst>
          </p:cNvPr>
          <p:cNvSpPr/>
          <p:nvPr/>
        </p:nvSpPr>
        <p:spPr>
          <a:xfrm>
            <a:off x="5397166"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5" name="Freeform: Shape 80">
            <a:extLst>
              <a:ext uri="{FF2B5EF4-FFF2-40B4-BE49-F238E27FC236}">
                <a16:creationId xmlns:a16="http://schemas.microsoft.com/office/drawing/2014/main" xmlns="" id="{602CE098-88F4-4F23-B972-ABDD2FAAF490}"/>
              </a:ext>
            </a:extLst>
          </p:cNvPr>
          <p:cNvSpPr/>
          <p:nvPr/>
        </p:nvSpPr>
        <p:spPr>
          <a:xfrm>
            <a:off x="5397166"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6" name="Freeform: Shape 81">
            <a:extLst>
              <a:ext uri="{FF2B5EF4-FFF2-40B4-BE49-F238E27FC236}">
                <a16:creationId xmlns:a16="http://schemas.microsoft.com/office/drawing/2014/main" xmlns="" id="{485F0932-841A-4229-A82F-07BA2856B398}"/>
              </a:ext>
            </a:extLst>
          </p:cNvPr>
          <p:cNvSpPr/>
          <p:nvPr/>
        </p:nvSpPr>
        <p:spPr>
          <a:xfrm>
            <a:off x="5397166"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7" name="Freeform: Shape 82">
            <a:extLst>
              <a:ext uri="{FF2B5EF4-FFF2-40B4-BE49-F238E27FC236}">
                <a16:creationId xmlns:a16="http://schemas.microsoft.com/office/drawing/2014/main" xmlns="" id="{4341BC9F-DAA6-4418-A8DE-D958EDF6425D}"/>
              </a:ext>
            </a:extLst>
          </p:cNvPr>
          <p:cNvSpPr/>
          <p:nvPr/>
        </p:nvSpPr>
        <p:spPr>
          <a:xfrm>
            <a:off x="5397166"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8" name="Freeform: Shape 83">
            <a:extLst>
              <a:ext uri="{FF2B5EF4-FFF2-40B4-BE49-F238E27FC236}">
                <a16:creationId xmlns:a16="http://schemas.microsoft.com/office/drawing/2014/main" xmlns="" id="{C81D08AD-87C1-4589-8224-69E02314F6FA}"/>
              </a:ext>
            </a:extLst>
          </p:cNvPr>
          <p:cNvSpPr/>
          <p:nvPr/>
        </p:nvSpPr>
        <p:spPr>
          <a:xfrm>
            <a:off x="5397166"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19" name="Freeform: Shape 84">
            <a:extLst>
              <a:ext uri="{FF2B5EF4-FFF2-40B4-BE49-F238E27FC236}">
                <a16:creationId xmlns:a16="http://schemas.microsoft.com/office/drawing/2014/main" xmlns="" id="{6C711512-B933-4AE7-9B35-8896B14640CD}"/>
              </a:ext>
            </a:extLst>
          </p:cNvPr>
          <p:cNvSpPr/>
          <p:nvPr/>
        </p:nvSpPr>
        <p:spPr>
          <a:xfrm>
            <a:off x="5397166"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3" name="Freeform: Shape 88">
            <a:extLst>
              <a:ext uri="{FF2B5EF4-FFF2-40B4-BE49-F238E27FC236}">
                <a16:creationId xmlns:a16="http://schemas.microsoft.com/office/drawing/2014/main" xmlns="" id="{57910B51-762D-426E-A4A1-FC2B125A922B}"/>
              </a:ext>
            </a:extLst>
          </p:cNvPr>
          <p:cNvSpPr/>
          <p:nvPr/>
        </p:nvSpPr>
        <p:spPr>
          <a:xfrm>
            <a:off x="5587841"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4" name="Freeform: Shape 89">
            <a:extLst>
              <a:ext uri="{FF2B5EF4-FFF2-40B4-BE49-F238E27FC236}">
                <a16:creationId xmlns:a16="http://schemas.microsoft.com/office/drawing/2014/main" xmlns="" id="{169F2E8A-0A64-4A59-A12D-BF537F8EC4BA}"/>
              </a:ext>
            </a:extLst>
          </p:cNvPr>
          <p:cNvSpPr/>
          <p:nvPr/>
        </p:nvSpPr>
        <p:spPr>
          <a:xfrm>
            <a:off x="5587841"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5" name="Freeform: Shape 90">
            <a:extLst>
              <a:ext uri="{FF2B5EF4-FFF2-40B4-BE49-F238E27FC236}">
                <a16:creationId xmlns:a16="http://schemas.microsoft.com/office/drawing/2014/main" xmlns="" id="{683DF826-18DE-4BFD-B371-F964BD45F105}"/>
              </a:ext>
            </a:extLst>
          </p:cNvPr>
          <p:cNvSpPr/>
          <p:nvPr/>
        </p:nvSpPr>
        <p:spPr>
          <a:xfrm>
            <a:off x="5587841"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6" name="Freeform: Shape 91">
            <a:extLst>
              <a:ext uri="{FF2B5EF4-FFF2-40B4-BE49-F238E27FC236}">
                <a16:creationId xmlns:a16="http://schemas.microsoft.com/office/drawing/2014/main" xmlns="" id="{0BC11988-8F00-4E3F-A78A-04CEA3FDD334}"/>
              </a:ext>
            </a:extLst>
          </p:cNvPr>
          <p:cNvSpPr/>
          <p:nvPr/>
        </p:nvSpPr>
        <p:spPr>
          <a:xfrm>
            <a:off x="5587841"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7" name="Freeform: Shape 92">
            <a:extLst>
              <a:ext uri="{FF2B5EF4-FFF2-40B4-BE49-F238E27FC236}">
                <a16:creationId xmlns:a16="http://schemas.microsoft.com/office/drawing/2014/main" xmlns="" id="{AEDC1C06-605B-4D25-92FE-57CAB7A21C8C}"/>
              </a:ext>
            </a:extLst>
          </p:cNvPr>
          <p:cNvSpPr/>
          <p:nvPr/>
        </p:nvSpPr>
        <p:spPr>
          <a:xfrm>
            <a:off x="5587841"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8" name="Freeform: Shape 93">
            <a:extLst>
              <a:ext uri="{FF2B5EF4-FFF2-40B4-BE49-F238E27FC236}">
                <a16:creationId xmlns:a16="http://schemas.microsoft.com/office/drawing/2014/main" xmlns="" id="{BF13CDCA-A5EC-45D6-A79F-B6962BE1D0F2}"/>
              </a:ext>
            </a:extLst>
          </p:cNvPr>
          <p:cNvSpPr/>
          <p:nvPr/>
        </p:nvSpPr>
        <p:spPr>
          <a:xfrm>
            <a:off x="5587841"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29" name="Freeform: Shape 94">
            <a:extLst>
              <a:ext uri="{FF2B5EF4-FFF2-40B4-BE49-F238E27FC236}">
                <a16:creationId xmlns:a16="http://schemas.microsoft.com/office/drawing/2014/main" xmlns="" id="{65853580-B22C-409D-B919-4F0E7811A431}"/>
              </a:ext>
            </a:extLst>
          </p:cNvPr>
          <p:cNvSpPr/>
          <p:nvPr/>
        </p:nvSpPr>
        <p:spPr>
          <a:xfrm>
            <a:off x="5587841"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0" name="Freeform: Shape 95">
            <a:extLst>
              <a:ext uri="{FF2B5EF4-FFF2-40B4-BE49-F238E27FC236}">
                <a16:creationId xmlns:a16="http://schemas.microsoft.com/office/drawing/2014/main" xmlns="" id="{2D01A7A0-0271-47F1-9EA6-EA3217889270}"/>
              </a:ext>
            </a:extLst>
          </p:cNvPr>
          <p:cNvSpPr/>
          <p:nvPr/>
        </p:nvSpPr>
        <p:spPr>
          <a:xfrm>
            <a:off x="5587841"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1" name="Freeform: Shape 96">
            <a:extLst>
              <a:ext uri="{FF2B5EF4-FFF2-40B4-BE49-F238E27FC236}">
                <a16:creationId xmlns:a16="http://schemas.microsoft.com/office/drawing/2014/main" xmlns="" id="{6EA8A7F1-7CF1-4565-B559-EC3226048D55}"/>
              </a:ext>
            </a:extLst>
          </p:cNvPr>
          <p:cNvSpPr/>
          <p:nvPr/>
        </p:nvSpPr>
        <p:spPr>
          <a:xfrm>
            <a:off x="5587841"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2" name="Freeform: Shape 97">
            <a:extLst>
              <a:ext uri="{FF2B5EF4-FFF2-40B4-BE49-F238E27FC236}">
                <a16:creationId xmlns:a16="http://schemas.microsoft.com/office/drawing/2014/main" xmlns="" id="{A1A20854-6159-40D5-BDB4-D3F6A9B719A6}"/>
              </a:ext>
            </a:extLst>
          </p:cNvPr>
          <p:cNvSpPr/>
          <p:nvPr/>
        </p:nvSpPr>
        <p:spPr>
          <a:xfrm>
            <a:off x="5587841"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6" name="Freeform: Shape 101">
            <a:extLst>
              <a:ext uri="{FF2B5EF4-FFF2-40B4-BE49-F238E27FC236}">
                <a16:creationId xmlns:a16="http://schemas.microsoft.com/office/drawing/2014/main" xmlns="" id="{9672372C-53D6-4950-9FF7-C65D1F084518}"/>
              </a:ext>
            </a:extLst>
          </p:cNvPr>
          <p:cNvSpPr/>
          <p:nvPr/>
        </p:nvSpPr>
        <p:spPr>
          <a:xfrm>
            <a:off x="5778514"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7" name="Freeform: Shape 102">
            <a:extLst>
              <a:ext uri="{FF2B5EF4-FFF2-40B4-BE49-F238E27FC236}">
                <a16:creationId xmlns:a16="http://schemas.microsoft.com/office/drawing/2014/main" xmlns="" id="{1CF63059-AC70-4A9A-A6B4-CE811179DE4C}"/>
              </a:ext>
            </a:extLst>
          </p:cNvPr>
          <p:cNvSpPr/>
          <p:nvPr/>
        </p:nvSpPr>
        <p:spPr>
          <a:xfrm>
            <a:off x="5778514"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8" name="Freeform: Shape 103">
            <a:extLst>
              <a:ext uri="{FF2B5EF4-FFF2-40B4-BE49-F238E27FC236}">
                <a16:creationId xmlns:a16="http://schemas.microsoft.com/office/drawing/2014/main" xmlns="" id="{AFB63C5D-AE6E-4CA8-8A7C-12A0BC01BA8E}"/>
              </a:ext>
            </a:extLst>
          </p:cNvPr>
          <p:cNvSpPr/>
          <p:nvPr/>
        </p:nvSpPr>
        <p:spPr>
          <a:xfrm>
            <a:off x="5778514"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39" name="Freeform: Shape 104">
            <a:extLst>
              <a:ext uri="{FF2B5EF4-FFF2-40B4-BE49-F238E27FC236}">
                <a16:creationId xmlns:a16="http://schemas.microsoft.com/office/drawing/2014/main" xmlns="" id="{7FC86917-94D6-4D1B-8ED0-C86DCB616729}"/>
              </a:ext>
            </a:extLst>
          </p:cNvPr>
          <p:cNvSpPr/>
          <p:nvPr/>
        </p:nvSpPr>
        <p:spPr>
          <a:xfrm>
            <a:off x="5778514"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0" name="Freeform: Shape 105">
            <a:extLst>
              <a:ext uri="{FF2B5EF4-FFF2-40B4-BE49-F238E27FC236}">
                <a16:creationId xmlns:a16="http://schemas.microsoft.com/office/drawing/2014/main" xmlns="" id="{B6FFA3BB-6BCC-4389-A570-A492DFD311CC}"/>
              </a:ext>
            </a:extLst>
          </p:cNvPr>
          <p:cNvSpPr/>
          <p:nvPr/>
        </p:nvSpPr>
        <p:spPr>
          <a:xfrm>
            <a:off x="5778514"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4472C4"/>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1" name="Freeform: Shape 106">
            <a:extLst>
              <a:ext uri="{FF2B5EF4-FFF2-40B4-BE49-F238E27FC236}">
                <a16:creationId xmlns:a16="http://schemas.microsoft.com/office/drawing/2014/main" xmlns="" id="{4DDF973F-653F-4B9C-AD25-8A15134B455C}"/>
              </a:ext>
            </a:extLst>
          </p:cNvPr>
          <p:cNvSpPr/>
          <p:nvPr/>
        </p:nvSpPr>
        <p:spPr>
          <a:xfrm>
            <a:off x="5778514"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2" name="Freeform: Shape 107">
            <a:extLst>
              <a:ext uri="{FF2B5EF4-FFF2-40B4-BE49-F238E27FC236}">
                <a16:creationId xmlns:a16="http://schemas.microsoft.com/office/drawing/2014/main" xmlns="" id="{6330DBE3-780B-4F83-974C-652C7A37EABC}"/>
              </a:ext>
            </a:extLst>
          </p:cNvPr>
          <p:cNvSpPr/>
          <p:nvPr/>
        </p:nvSpPr>
        <p:spPr>
          <a:xfrm>
            <a:off x="5778514"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3" name="Freeform: Shape 108">
            <a:extLst>
              <a:ext uri="{FF2B5EF4-FFF2-40B4-BE49-F238E27FC236}">
                <a16:creationId xmlns:a16="http://schemas.microsoft.com/office/drawing/2014/main" xmlns="" id="{6F68DA83-7DF9-48F4-BC24-8A20BD451982}"/>
              </a:ext>
            </a:extLst>
          </p:cNvPr>
          <p:cNvSpPr/>
          <p:nvPr/>
        </p:nvSpPr>
        <p:spPr>
          <a:xfrm>
            <a:off x="5778514"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4" name="Freeform: Shape 109">
            <a:extLst>
              <a:ext uri="{FF2B5EF4-FFF2-40B4-BE49-F238E27FC236}">
                <a16:creationId xmlns:a16="http://schemas.microsoft.com/office/drawing/2014/main" xmlns="" id="{5B7DB688-C9B5-4CE7-AE2F-71C2A580EACE}"/>
              </a:ext>
            </a:extLst>
          </p:cNvPr>
          <p:cNvSpPr/>
          <p:nvPr/>
        </p:nvSpPr>
        <p:spPr>
          <a:xfrm>
            <a:off x="5778514"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5" name="Freeform: Shape 110">
            <a:extLst>
              <a:ext uri="{FF2B5EF4-FFF2-40B4-BE49-F238E27FC236}">
                <a16:creationId xmlns:a16="http://schemas.microsoft.com/office/drawing/2014/main" xmlns="" id="{BAA61459-4C67-4B61-B117-516250400395}"/>
              </a:ext>
            </a:extLst>
          </p:cNvPr>
          <p:cNvSpPr/>
          <p:nvPr/>
        </p:nvSpPr>
        <p:spPr>
          <a:xfrm>
            <a:off x="5778514"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49" name="Freeform: Shape 36">
            <a:extLst>
              <a:ext uri="{FF2B5EF4-FFF2-40B4-BE49-F238E27FC236}">
                <a16:creationId xmlns:a16="http://schemas.microsoft.com/office/drawing/2014/main" xmlns="" id="{D4392A0A-1E0C-4693-B2BD-DBCDE7AF3078}"/>
              </a:ext>
            </a:extLst>
          </p:cNvPr>
          <p:cNvSpPr/>
          <p:nvPr/>
        </p:nvSpPr>
        <p:spPr>
          <a:xfrm>
            <a:off x="8368963"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0" name="Freeform: Shape 37">
            <a:extLst>
              <a:ext uri="{FF2B5EF4-FFF2-40B4-BE49-F238E27FC236}">
                <a16:creationId xmlns:a16="http://schemas.microsoft.com/office/drawing/2014/main" xmlns="" id="{3C187F84-D9BA-4E8C-95F7-0957546A7D83}"/>
              </a:ext>
            </a:extLst>
          </p:cNvPr>
          <p:cNvSpPr/>
          <p:nvPr/>
        </p:nvSpPr>
        <p:spPr>
          <a:xfrm>
            <a:off x="8368963"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1" name="Freeform: Shape 38">
            <a:extLst>
              <a:ext uri="{FF2B5EF4-FFF2-40B4-BE49-F238E27FC236}">
                <a16:creationId xmlns:a16="http://schemas.microsoft.com/office/drawing/2014/main" xmlns="" id="{8F341BCC-3597-4C61-890F-7E1F91FA0454}"/>
              </a:ext>
            </a:extLst>
          </p:cNvPr>
          <p:cNvSpPr/>
          <p:nvPr/>
        </p:nvSpPr>
        <p:spPr>
          <a:xfrm>
            <a:off x="8368963"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2" name="Freeform: Shape 39">
            <a:extLst>
              <a:ext uri="{FF2B5EF4-FFF2-40B4-BE49-F238E27FC236}">
                <a16:creationId xmlns:a16="http://schemas.microsoft.com/office/drawing/2014/main" xmlns="" id="{018B5721-E545-4887-9E00-27DAAA51A5C1}"/>
              </a:ext>
            </a:extLst>
          </p:cNvPr>
          <p:cNvSpPr/>
          <p:nvPr/>
        </p:nvSpPr>
        <p:spPr>
          <a:xfrm>
            <a:off x="8368963"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3" name="Freeform: Shape 40">
            <a:extLst>
              <a:ext uri="{FF2B5EF4-FFF2-40B4-BE49-F238E27FC236}">
                <a16:creationId xmlns:a16="http://schemas.microsoft.com/office/drawing/2014/main" xmlns="" id="{BEDC8F5A-B1A4-4CBC-B65E-B58F47E352EE}"/>
              </a:ext>
            </a:extLst>
          </p:cNvPr>
          <p:cNvSpPr/>
          <p:nvPr/>
        </p:nvSpPr>
        <p:spPr>
          <a:xfrm>
            <a:off x="8368963"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4" name="Freeform: Shape 41">
            <a:extLst>
              <a:ext uri="{FF2B5EF4-FFF2-40B4-BE49-F238E27FC236}">
                <a16:creationId xmlns:a16="http://schemas.microsoft.com/office/drawing/2014/main" xmlns="" id="{0B102CE6-B6FA-43C0-B2ED-82ECEE751002}"/>
              </a:ext>
            </a:extLst>
          </p:cNvPr>
          <p:cNvSpPr/>
          <p:nvPr/>
        </p:nvSpPr>
        <p:spPr>
          <a:xfrm>
            <a:off x="8368963"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5" name="Freeform: Shape 42">
            <a:extLst>
              <a:ext uri="{FF2B5EF4-FFF2-40B4-BE49-F238E27FC236}">
                <a16:creationId xmlns:a16="http://schemas.microsoft.com/office/drawing/2014/main" xmlns="" id="{3CCBCDCD-0997-49E0-8242-EB10FBC56CA3}"/>
              </a:ext>
            </a:extLst>
          </p:cNvPr>
          <p:cNvSpPr/>
          <p:nvPr/>
        </p:nvSpPr>
        <p:spPr>
          <a:xfrm>
            <a:off x="8368963"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6" name="Freeform: Shape 43">
            <a:extLst>
              <a:ext uri="{FF2B5EF4-FFF2-40B4-BE49-F238E27FC236}">
                <a16:creationId xmlns:a16="http://schemas.microsoft.com/office/drawing/2014/main" xmlns="" id="{DC768C9C-2276-441E-963B-C73604600F69}"/>
              </a:ext>
            </a:extLst>
          </p:cNvPr>
          <p:cNvSpPr/>
          <p:nvPr/>
        </p:nvSpPr>
        <p:spPr>
          <a:xfrm>
            <a:off x="8368963"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7" name="Freeform: Shape 44">
            <a:extLst>
              <a:ext uri="{FF2B5EF4-FFF2-40B4-BE49-F238E27FC236}">
                <a16:creationId xmlns:a16="http://schemas.microsoft.com/office/drawing/2014/main" xmlns="" id="{9083B361-B77B-4622-B635-556ABE5B1794}"/>
              </a:ext>
            </a:extLst>
          </p:cNvPr>
          <p:cNvSpPr/>
          <p:nvPr/>
        </p:nvSpPr>
        <p:spPr>
          <a:xfrm>
            <a:off x="8368963"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58" name="Freeform: Shape 45">
            <a:extLst>
              <a:ext uri="{FF2B5EF4-FFF2-40B4-BE49-F238E27FC236}">
                <a16:creationId xmlns:a16="http://schemas.microsoft.com/office/drawing/2014/main" xmlns="" id="{E14D6459-2229-49DD-AACC-AA6FA0C909DE}"/>
              </a:ext>
            </a:extLst>
          </p:cNvPr>
          <p:cNvSpPr/>
          <p:nvPr/>
        </p:nvSpPr>
        <p:spPr>
          <a:xfrm>
            <a:off x="8368963"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2" name="Freeform: Shape 49">
            <a:extLst>
              <a:ext uri="{FF2B5EF4-FFF2-40B4-BE49-F238E27FC236}">
                <a16:creationId xmlns:a16="http://schemas.microsoft.com/office/drawing/2014/main" xmlns="" id="{E3ED2D24-2D78-4BAF-88F8-868711629158}"/>
              </a:ext>
            </a:extLst>
          </p:cNvPr>
          <p:cNvSpPr/>
          <p:nvPr/>
        </p:nvSpPr>
        <p:spPr>
          <a:xfrm>
            <a:off x="8559641"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3" name="Freeform: Shape 50">
            <a:extLst>
              <a:ext uri="{FF2B5EF4-FFF2-40B4-BE49-F238E27FC236}">
                <a16:creationId xmlns:a16="http://schemas.microsoft.com/office/drawing/2014/main" xmlns="" id="{2997E735-60B7-497A-8B80-983EDA1AE72E}"/>
              </a:ext>
            </a:extLst>
          </p:cNvPr>
          <p:cNvSpPr/>
          <p:nvPr/>
        </p:nvSpPr>
        <p:spPr>
          <a:xfrm>
            <a:off x="8559641"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4" name="Freeform: Shape 51">
            <a:extLst>
              <a:ext uri="{FF2B5EF4-FFF2-40B4-BE49-F238E27FC236}">
                <a16:creationId xmlns:a16="http://schemas.microsoft.com/office/drawing/2014/main" xmlns="" id="{7F6F9542-B2F2-4210-B1C5-76AEC02524AF}"/>
              </a:ext>
            </a:extLst>
          </p:cNvPr>
          <p:cNvSpPr/>
          <p:nvPr/>
        </p:nvSpPr>
        <p:spPr>
          <a:xfrm>
            <a:off x="8559641"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5" name="Freeform: Shape 52">
            <a:extLst>
              <a:ext uri="{FF2B5EF4-FFF2-40B4-BE49-F238E27FC236}">
                <a16:creationId xmlns:a16="http://schemas.microsoft.com/office/drawing/2014/main" xmlns="" id="{DEE996D9-8808-47B5-A999-EC94207E9886}"/>
              </a:ext>
            </a:extLst>
          </p:cNvPr>
          <p:cNvSpPr/>
          <p:nvPr/>
        </p:nvSpPr>
        <p:spPr>
          <a:xfrm>
            <a:off x="8559641"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6" name="Freeform: Shape 53">
            <a:extLst>
              <a:ext uri="{FF2B5EF4-FFF2-40B4-BE49-F238E27FC236}">
                <a16:creationId xmlns:a16="http://schemas.microsoft.com/office/drawing/2014/main" xmlns="" id="{398126C2-092F-4871-B9D4-FB4521CAB541}"/>
              </a:ext>
            </a:extLst>
          </p:cNvPr>
          <p:cNvSpPr/>
          <p:nvPr/>
        </p:nvSpPr>
        <p:spPr>
          <a:xfrm>
            <a:off x="8559641"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7" name="Freeform: Shape 54">
            <a:extLst>
              <a:ext uri="{FF2B5EF4-FFF2-40B4-BE49-F238E27FC236}">
                <a16:creationId xmlns:a16="http://schemas.microsoft.com/office/drawing/2014/main" xmlns="" id="{51593B76-52D3-4CB6-8CAA-CD30788EA9E0}"/>
              </a:ext>
            </a:extLst>
          </p:cNvPr>
          <p:cNvSpPr/>
          <p:nvPr/>
        </p:nvSpPr>
        <p:spPr>
          <a:xfrm>
            <a:off x="8559641"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8" name="Freeform: Shape 55">
            <a:extLst>
              <a:ext uri="{FF2B5EF4-FFF2-40B4-BE49-F238E27FC236}">
                <a16:creationId xmlns:a16="http://schemas.microsoft.com/office/drawing/2014/main" xmlns="" id="{FC389592-509E-47D0-A3CE-541C22780B2B}"/>
              </a:ext>
            </a:extLst>
          </p:cNvPr>
          <p:cNvSpPr/>
          <p:nvPr/>
        </p:nvSpPr>
        <p:spPr>
          <a:xfrm>
            <a:off x="8559641"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69" name="Freeform: Shape 56">
            <a:extLst>
              <a:ext uri="{FF2B5EF4-FFF2-40B4-BE49-F238E27FC236}">
                <a16:creationId xmlns:a16="http://schemas.microsoft.com/office/drawing/2014/main" xmlns="" id="{9783EABF-B0E8-49C0-BC84-6C899035F56F}"/>
              </a:ext>
            </a:extLst>
          </p:cNvPr>
          <p:cNvSpPr/>
          <p:nvPr/>
        </p:nvSpPr>
        <p:spPr>
          <a:xfrm>
            <a:off x="8559641"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0" name="Freeform: Shape 57">
            <a:extLst>
              <a:ext uri="{FF2B5EF4-FFF2-40B4-BE49-F238E27FC236}">
                <a16:creationId xmlns:a16="http://schemas.microsoft.com/office/drawing/2014/main" xmlns="" id="{B9B58878-B4B6-4AD7-BCFE-C3707342744B}"/>
              </a:ext>
            </a:extLst>
          </p:cNvPr>
          <p:cNvSpPr/>
          <p:nvPr/>
        </p:nvSpPr>
        <p:spPr>
          <a:xfrm>
            <a:off x="8559641"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1" name="Freeform: Shape 58">
            <a:extLst>
              <a:ext uri="{FF2B5EF4-FFF2-40B4-BE49-F238E27FC236}">
                <a16:creationId xmlns:a16="http://schemas.microsoft.com/office/drawing/2014/main" xmlns="" id="{BFAB91FB-6F02-4A24-A281-9D68178F7074}"/>
              </a:ext>
            </a:extLst>
          </p:cNvPr>
          <p:cNvSpPr/>
          <p:nvPr/>
        </p:nvSpPr>
        <p:spPr>
          <a:xfrm>
            <a:off x="8559641"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5" name="Freeform: Shape 62">
            <a:extLst>
              <a:ext uri="{FF2B5EF4-FFF2-40B4-BE49-F238E27FC236}">
                <a16:creationId xmlns:a16="http://schemas.microsoft.com/office/drawing/2014/main" xmlns="" id="{7B6E84EA-695B-44F5-BD18-E36B63F8756A}"/>
              </a:ext>
            </a:extLst>
          </p:cNvPr>
          <p:cNvSpPr/>
          <p:nvPr/>
        </p:nvSpPr>
        <p:spPr>
          <a:xfrm>
            <a:off x="8746785"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6" name="Freeform: Shape 63">
            <a:extLst>
              <a:ext uri="{FF2B5EF4-FFF2-40B4-BE49-F238E27FC236}">
                <a16:creationId xmlns:a16="http://schemas.microsoft.com/office/drawing/2014/main" xmlns="" id="{BE39714D-8C99-4A6D-9249-FE918FFC582B}"/>
              </a:ext>
            </a:extLst>
          </p:cNvPr>
          <p:cNvSpPr/>
          <p:nvPr/>
        </p:nvSpPr>
        <p:spPr>
          <a:xfrm>
            <a:off x="8746785"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7" name="Freeform: Shape 64">
            <a:extLst>
              <a:ext uri="{FF2B5EF4-FFF2-40B4-BE49-F238E27FC236}">
                <a16:creationId xmlns:a16="http://schemas.microsoft.com/office/drawing/2014/main" xmlns="" id="{36EF868A-D1CE-45ED-9A12-2AD02672FE67}"/>
              </a:ext>
            </a:extLst>
          </p:cNvPr>
          <p:cNvSpPr/>
          <p:nvPr/>
        </p:nvSpPr>
        <p:spPr>
          <a:xfrm>
            <a:off x="8746785"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8" name="Freeform: Shape 65">
            <a:extLst>
              <a:ext uri="{FF2B5EF4-FFF2-40B4-BE49-F238E27FC236}">
                <a16:creationId xmlns:a16="http://schemas.microsoft.com/office/drawing/2014/main" xmlns="" id="{9D3A0719-4CFF-4BE7-9146-3673BA3DE103}"/>
              </a:ext>
            </a:extLst>
          </p:cNvPr>
          <p:cNvSpPr/>
          <p:nvPr/>
        </p:nvSpPr>
        <p:spPr>
          <a:xfrm>
            <a:off x="8746785"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79" name="Freeform: Shape 66">
            <a:extLst>
              <a:ext uri="{FF2B5EF4-FFF2-40B4-BE49-F238E27FC236}">
                <a16:creationId xmlns:a16="http://schemas.microsoft.com/office/drawing/2014/main" xmlns="" id="{35331830-4D52-4539-AFC9-BFD540363279}"/>
              </a:ext>
            </a:extLst>
          </p:cNvPr>
          <p:cNvSpPr/>
          <p:nvPr/>
        </p:nvSpPr>
        <p:spPr>
          <a:xfrm>
            <a:off x="8746785"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0" name="Freeform: Shape 67">
            <a:extLst>
              <a:ext uri="{FF2B5EF4-FFF2-40B4-BE49-F238E27FC236}">
                <a16:creationId xmlns:a16="http://schemas.microsoft.com/office/drawing/2014/main" xmlns="" id="{D3E199C5-FD16-4EF7-A0D7-D08A4CF5B2AB}"/>
              </a:ext>
            </a:extLst>
          </p:cNvPr>
          <p:cNvSpPr/>
          <p:nvPr/>
        </p:nvSpPr>
        <p:spPr>
          <a:xfrm>
            <a:off x="8746785"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1" name="Freeform: Shape 68">
            <a:extLst>
              <a:ext uri="{FF2B5EF4-FFF2-40B4-BE49-F238E27FC236}">
                <a16:creationId xmlns:a16="http://schemas.microsoft.com/office/drawing/2014/main" xmlns="" id="{A9D9FBC0-38FF-4B14-AF3B-6D9B7EC3AA78}"/>
              </a:ext>
            </a:extLst>
          </p:cNvPr>
          <p:cNvSpPr/>
          <p:nvPr/>
        </p:nvSpPr>
        <p:spPr>
          <a:xfrm>
            <a:off x="8746785"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2" name="Freeform: Shape 69">
            <a:extLst>
              <a:ext uri="{FF2B5EF4-FFF2-40B4-BE49-F238E27FC236}">
                <a16:creationId xmlns:a16="http://schemas.microsoft.com/office/drawing/2014/main" xmlns="" id="{890221C7-B3AA-4109-B1C7-3F80BCCB6ADF}"/>
              </a:ext>
            </a:extLst>
          </p:cNvPr>
          <p:cNvSpPr/>
          <p:nvPr/>
        </p:nvSpPr>
        <p:spPr>
          <a:xfrm>
            <a:off x="8746785"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3" name="Freeform: Shape 70">
            <a:extLst>
              <a:ext uri="{FF2B5EF4-FFF2-40B4-BE49-F238E27FC236}">
                <a16:creationId xmlns:a16="http://schemas.microsoft.com/office/drawing/2014/main" xmlns="" id="{961A289A-0B65-471E-91D2-20BBB73B7929}"/>
              </a:ext>
            </a:extLst>
          </p:cNvPr>
          <p:cNvSpPr/>
          <p:nvPr/>
        </p:nvSpPr>
        <p:spPr>
          <a:xfrm>
            <a:off x="8746785"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4" name="Freeform: Shape 71">
            <a:extLst>
              <a:ext uri="{FF2B5EF4-FFF2-40B4-BE49-F238E27FC236}">
                <a16:creationId xmlns:a16="http://schemas.microsoft.com/office/drawing/2014/main" xmlns="" id="{3CDDF405-FBA3-4617-8D78-2EA26B8C9642}"/>
              </a:ext>
            </a:extLst>
          </p:cNvPr>
          <p:cNvSpPr/>
          <p:nvPr/>
        </p:nvSpPr>
        <p:spPr>
          <a:xfrm>
            <a:off x="8746785"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rgbClr val="E53292"/>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8" name="Freeform: Shape 75">
            <a:extLst>
              <a:ext uri="{FF2B5EF4-FFF2-40B4-BE49-F238E27FC236}">
                <a16:creationId xmlns:a16="http://schemas.microsoft.com/office/drawing/2014/main" xmlns="" id="{9F6DE25E-D3E8-4D54-8249-4D42531DAF15}"/>
              </a:ext>
            </a:extLst>
          </p:cNvPr>
          <p:cNvSpPr/>
          <p:nvPr/>
        </p:nvSpPr>
        <p:spPr>
          <a:xfrm>
            <a:off x="9132842"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89" name="Freeform: Shape 76">
            <a:extLst>
              <a:ext uri="{FF2B5EF4-FFF2-40B4-BE49-F238E27FC236}">
                <a16:creationId xmlns:a16="http://schemas.microsoft.com/office/drawing/2014/main" xmlns="" id="{E89BF644-8DAC-44B6-96EE-C66ACC393041}"/>
              </a:ext>
            </a:extLst>
          </p:cNvPr>
          <p:cNvSpPr/>
          <p:nvPr/>
        </p:nvSpPr>
        <p:spPr>
          <a:xfrm>
            <a:off x="9132842"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0" name="Freeform: Shape 77">
            <a:extLst>
              <a:ext uri="{FF2B5EF4-FFF2-40B4-BE49-F238E27FC236}">
                <a16:creationId xmlns:a16="http://schemas.microsoft.com/office/drawing/2014/main" xmlns="" id="{3EFD2C44-15DE-4B1F-8719-CB35BFB4DC90}"/>
              </a:ext>
            </a:extLst>
          </p:cNvPr>
          <p:cNvSpPr/>
          <p:nvPr/>
        </p:nvSpPr>
        <p:spPr>
          <a:xfrm>
            <a:off x="9132842"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1" name="Freeform: Shape 78">
            <a:extLst>
              <a:ext uri="{FF2B5EF4-FFF2-40B4-BE49-F238E27FC236}">
                <a16:creationId xmlns:a16="http://schemas.microsoft.com/office/drawing/2014/main" xmlns="" id="{8855AAE0-1F93-403E-ACCA-E54F21EE8875}"/>
              </a:ext>
            </a:extLst>
          </p:cNvPr>
          <p:cNvSpPr/>
          <p:nvPr/>
        </p:nvSpPr>
        <p:spPr>
          <a:xfrm>
            <a:off x="9132842"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2" name="Freeform: Shape 79">
            <a:extLst>
              <a:ext uri="{FF2B5EF4-FFF2-40B4-BE49-F238E27FC236}">
                <a16:creationId xmlns:a16="http://schemas.microsoft.com/office/drawing/2014/main" xmlns="" id="{B670E133-B6C5-40FA-81D4-5EE1037C64E5}"/>
              </a:ext>
            </a:extLst>
          </p:cNvPr>
          <p:cNvSpPr/>
          <p:nvPr/>
        </p:nvSpPr>
        <p:spPr>
          <a:xfrm>
            <a:off x="9132842"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3" name="Freeform: Shape 80">
            <a:extLst>
              <a:ext uri="{FF2B5EF4-FFF2-40B4-BE49-F238E27FC236}">
                <a16:creationId xmlns:a16="http://schemas.microsoft.com/office/drawing/2014/main" xmlns="" id="{42F03E58-E92E-43A5-B571-1DBDF6A109D4}"/>
              </a:ext>
            </a:extLst>
          </p:cNvPr>
          <p:cNvSpPr/>
          <p:nvPr/>
        </p:nvSpPr>
        <p:spPr>
          <a:xfrm>
            <a:off x="9132842"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4" name="Freeform: Shape 81">
            <a:extLst>
              <a:ext uri="{FF2B5EF4-FFF2-40B4-BE49-F238E27FC236}">
                <a16:creationId xmlns:a16="http://schemas.microsoft.com/office/drawing/2014/main" xmlns="" id="{49AFCAD5-A305-4E27-BE69-3B6AE7AEF871}"/>
              </a:ext>
            </a:extLst>
          </p:cNvPr>
          <p:cNvSpPr/>
          <p:nvPr/>
        </p:nvSpPr>
        <p:spPr>
          <a:xfrm>
            <a:off x="9132842"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5" name="Freeform: Shape 82">
            <a:extLst>
              <a:ext uri="{FF2B5EF4-FFF2-40B4-BE49-F238E27FC236}">
                <a16:creationId xmlns:a16="http://schemas.microsoft.com/office/drawing/2014/main" xmlns="" id="{8F0601A6-BDD1-4188-BEA5-F48DE3CC774C}"/>
              </a:ext>
            </a:extLst>
          </p:cNvPr>
          <p:cNvSpPr/>
          <p:nvPr/>
        </p:nvSpPr>
        <p:spPr>
          <a:xfrm>
            <a:off x="9132842"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6" name="Freeform: Shape 83">
            <a:extLst>
              <a:ext uri="{FF2B5EF4-FFF2-40B4-BE49-F238E27FC236}">
                <a16:creationId xmlns:a16="http://schemas.microsoft.com/office/drawing/2014/main" xmlns="" id="{06D619CF-C35E-4FCC-A191-A828A642371A}"/>
              </a:ext>
            </a:extLst>
          </p:cNvPr>
          <p:cNvSpPr/>
          <p:nvPr/>
        </p:nvSpPr>
        <p:spPr>
          <a:xfrm>
            <a:off x="9132842"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197" name="Freeform: Shape 84">
            <a:extLst>
              <a:ext uri="{FF2B5EF4-FFF2-40B4-BE49-F238E27FC236}">
                <a16:creationId xmlns:a16="http://schemas.microsoft.com/office/drawing/2014/main" xmlns="" id="{EC0949C6-E8A3-499C-95DA-A3BCA6666F07}"/>
              </a:ext>
            </a:extLst>
          </p:cNvPr>
          <p:cNvSpPr/>
          <p:nvPr/>
        </p:nvSpPr>
        <p:spPr>
          <a:xfrm>
            <a:off x="9132842"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1" name="Freeform: Shape 88">
            <a:extLst>
              <a:ext uri="{FF2B5EF4-FFF2-40B4-BE49-F238E27FC236}">
                <a16:creationId xmlns:a16="http://schemas.microsoft.com/office/drawing/2014/main" xmlns="" id="{3C52DB8B-40EF-4D68-9F08-71B21CA9BA60}"/>
              </a:ext>
            </a:extLst>
          </p:cNvPr>
          <p:cNvSpPr/>
          <p:nvPr/>
        </p:nvSpPr>
        <p:spPr>
          <a:xfrm>
            <a:off x="9323517" y="4125146"/>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2" name="Freeform: Shape 89">
            <a:extLst>
              <a:ext uri="{FF2B5EF4-FFF2-40B4-BE49-F238E27FC236}">
                <a16:creationId xmlns:a16="http://schemas.microsoft.com/office/drawing/2014/main" xmlns="" id="{70D1E08A-9F78-4C61-A1BF-16BCA8DBF8C1}"/>
              </a:ext>
            </a:extLst>
          </p:cNvPr>
          <p:cNvSpPr/>
          <p:nvPr/>
        </p:nvSpPr>
        <p:spPr>
          <a:xfrm>
            <a:off x="9323517" y="3946241"/>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3" name="Freeform: Shape 90">
            <a:extLst>
              <a:ext uri="{FF2B5EF4-FFF2-40B4-BE49-F238E27FC236}">
                <a16:creationId xmlns:a16="http://schemas.microsoft.com/office/drawing/2014/main" xmlns="" id="{A20B6285-504C-49C3-BEE1-443842CBB9EF}"/>
              </a:ext>
            </a:extLst>
          </p:cNvPr>
          <p:cNvSpPr/>
          <p:nvPr/>
        </p:nvSpPr>
        <p:spPr>
          <a:xfrm>
            <a:off x="9323517" y="3767339"/>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4" name="Freeform: Shape 91">
            <a:extLst>
              <a:ext uri="{FF2B5EF4-FFF2-40B4-BE49-F238E27FC236}">
                <a16:creationId xmlns:a16="http://schemas.microsoft.com/office/drawing/2014/main" xmlns="" id="{0A465486-6FA2-46CF-8AF3-087582A7F3F2}"/>
              </a:ext>
            </a:extLst>
          </p:cNvPr>
          <p:cNvSpPr/>
          <p:nvPr/>
        </p:nvSpPr>
        <p:spPr>
          <a:xfrm>
            <a:off x="9323517" y="3588434"/>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5" name="Freeform: Shape 92">
            <a:extLst>
              <a:ext uri="{FF2B5EF4-FFF2-40B4-BE49-F238E27FC236}">
                <a16:creationId xmlns:a16="http://schemas.microsoft.com/office/drawing/2014/main" xmlns="" id="{58A28760-E23C-4514-BE36-1E43ECAB3665}"/>
              </a:ext>
            </a:extLst>
          </p:cNvPr>
          <p:cNvSpPr/>
          <p:nvPr/>
        </p:nvSpPr>
        <p:spPr>
          <a:xfrm>
            <a:off x="9323517" y="3409530"/>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6" name="Freeform: Shape 93">
            <a:extLst>
              <a:ext uri="{FF2B5EF4-FFF2-40B4-BE49-F238E27FC236}">
                <a16:creationId xmlns:a16="http://schemas.microsoft.com/office/drawing/2014/main" xmlns="" id="{61E031D3-D307-471D-85C1-914DB6D8ABFD}"/>
              </a:ext>
            </a:extLst>
          </p:cNvPr>
          <p:cNvSpPr/>
          <p:nvPr/>
        </p:nvSpPr>
        <p:spPr>
          <a:xfrm>
            <a:off x="9323517" y="3229447"/>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7" name="Freeform: Shape 94">
            <a:extLst>
              <a:ext uri="{FF2B5EF4-FFF2-40B4-BE49-F238E27FC236}">
                <a16:creationId xmlns:a16="http://schemas.microsoft.com/office/drawing/2014/main" xmlns="" id="{547F21B4-71E9-4C79-AEDE-0AEABED1AC83}"/>
              </a:ext>
            </a:extLst>
          </p:cNvPr>
          <p:cNvSpPr/>
          <p:nvPr/>
        </p:nvSpPr>
        <p:spPr>
          <a:xfrm>
            <a:off x="9323517" y="3050542"/>
            <a:ext cx="144772" cy="144772"/>
          </a:xfrm>
          <a:custGeom>
            <a:avLst/>
            <a:gdLst/>
            <a:ahLst/>
            <a:cxnLst>
              <a:cxn ang="3cd4">
                <a:pos x="hc" y="t"/>
              </a:cxn>
              <a:cxn ang="cd2">
                <a:pos x="l" y="vc"/>
              </a:cxn>
              <a:cxn ang="cd4">
                <a:pos x="hc" y="b"/>
              </a:cxn>
              <a:cxn ang="0">
                <a:pos x="r" y="vc"/>
              </a:cxn>
            </a:cxnLst>
            <a:rect l="l" t="t" r="r" b="b"/>
            <a:pathLst>
              <a:path w="124" h="124">
                <a:moveTo>
                  <a:pt x="124" y="124"/>
                </a:moveTo>
                <a:lnTo>
                  <a:pt x="0" y="124"/>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8" name="Freeform: Shape 95">
            <a:extLst>
              <a:ext uri="{FF2B5EF4-FFF2-40B4-BE49-F238E27FC236}">
                <a16:creationId xmlns:a16="http://schemas.microsoft.com/office/drawing/2014/main" xmlns="" id="{34D6F419-C754-4813-AA3A-AC254A39AEE7}"/>
              </a:ext>
            </a:extLst>
          </p:cNvPr>
          <p:cNvSpPr/>
          <p:nvPr/>
        </p:nvSpPr>
        <p:spPr>
          <a:xfrm>
            <a:off x="9323517" y="287163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09" name="Freeform: Shape 96">
            <a:extLst>
              <a:ext uri="{FF2B5EF4-FFF2-40B4-BE49-F238E27FC236}">
                <a16:creationId xmlns:a16="http://schemas.microsoft.com/office/drawing/2014/main" xmlns="" id="{8495698C-3CAC-4B66-8991-BE3C92F9749E}"/>
              </a:ext>
            </a:extLst>
          </p:cNvPr>
          <p:cNvSpPr/>
          <p:nvPr/>
        </p:nvSpPr>
        <p:spPr>
          <a:xfrm>
            <a:off x="9323517" y="2692733"/>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0" name="Freeform: Shape 97">
            <a:extLst>
              <a:ext uri="{FF2B5EF4-FFF2-40B4-BE49-F238E27FC236}">
                <a16:creationId xmlns:a16="http://schemas.microsoft.com/office/drawing/2014/main" xmlns="" id="{0E3953F7-D8B2-4B76-9358-7ACCC99E2C48}"/>
              </a:ext>
            </a:extLst>
          </p:cNvPr>
          <p:cNvSpPr/>
          <p:nvPr/>
        </p:nvSpPr>
        <p:spPr>
          <a:xfrm>
            <a:off x="9323517" y="2513828"/>
            <a:ext cx="144772" cy="143595"/>
          </a:xfrm>
          <a:custGeom>
            <a:avLst/>
            <a:gdLst/>
            <a:ahLst/>
            <a:cxnLst>
              <a:cxn ang="3cd4">
                <a:pos x="hc" y="t"/>
              </a:cxn>
              <a:cxn ang="cd2">
                <a:pos x="l" y="vc"/>
              </a:cxn>
              <a:cxn ang="cd4">
                <a:pos x="hc" y="b"/>
              </a:cxn>
              <a:cxn ang="0">
                <a:pos x="r" y="vc"/>
              </a:cxn>
            </a:cxnLst>
            <a:rect l="l" t="t" r="r" b="b"/>
            <a:pathLst>
              <a:path w="124" h="123">
                <a:moveTo>
                  <a:pt x="124" y="123"/>
                </a:moveTo>
                <a:lnTo>
                  <a:pt x="0" y="123"/>
                </a:lnTo>
                <a:lnTo>
                  <a:pt x="0" y="0"/>
                </a:lnTo>
                <a:lnTo>
                  <a:pt x="124"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4" name="Freeform: Shape 101">
            <a:extLst>
              <a:ext uri="{FF2B5EF4-FFF2-40B4-BE49-F238E27FC236}">
                <a16:creationId xmlns:a16="http://schemas.microsoft.com/office/drawing/2014/main" xmlns="" id="{D0621C62-43F4-4E41-A3B1-A1E1BBD25A0E}"/>
              </a:ext>
            </a:extLst>
          </p:cNvPr>
          <p:cNvSpPr/>
          <p:nvPr/>
        </p:nvSpPr>
        <p:spPr>
          <a:xfrm>
            <a:off x="9514189" y="4125146"/>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5" name="Freeform: Shape 102">
            <a:extLst>
              <a:ext uri="{FF2B5EF4-FFF2-40B4-BE49-F238E27FC236}">
                <a16:creationId xmlns:a16="http://schemas.microsoft.com/office/drawing/2014/main" xmlns="" id="{8A1D26CA-9824-4D68-AE35-4F3528CCF57C}"/>
              </a:ext>
            </a:extLst>
          </p:cNvPr>
          <p:cNvSpPr/>
          <p:nvPr/>
        </p:nvSpPr>
        <p:spPr>
          <a:xfrm>
            <a:off x="9514189" y="3946241"/>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6" name="Freeform: Shape 103">
            <a:extLst>
              <a:ext uri="{FF2B5EF4-FFF2-40B4-BE49-F238E27FC236}">
                <a16:creationId xmlns:a16="http://schemas.microsoft.com/office/drawing/2014/main" xmlns="" id="{F2AEB2A2-DA6C-47B7-8F9E-E8FD33524CAA}"/>
              </a:ext>
            </a:extLst>
          </p:cNvPr>
          <p:cNvSpPr/>
          <p:nvPr/>
        </p:nvSpPr>
        <p:spPr>
          <a:xfrm>
            <a:off x="9514189" y="3767339"/>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7" name="Freeform: Shape 104">
            <a:extLst>
              <a:ext uri="{FF2B5EF4-FFF2-40B4-BE49-F238E27FC236}">
                <a16:creationId xmlns:a16="http://schemas.microsoft.com/office/drawing/2014/main" xmlns="" id="{238D89A7-05A1-47D3-B81A-47D0120030F7}"/>
              </a:ext>
            </a:extLst>
          </p:cNvPr>
          <p:cNvSpPr/>
          <p:nvPr/>
        </p:nvSpPr>
        <p:spPr>
          <a:xfrm>
            <a:off x="9514189" y="3588434"/>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8" name="Freeform: Shape 105">
            <a:extLst>
              <a:ext uri="{FF2B5EF4-FFF2-40B4-BE49-F238E27FC236}">
                <a16:creationId xmlns:a16="http://schemas.microsoft.com/office/drawing/2014/main" xmlns="" id="{9C9A3B76-B0DE-461B-BDBB-F6C86830F7EC}"/>
              </a:ext>
            </a:extLst>
          </p:cNvPr>
          <p:cNvSpPr/>
          <p:nvPr/>
        </p:nvSpPr>
        <p:spPr>
          <a:xfrm>
            <a:off x="9514189" y="3409530"/>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19" name="Freeform: Shape 106">
            <a:extLst>
              <a:ext uri="{FF2B5EF4-FFF2-40B4-BE49-F238E27FC236}">
                <a16:creationId xmlns:a16="http://schemas.microsoft.com/office/drawing/2014/main" xmlns="" id="{A582D1F5-CD47-433A-A5E9-ED1A155DBA1E}"/>
              </a:ext>
            </a:extLst>
          </p:cNvPr>
          <p:cNvSpPr/>
          <p:nvPr/>
        </p:nvSpPr>
        <p:spPr>
          <a:xfrm>
            <a:off x="9514189" y="3229447"/>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0" name="Freeform: Shape 107">
            <a:extLst>
              <a:ext uri="{FF2B5EF4-FFF2-40B4-BE49-F238E27FC236}">
                <a16:creationId xmlns:a16="http://schemas.microsoft.com/office/drawing/2014/main" xmlns="" id="{0F2CF29B-0A5D-4761-90A7-665E5C8B8312}"/>
              </a:ext>
            </a:extLst>
          </p:cNvPr>
          <p:cNvSpPr/>
          <p:nvPr/>
        </p:nvSpPr>
        <p:spPr>
          <a:xfrm>
            <a:off x="9514189" y="3050542"/>
            <a:ext cx="143595" cy="144772"/>
          </a:xfrm>
          <a:custGeom>
            <a:avLst/>
            <a:gdLst/>
            <a:ahLst/>
            <a:cxnLst>
              <a:cxn ang="3cd4">
                <a:pos x="hc" y="t"/>
              </a:cxn>
              <a:cxn ang="cd2">
                <a:pos x="l" y="vc"/>
              </a:cxn>
              <a:cxn ang="cd4">
                <a:pos x="hc" y="b"/>
              </a:cxn>
              <a:cxn ang="0">
                <a:pos x="r" y="vc"/>
              </a:cxn>
            </a:cxnLst>
            <a:rect l="l" t="t" r="r" b="b"/>
            <a:pathLst>
              <a:path w="123" h="124">
                <a:moveTo>
                  <a:pt x="123" y="124"/>
                </a:moveTo>
                <a:lnTo>
                  <a:pt x="0" y="124"/>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1" name="Freeform: Shape 108">
            <a:extLst>
              <a:ext uri="{FF2B5EF4-FFF2-40B4-BE49-F238E27FC236}">
                <a16:creationId xmlns:a16="http://schemas.microsoft.com/office/drawing/2014/main" xmlns="" id="{53E8129B-2FA4-43A7-AD69-4D974B2A3310}"/>
              </a:ext>
            </a:extLst>
          </p:cNvPr>
          <p:cNvSpPr/>
          <p:nvPr/>
        </p:nvSpPr>
        <p:spPr>
          <a:xfrm>
            <a:off x="9514189" y="287163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2" name="Freeform: Shape 109">
            <a:extLst>
              <a:ext uri="{FF2B5EF4-FFF2-40B4-BE49-F238E27FC236}">
                <a16:creationId xmlns:a16="http://schemas.microsoft.com/office/drawing/2014/main" xmlns="" id="{1F127EFA-D771-4E90-817E-197B5930EB34}"/>
              </a:ext>
            </a:extLst>
          </p:cNvPr>
          <p:cNvSpPr/>
          <p:nvPr/>
        </p:nvSpPr>
        <p:spPr>
          <a:xfrm>
            <a:off x="9514189" y="2692733"/>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3" name="Freeform: Shape 110">
            <a:extLst>
              <a:ext uri="{FF2B5EF4-FFF2-40B4-BE49-F238E27FC236}">
                <a16:creationId xmlns:a16="http://schemas.microsoft.com/office/drawing/2014/main" xmlns="" id="{7DF90523-506D-4154-B2DA-6AF191ECE054}"/>
              </a:ext>
            </a:extLst>
          </p:cNvPr>
          <p:cNvSpPr/>
          <p:nvPr/>
        </p:nvSpPr>
        <p:spPr>
          <a:xfrm>
            <a:off x="9514189" y="2513828"/>
            <a:ext cx="143595" cy="143595"/>
          </a:xfrm>
          <a:custGeom>
            <a:avLst/>
            <a:gdLst/>
            <a:ahLst/>
            <a:cxnLst>
              <a:cxn ang="3cd4">
                <a:pos x="hc" y="t"/>
              </a:cxn>
              <a:cxn ang="cd2">
                <a:pos x="l" y="vc"/>
              </a:cxn>
              <a:cxn ang="cd4">
                <a:pos x="hc" y="b"/>
              </a:cxn>
              <a:cxn ang="0">
                <a:pos x="r" y="vc"/>
              </a:cxn>
            </a:cxnLst>
            <a:rect l="l" t="t" r="r" b="b"/>
            <a:pathLst>
              <a:path w="123" h="123">
                <a:moveTo>
                  <a:pt x="123" y="123"/>
                </a:moveTo>
                <a:lnTo>
                  <a:pt x="0" y="123"/>
                </a:lnTo>
                <a:lnTo>
                  <a:pt x="0" y="0"/>
                </a:lnTo>
                <a:lnTo>
                  <a:pt x="123" y="0"/>
                </a:lnTo>
                <a:close/>
              </a:path>
            </a:pathLst>
          </a:custGeom>
          <a:solidFill>
            <a:schemeClr val="bg1">
              <a:lumMod val="95000"/>
            </a:schemeClr>
          </a:solidFill>
          <a:ln cap="flat">
            <a:noFill/>
            <a:prstDash val="solid"/>
          </a:ln>
        </p:spPr>
        <p:txBody>
          <a:bodyPr vert="horz" wrap="none" lIns="33759" tIns="16879" rIns="33759" bIns="16879" anchor="ctr" anchorCtr="1" compatLnSpc="0"/>
          <a:lstStyle/>
          <a:p>
            <a:pPr hangingPunct="0"/>
            <a:endParaRPr lang="en-GB" sz="675" dirty="0">
              <a:ea typeface="Arial Unicode MS" pitchFamily="2"/>
              <a:cs typeface="Arial Unicode MS" pitchFamily="2"/>
            </a:endParaRPr>
          </a:p>
        </p:txBody>
      </p:sp>
      <p:sp>
        <p:nvSpPr>
          <p:cNvPr id="227" name="TextBox 248">
            <a:extLst>
              <a:ext uri="{FF2B5EF4-FFF2-40B4-BE49-F238E27FC236}">
                <a16:creationId xmlns:a16="http://schemas.microsoft.com/office/drawing/2014/main" xmlns="" id="{FD3F0587-E02C-4140-92DF-1D1339B76DBE}"/>
              </a:ext>
            </a:extLst>
          </p:cNvPr>
          <p:cNvSpPr txBox="1"/>
          <p:nvPr/>
        </p:nvSpPr>
        <p:spPr>
          <a:xfrm>
            <a:off x="4998100" y="4457973"/>
            <a:ext cx="537328" cy="334707"/>
          </a:xfrm>
          <a:prstGeom prst="rect">
            <a:avLst/>
          </a:prstGeom>
          <a:noFill/>
        </p:spPr>
        <p:txBody>
          <a:bodyPr wrap="none" rtlCol="0">
            <a:spAutoFit/>
          </a:bodyPr>
          <a:lstStyle/>
          <a:p>
            <a:pPr algn="ctr"/>
            <a:r>
              <a:rPr lang="en-GB" sz="1575" b="1" dirty="0">
                <a:solidFill>
                  <a:schemeClr val="tx2"/>
                </a:solidFill>
                <a:ea typeface="Roboto" charset="0"/>
                <a:cs typeface="Roboto" charset="0"/>
              </a:rPr>
              <a:t>76%</a:t>
            </a:r>
          </a:p>
        </p:txBody>
      </p:sp>
      <p:sp>
        <p:nvSpPr>
          <p:cNvPr id="228" name="TextBox 249">
            <a:extLst>
              <a:ext uri="{FF2B5EF4-FFF2-40B4-BE49-F238E27FC236}">
                <a16:creationId xmlns:a16="http://schemas.microsoft.com/office/drawing/2014/main" xmlns="" id="{DA03CFBB-F8CD-4D7C-86A5-5F65D4E66573}"/>
              </a:ext>
            </a:extLst>
          </p:cNvPr>
          <p:cNvSpPr txBox="1"/>
          <p:nvPr/>
        </p:nvSpPr>
        <p:spPr>
          <a:xfrm>
            <a:off x="3946358" y="4800734"/>
            <a:ext cx="2637463" cy="1195584"/>
          </a:xfrm>
          <a:prstGeom prst="rect">
            <a:avLst/>
          </a:prstGeom>
          <a:noFill/>
        </p:spPr>
        <p:txBody>
          <a:bodyPr wrap="square" rtlCol="0">
            <a:spAutoFit/>
          </a:bodyPr>
          <a:lstStyle/>
          <a:p>
            <a:pPr algn="ctr">
              <a:lnSpc>
                <a:spcPts val="1665"/>
              </a:lnSpc>
            </a:pPr>
            <a:r>
              <a:rPr lang="en-GB" sz="2000" dirty="0">
                <a:ea typeface="Lato Light" charset="0"/>
                <a:cs typeface="Lato Light" charset="0"/>
              </a:rPr>
              <a:t>De los miembros de los consejos de administración creen que sus empresas responderían eficazmente si se produjera una crisis mañana</a:t>
            </a:r>
          </a:p>
        </p:txBody>
      </p:sp>
      <p:sp>
        <p:nvSpPr>
          <p:cNvPr id="229" name="TextBox 250">
            <a:extLst>
              <a:ext uri="{FF2B5EF4-FFF2-40B4-BE49-F238E27FC236}">
                <a16:creationId xmlns:a16="http://schemas.microsoft.com/office/drawing/2014/main" xmlns="" id="{F05EC090-8A66-44E9-B388-418659B6A1DB}"/>
              </a:ext>
            </a:extLst>
          </p:cNvPr>
          <p:cNvSpPr txBox="1"/>
          <p:nvPr/>
        </p:nvSpPr>
        <p:spPr>
          <a:xfrm>
            <a:off x="8755646" y="4457973"/>
            <a:ext cx="537328" cy="334707"/>
          </a:xfrm>
          <a:prstGeom prst="rect">
            <a:avLst/>
          </a:prstGeom>
          <a:noFill/>
        </p:spPr>
        <p:txBody>
          <a:bodyPr wrap="none" rtlCol="0">
            <a:spAutoFit/>
          </a:bodyPr>
          <a:lstStyle/>
          <a:p>
            <a:pPr algn="ctr"/>
            <a:r>
              <a:rPr lang="en-GB" sz="1575" b="1" dirty="0">
                <a:solidFill>
                  <a:schemeClr val="tx2"/>
                </a:solidFill>
                <a:ea typeface="Roboto" charset="0"/>
                <a:cs typeface="Roboto" charset="0"/>
              </a:rPr>
              <a:t>49%</a:t>
            </a:r>
          </a:p>
        </p:txBody>
      </p:sp>
      <p:sp>
        <p:nvSpPr>
          <p:cNvPr id="230" name="TextBox 251">
            <a:extLst>
              <a:ext uri="{FF2B5EF4-FFF2-40B4-BE49-F238E27FC236}">
                <a16:creationId xmlns:a16="http://schemas.microsoft.com/office/drawing/2014/main" xmlns="" id="{1F464F22-A509-478A-954B-E1BC54F79CB9}"/>
              </a:ext>
            </a:extLst>
          </p:cNvPr>
          <p:cNvSpPr txBox="1"/>
          <p:nvPr/>
        </p:nvSpPr>
        <p:spPr>
          <a:xfrm>
            <a:off x="7685477" y="4792680"/>
            <a:ext cx="2637463" cy="1413592"/>
          </a:xfrm>
          <a:prstGeom prst="rect">
            <a:avLst/>
          </a:prstGeom>
          <a:noFill/>
        </p:spPr>
        <p:txBody>
          <a:bodyPr wrap="square" rtlCol="0">
            <a:spAutoFit/>
          </a:bodyPr>
          <a:lstStyle/>
          <a:p>
            <a:pPr algn="ctr">
              <a:lnSpc>
                <a:spcPts val="1665"/>
              </a:lnSpc>
            </a:pPr>
            <a:r>
              <a:rPr lang="en-GB" sz="2000" dirty="0">
                <a:ea typeface="Lato Light" charset="0"/>
                <a:cs typeface="Lato Light" charset="0"/>
              </a:rPr>
              <a:t>Los miembros de los consejos de administración afirman que sus empresas se dedican a supervisar las comunicaciones internas para detectar problemas futuros</a:t>
            </a:r>
          </a:p>
        </p:txBody>
      </p:sp>
      <p:sp>
        <p:nvSpPr>
          <p:cNvPr id="231" name="TextBox 249">
            <a:extLst>
              <a:ext uri="{FF2B5EF4-FFF2-40B4-BE49-F238E27FC236}">
                <a16:creationId xmlns:a16="http://schemas.microsoft.com/office/drawing/2014/main" xmlns="" id="{D10BFFFA-BDDA-4FCE-BD25-D5AFA591FA22}"/>
              </a:ext>
            </a:extLst>
          </p:cNvPr>
          <p:cNvSpPr txBox="1"/>
          <p:nvPr/>
        </p:nvSpPr>
        <p:spPr>
          <a:xfrm>
            <a:off x="207083" y="6137531"/>
            <a:ext cx="4569799" cy="300275"/>
          </a:xfrm>
          <a:prstGeom prst="rect">
            <a:avLst/>
          </a:prstGeom>
          <a:noFill/>
        </p:spPr>
        <p:txBody>
          <a:bodyPr wrap="square" rtlCol="0">
            <a:spAutoFit/>
          </a:bodyPr>
          <a:lstStyle/>
          <a:p>
            <a:pPr>
              <a:lnSpc>
                <a:spcPts val="1665"/>
              </a:lnSpc>
            </a:pPr>
            <a:r>
              <a:rPr lang="en-GB" sz="1313" dirty="0">
                <a:ea typeface="Lato Light" charset="0"/>
                <a:cs typeface="Lato Light" charset="0"/>
              </a:rPr>
              <a:t>Fuente: Deloitte</a:t>
            </a:r>
          </a:p>
        </p:txBody>
      </p:sp>
    </p:spTree>
    <p:extLst>
      <p:ext uri="{BB962C8B-B14F-4D97-AF65-F5344CB8AC3E}">
        <p14:creationId xmlns:p14="http://schemas.microsoft.com/office/powerpoint/2010/main" val="3478577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813764" y="625442"/>
            <a:ext cx="8852375" cy="697353"/>
          </a:xfrm>
        </p:spPr>
        <p:txBody>
          <a:bodyPr>
            <a:normAutofit/>
          </a:bodyPr>
          <a:lstStyle/>
          <a:p>
            <a:r>
              <a:rPr lang="en-GB" dirty="0"/>
              <a:t>Análisis de la causa raíz: Definiciones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97275" y="1907890"/>
            <a:ext cx="3333117" cy="41604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Análisis de Causa Raíz es una metodología objetiva y disciplinada que se emplea para determinar las causas subyacentes más probables de los problemas y acontecimientos no deseados en una organización.</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Su objetivo es formular y acordar medidas correctoras para, al menos, mitigar, si no eliminar, esas causas y producir así una mejora significativa a largo plazo</a:t>
            </a:r>
          </a:p>
        </p:txBody>
      </p:sp>
      <p:grpSp>
        <p:nvGrpSpPr>
          <p:cNvPr id="54" name="Group 138">
            <a:extLst>
              <a:ext uri="{FF2B5EF4-FFF2-40B4-BE49-F238E27FC236}">
                <a16:creationId xmlns:a16="http://schemas.microsoft.com/office/drawing/2014/main" xmlns="" id="{5B066728-E0A3-418D-9E91-2198B27D8507}"/>
              </a:ext>
            </a:extLst>
          </p:cNvPr>
          <p:cNvGrpSpPr/>
          <p:nvPr/>
        </p:nvGrpSpPr>
        <p:grpSpPr>
          <a:xfrm>
            <a:off x="6096000" y="2265858"/>
            <a:ext cx="2636283" cy="3895654"/>
            <a:chOff x="8704441" y="2571694"/>
            <a:chExt cx="7028256" cy="10385705"/>
          </a:xfrm>
        </p:grpSpPr>
        <p:sp>
          <p:nvSpPr>
            <p:cNvPr id="55" name="Shape 34173">
              <a:extLst>
                <a:ext uri="{FF2B5EF4-FFF2-40B4-BE49-F238E27FC236}">
                  <a16:creationId xmlns:a16="http://schemas.microsoft.com/office/drawing/2014/main" xmlns="" id="{9760BDDB-CC88-43DC-B354-93DF277A2CAA}"/>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34174">
              <a:extLst>
                <a:ext uri="{FF2B5EF4-FFF2-40B4-BE49-F238E27FC236}">
                  <a16:creationId xmlns:a16="http://schemas.microsoft.com/office/drawing/2014/main" xmlns="" id="{B64475AF-565E-4504-BA0D-E1633B5A1F36}"/>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34175">
              <a:extLst>
                <a:ext uri="{FF2B5EF4-FFF2-40B4-BE49-F238E27FC236}">
                  <a16:creationId xmlns:a16="http://schemas.microsoft.com/office/drawing/2014/main" xmlns="" id="{E507CF53-6F3D-4ABC-9398-0B531E308986}"/>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4" name="Shape 34176">
              <a:extLst>
                <a:ext uri="{FF2B5EF4-FFF2-40B4-BE49-F238E27FC236}">
                  <a16:creationId xmlns:a16="http://schemas.microsoft.com/office/drawing/2014/main" xmlns="" id="{3C693ED3-0C11-4189-89F8-56BAFDB2FCB4}"/>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34177">
              <a:extLst>
                <a:ext uri="{FF2B5EF4-FFF2-40B4-BE49-F238E27FC236}">
                  <a16:creationId xmlns:a16="http://schemas.microsoft.com/office/drawing/2014/main" xmlns="" id="{21962082-470E-4E06-BA55-665FA1C7AD60}"/>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34178">
              <a:extLst>
                <a:ext uri="{FF2B5EF4-FFF2-40B4-BE49-F238E27FC236}">
                  <a16:creationId xmlns:a16="http://schemas.microsoft.com/office/drawing/2014/main" xmlns="" id="{D9837417-82D6-4D4C-BAF0-CAF14860C598}"/>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3" name="Shape 34179">
              <a:extLst>
                <a:ext uri="{FF2B5EF4-FFF2-40B4-BE49-F238E27FC236}">
                  <a16:creationId xmlns:a16="http://schemas.microsoft.com/office/drawing/2014/main" xmlns="" id="{1DEB0669-8F22-4609-9350-84A72A2E61A6}"/>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34180">
              <a:extLst>
                <a:ext uri="{FF2B5EF4-FFF2-40B4-BE49-F238E27FC236}">
                  <a16:creationId xmlns:a16="http://schemas.microsoft.com/office/drawing/2014/main" xmlns="" id="{635EC4B7-07F2-406F-A1F0-B9E7CD8B8D14}"/>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5" name="Shape 34181">
              <a:extLst>
                <a:ext uri="{FF2B5EF4-FFF2-40B4-BE49-F238E27FC236}">
                  <a16:creationId xmlns:a16="http://schemas.microsoft.com/office/drawing/2014/main" xmlns="" id="{1D8F8345-2D53-48F8-A2C3-88D6E40860A1}"/>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34182">
              <a:extLst>
                <a:ext uri="{FF2B5EF4-FFF2-40B4-BE49-F238E27FC236}">
                  <a16:creationId xmlns:a16="http://schemas.microsoft.com/office/drawing/2014/main" xmlns="" id="{0431998A-E4A2-4E2C-9708-31375589FEA4}"/>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34183">
              <a:extLst>
                <a:ext uri="{FF2B5EF4-FFF2-40B4-BE49-F238E27FC236}">
                  <a16:creationId xmlns:a16="http://schemas.microsoft.com/office/drawing/2014/main" xmlns="" id="{A82A675D-C587-4BD3-9739-79166D2296A3}"/>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34184">
              <a:extLst>
                <a:ext uri="{FF2B5EF4-FFF2-40B4-BE49-F238E27FC236}">
                  <a16:creationId xmlns:a16="http://schemas.microsoft.com/office/drawing/2014/main" xmlns="" id="{D17A7661-1BA9-4625-BEA3-03B274044044}"/>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185">
              <a:extLst>
                <a:ext uri="{FF2B5EF4-FFF2-40B4-BE49-F238E27FC236}">
                  <a16:creationId xmlns:a16="http://schemas.microsoft.com/office/drawing/2014/main" xmlns="" id="{37D5CE2C-A80E-4FD0-A8EF-40435F8A442E}"/>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34186">
              <a:extLst>
                <a:ext uri="{FF2B5EF4-FFF2-40B4-BE49-F238E27FC236}">
                  <a16:creationId xmlns:a16="http://schemas.microsoft.com/office/drawing/2014/main" xmlns="" id="{24044DBE-052D-4473-9A86-6B98AEFD81AF}"/>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187">
              <a:extLst>
                <a:ext uri="{FF2B5EF4-FFF2-40B4-BE49-F238E27FC236}">
                  <a16:creationId xmlns:a16="http://schemas.microsoft.com/office/drawing/2014/main" xmlns="" id="{31FBFB14-8F43-4ECA-BF27-AAB754704932}"/>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188">
              <a:extLst>
                <a:ext uri="{FF2B5EF4-FFF2-40B4-BE49-F238E27FC236}">
                  <a16:creationId xmlns:a16="http://schemas.microsoft.com/office/drawing/2014/main" xmlns="" id="{7A0A489C-EAA2-4BF4-8C48-48BD2B3D05B2}"/>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34189">
              <a:extLst>
                <a:ext uri="{FF2B5EF4-FFF2-40B4-BE49-F238E27FC236}">
                  <a16:creationId xmlns:a16="http://schemas.microsoft.com/office/drawing/2014/main" xmlns="" id="{FDB9194B-C3F6-4A9E-A8C4-97DDED27A36E}"/>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190">
              <a:extLst>
                <a:ext uri="{FF2B5EF4-FFF2-40B4-BE49-F238E27FC236}">
                  <a16:creationId xmlns:a16="http://schemas.microsoft.com/office/drawing/2014/main" xmlns="" id="{7C111BF7-84BC-4258-B2C8-B97BA31145AE}"/>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34191">
              <a:extLst>
                <a:ext uri="{FF2B5EF4-FFF2-40B4-BE49-F238E27FC236}">
                  <a16:creationId xmlns:a16="http://schemas.microsoft.com/office/drawing/2014/main" xmlns="" id="{811DC3D4-F0B9-4086-AA71-90AD6F9BC157}"/>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34192">
              <a:extLst>
                <a:ext uri="{FF2B5EF4-FFF2-40B4-BE49-F238E27FC236}">
                  <a16:creationId xmlns:a16="http://schemas.microsoft.com/office/drawing/2014/main" xmlns="" id="{C484D6D2-9CDC-4A6C-8E9E-0FACF35E9086}"/>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193">
              <a:extLst>
                <a:ext uri="{FF2B5EF4-FFF2-40B4-BE49-F238E27FC236}">
                  <a16:creationId xmlns:a16="http://schemas.microsoft.com/office/drawing/2014/main" xmlns="" id="{56A500C4-2F2F-4062-B577-A6BE243AE454}"/>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8" name="Shape 34194">
              <a:extLst>
                <a:ext uri="{FF2B5EF4-FFF2-40B4-BE49-F238E27FC236}">
                  <a16:creationId xmlns:a16="http://schemas.microsoft.com/office/drawing/2014/main" xmlns="" id="{D36B8EFC-A300-461B-BC6B-5272F5A325C9}"/>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34195">
              <a:extLst>
                <a:ext uri="{FF2B5EF4-FFF2-40B4-BE49-F238E27FC236}">
                  <a16:creationId xmlns:a16="http://schemas.microsoft.com/office/drawing/2014/main" xmlns="" id="{30E12437-AC6E-41E6-B112-A5DDFFC48A76}"/>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34196">
              <a:extLst>
                <a:ext uri="{FF2B5EF4-FFF2-40B4-BE49-F238E27FC236}">
                  <a16:creationId xmlns:a16="http://schemas.microsoft.com/office/drawing/2014/main" xmlns="" id="{C8BF989B-EEEE-4530-A6E1-CE65FAA2461B}"/>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1" name="Shape 34197">
              <a:extLst>
                <a:ext uri="{FF2B5EF4-FFF2-40B4-BE49-F238E27FC236}">
                  <a16:creationId xmlns:a16="http://schemas.microsoft.com/office/drawing/2014/main" xmlns="" id="{52D2FE3A-1621-4FEA-AD02-4A5FCA217D06}"/>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34198">
              <a:extLst>
                <a:ext uri="{FF2B5EF4-FFF2-40B4-BE49-F238E27FC236}">
                  <a16:creationId xmlns:a16="http://schemas.microsoft.com/office/drawing/2014/main" xmlns="" id="{894E509D-C307-477C-95CC-F51382BA2C84}"/>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3" name="Shape 34199">
              <a:extLst>
                <a:ext uri="{FF2B5EF4-FFF2-40B4-BE49-F238E27FC236}">
                  <a16:creationId xmlns:a16="http://schemas.microsoft.com/office/drawing/2014/main" xmlns="" id="{7B8B6B69-FD86-4CBE-80BE-E13AE6E443B4}"/>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34200">
              <a:extLst>
                <a:ext uri="{FF2B5EF4-FFF2-40B4-BE49-F238E27FC236}">
                  <a16:creationId xmlns:a16="http://schemas.microsoft.com/office/drawing/2014/main" xmlns="" id="{7D6649A4-FE01-409E-BEA9-6AAA716ED178}"/>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34201">
              <a:extLst>
                <a:ext uri="{FF2B5EF4-FFF2-40B4-BE49-F238E27FC236}">
                  <a16:creationId xmlns:a16="http://schemas.microsoft.com/office/drawing/2014/main" xmlns="" id="{2B227F00-9F95-4AFB-8D82-A1BC68104F9A}"/>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34202">
              <a:extLst>
                <a:ext uri="{FF2B5EF4-FFF2-40B4-BE49-F238E27FC236}">
                  <a16:creationId xmlns:a16="http://schemas.microsoft.com/office/drawing/2014/main" xmlns="" id="{228E0DDC-B66A-45FF-B3C8-ED9BCB1EFC5B}"/>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7" name="Shape 34203">
              <a:extLst>
                <a:ext uri="{FF2B5EF4-FFF2-40B4-BE49-F238E27FC236}">
                  <a16:creationId xmlns:a16="http://schemas.microsoft.com/office/drawing/2014/main" xmlns="" id="{827267D3-BF94-4CD5-BE05-D6CC578A01B7}"/>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34204">
              <a:extLst>
                <a:ext uri="{FF2B5EF4-FFF2-40B4-BE49-F238E27FC236}">
                  <a16:creationId xmlns:a16="http://schemas.microsoft.com/office/drawing/2014/main" xmlns="" id="{450364ED-40B6-4DFC-8BBE-D48C767FBC3B}"/>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34205">
              <a:extLst>
                <a:ext uri="{FF2B5EF4-FFF2-40B4-BE49-F238E27FC236}">
                  <a16:creationId xmlns:a16="http://schemas.microsoft.com/office/drawing/2014/main" xmlns="" id="{68E4E686-30EE-4FD4-AA26-9A2836C4C737}"/>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0" name="Shape 34206">
              <a:extLst>
                <a:ext uri="{FF2B5EF4-FFF2-40B4-BE49-F238E27FC236}">
                  <a16:creationId xmlns:a16="http://schemas.microsoft.com/office/drawing/2014/main" xmlns="" id="{C172B3DF-2C54-49E2-B536-C784BC3F8EDF}"/>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21" name="Shape 34207">
              <a:extLst>
                <a:ext uri="{FF2B5EF4-FFF2-40B4-BE49-F238E27FC236}">
                  <a16:creationId xmlns:a16="http://schemas.microsoft.com/office/drawing/2014/main" xmlns="" id="{B9D4A232-07ED-4E3A-8C43-D02869860BB5}"/>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2" name="Shape 34208">
              <a:extLst>
                <a:ext uri="{FF2B5EF4-FFF2-40B4-BE49-F238E27FC236}">
                  <a16:creationId xmlns:a16="http://schemas.microsoft.com/office/drawing/2014/main" xmlns="" id="{B37FE062-0419-4E95-A09F-97943DA0C0A4}"/>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3" name="Shape 34209">
              <a:extLst>
                <a:ext uri="{FF2B5EF4-FFF2-40B4-BE49-F238E27FC236}">
                  <a16:creationId xmlns:a16="http://schemas.microsoft.com/office/drawing/2014/main" xmlns="" id="{2205E17C-A7C0-4E4D-B233-172995AFE6EF}"/>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4" name="Shape 34210">
              <a:extLst>
                <a:ext uri="{FF2B5EF4-FFF2-40B4-BE49-F238E27FC236}">
                  <a16:creationId xmlns:a16="http://schemas.microsoft.com/office/drawing/2014/main" xmlns="" id="{6D54EB6D-6917-4625-AF45-E40371098614}"/>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5" name="Shape 34211">
              <a:extLst>
                <a:ext uri="{FF2B5EF4-FFF2-40B4-BE49-F238E27FC236}">
                  <a16:creationId xmlns:a16="http://schemas.microsoft.com/office/drawing/2014/main" xmlns="" id="{169F7F87-0821-43D8-92DC-7E7D8B3E1A0E}"/>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6" name="Shape 34212">
              <a:extLst>
                <a:ext uri="{FF2B5EF4-FFF2-40B4-BE49-F238E27FC236}">
                  <a16:creationId xmlns:a16="http://schemas.microsoft.com/office/drawing/2014/main" xmlns="" id="{A39B5AC4-150E-4A97-91D8-9E741F33E054}"/>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27" name="Shape 34213">
              <a:extLst>
                <a:ext uri="{FF2B5EF4-FFF2-40B4-BE49-F238E27FC236}">
                  <a16:creationId xmlns:a16="http://schemas.microsoft.com/office/drawing/2014/main" xmlns="" id="{2F130DCF-5715-4CC0-B139-F96A94144FCF}"/>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8" name="Shape 34214">
              <a:extLst>
                <a:ext uri="{FF2B5EF4-FFF2-40B4-BE49-F238E27FC236}">
                  <a16:creationId xmlns:a16="http://schemas.microsoft.com/office/drawing/2014/main" xmlns="" id="{EF277826-540F-4A50-8046-53935B8A62C8}"/>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29" name="Shape 34215">
              <a:extLst>
                <a:ext uri="{FF2B5EF4-FFF2-40B4-BE49-F238E27FC236}">
                  <a16:creationId xmlns:a16="http://schemas.microsoft.com/office/drawing/2014/main" xmlns="" id="{F3F86088-C45A-4303-A055-CC5B025A4AA9}"/>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30" name="Shape 34216">
              <a:extLst>
                <a:ext uri="{FF2B5EF4-FFF2-40B4-BE49-F238E27FC236}">
                  <a16:creationId xmlns:a16="http://schemas.microsoft.com/office/drawing/2014/main" xmlns="" id="{86A254C3-F8B4-4E3A-B72D-A8B5AC80E44D}"/>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31" name="Shape 34217">
              <a:extLst>
                <a:ext uri="{FF2B5EF4-FFF2-40B4-BE49-F238E27FC236}">
                  <a16:creationId xmlns:a16="http://schemas.microsoft.com/office/drawing/2014/main" xmlns="" id="{E4160EEE-B555-4318-9A0E-2FFB316CAAF8}"/>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132" name="Shape 34218">
              <a:extLst>
                <a:ext uri="{FF2B5EF4-FFF2-40B4-BE49-F238E27FC236}">
                  <a16:creationId xmlns:a16="http://schemas.microsoft.com/office/drawing/2014/main" xmlns="" id="{B989B410-1FBF-4438-AD96-42EE5CC85497}"/>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133" name="Shape 34219">
              <a:extLst>
                <a:ext uri="{FF2B5EF4-FFF2-40B4-BE49-F238E27FC236}">
                  <a16:creationId xmlns:a16="http://schemas.microsoft.com/office/drawing/2014/main" xmlns="" id="{6DC64016-2A88-4914-B1D4-0A2980B80049}"/>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4" name="Shape 34220">
              <a:extLst>
                <a:ext uri="{FF2B5EF4-FFF2-40B4-BE49-F238E27FC236}">
                  <a16:creationId xmlns:a16="http://schemas.microsoft.com/office/drawing/2014/main" xmlns="" id="{9A4E8746-1A11-438D-A460-C81695E290DA}"/>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135" name="Shape 34221">
              <a:extLst>
                <a:ext uri="{FF2B5EF4-FFF2-40B4-BE49-F238E27FC236}">
                  <a16:creationId xmlns:a16="http://schemas.microsoft.com/office/drawing/2014/main" xmlns="" id="{490BD9FB-8DDE-481E-AEB0-26A13DDA22C0}"/>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136" name="Shape 34222">
              <a:extLst>
                <a:ext uri="{FF2B5EF4-FFF2-40B4-BE49-F238E27FC236}">
                  <a16:creationId xmlns:a16="http://schemas.microsoft.com/office/drawing/2014/main" xmlns="" id="{F21EAEFF-3BBD-498C-A9D7-2E15D2C06AC8}"/>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137" name="Shape 34223">
              <a:extLst>
                <a:ext uri="{FF2B5EF4-FFF2-40B4-BE49-F238E27FC236}">
                  <a16:creationId xmlns:a16="http://schemas.microsoft.com/office/drawing/2014/main" xmlns="" id="{44D8E73D-2868-4B0E-B4D1-BF93D18564DB}"/>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8" name="Shape 34224">
              <a:extLst>
                <a:ext uri="{FF2B5EF4-FFF2-40B4-BE49-F238E27FC236}">
                  <a16:creationId xmlns:a16="http://schemas.microsoft.com/office/drawing/2014/main" xmlns="" id="{3E206ABA-E64E-43DB-B9F3-4CAE6EE36AA1}"/>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9" name="Shape 34225">
              <a:extLst>
                <a:ext uri="{FF2B5EF4-FFF2-40B4-BE49-F238E27FC236}">
                  <a16:creationId xmlns:a16="http://schemas.microsoft.com/office/drawing/2014/main" xmlns="" id="{20783847-68C4-4FD6-9353-13AAE3BBD048}"/>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0" name="Shape 34226">
              <a:extLst>
                <a:ext uri="{FF2B5EF4-FFF2-40B4-BE49-F238E27FC236}">
                  <a16:creationId xmlns:a16="http://schemas.microsoft.com/office/drawing/2014/main" xmlns="" id="{A011B8AF-4800-411D-86EB-8A77BD79636E}"/>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1" name="Shape 34227">
              <a:extLst>
                <a:ext uri="{FF2B5EF4-FFF2-40B4-BE49-F238E27FC236}">
                  <a16:creationId xmlns:a16="http://schemas.microsoft.com/office/drawing/2014/main" xmlns="" id="{D9BB5B79-3E35-4998-AF77-C0B9CF9D1EA2}"/>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42" name="Shape 34228">
              <a:extLst>
                <a:ext uri="{FF2B5EF4-FFF2-40B4-BE49-F238E27FC236}">
                  <a16:creationId xmlns:a16="http://schemas.microsoft.com/office/drawing/2014/main" xmlns="" id="{CC6C64B5-2516-476E-82AB-7B833D53AC26}"/>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3" name="Shape 34229">
              <a:extLst>
                <a:ext uri="{FF2B5EF4-FFF2-40B4-BE49-F238E27FC236}">
                  <a16:creationId xmlns:a16="http://schemas.microsoft.com/office/drawing/2014/main" xmlns="" id="{B47D235E-5AE9-4B30-B54E-63A6EB19178A}"/>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4" name="Shape 34230">
              <a:extLst>
                <a:ext uri="{FF2B5EF4-FFF2-40B4-BE49-F238E27FC236}">
                  <a16:creationId xmlns:a16="http://schemas.microsoft.com/office/drawing/2014/main" xmlns="" id="{99510ECC-4B0B-4690-8CCF-95A128FF1F67}"/>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5" name="Shape 34231">
              <a:extLst>
                <a:ext uri="{FF2B5EF4-FFF2-40B4-BE49-F238E27FC236}">
                  <a16:creationId xmlns:a16="http://schemas.microsoft.com/office/drawing/2014/main" xmlns="" id="{07518453-EEDE-400E-9F95-C6945EF2DF1F}"/>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6" name="Shape 34232">
              <a:extLst>
                <a:ext uri="{FF2B5EF4-FFF2-40B4-BE49-F238E27FC236}">
                  <a16:creationId xmlns:a16="http://schemas.microsoft.com/office/drawing/2014/main" xmlns="" id="{C5B26FF6-C6C4-4849-8833-E609F4FE4A8E}"/>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7" name="Shape 34233">
              <a:extLst>
                <a:ext uri="{FF2B5EF4-FFF2-40B4-BE49-F238E27FC236}">
                  <a16:creationId xmlns:a16="http://schemas.microsoft.com/office/drawing/2014/main" xmlns="" id="{AE570190-32CE-4535-8A96-B8AA2852717D}"/>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8" name="Shape 34234">
              <a:extLst>
                <a:ext uri="{FF2B5EF4-FFF2-40B4-BE49-F238E27FC236}">
                  <a16:creationId xmlns:a16="http://schemas.microsoft.com/office/drawing/2014/main" xmlns="" id="{4BAF2B26-2679-415E-8979-4C845300332C}"/>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49" name="Shape 34235">
              <a:extLst>
                <a:ext uri="{FF2B5EF4-FFF2-40B4-BE49-F238E27FC236}">
                  <a16:creationId xmlns:a16="http://schemas.microsoft.com/office/drawing/2014/main" xmlns="" id="{7B17B272-9C4D-42C6-840B-50DEA5FCD2D2}"/>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0" name="Shape 34236">
              <a:extLst>
                <a:ext uri="{FF2B5EF4-FFF2-40B4-BE49-F238E27FC236}">
                  <a16:creationId xmlns:a16="http://schemas.microsoft.com/office/drawing/2014/main" xmlns="" id="{2FEBF16C-1DB3-441C-8C7F-005E46F5DCFB}"/>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1" name="Shape 34237">
              <a:extLst>
                <a:ext uri="{FF2B5EF4-FFF2-40B4-BE49-F238E27FC236}">
                  <a16:creationId xmlns:a16="http://schemas.microsoft.com/office/drawing/2014/main" xmlns="" id="{80582974-C4E0-495C-B978-B0E7558F0D10}"/>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2" name="Shape 34238">
              <a:extLst>
                <a:ext uri="{FF2B5EF4-FFF2-40B4-BE49-F238E27FC236}">
                  <a16:creationId xmlns:a16="http://schemas.microsoft.com/office/drawing/2014/main" xmlns="" id="{A892D698-9DD7-4943-AF57-30E2F9B81052}"/>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3" name="Shape 34239">
              <a:extLst>
                <a:ext uri="{FF2B5EF4-FFF2-40B4-BE49-F238E27FC236}">
                  <a16:creationId xmlns:a16="http://schemas.microsoft.com/office/drawing/2014/main" xmlns="" id="{CB0D2710-67CC-4333-89A5-2DC62AA32B40}"/>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4" name="Shape 34240">
              <a:extLst>
                <a:ext uri="{FF2B5EF4-FFF2-40B4-BE49-F238E27FC236}">
                  <a16:creationId xmlns:a16="http://schemas.microsoft.com/office/drawing/2014/main" xmlns="" id="{8CE35765-5735-4769-9099-511CE7860AA0}"/>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5" name="Shape 34241">
              <a:extLst>
                <a:ext uri="{FF2B5EF4-FFF2-40B4-BE49-F238E27FC236}">
                  <a16:creationId xmlns:a16="http://schemas.microsoft.com/office/drawing/2014/main" xmlns="" id="{DBF3DB4A-CA99-473E-BFF0-1A311E2B7353}"/>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6" name="Shape 34242">
              <a:extLst>
                <a:ext uri="{FF2B5EF4-FFF2-40B4-BE49-F238E27FC236}">
                  <a16:creationId xmlns:a16="http://schemas.microsoft.com/office/drawing/2014/main" xmlns="" id="{10612A69-A6B7-4E0F-AFFB-9D15B2D9D36C}"/>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7" name="Shape 34243">
              <a:extLst>
                <a:ext uri="{FF2B5EF4-FFF2-40B4-BE49-F238E27FC236}">
                  <a16:creationId xmlns:a16="http://schemas.microsoft.com/office/drawing/2014/main" xmlns="" id="{53696795-83E1-4995-9CFC-8BF7E0C26660}"/>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8" name="Shape 34244">
              <a:extLst>
                <a:ext uri="{FF2B5EF4-FFF2-40B4-BE49-F238E27FC236}">
                  <a16:creationId xmlns:a16="http://schemas.microsoft.com/office/drawing/2014/main" xmlns="" id="{F79BE59E-4098-4C62-90EA-6F6D62AE41F9}"/>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59" name="Shape 34245">
              <a:extLst>
                <a:ext uri="{FF2B5EF4-FFF2-40B4-BE49-F238E27FC236}">
                  <a16:creationId xmlns:a16="http://schemas.microsoft.com/office/drawing/2014/main" xmlns="" id="{F3B003C8-F8B9-4C15-A6BE-576C972B5D8B}"/>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0" name="Shape 34246">
              <a:extLst>
                <a:ext uri="{FF2B5EF4-FFF2-40B4-BE49-F238E27FC236}">
                  <a16:creationId xmlns:a16="http://schemas.microsoft.com/office/drawing/2014/main" xmlns="" id="{46CEC9DB-D9EF-4DDB-9B1A-FB9D480F7602}"/>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1" name="Shape 34247">
              <a:extLst>
                <a:ext uri="{FF2B5EF4-FFF2-40B4-BE49-F238E27FC236}">
                  <a16:creationId xmlns:a16="http://schemas.microsoft.com/office/drawing/2014/main" xmlns="" id="{537965A0-5DC3-4732-8321-09A245688A52}"/>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62" name="Shape 34248">
              <a:extLst>
                <a:ext uri="{FF2B5EF4-FFF2-40B4-BE49-F238E27FC236}">
                  <a16:creationId xmlns:a16="http://schemas.microsoft.com/office/drawing/2014/main" xmlns="" id="{CBA998DA-79D6-4646-8FCB-A4975A09BA3F}"/>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3" name="Shape 34249">
              <a:extLst>
                <a:ext uri="{FF2B5EF4-FFF2-40B4-BE49-F238E27FC236}">
                  <a16:creationId xmlns:a16="http://schemas.microsoft.com/office/drawing/2014/main" xmlns="" id="{15C265B5-4415-4464-9412-AFC7BE322658}"/>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4" name="Shape 34250">
              <a:extLst>
                <a:ext uri="{FF2B5EF4-FFF2-40B4-BE49-F238E27FC236}">
                  <a16:creationId xmlns:a16="http://schemas.microsoft.com/office/drawing/2014/main" xmlns="" id="{C960CC7F-24BF-4C5B-B6A1-514DB165A7D7}"/>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5" name="Shape 34251">
              <a:extLst>
                <a:ext uri="{FF2B5EF4-FFF2-40B4-BE49-F238E27FC236}">
                  <a16:creationId xmlns:a16="http://schemas.microsoft.com/office/drawing/2014/main" xmlns="" id="{D78B2642-4ED6-4241-B751-A92A1FBCEDF9}"/>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6" name="Shape 34252">
              <a:extLst>
                <a:ext uri="{FF2B5EF4-FFF2-40B4-BE49-F238E27FC236}">
                  <a16:creationId xmlns:a16="http://schemas.microsoft.com/office/drawing/2014/main" xmlns="" id="{73BBA0EE-3025-410D-9B25-D890BBC7DFE1}"/>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67" name="Shape 34253">
              <a:extLst>
                <a:ext uri="{FF2B5EF4-FFF2-40B4-BE49-F238E27FC236}">
                  <a16:creationId xmlns:a16="http://schemas.microsoft.com/office/drawing/2014/main" xmlns="" id="{A2A8B2BF-D426-4EA0-BF1E-197B720C3BFC}"/>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8" name="Shape 34254">
              <a:extLst>
                <a:ext uri="{FF2B5EF4-FFF2-40B4-BE49-F238E27FC236}">
                  <a16:creationId xmlns:a16="http://schemas.microsoft.com/office/drawing/2014/main" xmlns="" id="{4C6ACEE5-B788-47CE-9F34-A2D292DC7EBB}"/>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69" name="Shape 34255">
              <a:extLst>
                <a:ext uri="{FF2B5EF4-FFF2-40B4-BE49-F238E27FC236}">
                  <a16:creationId xmlns:a16="http://schemas.microsoft.com/office/drawing/2014/main" xmlns="" id="{120DFE57-089F-4A6E-840A-95FCE81ECA70}"/>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0" name="Shape 34256">
              <a:extLst>
                <a:ext uri="{FF2B5EF4-FFF2-40B4-BE49-F238E27FC236}">
                  <a16:creationId xmlns:a16="http://schemas.microsoft.com/office/drawing/2014/main" xmlns="" id="{F57EED58-BDB1-4855-A808-00A2774B6D0E}"/>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1" name="Shape 34257">
              <a:extLst>
                <a:ext uri="{FF2B5EF4-FFF2-40B4-BE49-F238E27FC236}">
                  <a16:creationId xmlns:a16="http://schemas.microsoft.com/office/drawing/2014/main" xmlns="" id="{06EF4CB3-2AE2-407D-8FA6-FD5F4B672617}"/>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2" name="Shape 34258">
              <a:extLst>
                <a:ext uri="{FF2B5EF4-FFF2-40B4-BE49-F238E27FC236}">
                  <a16:creationId xmlns:a16="http://schemas.microsoft.com/office/drawing/2014/main" xmlns="" id="{693911E6-E590-44C3-9AFD-80B85717CEA6}"/>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3" name="Shape 34259">
              <a:extLst>
                <a:ext uri="{FF2B5EF4-FFF2-40B4-BE49-F238E27FC236}">
                  <a16:creationId xmlns:a16="http://schemas.microsoft.com/office/drawing/2014/main" xmlns="" id="{99466793-052A-4A78-BE15-6204711229B3}"/>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4" name="Shape 34260">
              <a:extLst>
                <a:ext uri="{FF2B5EF4-FFF2-40B4-BE49-F238E27FC236}">
                  <a16:creationId xmlns:a16="http://schemas.microsoft.com/office/drawing/2014/main" xmlns="" id="{DC200635-EE66-4543-B5AC-28E3182C5082}"/>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5" name="Shape 34261">
              <a:extLst>
                <a:ext uri="{FF2B5EF4-FFF2-40B4-BE49-F238E27FC236}">
                  <a16:creationId xmlns:a16="http://schemas.microsoft.com/office/drawing/2014/main" xmlns="" id="{3C79D273-578F-48C5-A927-ADD6AF146357}"/>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6" name="Shape 34262">
              <a:extLst>
                <a:ext uri="{FF2B5EF4-FFF2-40B4-BE49-F238E27FC236}">
                  <a16:creationId xmlns:a16="http://schemas.microsoft.com/office/drawing/2014/main" xmlns="" id="{3E4C764C-BB60-468B-8D26-CE36DA810ECE}"/>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7" name="Shape 34263">
              <a:extLst>
                <a:ext uri="{FF2B5EF4-FFF2-40B4-BE49-F238E27FC236}">
                  <a16:creationId xmlns:a16="http://schemas.microsoft.com/office/drawing/2014/main" xmlns="" id="{BCC1045E-7518-43AC-B1B2-7CC551E60792}"/>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8" name="Shape 34264">
              <a:extLst>
                <a:ext uri="{FF2B5EF4-FFF2-40B4-BE49-F238E27FC236}">
                  <a16:creationId xmlns:a16="http://schemas.microsoft.com/office/drawing/2014/main" xmlns="" id="{8F92DB25-8B78-4F22-BB1C-0081512A2F52}"/>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9" name="Shape 34265">
              <a:extLst>
                <a:ext uri="{FF2B5EF4-FFF2-40B4-BE49-F238E27FC236}">
                  <a16:creationId xmlns:a16="http://schemas.microsoft.com/office/drawing/2014/main" xmlns="" id="{044BF9F4-3505-4001-82FB-257C7F28DECE}"/>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80" name="Circle">
            <a:extLst>
              <a:ext uri="{FF2B5EF4-FFF2-40B4-BE49-F238E27FC236}">
                <a16:creationId xmlns:a16="http://schemas.microsoft.com/office/drawing/2014/main" xmlns="" id="{AB6E7FB0-0D33-4071-A65C-F5889B12542D}"/>
              </a:ext>
            </a:extLst>
          </p:cNvPr>
          <p:cNvSpPr/>
          <p:nvPr/>
        </p:nvSpPr>
        <p:spPr>
          <a:xfrm flipV="1">
            <a:off x="3474746" y="2395756"/>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3200" dirty="0">
              <a:latin typeface="+mj-lt"/>
            </a:endParaRPr>
          </a:p>
        </p:txBody>
      </p:sp>
      <p:sp>
        <p:nvSpPr>
          <p:cNvPr id="181" name="Circle">
            <a:extLst>
              <a:ext uri="{FF2B5EF4-FFF2-40B4-BE49-F238E27FC236}">
                <a16:creationId xmlns:a16="http://schemas.microsoft.com/office/drawing/2014/main" xmlns="" id="{3AA9656D-1682-4A2F-A762-5B966BC265DB}"/>
              </a:ext>
            </a:extLst>
          </p:cNvPr>
          <p:cNvSpPr/>
          <p:nvPr/>
        </p:nvSpPr>
        <p:spPr>
          <a:xfrm flipV="1">
            <a:off x="3474746" y="4957053"/>
            <a:ext cx="129333" cy="129333"/>
          </a:xfrm>
          <a:prstGeom prst="diamond">
            <a:avLst/>
          </a:prstGeom>
          <a:solidFill>
            <a:schemeClr val="accent2"/>
          </a:solidFill>
          <a:ln w="12700" cap="flat">
            <a:noFill/>
            <a:miter lim="400000"/>
          </a:ln>
          <a:effectLst/>
        </p:spPr>
        <p:txBody>
          <a:bodyPr wrap="square" lIns="0" tIns="0" rIns="0" bIns="0" numCol="1" anchor="t">
            <a:noAutofit/>
          </a:bodyPr>
          <a:lstStyle/>
          <a:p>
            <a:endParaRPr lang="en-GB" sz="3200" dirty="0">
              <a:latin typeface="+mj-lt"/>
            </a:endParaRPr>
          </a:p>
        </p:txBody>
      </p:sp>
      <p:sp>
        <p:nvSpPr>
          <p:cNvPr id="182" name="TextBox 148">
            <a:extLst>
              <a:ext uri="{FF2B5EF4-FFF2-40B4-BE49-F238E27FC236}">
                <a16:creationId xmlns:a16="http://schemas.microsoft.com/office/drawing/2014/main" xmlns="" id="{8B0EBDCF-A550-4598-9207-115804480E61}"/>
              </a:ext>
            </a:extLst>
          </p:cNvPr>
          <p:cNvSpPr txBox="1"/>
          <p:nvPr/>
        </p:nvSpPr>
        <p:spPr>
          <a:xfrm>
            <a:off x="3735900" y="2259597"/>
            <a:ext cx="1325171" cy="400110"/>
          </a:xfrm>
          <a:prstGeom prst="rect">
            <a:avLst/>
          </a:prstGeom>
          <a:noFill/>
        </p:spPr>
        <p:txBody>
          <a:bodyPr wrap="none" rtlCol="0" anchor="ctr" anchorCtr="0">
            <a:spAutoFit/>
          </a:bodyPr>
          <a:lstStyle/>
          <a:p>
            <a:r>
              <a:rPr lang="en-GB" sz="2000" b="1" dirty="0">
                <a:solidFill>
                  <a:srgbClr val="4472C4"/>
                </a:solidFill>
                <a:latin typeface="+mj-lt"/>
                <a:ea typeface="League Spartan" charset="0"/>
                <a:cs typeface="Poppins" pitchFamily="2" charset="77"/>
              </a:rPr>
              <a:t>Causa principal</a:t>
            </a:r>
          </a:p>
        </p:txBody>
      </p:sp>
      <p:sp>
        <p:nvSpPr>
          <p:cNvPr id="183" name="Subtitle 2">
            <a:extLst>
              <a:ext uri="{FF2B5EF4-FFF2-40B4-BE49-F238E27FC236}">
                <a16:creationId xmlns:a16="http://schemas.microsoft.com/office/drawing/2014/main" xmlns="" id="{25FF7764-52BA-49DC-99CF-E90541746A1B}"/>
              </a:ext>
            </a:extLst>
          </p:cNvPr>
          <p:cNvSpPr txBox="1">
            <a:spLocks/>
          </p:cNvSpPr>
          <p:nvPr/>
        </p:nvSpPr>
        <p:spPr>
          <a:xfrm>
            <a:off x="3592876" y="2582607"/>
            <a:ext cx="2370259" cy="197362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Causa(s) subyacente(s) de los síntomas positivos o negativos dentro de cualquier proceso que, de resolverse, eliminaría(n) o reduciría(n) sustancialmente el síntoma</a:t>
            </a:r>
          </a:p>
        </p:txBody>
      </p:sp>
      <p:sp>
        <p:nvSpPr>
          <p:cNvPr id="184" name="TextBox 150">
            <a:extLst>
              <a:ext uri="{FF2B5EF4-FFF2-40B4-BE49-F238E27FC236}">
                <a16:creationId xmlns:a16="http://schemas.microsoft.com/office/drawing/2014/main" xmlns="" id="{DFF73551-C725-4531-9274-AC005AAD6EA3}"/>
              </a:ext>
            </a:extLst>
          </p:cNvPr>
          <p:cNvSpPr txBox="1"/>
          <p:nvPr/>
        </p:nvSpPr>
        <p:spPr>
          <a:xfrm>
            <a:off x="3724601" y="4813159"/>
            <a:ext cx="1515351" cy="400110"/>
          </a:xfrm>
          <a:prstGeom prst="rect">
            <a:avLst/>
          </a:prstGeom>
          <a:noFill/>
        </p:spPr>
        <p:txBody>
          <a:bodyPr wrap="none" rtlCol="0" anchor="ctr" anchorCtr="0">
            <a:spAutoFit/>
          </a:bodyPr>
          <a:lstStyle/>
          <a:p>
            <a:r>
              <a:rPr lang="en-GB" sz="2000" b="1" dirty="0">
                <a:solidFill>
                  <a:srgbClr val="ED7D31"/>
                </a:solidFill>
                <a:latin typeface="+mj-lt"/>
                <a:ea typeface="League Spartan" charset="0"/>
                <a:cs typeface="Poppins" pitchFamily="2" charset="77"/>
              </a:rPr>
              <a:t>Análisis de datos</a:t>
            </a:r>
          </a:p>
        </p:txBody>
      </p:sp>
      <p:sp>
        <p:nvSpPr>
          <p:cNvPr id="185" name="Subtitle 2">
            <a:extLst>
              <a:ext uri="{FF2B5EF4-FFF2-40B4-BE49-F238E27FC236}">
                <a16:creationId xmlns:a16="http://schemas.microsoft.com/office/drawing/2014/main" xmlns="" id="{4FA4ECD3-6CEB-4EAB-9C2F-96382BE11488}"/>
              </a:ext>
            </a:extLst>
          </p:cNvPr>
          <p:cNvSpPr txBox="1">
            <a:spLocks/>
          </p:cNvSpPr>
          <p:nvPr/>
        </p:nvSpPr>
        <p:spPr>
          <a:xfrm>
            <a:off x="3570258" y="5164474"/>
            <a:ext cx="2494030"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El proceso de recopilación, revisión y evaluación de datos</a:t>
            </a:r>
          </a:p>
        </p:txBody>
      </p:sp>
      <p:sp>
        <p:nvSpPr>
          <p:cNvPr id="186" name="Circle">
            <a:extLst>
              <a:ext uri="{FF2B5EF4-FFF2-40B4-BE49-F238E27FC236}">
                <a16:creationId xmlns:a16="http://schemas.microsoft.com/office/drawing/2014/main" xmlns="" id="{3AB5087F-EDF1-4155-8597-C9CFE755551C}"/>
              </a:ext>
            </a:extLst>
          </p:cNvPr>
          <p:cNvSpPr/>
          <p:nvPr/>
        </p:nvSpPr>
        <p:spPr>
          <a:xfrm flipV="1">
            <a:off x="8889083" y="2288364"/>
            <a:ext cx="129333" cy="129333"/>
          </a:xfrm>
          <a:prstGeom prst="diamond">
            <a:avLst/>
          </a:prstGeom>
          <a:solidFill>
            <a:schemeClr val="accent4"/>
          </a:solidFill>
          <a:ln w="12700" cap="flat">
            <a:noFill/>
            <a:miter lim="400000"/>
          </a:ln>
          <a:effectLst/>
        </p:spPr>
        <p:txBody>
          <a:bodyPr wrap="square" lIns="0" tIns="0" rIns="0" bIns="0" numCol="1" anchor="t">
            <a:noAutofit/>
          </a:bodyPr>
          <a:lstStyle/>
          <a:p>
            <a:endParaRPr lang="en-GB" sz="3200" dirty="0">
              <a:latin typeface="+mj-lt"/>
            </a:endParaRPr>
          </a:p>
        </p:txBody>
      </p:sp>
      <p:sp>
        <p:nvSpPr>
          <p:cNvPr id="187" name="Circle">
            <a:extLst>
              <a:ext uri="{FF2B5EF4-FFF2-40B4-BE49-F238E27FC236}">
                <a16:creationId xmlns:a16="http://schemas.microsoft.com/office/drawing/2014/main" xmlns="" id="{2E682E4D-FFB0-46E6-A9D1-D8656CC8DA99}"/>
              </a:ext>
            </a:extLst>
          </p:cNvPr>
          <p:cNvSpPr/>
          <p:nvPr/>
        </p:nvSpPr>
        <p:spPr>
          <a:xfrm flipV="1">
            <a:off x="8618389" y="5170247"/>
            <a:ext cx="129333" cy="129333"/>
          </a:xfrm>
          <a:prstGeom prst="diamond">
            <a:avLst/>
          </a:prstGeom>
          <a:solidFill>
            <a:schemeClr val="accent5"/>
          </a:solidFill>
          <a:ln w="12700" cap="flat">
            <a:noFill/>
            <a:miter lim="400000"/>
          </a:ln>
          <a:effectLst/>
        </p:spPr>
        <p:txBody>
          <a:bodyPr wrap="square" lIns="0" tIns="0" rIns="0" bIns="0" numCol="1" anchor="t">
            <a:noAutofit/>
          </a:bodyPr>
          <a:lstStyle/>
          <a:p>
            <a:endParaRPr lang="en-GB" sz="3200" dirty="0">
              <a:latin typeface="+mj-lt"/>
            </a:endParaRPr>
          </a:p>
        </p:txBody>
      </p:sp>
      <p:sp>
        <p:nvSpPr>
          <p:cNvPr id="188" name="TextBox 157">
            <a:extLst>
              <a:ext uri="{FF2B5EF4-FFF2-40B4-BE49-F238E27FC236}">
                <a16:creationId xmlns:a16="http://schemas.microsoft.com/office/drawing/2014/main" xmlns="" id="{62F0274F-A816-40B5-80E1-EADB4F311CAE}"/>
              </a:ext>
            </a:extLst>
          </p:cNvPr>
          <p:cNvSpPr txBox="1"/>
          <p:nvPr/>
        </p:nvSpPr>
        <p:spPr>
          <a:xfrm>
            <a:off x="9051161" y="2152975"/>
            <a:ext cx="2254976" cy="400110"/>
          </a:xfrm>
          <a:prstGeom prst="rect">
            <a:avLst/>
          </a:prstGeom>
          <a:noFill/>
        </p:spPr>
        <p:txBody>
          <a:bodyPr wrap="none" rtlCol="0" anchor="ctr" anchorCtr="0">
            <a:spAutoFit/>
          </a:bodyPr>
          <a:lstStyle/>
          <a:p>
            <a:r>
              <a:rPr lang="en-GB" sz="2000" b="1" dirty="0">
                <a:solidFill>
                  <a:srgbClr val="FFC000"/>
                </a:solidFill>
                <a:latin typeface="+mj-lt"/>
                <a:ea typeface="League Spartan" charset="0"/>
                <a:cs typeface="Poppins" pitchFamily="2" charset="77"/>
              </a:rPr>
              <a:t>Análisis de la causa raíz:</a:t>
            </a:r>
          </a:p>
        </p:txBody>
      </p:sp>
      <p:sp>
        <p:nvSpPr>
          <p:cNvPr id="189" name="Subtitle 2">
            <a:extLst>
              <a:ext uri="{FF2B5EF4-FFF2-40B4-BE49-F238E27FC236}">
                <a16:creationId xmlns:a16="http://schemas.microsoft.com/office/drawing/2014/main" xmlns="" id="{7FB88D8D-F688-47D4-B107-37F0EAD10EEF}"/>
              </a:ext>
            </a:extLst>
          </p:cNvPr>
          <p:cNvSpPr txBox="1">
            <a:spLocks/>
          </p:cNvSpPr>
          <p:nvPr/>
        </p:nvSpPr>
        <p:spPr>
          <a:xfrm>
            <a:off x="8997673" y="2588868"/>
            <a:ext cx="2558967"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Herramienta utilizada tanto de forma reactiva, para investigar un evento adverso que ya se ha producido, como de forma proactiva, para </a:t>
            </a:r>
            <a:r>
              <a:rPr lang="en-GB" sz="1800" dirty="0" err="1">
                <a:solidFill>
                  <a:schemeClr val="tx1"/>
                </a:solidFill>
                <a:latin typeface="+mj-lt"/>
                <a:ea typeface="Lato Light" panose="020F0502020204030203" pitchFamily="34" charset="0"/>
                <a:cs typeface="Mukta ExtraLight" panose="020B0000000000000000" pitchFamily="34" charset="77"/>
              </a:rPr>
              <a:t>analizar </a:t>
            </a:r>
            <a:r>
              <a:rPr lang="en-GB" sz="1800" dirty="0">
                <a:solidFill>
                  <a:schemeClr val="tx1"/>
                </a:solidFill>
                <a:latin typeface="+mj-lt"/>
                <a:ea typeface="Lato Light" panose="020F0502020204030203" pitchFamily="34" charset="0"/>
                <a:cs typeface="Mukta ExtraLight" panose="020B0000000000000000" pitchFamily="34" charset="77"/>
              </a:rPr>
              <a:t>y mejorar los procesos y sistemas antes de que se rompan (Preuss, 2003)</a:t>
            </a:r>
          </a:p>
        </p:txBody>
      </p:sp>
      <p:sp>
        <p:nvSpPr>
          <p:cNvPr id="190" name="TextBox 159">
            <a:extLst>
              <a:ext uri="{FF2B5EF4-FFF2-40B4-BE49-F238E27FC236}">
                <a16:creationId xmlns:a16="http://schemas.microsoft.com/office/drawing/2014/main" xmlns="" id="{A266A173-E861-4597-9545-32B4FFC7752A}"/>
              </a:ext>
            </a:extLst>
          </p:cNvPr>
          <p:cNvSpPr txBox="1"/>
          <p:nvPr/>
        </p:nvSpPr>
        <p:spPr>
          <a:xfrm>
            <a:off x="8939056" y="5020495"/>
            <a:ext cx="2876316" cy="1231106"/>
          </a:xfrm>
          <a:prstGeom prst="rect">
            <a:avLst/>
          </a:prstGeom>
          <a:noFill/>
        </p:spPr>
        <p:txBody>
          <a:bodyPr wrap="square" rtlCol="0" anchor="ctr" anchorCtr="0">
            <a:spAutoFit/>
          </a:bodyPr>
          <a:lstStyle/>
          <a:p>
            <a:r>
              <a:rPr lang="en-GB" b="1" dirty="0">
                <a:solidFill>
                  <a:srgbClr val="4472C4"/>
                </a:solidFill>
                <a:latin typeface="+mj-lt"/>
                <a:ea typeface="League Spartan" charset="0"/>
                <a:cs typeface="Poppins" pitchFamily="2" charset="77"/>
              </a:rPr>
              <a:t>Síntoma</a:t>
            </a:r>
          </a:p>
          <a:p>
            <a:r>
              <a:rPr lang="en-GB" dirty="0">
                <a:solidFill>
                  <a:schemeClr val="tx1"/>
                </a:solidFill>
                <a:latin typeface="+mj-lt"/>
                <a:ea typeface="Lato Light" panose="020F0502020204030203" pitchFamily="34" charset="0"/>
                <a:cs typeface="Mukta ExtraLight" panose="020B0000000000000000" pitchFamily="34" charset="77"/>
              </a:rPr>
              <a:t>una brecha entre las expectativas y la realidad</a:t>
            </a:r>
          </a:p>
          <a:p>
            <a:endParaRPr lang="en-GB" sz="20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2362507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20517" y="569099"/>
            <a:ext cx="8852375" cy="697353"/>
          </a:xfrm>
        </p:spPr>
        <p:txBody>
          <a:bodyPr>
            <a:normAutofit/>
          </a:bodyPr>
          <a:lstStyle/>
          <a:p>
            <a:r>
              <a:rPr lang="en-GB" dirty="0"/>
              <a:t>Cómo identificar los riesgos: Análisis de la causa raíz</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3706080"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análisis de la causa raíz es uno de los instrumentos esenciales de la gestión empresarial.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Implica el registro de los errores, sus causas y la evaluación estadística de estos datos, a la que sigue una evaluación y las medidas derivadas para la reducción de errores.</a:t>
            </a:r>
          </a:p>
        </p:txBody>
      </p:sp>
      <p:sp>
        <p:nvSpPr>
          <p:cNvPr id="24" name="Shape 24627">
            <a:extLst>
              <a:ext uri="{FF2B5EF4-FFF2-40B4-BE49-F238E27FC236}">
                <a16:creationId xmlns:a16="http://schemas.microsoft.com/office/drawing/2014/main" xmlns="" id="{FC0D1B59-6836-404A-BA80-17418FB9A650}"/>
              </a:ext>
            </a:extLst>
          </p:cNvPr>
          <p:cNvSpPr/>
          <p:nvPr/>
        </p:nvSpPr>
        <p:spPr>
          <a:xfrm>
            <a:off x="5646705" y="2072620"/>
            <a:ext cx="2852200" cy="3930181"/>
          </a:xfrm>
          <a:custGeom>
            <a:avLst/>
            <a:gdLst/>
            <a:ahLst/>
            <a:cxnLst>
              <a:cxn ang="0">
                <a:pos x="wd2" y="hd2"/>
              </a:cxn>
              <a:cxn ang="5400000">
                <a:pos x="wd2" y="hd2"/>
              </a:cxn>
              <a:cxn ang="10800000">
                <a:pos x="wd2" y="hd2"/>
              </a:cxn>
              <a:cxn ang="16200000">
                <a:pos x="wd2" y="hd2"/>
              </a:cxn>
            </a:cxnLst>
            <a:rect l="0" t="0" r="r" b="b"/>
            <a:pathLst>
              <a:path w="21404" h="21491" extrusionOk="0">
                <a:moveTo>
                  <a:pt x="8906" y="0"/>
                </a:moveTo>
                <a:cubicBezTo>
                  <a:pt x="8908" y="3"/>
                  <a:pt x="8910" y="5"/>
                  <a:pt x="8912" y="8"/>
                </a:cubicBezTo>
                <a:cubicBezTo>
                  <a:pt x="8913" y="10"/>
                  <a:pt x="8913" y="12"/>
                  <a:pt x="8915" y="14"/>
                </a:cubicBezTo>
                <a:lnTo>
                  <a:pt x="8917" y="14"/>
                </a:lnTo>
                <a:lnTo>
                  <a:pt x="8917" y="12"/>
                </a:lnTo>
                <a:cubicBezTo>
                  <a:pt x="8918" y="9"/>
                  <a:pt x="8917" y="6"/>
                  <a:pt x="8915" y="4"/>
                </a:cubicBezTo>
                <a:cubicBezTo>
                  <a:pt x="8913" y="2"/>
                  <a:pt x="8910" y="1"/>
                  <a:pt x="8906" y="0"/>
                </a:cubicBezTo>
                <a:close/>
                <a:moveTo>
                  <a:pt x="8915" y="14"/>
                </a:moveTo>
                <a:cubicBezTo>
                  <a:pt x="8912" y="19"/>
                  <a:pt x="8903" y="21"/>
                  <a:pt x="8895" y="22"/>
                </a:cubicBezTo>
                <a:cubicBezTo>
                  <a:pt x="8862" y="29"/>
                  <a:pt x="8831" y="39"/>
                  <a:pt x="8804" y="55"/>
                </a:cubicBezTo>
                <a:cubicBezTo>
                  <a:pt x="9093" y="398"/>
                  <a:pt x="9413" y="727"/>
                  <a:pt x="9758" y="1041"/>
                </a:cubicBezTo>
                <a:cubicBezTo>
                  <a:pt x="10147" y="1395"/>
                  <a:pt x="10569" y="1730"/>
                  <a:pt x="11038" y="2028"/>
                </a:cubicBezTo>
                <a:cubicBezTo>
                  <a:pt x="11310" y="2202"/>
                  <a:pt x="11606" y="2374"/>
                  <a:pt x="11704" y="2629"/>
                </a:cubicBezTo>
                <a:cubicBezTo>
                  <a:pt x="11746" y="2738"/>
                  <a:pt x="11745" y="2848"/>
                  <a:pt x="11740" y="2960"/>
                </a:cubicBezTo>
                <a:cubicBezTo>
                  <a:pt x="11716" y="3435"/>
                  <a:pt x="11614" y="3919"/>
                  <a:pt x="11443" y="4380"/>
                </a:cubicBezTo>
                <a:cubicBezTo>
                  <a:pt x="11414" y="4457"/>
                  <a:pt x="11384" y="4534"/>
                  <a:pt x="11351" y="4610"/>
                </a:cubicBezTo>
                <a:lnTo>
                  <a:pt x="7752" y="2503"/>
                </a:lnTo>
                <a:lnTo>
                  <a:pt x="7596" y="2637"/>
                </a:lnTo>
                <a:cubicBezTo>
                  <a:pt x="8432" y="3131"/>
                  <a:pt x="9268" y="3627"/>
                  <a:pt x="10102" y="4123"/>
                </a:cubicBezTo>
                <a:cubicBezTo>
                  <a:pt x="10357" y="4275"/>
                  <a:pt x="10611" y="4431"/>
                  <a:pt x="10793" y="4629"/>
                </a:cubicBezTo>
                <a:cubicBezTo>
                  <a:pt x="10848" y="4688"/>
                  <a:pt x="10896" y="4751"/>
                  <a:pt x="10935" y="4817"/>
                </a:cubicBezTo>
                <a:cubicBezTo>
                  <a:pt x="10973" y="4882"/>
                  <a:pt x="11002" y="4949"/>
                  <a:pt x="11026" y="5019"/>
                </a:cubicBezTo>
                <a:cubicBezTo>
                  <a:pt x="11159" y="5404"/>
                  <a:pt x="11099" y="5798"/>
                  <a:pt x="11013" y="6186"/>
                </a:cubicBezTo>
                <a:cubicBezTo>
                  <a:pt x="10894" y="6716"/>
                  <a:pt x="10718" y="7250"/>
                  <a:pt x="10605" y="7783"/>
                </a:cubicBezTo>
                <a:cubicBezTo>
                  <a:pt x="10568" y="7956"/>
                  <a:pt x="10537" y="8130"/>
                  <a:pt x="10469" y="8297"/>
                </a:cubicBezTo>
                <a:cubicBezTo>
                  <a:pt x="10404" y="8455"/>
                  <a:pt x="10278" y="8611"/>
                  <a:pt x="10061" y="8620"/>
                </a:cubicBezTo>
                <a:cubicBezTo>
                  <a:pt x="9876" y="8629"/>
                  <a:pt x="9735" y="8520"/>
                  <a:pt x="9619" y="8412"/>
                </a:cubicBezTo>
                <a:cubicBezTo>
                  <a:pt x="9459" y="8263"/>
                  <a:pt x="9307" y="8108"/>
                  <a:pt x="9153" y="7955"/>
                </a:cubicBezTo>
                <a:cubicBezTo>
                  <a:pt x="9134" y="7936"/>
                  <a:pt x="9114" y="7916"/>
                  <a:pt x="9095" y="7896"/>
                </a:cubicBezTo>
                <a:cubicBezTo>
                  <a:pt x="9085" y="7887"/>
                  <a:pt x="9076" y="7877"/>
                  <a:pt x="9067" y="7866"/>
                </a:cubicBezTo>
                <a:cubicBezTo>
                  <a:pt x="9022" y="7811"/>
                  <a:pt x="9000" y="7748"/>
                  <a:pt x="8987" y="7684"/>
                </a:cubicBezTo>
                <a:cubicBezTo>
                  <a:pt x="8860" y="7096"/>
                  <a:pt x="9000" y="6491"/>
                  <a:pt x="9386" y="5966"/>
                </a:cubicBezTo>
                <a:lnTo>
                  <a:pt x="9350" y="5865"/>
                </a:lnTo>
                <a:cubicBezTo>
                  <a:pt x="9078" y="6185"/>
                  <a:pt x="8876" y="6533"/>
                  <a:pt x="8751" y="6898"/>
                </a:cubicBezTo>
                <a:cubicBezTo>
                  <a:pt x="8679" y="7106"/>
                  <a:pt x="8632" y="7320"/>
                  <a:pt x="8612" y="7534"/>
                </a:cubicBezTo>
                <a:cubicBezTo>
                  <a:pt x="8478" y="7365"/>
                  <a:pt x="8339" y="7195"/>
                  <a:pt x="8204" y="7025"/>
                </a:cubicBezTo>
                <a:cubicBezTo>
                  <a:pt x="8020" y="6793"/>
                  <a:pt x="7834" y="6562"/>
                  <a:pt x="7675" y="6321"/>
                </a:cubicBezTo>
                <a:cubicBezTo>
                  <a:pt x="7521" y="6087"/>
                  <a:pt x="7390" y="5845"/>
                  <a:pt x="7286" y="5597"/>
                </a:cubicBezTo>
                <a:cubicBezTo>
                  <a:pt x="7280" y="5632"/>
                  <a:pt x="7236" y="5657"/>
                  <a:pt x="7188" y="5652"/>
                </a:cubicBezTo>
                <a:cubicBezTo>
                  <a:pt x="7132" y="5646"/>
                  <a:pt x="7066" y="5630"/>
                  <a:pt x="7066" y="5666"/>
                </a:cubicBezTo>
                <a:cubicBezTo>
                  <a:pt x="7067" y="5696"/>
                  <a:pt x="7125" y="5701"/>
                  <a:pt x="7136" y="5672"/>
                </a:cubicBezTo>
                <a:cubicBezTo>
                  <a:pt x="7484" y="6392"/>
                  <a:pt x="7917" y="7090"/>
                  <a:pt x="8421" y="7755"/>
                </a:cubicBezTo>
                <a:cubicBezTo>
                  <a:pt x="8561" y="7939"/>
                  <a:pt x="8698" y="8124"/>
                  <a:pt x="8845" y="8305"/>
                </a:cubicBezTo>
                <a:cubicBezTo>
                  <a:pt x="8029" y="8074"/>
                  <a:pt x="7243" y="7792"/>
                  <a:pt x="6500" y="7460"/>
                </a:cubicBezTo>
                <a:cubicBezTo>
                  <a:pt x="5816" y="7154"/>
                  <a:pt x="5169" y="6807"/>
                  <a:pt x="4555" y="6430"/>
                </a:cubicBezTo>
                <a:cubicBezTo>
                  <a:pt x="3832" y="5988"/>
                  <a:pt x="3153" y="5507"/>
                  <a:pt x="2529" y="4985"/>
                </a:cubicBezTo>
                <a:lnTo>
                  <a:pt x="2390" y="5043"/>
                </a:lnTo>
                <a:cubicBezTo>
                  <a:pt x="2799" y="5457"/>
                  <a:pt x="3248" y="5846"/>
                  <a:pt x="3736" y="6208"/>
                </a:cubicBezTo>
                <a:cubicBezTo>
                  <a:pt x="4224" y="6570"/>
                  <a:pt x="4752" y="6905"/>
                  <a:pt x="5310" y="7209"/>
                </a:cubicBezTo>
                <a:cubicBezTo>
                  <a:pt x="5149" y="7306"/>
                  <a:pt x="4984" y="7399"/>
                  <a:pt x="4816" y="7488"/>
                </a:cubicBezTo>
                <a:cubicBezTo>
                  <a:pt x="4190" y="7818"/>
                  <a:pt x="3511" y="8093"/>
                  <a:pt x="2795" y="8305"/>
                </a:cubicBezTo>
                <a:cubicBezTo>
                  <a:pt x="2797" y="8307"/>
                  <a:pt x="2799" y="8309"/>
                  <a:pt x="2801" y="8311"/>
                </a:cubicBezTo>
                <a:cubicBezTo>
                  <a:pt x="2836" y="8347"/>
                  <a:pt x="2887" y="8375"/>
                  <a:pt x="2948" y="8380"/>
                </a:cubicBezTo>
                <a:cubicBezTo>
                  <a:pt x="3431" y="8270"/>
                  <a:pt x="3891" y="8114"/>
                  <a:pt x="4316" y="7915"/>
                </a:cubicBezTo>
                <a:cubicBezTo>
                  <a:pt x="4666" y="7751"/>
                  <a:pt x="4999" y="7557"/>
                  <a:pt x="5404" y="7484"/>
                </a:cubicBezTo>
                <a:cubicBezTo>
                  <a:pt x="5547" y="7458"/>
                  <a:pt x="5697" y="7449"/>
                  <a:pt x="5837" y="7484"/>
                </a:cubicBezTo>
                <a:cubicBezTo>
                  <a:pt x="5911" y="7502"/>
                  <a:pt x="5978" y="7533"/>
                  <a:pt x="6045" y="7563"/>
                </a:cubicBezTo>
                <a:cubicBezTo>
                  <a:pt x="6835" y="7919"/>
                  <a:pt x="7642" y="8275"/>
                  <a:pt x="8421" y="8639"/>
                </a:cubicBezTo>
                <a:cubicBezTo>
                  <a:pt x="8607" y="8726"/>
                  <a:pt x="8788" y="8813"/>
                  <a:pt x="8970" y="8903"/>
                </a:cubicBezTo>
                <a:cubicBezTo>
                  <a:pt x="8667" y="9042"/>
                  <a:pt x="8363" y="9179"/>
                  <a:pt x="8057" y="9314"/>
                </a:cubicBezTo>
                <a:cubicBezTo>
                  <a:pt x="7036" y="9763"/>
                  <a:pt x="5991" y="10183"/>
                  <a:pt x="4932" y="10582"/>
                </a:cubicBezTo>
                <a:cubicBezTo>
                  <a:pt x="4936" y="10587"/>
                  <a:pt x="4939" y="10591"/>
                  <a:pt x="4943" y="10596"/>
                </a:cubicBezTo>
                <a:cubicBezTo>
                  <a:pt x="4992" y="10652"/>
                  <a:pt x="5079" y="10682"/>
                  <a:pt x="5168" y="10679"/>
                </a:cubicBezTo>
                <a:cubicBezTo>
                  <a:pt x="5827" y="10431"/>
                  <a:pt x="6478" y="10170"/>
                  <a:pt x="7119" y="9898"/>
                </a:cubicBezTo>
                <a:cubicBezTo>
                  <a:pt x="7444" y="9761"/>
                  <a:pt x="7779" y="9620"/>
                  <a:pt x="8107" y="9494"/>
                </a:cubicBezTo>
                <a:cubicBezTo>
                  <a:pt x="8446" y="9364"/>
                  <a:pt x="8792" y="9248"/>
                  <a:pt x="9181" y="9267"/>
                </a:cubicBezTo>
                <a:cubicBezTo>
                  <a:pt x="9338" y="9275"/>
                  <a:pt x="9493" y="9307"/>
                  <a:pt x="9622" y="9373"/>
                </a:cubicBezTo>
                <a:cubicBezTo>
                  <a:pt x="9808" y="9467"/>
                  <a:pt x="9919" y="9617"/>
                  <a:pt x="10008" y="9771"/>
                </a:cubicBezTo>
                <a:cubicBezTo>
                  <a:pt x="10386" y="10425"/>
                  <a:pt x="10430" y="11144"/>
                  <a:pt x="10519" y="11849"/>
                </a:cubicBezTo>
                <a:cubicBezTo>
                  <a:pt x="10674" y="13094"/>
                  <a:pt x="10911" y="14437"/>
                  <a:pt x="9767" y="15374"/>
                </a:cubicBezTo>
                <a:cubicBezTo>
                  <a:pt x="9502" y="15591"/>
                  <a:pt x="9182" y="15768"/>
                  <a:pt x="8823" y="15892"/>
                </a:cubicBezTo>
                <a:cubicBezTo>
                  <a:pt x="8208" y="16104"/>
                  <a:pt x="7432" y="16220"/>
                  <a:pt x="6581" y="16319"/>
                </a:cubicBezTo>
                <a:cubicBezTo>
                  <a:pt x="5730" y="16418"/>
                  <a:pt x="4805" y="16500"/>
                  <a:pt x="3891" y="16643"/>
                </a:cubicBezTo>
                <a:cubicBezTo>
                  <a:pt x="3248" y="16744"/>
                  <a:pt x="2607" y="16862"/>
                  <a:pt x="2005" y="17009"/>
                </a:cubicBezTo>
                <a:cubicBezTo>
                  <a:pt x="1697" y="17085"/>
                  <a:pt x="1398" y="17167"/>
                  <a:pt x="1126" y="17282"/>
                </a:cubicBezTo>
                <a:cubicBezTo>
                  <a:pt x="977" y="17345"/>
                  <a:pt x="838" y="17416"/>
                  <a:pt x="694" y="17481"/>
                </a:cubicBezTo>
                <a:cubicBezTo>
                  <a:pt x="536" y="17552"/>
                  <a:pt x="370" y="17616"/>
                  <a:pt x="244" y="17725"/>
                </a:cubicBezTo>
                <a:cubicBezTo>
                  <a:pt x="45" y="17897"/>
                  <a:pt x="-179" y="18069"/>
                  <a:pt x="225" y="17895"/>
                </a:cubicBezTo>
                <a:cubicBezTo>
                  <a:pt x="833" y="17633"/>
                  <a:pt x="2236" y="17132"/>
                  <a:pt x="3896" y="16906"/>
                </a:cubicBezTo>
                <a:cubicBezTo>
                  <a:pt x="3777" y="17053"/>
                  <a:pt x="3509" y="17241"/>
                  <a:pt x="3019" y="17523"/>
                </a:cubicBezTo>
                <a:cubicBezTo>
                  <a:pt x="2849" y="17621"/>
                  <a:pt x="2695" y="17693"/>
                  <a:pt x="2581" y="17761"/>
                </a:cubicBezTo>
                <a:cubicBezTo>
                  <a:pt x="2334" y="17910"/>
                  <a:pt x="2368" y="17940"/>
                  <a:pt x="2659" y="17852"/>
                </a:cubicBezTo>
                <a:cubicBezTo>
                  <a:pt x="2794" y="17811"/>
                  <a:pt x="2989" y="17770"/>
                  <a:pt x="3183" y="17654"/>
                </a:cubicBezTo>
                <a:cubicBezTo>
                  <a:pt x="3687" y="17353"/>
                  <a:pt x="4054" y="17045"/>
                  <a:pt x="4483" y="16892"/>
                </a:cubicBezTo>
                <a:cubicBezTo>
                  <a:pt x="5131" y="16660"/>
                  <a:pt x="5815" y="16659"/>
                  <a:pt x="6403" y="16597"/>
                </a:cubicBezTo>
                <a:cubicBezTo>
                  <a:pt x="7000" y="16534"/>
                  <a:pt x="7522" y="16453"/>
                  <a:pt x="7888" y="16406"/>
                </a:cubicBezTo>
                <a:cubicBezTo>
                  <a:pt x="8538" y="16321"/>
                  <a:pt x="9044" y="16287"/>
                  <a:pt x="9531" y="16230"/>
                </a:cubicBezTo>
                <a:cubicBezTo>
                  <a:pt x="9192" y="16475"/>
                  <a:pt x="8934" y="16793"/>
                  <a:pt x="8618" y="17253"/>
                </a:cubicBezTo>
                <a:cubicBezTo>
                  <a:pt x="8398" y="17572"/>
                  <a:pt x="8114" y="17996"/>
                  <a:pt x="7638" y="18110"/>
                </a:cubicBezTo>
                <a:cubicBezTo>
                  <a:pt x="7218" y="18211"/>
                  <a:pt x="6787" y="18184"/>
                  <a:pt x="6442" y="18124"/>
                </a:cubicBezTo>
                <a:cubicBezTo>
                  <a:pt x="6024" y="18052"/>
                  <a:pt x="5974" y="18084"/>
                  <a:pt x="6375" y="18199"/>
                </a:cubicBezTo>
                <a:cubicBezTo>
                  <a:pt x="6726" y="18300"/>
                  <a:pt x="7180" y="18383"/>
                  <a:pt x="7649" y="18353"/>
                </a:cubicBezTo>
                <a:cubicBezTo>
                  <a:pt x="8163" y="18320"/>
                  <a:pt x="8692" y="17994"/>
                  <a:pt x="9100" y="17400"/>
                </a:cubicBezTo>
                <a:cubicBezTo>
                  <a:pt x="9455" y="16885"/>
                  <a:pt x="10054" y="16139"/>
                  <a:pt x="10255" y="16175"/>
                </a:cubicBezTo>
                <a:cubicBezTo>
                  <a:pt x="10517" y="16222"/>
                  <a:pt x="10428" y="16653"/>
                  <a:pt x="10249" y="16970"/>
                </a:cubicBezTo>
                <a:cubicBezTo>
                  <a:pt x="9333" y="18591"/>
                  <a:pt x="9705" y="18645"/>
                  <a:pt x="9250" y="18832"/>
                </a:cubicBezTo>
                <a:cubicBezTo>
                  <a:pt x="8931" y="18964"/>
                  <a:pt x="8058" y="19200"/>
                  <a:pt x="7385" y="19683"/>
                </a:cubicBezTo>
                <a:cubicBezTo>
                  <a:pt x="7110" y="19881"/>
                  <a:pt x="6911" y="20030"/>
                  <a:pt x="6764" y="20140"/>
                </a:cubicBezTo>
                <a:cubicBezTo>
                  <a:pt x="6526" y="20319"/>
                  <a:pt x="6569" y="20361"/>
                  <a:pt x="6850" y="20221"/>
                </a:cubicBezTo>
                <a:cubicBezTo>
                  <a:pt x="7038" y="20128"/>
                  <a:pt x="7281" y="20001"/>
                  <a:pt x="7574" y="19829"/>
                </a:cubicBezTo>
                <a:cubicBezTo>
                  <a:pt x="8411" y="19340"/>
                  <a:pt x="9041" y="19223"/>
                  <a:pt x="9331" y="19176"/>
                </a:cubicBezTo>
                <a:cubicBezTo>
                  <a:pt x="9171" y="19628"/>
                  <a:pt x="8882" y="19989"/>
                  <a:pt x="8587" y="20284"/>
                </a:cubicBezTo>
                <a:cubicBezTo>
                  <a:pt x="7706" y="21166"/>
                  <a:pt x="5443" y="21151"/>
                  <a:pt x="3986" y="21038"/>
                </a:cubicBezTo>
                <a:cubicBezTo>
                  <a:pt x="3218" y="20979"/>
                  <a:pt x="3601" y="21087"/>
                  <a:pt x="4028" y="21150"/>
                </a:cubicBezTo>
                <a:cubicBezTo>
                  <a:pt x="7086" y="21600"/>
                  <a:pt x="9355" y="21295"/>
                  <a:pt x="10061" y="18687"/>
                </a:cubicBezTo>
                <a:cubicBezTo>
                  <a:pt x="10413" y="17385"/>
                  <a:pt x="10684" y="17482"/>
                  <a:pt x="10968" y="16588"/>
                </a:cubicBezTo>
                <a:cubicBezTo>
                  <a:pt x="11065" y="16804"/>
                  <a:pt x="11249" y="17300"/>
                  <a:pt x="11182" y="18005"/>
                </a:cubicBezTo>
                <a:cubicBezTo>
                  <a:pt x="11158" y="18253"/>
                  <a:pt x="11149" y="18457"/>
                  <a:pt x="11149" y="18616"/>
                </a:cubicBezTo>
                <a:cubicBezTo>
                  <a:pt x="11147" y="18901"/>
                  <a:pt x="11224" y="18902"/>
                  <a:pt x="11296" y="18620"/>
                </a:cubicBezTo>
                <a:cubicBezTo>
                  <a:pt x="11334" y="18471"/>
                  <a:pt x="11382" y="18274"/>
                  <a:pt x="11437" y="18017"/>
                </a:cubicBezTo>
                <a:cubicBezTo>
                  <a:pt x="11686" y="16860"/>
                  <a:pt x="11283" y="15788"/>
                  <a:pt x="11723" y="15900"/>
                </a:cubicBezTo>
                <a:cubicBezTo>
                  <a:pt x="12147" y="16008"/>
                  <a:pt x="12576" y="17071"/>
                  <a:pt x="12361" y="17750"/>
                </a:cubicBezTo>
                <a:cubicBezTo>
                  <a:pt x="12326" y="17861"/>
                  <a:pt x="12285" y="17972"/>
                  <a:pt x="12250" y="18080"/>
                </a:cubicBezTo>
                <a:cubicBezTo>
                  <a:pt x="12064" y="18651"/>
                  <a:pt x="12228" y="18976"/>
                  <a:pt x="12347" y="19467"/>
                </a:cubicBezTo>
                <a:cubicBezTo>
                  <a:pt x="12378" y="19594"/>
                  <a:pt x="12408" y="19783"/>
                  <a:pt x="12100" y="20039"/>
                </a:cubicBezTo>
                <a:cubicBezTo>
                  <a:pt x="11896" y="20210"/>
                  <a:pt x="11752" y="20462"/>
                  <a:pt x="11601" y="20773"/>
                </a:cubicBezTo>
                <a:cubicBezTo>
                  <a:pt x="11498" y="20984"/>
                  <a:pt x="11296" y="21238"/>
                  <a:pt x="10979" y="21323"/>
                </a:cubicBezTo>
                <a:cubicBezTo>
                  <a:pt x="10895" y="21346"/>
                  <a:pt x="10808" y="21362"/>
                  <a:pt x="10721" y="21372"/>
                </a:cubicBezTo>
                <a:cubicBezTo>
                  <a:pt x="10173" y="21434"/>
                  <a:pt x="10084" y="21459"/>
                  <a:pt x="10638" y="21487"/>
                </a:cubicBezTo>
                <a:cubicBezTo>
                  <a:pt x="10765" y="21494"/>
                  <a:pt x="10897" y="21492"/>
                  <a:pt x="11026" y="21479"/>
                </a:cubicBezTo>
                <a:cubicBezTo>
                  <a:pt x="11381" y="21444"/>
                  <a:pt x="11763" y="21241"/>
                  <a:pt x="11959" y="20852"/>
                </a:cubicBezTo>
                <a:cubicBezTo>
                  <a:pt x="12154" y="20467"/>
                  <a:pt x="12421" y="20263"/>
                  <a:pt x="12744" y="20060"/>
                </a:cubicBezTo>
                <a:cubicBezTo>
                  <a:pt x="12782" y="20086"/>
                  <a:pt x="12820" y="20112"/>
                  <a:pt x="12861" y="20138"/>
                </a:cubicBezTo>
                <a:cubicBezTo>
                  <a:pt x="13615" y="20625"/>
                  <a:pt x="14036" y="20846"/>
                  <a:pt x="16355" y="20893"/>
                </a:cubicBezTo>
                <a:cubicBezTo>
                  <a:pt x="19073" y="20948"/>
                  <a:pt x="19722" y="21062"/>
                  <a:pt x="20368" y="21226"/>
                </a:cubicBezTo>
                <a:cubicBezTo>
                  <a:pt x="21030" y="21395"/>
                  <a:pt x="21127" y="21302"/>
                  <a:pt x="20617" y="21137"/>
                </a:cubicBezTo>
                <a:cubicBezTo>
                  <a:pt x="19887" y="20902"/>
                  <a:pt x="19390" y="20711"/>
                  <a:pt x="16385" y="20634"/>
                </a:cubicBezTo>
                <a:cubicBezTo>
                  <a:pt x="14698" y="20591"/>
                  <a:pt x="14167" y="20420"/>
                  <a:pt x="13699" y="20147"/>
                </a:cubicBezTo>
                <a:cubicBezTo>
                  <a:pt x="13595" y="20086"/>
                  <a:pt x="13495" y="20019"/>
                  <a:pt x="13385" y="19948"/>
                </a:cubicBezTo>
                <a:cubicBezTo>
                  <a:pt x="12768" y="19550"/>
                  <a:pt x="12576" y="19096"/>
                  <a:pt x="12714" y="18452"/>
                </a:cubicBezTo>
                <a:cubicBezTo>
                  <a:pt x="12940" y="18586"/>
                  <a:pt x="13246" y="18739"/>
                  <a:pt x="13768" y="18907"/>
                </a:cubicBezTo>
                <a:cubicBezTo>
                  <a:pt x="14026" y="18990"/>
                  <a:pt x="14229" y="19055"/>
                  <a:pt x="14387" y="19103"/>
                </a:cubicBezTo>
                <a:cubicBezTo>
                  <a:pt x="14718" y="19204"/>
                  <a:pt x="14756" y="19148"/>
                  <a:pt x="14448" y="18996"/>
                </a:cubicBezTo>
                <a:cubicBezTo>
                  <a:pt x="14310" y="18927"/>
                  <a:pt x="14136" y="18847"/>
                  <a:pt x="13924" y="18757"/>
                </a:cubicBezTo>
                <a:cubicBezTo>
                  <a:pt x="13422" y="18545"/>
                  <a:pt x="13119" y="18362"/>
                  <a:pt x="12941" y="18215"/>
                </a:cubicBezTo>
                <a:cubicBezTo>
                  <a:pt x="12815" y="18111"/>
                  <a:pt x="12817" y="17995"/>
                  <a:pt x="12861" y="17841"/>
                </a:cubicBezTo>
                <a:cubicBezTo>
                  <a:pt x="13045" y="17192"/>
                  <a:pt x="12987" y="16619"/>
                  <a:pt x="12841" y="16173"/>
                </a:cubicBezTo>
                <a:cubicBezTo>
                  <a:pt x="13133" y="16304"/>
                  <a:pt x="13524" y="16411"/>
                  <a:pt x="14010" y="16486"/>
                </a:cubicBezTo>
                <a:cubicBezTo>
                  <a:pt x="14129" y="16505"/>
                  <a:pt x="14507" y="16582"/>
                  <a:pt x="14674" y="16652"/>
                </a:cubicBezTo>
                <a:cubicBezTo>
                  <a:pt x="15318" y="16923"/>
                  <a:pt x="15817" y="17260"/>
                  <a:pt x="15779" y="18137"/>
                </a:cubicBezTo>
                <a:cubicBezTo>
                  <a:pt x="15748" y="18833"/>
                  <a:pt x="16094" y="19500"/>
                  <a:pt x="16624" y="19732"/>
                </a:cubicBezTo>
                <a:cubicBezTo>
                  <a:pt x="17009" y="19900"/>
                  <a:pt x="17457" y="19989"/>
                  <a:pt x="17826" y="20007"/>
                </a:cubicBezTo>
                <a:cubicBezTo>
                  <a:pt x="18282" y="20029"/>
                  <a:pt x="18275" y="19998"/>
                  <a:pt x="17842" y="19914"/>
                </a:cubicBezTo>
                <a:cubicBezTo>
                  <a:pt x="17522" y="19852"/>
                  <a:pt x="17146" y="19737"/>
                  <a:pt x="16799" y="19558"/>
                </a:cubicBezTo>
                <a:cubicBezTo>
                  <a:pt x="16345" y="19324"/>
                  <a:pt x="16274" y="18557"/>
                  <a:pt x="16302" y="18157"/>
                </a:cubicBezTo>
                <a:cubicBezTo>
                  <a:pt x="16346" y="17524"/>
                  <a:pt x="15998" y="17181"/>
                  <a:pt x="16144" y="16858"/>
                </a:cubicBezTo>
                <a:cubicBezTo>
                  <a:pt x="16176" y="16787"/>
                  <a:pt x="16410" y="16766"/>
                  <a:pt x="16544" y="16747"/>
                </a:cubicBezTo>
                <a:cubicBezTo>
                  <a:pt x="16965" y="16688"/>
                  <a:pt x="17309" y="16751"/>
                  <a:pt x="17693" y="16831"/>
                </a:cubicBezTo>
                <a:cubicBezTo>
                  <a:pt x="17879" y="16869"/>
                  <a:pt x="18038" y="16957"/>
                  <a:pt x="18123" y="17033"/>
                </a:cubicBezTo>
                <a:cubicBezTo>
                  <a:pt x="18323" y="17212"/>
                  <a:pt x="18596" y="17538"/>
                  <a:pt x="19358" y="17958"/>
                </a:cubicBezTo>
                <a:cubicBezTo>
                  <a:pt x="19609" y="18097"/>
                  <a:pt x="19810" y="18200"/>
                  <a:pt x="19966" y="18282"/>
                </a:cubicBezTo>
                <a:cubicBezTo>
                  <a:pt x="20127" y="18366"/>
                  <a:pt x="20223" y="18398"/>
                  <a:pt x="20244" y="18384"/>
                </a:cubicBezTo>
                <a:cubicBezTo>
                  <a:pt x="20266" y="18370"/>
                  <a:pt x="20214" y="18309"/>
                  <a:pt x="20079" y="18207"/>
                </a:cubicBezTo>
                <a:cubicBezTo>
                  <a:pt x="19944" y="18104"/>
                  <a:pt x="19770" y="17978"/>
                  <a:pt x="19552" y="17833"/>
                </a:cubicBezTo>
                <a:cubicBezTo>
                  <a:pt x="18902" y="17397"/>
                  <a:pt x="18659" y="17090"/>
                  <a:pt x="18564" y="16912"/>
                </a:cubicBezTo>
                <a:cubicBezTo>
                  <a:pt x="19161" y="16862"/>
                  <a:pt x="19727" y="16952"/>
                  <a:pt x="20219" y="17149"/>
                </a:cubicBezTo>
                <a:cubicBezTo>
                  <a:pt x="20317" y="17189"/>
                  <a:pt x="20408" y="17229"/>
                  <a:pt x="20500" y="17266"/>
                </a:cubicBezTo>
                <a:cubicBezTo>
                  <a:pt x="20590" y="17303"/>
                  <a:pt x="20681" y="17338"/>
                  <a:pt x="20761" y="17383"/>
                </a:cubicBezTo>
                <a:cubicBezTo>
                  <a:pt x="20921" y="17475"/>
                  <a:pt x="21037" y="17595"/>
                  <a:pt x="21127" y="17717"/>
                </a:cubicBezTo>
                <a:cubicBezTo>
                  <a:pt x="21176" y="17784"/>
                  <a:pt x="21246" y="17839"/>
                  <a:pt x="21330" y="17817"/>
                </a:cubicBezTo>
                <a:cubicBezTo>
                  <a:pt x="21421" y="17793"/>
                  <a:pt x="21412" y="17752"/>
                  <a:pt x="21386" y="17709"/>
                </a:cubicBezTo>
                <a:cubicBezTo>
                  <a:pt x="20598" y="16392"/>
                  <a:pt x="16566" y="16603"/>
                  <a:pt x="14481" y="16123"/>
                </a:cubicBezTo>
                <a:cubicBezTo>
                  <a:pt x="13848" y="15977"/>
                  <a:pt x="13311" y="15668"/>
                  <a:pt x="12963" y="15255"/>
                </a:cubicBezTo>
                <a:cubicBezTo>
                  <a:pt x="12558" y="14774"/>
                  <a:pt x="12448" y="14203"/>
                  <a:pt x="12353" y="13643"/>
                </a:cubicBezTo>
                <a:cubicBezTo>
                  <a:pt x="12236" y="12949"/>
                  <a:pt x="12129" y="12254"/>
                  <a:pt x="12095" y="11554"/>
                </a:cubicBezTo>
                <a:cubicBezTo>
                  <a:pt x="12059" y="10808"/>
                  <a:pt x="12114" y="10048"/>
                  <a:pt x="12483" y="9350"/>
                </a:cubicBezTo>
                <a:cubicBezTo>
                  <a:pt x="12511" y="9296"/>
                  <a:pt x="12542" y="9242"/>
                  <a:pt x="12599" y="9202"/>
                </a:cubicBezTo>
                <a:cubicBezTo>
                  <a:pt x="12674" y="9151"/>
                  <a:pt x="12777" y="9132"/>
                  <a:pt x="12879" y="9126"/>
                </a:cubicBezTo>
                <a:cubicBezTo>
                  <a:pt x="13228" y="9103"/>
                  <a:pt x="13560" y="9204"/>
                  <a:pt x="13890" y="9286"/>
                </a:cubicBezTo>
                <a:cubicBezTo>
                  <a:pt x="14318" y="9393"/>
                  <a:pt x="14758" y="9469"/>
                  <a:pt x="15206" y="9514"/>
                </a:cubicBezTo>
                <a:cubicBezTo>
                  <a:pt x="15263" y="9488"/>
                  <a:pt x="15311" y="9444"/>
                  <a:pt x="15325" y="9397"/>
                </a:cubicBezTo>
                <a:cubicBezTo>
                  <a:pt x="15326" y="9394"/>
                  <a:pt x="15325" y="9393"/>
                  <a:pt x="15325" y="9391"/>
                </a:cubicBezTo>
                <a:cubicBezTo>
                  <a:pt x="14595" y="9305"/>
                  <a:pt x="13877" y="9163"/>
                  <a:pt x="13199" y="8946"/>
                </a:cubicBezTo>
                <a:cubicBezTo>
                  <a:pt x="13144" y="8928"/>
                  <a:pt x="13088" y="8910"/>
                  <a:pt x="13033" y="8891"/>
                </a:cubicBezTo>
                <a:cubicBezTo>
                  <a:pt x="12969" y="8870"/>
                  <a:pt x="12905" y="8848"/>
                  <a:pt x="12841" y="8827"/>
                </a:cubicBezTo>
                <a:cubicBezTo>
                  <a:pt x="12922" y="8758"/>
                  <a:pt x="13006" y="8692"/>
                  <a:pt x="13094" y="8628"/>
                </a:cubicBezTo>
                <a:cubicBezTo>
                  <a:pt x="13271" y="8500"/>
                  <a:pt x="13460" y="8380"/>
                  <a:pt x="13657" y="8269"/>
                </a:cubicBezTo>
                <a:cubicBezTo>
                  <a:pt x="14961" y="7529"/>
                  <a:pt x="16495" y="7033"/>
                  <a:pt x="18122" y="6825"/>
                </a:cubicBezTo>
                <a:cubicBezTo>
                  <a:pt x="18149" y="6767"/>
                  <a:pt x="18151" y="6695"/>
                  <a:pt x="18095" y="6651"/>
                </a:cubicBezTo>
                <a:cubicBezTo>
                  <a:pt x="18093" y="6649"/>
                  <a:pt x="18091" y="6648"/>
                  <a:pt x="18089" y="6647"/>
                </a:cubicBezTo>
                <a:cubicBezTo>
                  <a:pt x="18087" y="6645"/>
                  <a:pt x="18085" y="6644"/>
                  <a:pt x="18084" y="6643"/>
                </a:cubicBezTo>
                <a:cubicBezTo>
                  <a:pt x="17107" y="6775"/>
                  <a:pt x="16155" y="6982"/>
                  <a:pt x="15242" y="7266"/>
                </a:cubicBezTo>
                <a:cubicBezTo>
                  <a:pt x="14744" y="7420"/>
                  <a:pt x="14261" y="7603"/>
                  <a:pt x="13793" y="7799"/>
                </a:cubicBezTo>
                <a:cubicBezTo>
                  <a:pt x="13823" y="7728"/>
                  <a:pt x="13855" y="7656"/>
                  <a:pt x="13888" y="7585"/>
                </a:cubicBezTo>
                <a:cubicBezTo>
                  <a:pt x="14139" y="7044"/>
                  <a:pt x="14487" y="6528"/>
                  <a:pt x="14917" y="6044"/>
                </a:cubicBezTo>
                <a:cubicBezTo>
                  <a:pt x="14913" y="6043"/>
                  <a:pt x="14910" y="6043"/>
                  <a:pt x="14906" y="6042"/>
                </a:cubicBezTo>
                <a:cubicBezTo>
                  <a:pt x="14845" y="6032"/>
                  <a:pt x="14781" y="6028"/>
                  <a:pt x="14726" y="6050"/>
                </a:cubicBezTo>
                <a:cubicBezTo>
                  <a:pt x="14419" y="6353"/>
                  <a:pt x="14162" y="6679"/>
                  <a:pt x="13954" y="7023"/>
                </a:cubicBezTo>
                <a:cubicBezTo>
                  <a:pt x="13780" y="7312"/>
                  <a:pt x="13639" y="7615"/>
                  <a:pt x="13383" y="7870"/>
                </a:cubicBezTo>
                <a:cubicBezTo>
                  <a:pt x="13287" y="7965"/>
                  <a:pt x="13177" y="8051"/>
                  <a:pt x="13063" y="8135"/>
                </a:cubicBezTo>
                <a:cubicBezTo>
                  <a:pt x="12920" y="8240"/>
                  <a:pt x="12771" y="8341"/>
                  <a:pt x="12611" y="8432"/>
                </a:cubicBezTo>
                <a:cubicBezTo>
                  <a:pt x="12403" y="8551"/>
                  <a:pt x="12178" y="8652"/>
                  <a:pt x="11937" y="8732"/>
                </a:cubicBezTo>
                <a:cubicBezTo>
                  <a:pt x="11801" y="8266"/>
                  <a:pt x="11738" y="7792"/>
                  <a:pt x="11748" y="7316"/>
                </a:cubicBezTo>
                <a:cubicBezTo>
                  <a:pt x="11760" y="6754"/>
                  <a:pt x="11880" y="6182"/>
                  <a:pt x="12314" y="5717"/>
                </a:cubicBezTo>
                <a:cubicBezTo>
                  <a:pt x="12650" y="5356"/>
                  <a:pt x="13142" y="5097"/>
                  <a:pt x="13657" y="4877"/>
                </a:cubicBezTo>
                <a:cubicBezTo>
                  <a:pt x="14973" y="4315"/>
                  <a:pt x="16452" y="3987"/>
                  <a:pt x="17975" y="3917"/>
                </a:cubicBezTo>
                <a:cubicBezTo>
                  <a:pt x="17974" y="3915"/>
                  <a:pt x="17972" y="3913"/>
                  <a:pt x="17970" y="3911"/>
                </a:cubicBezTo>
                <a:cubicBezTo>
                  <a:pt x="17934" y="3872"/>
                  <a:pt x="17888" y="3840"/>
                  <a:pt x="17842" y="3808"/>
                </a:cubicBezTo>
                <a:cubicBezTo>
                  <a:pt x="17453" y="3822"/>
                  <a:pt x="17066" y="3854"/>
                  <a:pt x="16685" y="3901"/>
                </a:cubicBezTo>
                <a:cubicBezTo>
                  <a:pt x="16304" y="3948"/>
                  <a:pt x="15927" y="4010"/>
                  <a:pt x="15555" y="4089"/>
                </a:cubicBezTo>
                <a:cubicBezTo>
                  <a:pt x="15855" y="3706"/>
                  <a:pt x="16144" y="3318"/>
                  <a:pt x="16421" y="2926"/>
                </a:cubicBezTo>
                <a:cubicBezTo>
                  <a:pt x="16698" y="2535"/>
                  <a:pt x="16964" y="2139"/>
                  <a:pt x="17218" y="1739"/>
                </a:cubicBezTo>
                <a:lnTo>
                  <a:pt x="17126" y="1691"/>
                </a:lnTo>
                <a:cubicBezTo>
                  <a:pt x="16854" y="2039"/>
                  <a:pt x="16595" y="2392"/>
                  <a:pt x="16349" y="2750"/>
                </a:cubicBezTo>
                <a:cubicBezTo>
                  <a:pt x="16056" y="3176"/>
                  <a:pt x="15779" y="3611"/>
                  <a:pt x="15381" y="3990"/>
                </a:cubicBezTo>
                <a:cubicBezTo>
                  <a:pt x="15295" y="4071"/>
                  <a:pt x="15202" y="4151"/>
                  <a:pt x="15078" y="4200"/>
                </a:cubicBezTo>
                <a:cubicBezTo>
                  <a:pt x="15018" y="4224"/>
                  <a:pt x="14952" y="4240"/>
                  <a:pt x="14887" y="4257"/>
                </a:cubicBezTo>
                <a:cubicBezTo>
                  <a:pt x="14280" y="4410"/>
                  <a:pt x="13703" y="4612"/>
                  <a:pt x="13152" y="4855"/>
                </a:cubicBezTo>
                <a:cubicBezTo>
                  <a:pt x="12733" y="5040"/>
                  <a:pt x="12332" y="5247"/>
                  <a:pt x="11953" y="5474"/>
                </a:cubicBezTo>
                <a:cubicBezTo>
                  <a:pt x="11976" y="5255"/>
                  <a:pt x="11993" y="5037"/>
                  <a:pt x="12012" y="4819"/>
                </a:cubicBezTo>
                <a:cubicBezTo>
                  <a:pt x="12038" y="4506"/>
                  <a:pt x="12064" y="4186"/>
                  <a:pt x="12136" y="3880"/>
                </a:cubicBezTo>
                <a:cubicBezTo>
                  <a:pt x="12207" y="3583"/>
                  <a:pt x="12322" y="3298"/>
                  <a:pt x="12508" y="3025"/>
                </a:cubicBezTo>
                <a:cubicBezTo>
                  <a:pt x="12650" y="2817"/>
                  <a:pt x="12827" y="2626"/>
                  <a:pt x="13041" y="2459"/>
                </a:cubicBezTo>
                <a:cubicBezTo>
                  <a:pt x="13258" y="2289"/>
                  <a:pt x="13513" y="2145"/>
                  <a:pt x="13796" y="2034"/>
                </a:cubicBezTo>
                <a:cubicBezTo>
                  <a:pt x="13794" y="2032"/>
                  <a:pt x="13792" y="2030"/>
                  <a:pt x="13790" y="2028"/>
                </a:cubicBezTo>
                <a:cubicBezTo>
                  <a:pt x="13758" y="1993"/>
                  <a:pt x="13725" y="1960"/>
                  <a:pt x="13691" y="1925"/>
                </a:cubicBezTo>
                <a:cubicBezTo>
                  <a:pt x="13433" y="2049"/>
                  <a:pt x="13188" y="2186"/>
                  <a:pt x="12958" y="2336"/>
                </a:cubicBezTo>
                <a:cubicBezTo>
                  <a:pt x="12682" y="2515"/>
                  <a:pt x="12430" y="2713"/>
                  <a:pt x="12203" y="2926"/>
                </a:cubicBezTo>
                <a:cubicBezTo>
                  <a:pt x="12240" y="2518"/>
                  <a:pt x="12280" y="2109"/>
                  <a:pt x="12322" y="1701"/>
                </a:cubicBezTo>
                <a:cubicBezTo>
                  <a:pt x="12363" y="1307"/>
                  <a:pt x="12405" y="913"/>
                  <a:pt x="12450" y="520"/>
                </a:cubicBezTo>
                <a:lnTo>
                  <a:pt x="12089" y="526"/>
                </a:lnTo>
                <a:cubicBezTo>
                  <a:pt x="12049" y="823"/>
                  <a:pt x="12006" y="1121"/>
                  <a:pt x="11959" y="1418"/>
                </a:cubicBezTo>
                <a:cubicBezTo>
                  <a:pt x="11912" y="1714"/>
                  <a:pt x="11862" y="2011"/>
                  <a:pt x="11809" y="2307"/>
                </a:cubicBezTo>
                <a:cubicBezTo>
                  <a:pt x="11744" y="2273"/>
                  <a:pt x="11677" y="2239"/>
                  <a:pt x="11612" y="2204"/>
                </a:cubicBezTo>
                <a:cubicBezTo>
                  <a:pt x="10518" y="1616"/>
                  <a:pt x="9605" y="867"/>
                  <a:pt x="8915" y="14"/>
                </a:cubicBezTo>
                <a:close/>
              </a:path>
            </a:pathLst>
          </a:custGeom>
          <a:gradFill flip="none" rotWithShape="1">
            <a:gsLst>
              <a:gs pos="98000">
                <a:schemeClr val="accent2">
                  <a:shade val="30000"/>
                  <a:satMod val="115000"/>
                </a:schemeClr>
              </a:gs>
              <a:gs pos="39831">
                <a:schemeClr val="accent6"/>
              </a:gs>
              <a:gs pos="71000">
                <a:schemeClr val="accent2">
                  <a:shade val="67500"/>
                  <a:satMod val="115000"/>
                </a:schemeClr>
              </a:gs>
              <a:gs pos="0">
                <a:schemeClr val="accent6"/>
              </a:gs>
            </a:gsLst>
            <a:lin ang="5400000" scaled="0"/>
            <a:tileRect/>
          </a:gra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5" name="Shape 24628">
            <a:extLst>
              <a:ext uri="{FF2B5EF4-FFF2-40B4-BE49-F238E27FC236}">
                <a16:creationId xmlns:a16="http://schemas.microsoft.com/office/drawing/2014/main" xmlns="" id="{E9F764DC-6D0B-4F6B-A686-D1D05677FF67}"/>
              </a:ext>
            </a:extLst>
          </p:cNvPr>
          <p:cNvSpPr/>
          <p:nvPr/>
        </p:nvSpPr>
        <p:spPr>
          <a:xfrm rot="1680000">
            <a:off x="7686471" y="378338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26" name="Shape 24629">
            <a:extLst>
              <a:ext uri="{FF2B5EF4-FFF2-40B4-BE49-F238E27FC236}">
                <a16:creationId xmlns:a16="http://schemas.microsoft.com/office/drawing/2014/main" xmlns="" id="{38DD390E-BFF5-48EB-B3C6-E83FF2D02B5A}"/>
              </a:ext>
            </a:extLst>
          </p:cNvPr>
          <p:cNvSpPr/>
          <p:nvPr/>
        </p:nvSpPr>
        <p:spPr>
          <a:xfrm rot="4320000">
            <a:off x="7497987" y="390260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27" name="Shape 24630">
            <a:extLst>
              <a:ext uri="{FF2B5EF4-FFF2-40B4-BE49-F238E27FC236}">
                <a16:creationId xmlns:a16="http://schemas.microsoft.com/office/drawing/2014/main" xmlns="" id="{D8BDD7CD-33EC-41CB-8C78-0B4F60DFCACB}"/>
              </a:ext>
            </a:extLst>
          </p:cNvPr>
          <p:cNvSpPr/>
          <p:nvPr/>
        </p:nvSpPr>
        <p:spPr>
          <a:xfrm rot="18060000">
            <a:off x="7542006" y="356223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4" name="Shape 24631">
            <a:extLst>
              <a:ext uri="{FF2B5EF4-FFF2-40B4-BE49-F238E27FC236}">
                <a16:creationId xmlns:a16="http://schemas.microsoft.com/office/drawing/2014/main" xmlns="" id="{F8F67B29-8BC3-4F4C-8CF1-1FE75E0E0542}"/>
              </a:ext>
            </a:extLst>
          </p:cNvPr>
          <p:cNvSpPr/>
          <p:nvPr/>
        </p:nvSpPr>
        <p:spPr>
          <a:xfrm rot="3840000">
            <a:off x="7772139" y="3501423"/>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5" name="Shape 24632">
            <a:extLst>
              <a:ext uri="{FF2B5EF4-FFF2-40B4-BE49-F238E27FC236}">
                <a16:creationId xmlns:a16="http://schemas.microsoft.com/office/drawing/2014/main" xmlns="" id="{DD99CF3C-C7BC-4ED4-B5F8-B758A06778EF}"/>
              </a:ext>
            </a:extLst>
          </p:cNvPr>
          <p:cNvSpPr/>
          <p:nvPr/>
        </p:nvSpPr>
        <p:spPr>
          <a:xfrm rot="2160000">
            <a:off x="7973854" y="341729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6" name="Shape 24633">
            <a:extLst>
              <a:ext uri="{FF2B5EF4-FFF2-40B4-BE49-F238E27FC236}">
                <a16:creationId xmlns:a16="http://schemas.microsoft.com/office/drawing/2014/main" xmlns="" id="{A343D25A-BF95-4BDE-B20A-6C0AD1FB4ED3}"/>
              </a:ext>
            </a:extLst>
          </p:cNvPr>
          <p:cNvSpPr/>
          <p:nvPr/>
        </p:nvSpPr>
        <p:spPr>
          <a:xfrm rot="20340000">
            <a:off x="8100113" y="32118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7" name="Shape 24634">
            <a:extLst>
              <a:ext uri="{FF2B5EF4-FFF2-40B4-BE49-F238E27FC236}">
                <a16:creationId xmlns:a16="http://schemas.microsoft.com/office/drawing/2014/main" xmlns="" id="{DFE698D9-D36B-4D4D-8590-A25D8193D3FA}"/>
              </a:ext>
            </a:extLst>
          </p:cNvPr>
          <p:cNvSpPr/>
          <p:nvPr/>
        </p:nvSpPr>
        <p:spPr>
          <a:xfrm rot="5640000" flipH="1">
            <a:off x="7692231" y="315261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8" name="Shape 24635">
            <a:extLst>
              <a:ext uri="{FF2B5EF4-FFF2-40B4-BE49-F238E27FC236}">
                <a16:creationId xmlns:a16="http://schemas.microsoft.com/office/drawing/2014/main" xmlns="" id="{71FAB982-CF2A-42CB-887E-49A68893E2BE}"/>
              </a:ext>
            </a:extLst>
          </p:cNvPr>
          <p:cNvSpPr/>
          <p:nvPr/>
        </p:nvSpPr>
        <p:spPr>
          <a:xfrm rot="5820000" flipH="1">
            <a:off x="7892730" y="310041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39" name="Shape 24636">
            <a:extLst>
              <a:ext uri="{FF2B5EF4-FFF2-40B4-BE49-F238E27FC236}">
                <a16:creationId xmlns:a16="http://schemas.microsoft.com/office/drawing/2014/main" xmlns="" id="{FB773E6F-4D1B-4295-934C-081D9A4433EF}"/>
              </a:ext>
            </a:extLst>
          </p:cNvPr>
          <p:cNvSpPr/>
          <p:nvPr/>
        </p:nvSpPr>
        <p:spPr>
          <a:xfrm rot="6000000" flipH="1">
            <a:off x="7484759" y="31712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0" name="Shape 24637">
            <a:extLst>
              <a:ext uri="{FF2B5EF4-FFF2-40B4-BE49-F238E27FC236}">
                <a16:creationId xmlns:a16="http://schemas.microsoft.com/office/drawing/2014/main" xmlns="" id="{956D605F-D183-4380-9DC4-C9452CCC65C4}"/>
              </a:ext>
            </a:extLst>
          </p:cNvPr>
          <p:cNvSpPr/>
          <p:nvPr/>
        </p:nvSpPr>
        <p:spPr>
          <a:xfrm rot="6300000" flipH="1">
            <a:off x="7826087" y="235428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1" name="Shape 24638">
            <a:extLst>
              <a:ext uri="{FF2B5EF4-FFF2-40B4-BE49-F238E27FC236}">
                <a16:creationId xmlns:a16="http://schemas.microsoft.com/office/drawing/2014/main" xmlns="" id="{E53162DA-B56F-4CA3-B892-2CBD0786BBEC}"/>
              </a:ext>
            </a:extLst>
          </p:cNvPr>
          <p:cNvSpPr/>
          <p:nvPr/>
        </p:nvSpPr>
        <p:spPr>
          <a:xfrm rot="21180000">
            <a:off x="8030470" y="271389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4" name="Shape 24639">
            <a:extLst>
              <a:ext uri="{FF2B5EF4-FFF2-40B4-BE49-F238E27FC236}">
                <a16:creationId xmlns:a16="http://schemas.microsoft.com/office/drawing/2014/main" xmlns="" id="{14F9313A-CD82-49BE-9221-07439E4E5164}"/>
              </a:ext>
            </a:extLst>
          </p:cNvPr>
          <p:cNvSpPr/>
          <p:nvPr/>
        </p:nvSpPr>
        <p:spPr>
          <a:xfrm rot="1800000">
            <a:off x="7891141" y="2866866"/>
            <a:ext cx="211185" cy="1406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6" name="Shape 24640">
            <a:extLst>
              <a:ext uri="{FF2B5EF4-FFF2-40B4-BE49-F238E27FC236}">
                <a16:creationId xmlns:a16="http://schemas.microsoft.com/office/drawing/2014/main" xmlns="" id="{9C1990ED-4477-4B54-A72A-1914F515A6DE}"/>
              </a:ext>
            </a:extLst>
          </p:cNvPr>
          <p:cNvSpPr/>
          <p:nvPr/>
        </p:nvSpPr>
        <p:spPr>
          <a:xfrm rot="1800000">
            <a:off x="7704155" y="292909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48" name="Shape 24641">
            <a:extLst>
              <a:ext uri="{FF2B5EF4-FFF2-40B4-BE49-F238E27FC236}">
                <a16:creationId xmlns:a16="http://schemas.microsoft.com/office/drawing/2014/main" xmlns="" id="{89809A11-F607-48E0-BB80-1C88F305A6E8}"/>
              </a:ext>
            </a:extLst>
          </p:cNvPr>
          <p:cNvSpPr/>
          <p:nvPr/>
        </p:nvSpPr>
        <p:spPr>
          <a:xfrm rot="6360000" flipH="1">
            <a:off x="7834317" y="2634270"/>
            <a:ext cx="200665" cy="133678"/>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50" name="Shape 24642">
            <a:extLst>
              <a:ext uri="{FF2B5EF4-FFF2-40B4-BE49-F238E27FC236}">
                <a16:creationId xmlns:a16="http://schemas.microsoft.com/office/drawing/2014/main" xmlns="" id="{F8FECA49-D786-4CDA-8FDF-4E698DF55897}"/>
              </a:ext>
            </a:extLst>
          </p:cNvPr>
          <p:cNvSpPr/>
          <p:nvPr/>
        </p:nvSpPr>
        <p:spPr>
          <a:xfrm rot="1800000">
            <a:off x="7559815" y="2978170"/>
            <a:ext cx="128976" cy="8592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53" name="Shape 24643">
            <a:extLst>
              <a:ext uri="{FF2B5EF4-FFF2-40B4-BE49-F238E27FC236}">
                <a16:creationId xmlns:a16="http://schemas.microsoft.com/office/drawing/2014/main" xmlns="" id="{D203D837-0909-4B83-B2BF-3047077902DE}"/>
              </a:ext>
            </a:extLst>
          </p:cNvPr>
          <p:cNvSpPr/>
          <p:nvPr/>
        </p:nvSpPr>
        <p:spPr>
          <a:xfrm rot="6000000" flipH="1">
            <a:off x="7503742" y="265382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56" name="Shape 24644">
            <a:extLst>
              <a:ext uri="{FF2B5EF4-FFF2-40B4-BE49-F238E27FC236}">
                <a16:creationId xmlns:a16="http://schemas.microsoft.com/office/drawing/2014/main" xmlns="" id="{3779B7D5-9BC8-431A-A708-C9025C725FEA}"/>
              </a:ext>
            </a:extLst>
          </p:cNvPr>
          <p:cNvSpPr/>
          <p:nvPr/>
        </p:nvSpPr>
        <p:spPr>
          <a:xfrm rot="4440000" flipH="1">
            <a:off x="7291313" y="27532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24645">
            <a:extLst>
              <a:ext uri="{FF2B5EF4-FFF2-40B4-BE49-F238E27FC236}">
                <a16:creationId xmlns:a16="http://schemas.microsoft.com/office/drawing/2014/main" xmlns="" id="{F1F1B2A8-E0C1-4032-95E1-E2C49E0019A5}"/>
              </a:ext>
            </a:extLst>
          </p:cNvPr>
          <p:cNvSpPr/>
          <p:nvPr/>
        </p:nvSpPr>
        <p:spPr>
          <a:xfrm rot="5340000" flipH="1">
            <a:off x="7200612" y="1992265"/>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8" name="Shape 24646">
            <a:extLst>
              <a:ext uri="{FF2B5EF4-FFF2-40B4-BE49-F238E27FC236}">
                <a16:creationId xmlns:a16="http://schemas.microsoft.com/office/drawing/2014/main" xmlns="" id="{3EDA5EE3-AFBC-460C-957D-88F875CF5E0B}"/>
              </a:ext>
            </a:extLst>
          </p:cNvPr>
          <p:cNvSpPr/>
          <p:nvPr/>
        </p:nvSpPr>
        <p:spPr>
          <a:xfrm rot="6900000" flipH="1">
            <a:off x="7335820"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9" name="Shape 24647">
            <a:extLst>
              <a:ext uri="{FF2B5EF4-FFF2-40B4-BE49-F238E27FC236}">
                <a16:creationId xmlns:a16="http://schemas.microsoft.com/office/drawing/2014/main" xmlns="" id="{1850B5B3-C1D3-4AFA-A9F2-DAB6EDA9AE3B}"/>
              </a:ext>
            </a:extLst>
          </p:cNvPr>
          <p:cNvSpPr/>
          <p:nvPr/>
        </p:nvSpPr>
        <p:spPr>
          <a:xfrm rot="8400000" flipH="1">
            <a:off x="7494860" y="230972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dirty="0">
              <a:latin typeface="Lato Light" panose="020F0502020204030203" pitchFamily="34" charset="0"/>
            </a:endParaRPr>
          </a:p>
        </p:txBody>
      </p:sp>
      <p:sp>
        <p:nvSpPr>
          <p:cNvPr id="60" name="Shape 24648">
            <a:extLst>
              <a:ext uri="{FF2B5EF4-FFF2-40B4-BE49-F238E27FC236}">
                <a16:creationId xmlns:a16="http://schemas.microsoft.com/office/drawing/2014/main" xmlns="" id="{999AD146-1DAE-430B-8247-368D10D23E63}"/>
              </a:ext>
            </a:extLst>
          </p:cNvPr>
          <p:cNvSpPr/>
          <p:nvPr/>
        </p:nvSpPr>
        <p:spPr>
          <a:xfrm rot="14700000">
            <a:off x="7056528"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1" name="Shape 24649">
            <a:extLst>
              <a:ext uri="{FF2B5EF4-FFF2-40B4-BE49-F238E27FC236}">
                <a16:creationId xmlns:a16="http://schemas.microsoft.com/office/drawing/2014/main" xmlns="" id="{97C17419-6E1F-49E1-A7AF-BDD79A55A28E}"/>
              </a:ext>
            </a:extLst>
          </p:cNvPr>
          <p:cNvSpPr/>
          <p:nvPr/>
        </p:nvSpPr>
        <p:spPr>
          <a:xfrm rot="5160000" flipH="1">
            <a:off x="7402450" y="2565800"/>
            <a:ext cx="187583" cy="124963"/>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24650">
            <a:extLst>
              <a:ext uri="{FF2B5EF4-FFF2-40B4-BE49-F238E27FC236}">
                <a16:creationId xmlns:a16="http://schemas.microsoft.com/office/drawing/2014/main" xmlns="" id="{85B1BB0A-3EF7-4D95-8AF2-10F1EC5500CB}"/>
              </a:ext>
            </a:extLst>
          </p:cNvPr>
          <p:cNvSpPr/>
          <p:nvPr/>
        </p:nvSpPr>
        <p:spPr>
          <a:xfrm rot="3480000" flipH="1">
            <a:off x="6784026" y="210353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Shape 24651">
            <a:extLst>
              <a:ext uri="{FF2B5EF4-FFF2-40B4-BE49-F238E27FC236}">
                <a16:creationId xmlns:a16="http://schemas.microsoft.com/office/drawing/2014/main" xmlns="" id="{9F069FC5-7358-4978-816B-2EBC1239FA69}"/>
              </a:ext>
            </a:extLst>
          </p:cNvPr>
          <p:cNvSpPr/>
          <p:nvPr/>
        </p:nvSpPr>
        <p:spPr>
          <a:xfrm rot="2580000" flipH="1">
            <a:off x="6521680" y="241047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8" name="Shape 24652">
            <a:extLst>
              <a:ext uri="{FF2B5EF4-FFF2-40B4-BE49-F238E27FC236}">
                <a16:creationId xmlns:a16="http://schemas.microsoft.com/office/drawing/2014/main" xmlns="" id="{6690FB9B-DBD6-4373-A09B-E1743629BAE0}"/>
              </a:ext>
            </a:extLst>
          </p:cNvPr>
          <p:cNvSpPr/>
          <p:nvPr/>
        </p:nvSpPr>
        <p:spPr>
          <a:xfrm rot="5520000" flipH="1">
            <a:off x="6758325" y="23997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9" name="Shape 24653">
            <a:extLst>
              <a:ext uri="{FF2B5EF4-FFF2-40B4-BE49-F238E27FC236}">
                <a16:creationId xmlns:a16="http://schemas.microsoft.com/office/drawing/2014/main" xmlns="" id="{9FB12439-FB66-4FD2-882A-DFB109F4089B}"/>
              </a:ext>
            </a:extLst>
          </p:cNvPr>
          <p:cNvSpPr/>
          <p:nvPr/>
        </p:nvSpPr>
        <p:spPr>
          <a:xfrm rot="20880000" flipH="1">
            <a:off x="6548897" y="2661329"/>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0" name="Shape 24654">
            <a:extLst>
              <a:ext uri="{FF2B5EF4-FFF2-40B4-BE49-F238E27FC236}">
                <a16:creationId xmlns:a16="http://schemas.microsoft.com/office/drawing/2014/main" xmlns="" id="{614163D5-141B-4996-BAFC-22D08B82781B}"/>
              </a:ext>
            </a:extLst>
          </p:cNvPr>
          <p:cNvSpPr/>
          <p:nvPr/>
        </p:nvSpPr>
        <p:spPr>
          <a:xfrm rot="20880000" flipH="1">
            <a:off x="6885014" y="2900686"/>
            <a:ext cx="208807"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1" name="Shape 24655">
            <a:extLst>
              <a:ext uri="{FF2B5EF4-FFF2-40B4-BE49-F238E27FC236}">
                <a16:creationId xmlns:a16="http://schemas.microsoft.com/office/drawing/2014/main" xmlns="" id="{D76D1C52-BF24-49FE-8394-2770D824B44D}"/>
              </a:ext>
            </a:extLst>
          </p:cNvPr>
          <p:cNvSpPr/>
          <p:nvPr/>
        </p:nvSpPr>
        <p:spPr>
          <a:xfrm rot="17100000">
            <a:off x="7055926" y="2680546"/>
            <a:ext cx="208808"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2" name="Shape 24656">
            <a:extLst>
              <a:ext uri="{FF2B5EF4-FFF2-40B4-BE49-F238E27FC236}">
                <a16:creationId xmlns:a16="http://schemas.microsoft.com/office/drawing/2014/main" xmlns="" id="{E2131F10-5804-422F-B249-E501C707BC03}"/>
              </a:ext>
            </a:extLst>
          </p:cNvPr>
          <p:cNvSpPr/>
          <p:nvPr/>
        </p:nvSpPr>
        <p:spPr>
          <a:xfrm rot="3780000" flipH="1">
            <a:off x="6522526" y="3051097"/>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3" name="Shape 24657">
            <a:extLst>
              <a:ext uri="{FF2B5EF4-FFF2-40B4-BE49-F238E27FC236}">
                <a16:creationId xmlns:a16="http://schemas.microsoft.com/office/drawing/2014/main" xmlns="" id="{1D161850-90B6-4BAB-AC59-7A4CBE3EB45D}"/>
              </a:ext>
            </a:extLst>
          </p:cNvPr>
          <p:cNvSpPr/>
          <p:nvPr/>
        </p:nvSpPr>
        <p:spPr>
          <a:xfrm rot="5520000" flipH="1">
            <a:off x="6927848" y="2556914"/>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4" name="Shape 24658">
            <a:extLst>
              <a:ext uri="{FF2B5EF4-FFF2-40B4-BE49-F238E27FC236}">
                <a16:creationId xmlns:a16="http://schemas.microsoft.com/office/drawing/2014/main" xmlns="" id="{5E6A3375-E0CA-4B4F-A855-0D27E7E3FD77}"/>
              </a:ext>
            </a:extLst>
          </p:cNvPr>
          <p:cNvSpPr/>
          <p:nvPr/>
        </p:nvSpPr>
        <p:spPr>
          <a:xfrm rot="20880000" flipH="1">
            <a:off x="6744918" y="2778557"/>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5" name="Shape 24659">
            <a:extLst>
              <a:ext uri="{FF2B5EF4-FFF2-40B4-BE49-F238E27FC236}">
                <a16:creationId xmlns:a16="http://schemas.microsoft.com/office/drawing/2014/main" xmlns="" id="{2382AB39-3D2C-43DA-92C6-C7A9BFEEB3D9}"/>
              </a:ext>
            </a:extLst>
          </p:cNvPr>
          <p:cNvSpPr/>
          <p:nvPr/>
        </p:nvSpPr>
        <p:spPr>
          <a:xfrm rot="17820000">
            <a:off x="6816592" y="31283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6" name="Shape 24660">
            <a:extLst>
              <a:ext uri="{FF2B5EF4-FFF2-40B4-BE49-F238E27FC236}">
                <a16:creationId xmlns:a16="http://schemas.microsoft.com/office/drawing/2014/main" xmlns="" id="{AE86585E-F9EE-4480-A649-6290453F09E3}"/>
              </a:ext>
            </a:extLst>
          </p:cNvPr>
          <p:cNvSpPr/>
          <p:nvPr/>
        </p:nvSpPr>
        <p:spPr>
          <a:xfrm rot="2880000" flipH="1">
            <a:off x="6548860" y="3339947"/>
            <a:ext cx="197537" cy="13159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7" name="Shape 24661">
            <a:extLst>
              <a:ext uri="{FF2B5EF4-FFF2-40B4-BE49-F238E27FC236}">
                <a16:creationId xmlns:a16="http://schemas.microsoft.com/office/drawing/2014/main" xmlns="" id="{DD97B76E-60D0-4604-8646-E31BD3760DB8}"/>
              </a:ext>
            </a:extLst>
          </p:cNvPr>
          <p:cNvSpPr/>
          <p:nvPr/>
        </p:nvSpPr>
        <p:spPr>
          <a:xfrm rot="18720000">
            <a:off x="6908749" y="3408999"/>
            <a:ext cx="197537" cy="13159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8" name="Shape 24662">
            <a:extLst>
              <a:ext uri="{FF2B5EF4-FFF2-40B4-BE49-F238E27FC236}">
                <a16:creationId xmlns:a16="http://schemas.microsoft.com/office/drawing/2014/main" xmlns="" id="{58C2B480-ED1E-49AE-8162-F96888F1DA05}"/>
              </a:ext>
            </a:extLst>
          </p:cNvPr>
          <p:cNvSpPr/>
          <p:nvPr/>
        </p:nvSpPr>
        <p:spPr>
          <a:xfrm rot="6000000" flipH="1">
            <a:off x="7251820" y="3383260"/>
            <a:ext cx="224459" cy="14952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9" name="Shape 24663">
            <a:extLst>
              <a:ext uri="{FF2B5EF4-FFF2-40B4-BE49-F238E27FC236}">
                <a16:creationId xmlns:a16="http://schemas.microsoft.com/office/drawing/2014/main" xmlns="" id="{9C069DC7-C174-4968-AB4B-A69E2FDF8E79}"/>
              </a:ext>
            </a:extLst>
          </p:cNvPr>
          <p:cNvSpPr/>
          <p:nvPr/>
        </p:nvSpPr>
        <p:spPr>
          <a:xfrm rot="6000000" flipH="1">
            <a:off x="7325957" y="3155763"/>
            <a:ext cx="191262" cy="12741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0" name="Shape 24666">
            <a:extLst>
              <a:ext uri="{FF2B5EF4-FFF2-40B4-BE49-F238E27FC236}">
                <a16:creationId xmlns:a16="http://schemas.microsoft.com/office/drawing/2014/main" xmlns="" id="{306CB7B5-9C8D-4B43-867C-891CF57C746A}"/>
              </a:ext>
            </a:extLst>
          </p:cNvPr>
          <p:cNvSpPr/>
          <p:nvPr/>
        </p:nvSpPr>
        <p:spPr>
          <a:xfrm rot="20160000" flipH="1">
            <a:off x="6102891" y="3352683"/>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1" name="Shape 24667">
            <a:extLst>
              <a:ext uri="{FF2B5EF4-FFF2-40B4-BE49-F238E27FC236}">
                <a16:creationId xmlns:a16="http://schemas.microsoft.com/office/drawing/2014/main" xmlns="" id="{3D1E4EB8-98C8-49A9-9D08-AAB6E6A7EED3}"/>
              </a:ext>
            </a:extLst>
          </p:cNvPr>
          <p:cNvSpPr/>
          <p:nvPr/>
        </p:nvSpPr>
        <p:spPr>
          <a:xfrm rot="19740000" flipH="1">
            <a:off x="6289576" y="352989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2" name="Shape 24668">
            <a:extLst>
              <a:ext uri="{FF2B5EF4-FFF2-40B4-BE49-F238E27FC236}">
                <a16:creationId xmlns:a16="http://schemas.microsoft.com/office/drawing/2014/main" xmlns="" id="{07EFD013-F052-4DE7-A233-B9CF818D68B6}"/>
              </a:ext>
            </a:extLst>
          </p:cNvPr>
          <p:cNvSpPr/>
          <p:nvPr/>
        </p:nvSpPr>
        <p:spPr>
          <a:xfrm rot="19740000" flipH="1">
            <a:off x="6496482" y="36527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3" name="Shape 24669">
            <a:extLst>
              <a:ext uri="{FF2B5EF4-FFF2-40B4-BE49-F238E27FC236}">
                <a16:creationId xmlns:a16="http://schemas.microsoft.com/office/drawing/2014/main" xmlns="" id="{301796F8-7B89-4DAD-9E09-6F8297AF2ADD}"/>
              </a:ext>
            </a:extLst>
          </p:cNvPr>
          <p:cNvSpPr/>
          <p:nvPr/>
        </p:nvSpPr>
        <p:spPr>
          <a:xfrm rot="5520000" flipH="1">
            <a:off x="6155867" y="298998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4" name="Shape 24670">
            <a:extLst>
              <a:ext uri="{FF2B5EF4-FFF2-40B4-BE49-F238E27FC236}">
                <a16:creationId xmlns:a16="http://schemas.microsoft.com/office/drawing/2014/main" xmlns="" id="{AD2B9F20-7331-4C89-A443-2E75E6CE8405}"/>
              </a:ext>
            </a:extLst>
          </p:cNvPr>
          <p:cNvSpPr/>
          <p:nvPr/>
        </p:nvSpPr>
        <p:spPr>
          <a:xfrm rot="5880000" flipH="1">
            <a:off x="6337224" y="3159001"/>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5" name="Shape 24671">
            <a:extLst>
              <a:ext uri="{FF2B5EF4-FFF2-40B4-BE49-F238E27FC236}">
                <a16:creationId xmlns:a16="http://schemas.microsoft.com/office/drawing/2014/main" xmlns="" id="{9627ECDE-E827-411C-92C2-4427008C23C1}"/>
              </a:ext>
            </a:extLst>
          </p:cNvPr>
          <p:cNvSpPr/>
          <p:nvPr/>
        </p:nvSpPr>
        <p:spPr>
          <a:xfrm rot="19740000" flipH="1">
            <a:off x="5976723" y="353845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6" name="Shape 24672">
            <a:extLst>
              <a:ext uri="{FF2B5EF4-FFF2-40B4-BE49-F238E27FC236}">
                <a16:creationId xmlns:a16="http://schemas.microsoft.com/office/drawing/2014/main" xmlns="" id="{57D38E16-BEDF-48D8-86ED-1D859928221B}"/>
              </a:ext>
            </a:extLst>
          </p:cNvPr>
          <p:cNvSpPr/>
          <p:nvPr/>
        </p:nvSpPr>
        <p:spPr>
          <a:xfrm rot="19740000" flipH="1">
            <a:off x="6292333" y="393112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7" name="Shape 24673">
            <a:extLst>
              <a:ext uri="{FF2B5EF4-FFF2-40B4-BE49-F238E27FC236}">
                <a16:creationId xmlns:a16="http://schemas.microsoft.com/office/drawing/2014/main" xmlns="" id="{9A2AF306-A97C-4ED5-8B50-0192ACB7E5F8}"/>
              </a:ext>
            </a:extLst>
          </p:cNvPr>
          <p:cNvSpPr/>
          <p:nvPr/>
        </p:nvSpPr>
        <p:spPr>
          <a:xfrm rot="5580000">
            <a:off x="7332234" y="384410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8" name="Shape 24674">
            <a:extLst>
              <a:ext uri="{FF2B5EF4-FFF2-40B4-BE49-F238E27FC236}">
                <a16:creationId xmlns:a16="http://schemas.microsoft.com/office/drawing/2014/main" xmlns="" id="{7ADB9606-5EA7-4B60-ABB1-DFCBF567A6DF}"/>
              </a:ext>
            </a:extLst>
          </p:cNvPr>
          <p:cNvSpPr/>
          <p:nvPr/>
        </p:nvSpPr>
        <p:spPr>
          <a:xfrm rot="18120000" flipH="1">
            <a:off x="6753462" y="386821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9" name="Shape 24684">
            <a:extLst>
              <a:ext uri="{FF2B5EF4-FFF2-40B4-BE49-F238E27FC236}">
                <a16:creationId xmlns:a16="http://schemas.microsoft.com/office/drawing/2014/main" xmlns="" id="{FBC9C2F6-589C-4D9D-A095-075081FE3973}"/>
              </a:ext>
            </a:extLst>
          </p:cNvPr>
          <p:cNvSpPr/>
          <p:nvPr/>
        </p:nvSpPr>
        <p:spPr>
          <a:xfrm flipV="1">
            <a:off x="4894430" y="4686874"/>
            <a:ext cx="4680000" cy="0"/>
          </a:xfrm>
          <a:prstGeom prst="line">
            <a:avLst/>
          </a:prstGeom>
          <a:noFill/>
          <a:ln w="635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90" name="TextBox 47">
            <a:extLst>
              <a:ext uri="{FF2B5EF4-FFF2-40B4-BE49-F238E27FC236}">
                <a16:creationId xmlns:a16="http://schemas.microsoft.com/office/drawing/2014/main" xmlns="" id="{5455712B-D241-4692-9EE7-660FC7D5C9E9}"/>
              </a:ext>
            </a:extLst>
          </p:cNvPr>
          <p:cNvSpPr txBox="1"/>
          <p:nvPr/>
        </p:nvSpPr>
        <p:spPr>
          <a:xfrm>
            <a:off x="8752072" y="2401363"/>
            <a:ext cx="2729597" cy="1569660"/>
          </a:xfrm>
          <a:prstGeom prst="rect">
            <a:avLst/>
          </a:prstGeom>
          <a:noFill/>
        </p:spPr>
        <p:txBody>
          <a:bodyPr wrap="square" rtlCol="0">
            <a:spAutoFit/>
          </a:bodyPr>
          <a:lstStyle/>
          <a:p>
            <a:r>
              <a:rPr lang="en-GB" sz="2400" dirty="0">
                <a:solidFill>
                  <a:schemeClr val="tx2"/>
                </a:solidFill>
                <a:latin typeface="+mj-lt"/>
                <a:ea typeface="Roboto" charset="0"/>
                <a:cs typeface="Roboto" charset="0"/>
              </a:rPr>
              <a:t>Por encima de la superficie se ve el</a:t>
            </a:r>
            <a:br>
              <a:rPr lang="en-GB" sz="2400" dirty="0">
                <a:solidFill>
                  <a:schemeClr val="tx2"/>
                </a:solidFill>
                <a:latin typeface="+mj-lt"/>
                <a:ea typeface="Roboto" charset="0"/>
                <a:cs typeface="Roboto" charset="0"/>
              </a:rPr>
            </a:br>
            <a:r>
              <a:rPr lang="en-GB" sz="2400" b="1" dirty="0">
                <a:solidFill>
                  <a:schemeClr val="tx2"/>
                </a:solidFill>
                <a:latin typeface="+mj-lt"/>
                <a:ea typeface="Roboto" charset="0"/>
                <a:cs typeface="Roboto" charset="0"/>
              </a:rPr>
              <a:t>Síntomas del </a:t>
            </a:r>
            <a:r>
              <a:rPr lang="en-GB" sz="2400" dirty="0">
                <a:solidFill>
                  <a:schemeClr val="tx2"/>
                </a:solidFill>
                <a:latin typeface="+mj-lt"/>
                <a:ea typeface="Roboto" charset="0"/>
                <a:cs typeface="Roboto" charset="0"/>
              </a:rPr>
              <a:t>problema</a:t>
            </a:r>
          </a:p>
        </p:txBody>
      </p:sp>
      <p:sp>
        <p:nvSpPr>
          <p:cNvPr id="91" name="TextBox 47">
            <a:extLst>
              <a:ext uri="{FF2B5EF4-FFF2-40B4-BE49-F238E27FC236}">
                <a16:creationId xmlns:a16="http://schemas.microsoft.com/office/drawing/2014/main" xmlns="" id="{135D153A-0ED2-4102-BE40-FA92E2B41145}"/>
              </a:ext>
            </a:extLst>
          </p:cNvPr>
          <p:cNvSpPr txBox="1"/>
          <p:nvPr/>
        </p:nvSpPr>
        <p:spPr>
          <a:xfrm>
            <a:off x="8740400" y="4838204"/>
            <a:ext cx="3073046" cy="1200329"/>
          </a:xfrm>
          <a:prstGeom prst="rect">
            <a:avLst/>
          </a:prstGeom>
          <a:noFill/>
        </p:spPr>
        <p:txBody>
          <a:bodyPr wrap="square" rtlCol="0">
            <a:spAutoFit/>
          </a:bodyPr>
          <a:lstStyle/>
          <a:p>
            <a:r>
              <a:rPr lang="en-GB" sz="2400" dirty="0">
                <a:solidFill>
                  <a:schemeClr val="tx2"/>
                </a:solidFill>
                <a:latin typeface="+mj-lt"/>
                <a:ea typeface="Roboto" charset="0"/>
                <a:cs typeface="Roboto" charset="0"/>
              </a:rPr>
              <a:t>Hay que profundizar para encontrar la </a:t>
            </a:r>
            <a:r>
              <a:rPr lang="en-GB" sz="2400" b="1" dirty="0">
                <a:solidFill>
                  <a:schemeClr val="tx2"/>
                </a:solidFill>
                <a:latin typeface="+mj-lt"/>
                <a:ea typeface="Roboto" charset="0"/>
                <a:cs typeface="Roboto" charset="0"/>
              </a:rPr>
              <a:t>causa raíz </a:t>
            </a:r>
            <a:r>
              <a:rPr lang="en-GB" sz="2400" dirty="0">
                <a:solidFill>
                  <a:schemeClr val="tx2"/>
                </a:solidFill>
                <a:latin typeface="+mj-lt"/>
                <a:ea typeface="Roboto" charset="0"/>
                <a:cs typeface="Roboto" charset="0"/>
              </a:rPr>
              <a:t>de un problema</a:t>
            </a:r>
          </a:p>
        </p:txBody>
      </p:sp>
    </p:spTree>
    <p:extLst>
      <p:ext uri="{BB962C8B-B14F-4D97-AF65-F5344CB8AC3E}">
        <p14:creationId xmlns:p14="http://schemas.microsoft.com/office/powerpoint/2010/main" val="309283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88601" y="524626"/>
            <a:ext cx="8852375" cy="697353"/>
          </a:xfrm>
        </p:spPr>
        <p:txBody>
          <a:bodyPr>
            <a:normAutofit/>
          </a:bodyPr>
          <a:lstStyle/>
          <a:p>
            <a:r>
              <a:rPr lang="en-GB" sz="4000" dirty="0"/>
              <a:t>Cómo identificar los riesgos: Análisis de la causa raíz</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6363" y="2142491"/>
            <a:ext cx="2998936" cy="42681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245473"/>
                </a:solidFill>
                <a:latin typeface="+mj-lt"/>
                <a:ea typeface="Open Sans Light" panose="020B0306030504020204" pitchFamily="34" charset="0"/>
                <a:cs typeface="Open Sans Light" panose="020B0306030504020204" pitchFamily="34" charset="0"/>
              </a:rPr>
              <a:t>La forma más eficaz de identificar los riesgos es el análisis de la causa raíz.</a:t>
            </a:r>
          </a:p>
          <a:p>
            <a:pPr algn="l">
              <a:lnSpc>
                <a:spcPct val="100000"/>
              </a:lnSpc>
              <a:spcBef>
                <a:spcPts val="600"/>
              </a:spcBef>
            </a:pPr>
            <a:r>
              <a:rPr lang="en-GB"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Identificar la causa raíz de un riesgo proporciona información sobre el origen de las pérdidas y la vulnerabilidad de su organización. </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8" name="Terminator 7">
            <a:extLst>
              <a:ext uri="{FF2B5EF4-FFF2-40B4-BE49-F238E27FC236}">
                <a16:creationId xmlns:a16="http://schemas.microsoft.com/office/drawing/2014/main" xmlns="" id="{75870738-2336-4097-BA32-D20492671F4A}"/>
              </a:ext>
            </a:extLst>
          </p:cNvPr>
          <p:cNvSpPr/>
          <p:nvPr/>
        </p:nvSpPr>
        <p:spPr>
          <a:xfrm>
            <a:off x="3953961" y="2742914"/>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29" name="TextBox 9">
            <a:extLst>
              <a:ext uri="{FF2B5EF4-FFF2-40B4-BE49-F238E27FC236}">
                <a16:creationId xmlns:a16="http://schemas.microsoft.com/office/drawing/2014/main" xmlns="" id="{3B2AEBCB-3C5A-4584-B09C-AF180C6BB4B5}"/>
              </a:ext>
            </a:extLst>
          </p:cNvPr>
          <p:cNvSpPr txBox="1"/>
          <p:nvPr/>
        </p:nvSpPr>
        <p:spPr>
          <a:xfrm>
            <a:off x="4031252" y="286854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Causa 1</a:t>
            </a:r>
          </a:p>
        </p:txBody>
      </p:sp>
      <p:sp>
        <p:nvSpPr>
          <p:cNvPr id="30" name="Process 41">
            <a:extLst>
              <a:ext uri="{FF2B5EF4-FFF2-40B4-BE49-F238E27FC236}">
                <a16:creationId xmlns:a16="http://schemas.microsoft.com/office/drawing/2014/main" xmlns="" id="{ADD15999-79A7-4FDE-B785-FFAD62131FAA}"/>
              </a:ext>
            </a:extLst>
          </p:cNvPr>
          <p:cNvSpPr/>
          <p:nvPr/>
        </p:nvSpPr>
        <p:spPr>
          <a:xfrm>
            <a:off x="8859336" y="2742914"/>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 name="TextBox 42">
            <a:extLst>
              <a:ext uri="{FF2B5EF4-FFF2-40B4-BE49-F238E27FC236}">
                <a16:creationId xmlns:a16="http://schemas.microsoft.com/office/drawing/2014/main" xmlns="" id="{26D454DD-1F3A-4ED3-9025-6159AC3FFC6C}"/>
              </a:ext>
            </a:extLst>
          </p:cNvPr>
          <p:cNvSpPr txBox="1"/>
          <p:nvPr/>
        </p:nvSpPr>
        <p:spPr>
          <a:xfrm>
            <a:off x="8936627" y="286854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Efecto 1</a:t>
            </a:r>
          </a:p>
        </p:txBody>
      </p:sp>
      <p:sp>
        <p:nvSpPr>
          <p:cNvPr id="32" name="Decision 55">
            <a:extLst>
              <a:ext uri="{FF2B5EF4-FFF2-40B4-BE49-F238E27FC236}">
                <a16:creationId xmlns:a16="http://schemas.microsoft.com/office/drawing/2014/main" xmlns="" id="{76DB7132-C1D7-452D-B149-A28526B77152}"/>
              </a:ext>
            </a:extLst>
          </p:cNvPr>
          <p:cNvSpPr/>
          <p:nvPr/>
        </p:nvSpPr>
        <p:spPr>
          <a:xfrm>
            <a:off x="6406648" y="3406357"/>
            <a:ext cx="1838117" cy="923220"/>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3" name="TextBox 56">
            <a:extLst>
              <a:ext uri="{FF2B5EF4-FFF2-40B4-BE49-F238E27FC236}">
                <a16:creationId xmlns:a16="http://schemas.microsoft.com/office/drawing/2014/main" xmlns="" id="{9C30F023-F312-47E1-A2CB-E8E279CED227}"/>
              </a:ext>
            </a:extLst>
          </p:cNvPr>
          <p:cNvSpPr txBox="1"/>
          <p:nvPr/>
        </p:nvSpPr>
        <p:spPr>
          <a:xfrm>
            <a:off x="6811394" y="3719209"/>
            <a:ext cx="1028624"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Evento</a:t>
            </a:r>
          </a:p>
        </p:txBody>
      </p:sp>
      <p:sp>
        <p:nvSpPr>
          <p:cNvPr id="42" name="Terminator 7">
            <a:extLst>
              <a:ext uri="{FF2B5EF4-FFF2-40B4-BE49-F238E27FC236}">
                <a16:creationId xmlns:a16="http://schemas.microsoft.com/office/drawing/2014/main" xmlns="" id="{5B7DD3E8-E470-4708-B921-C4A191AD26C3}"/>
              </a:ext>
            </a:extLst>
          </p:cNvPr>
          <p:cNvSpPr/>
          <p:nvPr/>
        </p:nvSpPr>
        <p:spPr>
          <a:xfrm>
            <a:off x="3953961" y="3593576"/>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3" name="TextBox 9">
            <a:extLst>
              <a:ext uri="{FF2B5EF4-FFF2-40B4-BE49-F238E27FC236}">
                <a16:creationId xmlns:a16="http://schemas.microsoft.com/office/drawing/2014/main" xmlns="" id="{1F4877F6-68B2-43C6-9968-4032D0484904}"/>
              </a:ext>
            </a:extLst>
          </p:cNvPr>
          <p:cNvSpPr txBox="1"/>
          <p:nvPr/>
        </p:nvSpPr>
        <p:spPr>
          <a:xfrm>
            <a:off x="4031252" y="371920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Causa 2</a:t>
            </a:r>
          </a:p>
        </p:txBody>
      </p:sp>
      <p:sp>
        <p:nvSpPr>
          <p:cNvPr id="45" name="Process 41">
            <a:extLst>
              <a:ext uri="{FF2B5EF4-FFF2-40B4-BE49-F238E27FC236}">
                <a16:creationId xmlns:a16="http://schemas.microsoft.com/office/drawing/2014/main" xmlns="" id="{F0051317-A155-467D-B48D-7859E32346C9}"/>
              </a:ext>
            </a:extLst>
          </p:cNvPr>
          <p:cNvSpPr/>
          <p:nvPr/>
        </p:nvSpPr>
        <p:spPr>
          <a:xfrm>
            <a:off x="8859336" y="3593576"/>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7" name="TextBox 42">
            <a:extLst>
              <a:ext uri="{FF2B5EF4-FFF2-40B4-BE49-F238E27FC236}">
                <a16:creationId xmlns:a16="http://schemas.microsoft.com/office/drawing/2014/main" xmlns="" id="{2B64EC2E-6575-45DE-834B-ADF6B0AD95D8}"/>
              </a:ext>
            </a:extLst>
          </p:cNvPr>
          <p:cNvSpPr txBox="1"/>
          <p:nvPr/>
        </p:nvSpPr>
        <p:spPr>
          <a:xfrm>
            <a:off x="8936627" y="371920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Efecto 2</a:t>
            </a:r>
          </a:p>
        </p:txBody>
      </p:sp>
      <p:sp>
        <p:nvSpPr>
          <p:cNvPr id="49" name="Terminator 7">
            <a:extLst>
              <a:ext uri="{FF2B5EF4-FFF2-40B4-BE49-F238E27FC236}">
                <a16:creationId xmlns:a16="http://schemas.microsoft.com/office/drawing/2014/main" xmlns="" id="{B25DB335-3A97-461B-8CF0-1ED2694AE342}"/>
              </a:ext>
            </a:extLst>
          </p:cNvPr>
          <p:cNvSpPr/>
          <p:nvPr/>
        </p:nvSpPr>
        <p:spPr>
          <a:xfrm>
            <a:off x="3953961" y="4468531"/>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1" name="TextBox 9">
            <a:extLst>
              <a:ext uri="{FF2B5EF4-FFF2-40B4-BE49-F238E27FC236}">
                <a16:creationId xmlns:a16="http://schemas.microsoft.com/office/drawing/2014/main" xmlns="" id="{87E96D78-6781-49AD-A42D-7121FC8D37FB}"/>
              </a:ext>
            </a:extLst>
          </p:cNvPr>
          <p:cNvSpPr txBox="1"/>
          <p:nvPr/>
        </p:nvSpPr>
        <p:spPr>
          <a:xfrm>
            <a:off x="4031252" y="4594166"/>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Causa 3</a:t>
            </a:r>
          </a:p>
        </p:txBody>
      </p:sp>
      <p:sp>
        <p:nvSpPr>
          <p:cNvPr id="52" name="Process 41">
            <a:extLst>
              <a:ext uri="{FF2B5EF4-FFF2-40B4-BE49-F238E27FC236}">
                <a16:creationId xmlns:a16="http://schemas.microsoft.com/office/drawing/2014/main" xmlns="" id="{2764D0EB-F9A8-44DE-96CD-E62C7EB6390C}"/>
              </a:ext>
            </a:extLst>
          </p:cNvPr>
          <p:cNvSpPr/>
          <p:nvPr/>
        </p:nvSpPr>
        <p:spPr>
          <a:xfrm>
            <a:off x="8859336" y="4468531"/>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4" name="TextBox 42">
            <a:extLst>
              <a:ext uri="{FF2B5EF4-FFF2-40B4-BE49-F238E27FC236}">
                <a16:creationId xmlns:a16="http://schemas.microsoft.com/office/drawing/2014/main" xmlns="" id="{354B21BD-6D98-4AB9-8051-81CD829A3ADD}"/>
              </a:ext>
            </a:extLst>
          </p:cNvPr>
          <p:cNvSpPr txBox="1"/>
          <p:nvPr/>
        </p:nvSpPr>
        <p:spPr>
          <a:xfrm>
            <a:off x="8936627" y="4594166"/>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Efecto 3</a:t>
            </a:r>
          </a:p>
        </p:txBody>
      </p:sp>
      <p:cxnSp>
        <p:nvCxnSpPr>
          <p:cNvPr id="5" name="Verbinder: gekrümmt 4">
            <a:extLst>
              <a:ext uri="{FF2B5EF4-FFF2-40B4-BE49-F238E27FC236}">
                <a16:creationId xmlns:a16="http://schemas.microsoft.com/office/drawing/2014/main" xmlns="" id="{68041AD1-7D1E-4E3F-B46E-5ECA50E3C586}"/>
              </a:ext>
            </a:extLst>
          </p:cNvPr>
          <p:cNvCxnSpPr>
            <a:stCxn id="28" idx="3"/>
            <a:endCxn id="32" idx="1"/>
          </p:cNvCxnSpPr>
          <p:nvPr/>
        </p:nvCxnSpPr>
        <p:spPr>
          <a:xfrm>
            <a:off x="5792078" y="3017306"/>
            <a:ext cx="614570" cy="8506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Verbinder: gekrümmt 54">
            <a:extLst>
              <a:ext uri="{FF2B5EF4-FFF2-40B4-BE49-F238E27FC236}">
                <a16:creationId xmlns:a16="http://schemas.microsoft.com/office/drawing/2014/main" xmlns="" id="{80ACA1C7-D369-4D0B-AFC9-18C5E9A10BBF}"/>
              </a:ext>
            </a:extLst>
          </p:cNvPr>
          <p:cNvCxnSpPr>
            <a:cxnSpLocks/>
          </p:cNvCxnSpPr>
          <p:nvPr/>
        </p:nvCxnSpPr>
        <p:spPr>
          <a:xfrm flipV="1">
            <a:off x="5792078" y="3858934"/>
            <a:ext cx="614570"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Verbinder: gekrümmt 61">
            <a:extLst>
              <a:ext uri="{FF2B5EF4-FFF2-40B4-BE49-F238E27FC236}">
                <a16:creationId xmlns:a16="http://schemas.microsoft.com/office/drawing/2014/main" xmlns="" id="{10FEC7AA-899E-4D20-80BF-B7401D03890B}"/>
              </a:ext>
            </a:extLst>
          </p:cNvPr>
          <p:cNvCxnSpPr>
            <a:cxnSpLocks/>
            <a:stCxn id="49" idx="3"/>
            <a:endCxn id="32" idx="1"/>
          </p:cNvCxnSpPr>
          <p:nvPr/>
        </p:nvCxnSpPr>
        <p:spPr>
          <a:xfrm flipV="1">
            <a:off x="5792078" y="3867967"/>
            <a:ext cx="614570" cy="87495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Verbinder: gekrümmt 62">
            <a:extLst>
              <a:ext uri="{FF2B5EF4-FFF2-40B4-BE49-F238E27FC236}">
                <a16:creationId xmlns:a16="http://schemas.microsoft.com/office/drawing/2014/main" xmlns="" id="{E236E96C-1D08-4F2C-B8FA-9E6D5CCA36D1}"/>
              </a:ext>
            </a:extLst>
          </p:cNvPr>
          <p:cNvCxnSpPr>
            <a:cxnSpLocks/>
            <a:stCxn id="32" idx="3"/>
            <a:endCxn id="30" idx="1"/>
          </p:cNvCxnSpPr>
          <p:nvPr/>
        </p:nvCxnSpPr>
        <p:spPr>
          <a:xfrm flipV="1">
            <a:off x="8244765" y="3017306"/>
            <a:ext cx="614571" cy="8506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Verbinder: gekrümmt 63">
            <a:extLst>
              <a:ext uri="{FF2B5EF4-FFF2-40B4-BE49-F238E27FC236}">
                <a16:creationId xmlns:a16="http://schemas.microsoft.com/office/drawing/2014/main" xmlns="" id="{CB51E3C5-05BE-49DC-97F2-6FE2EDF99A79}"/>
              </a:ext>
            </a:extLst>
          </p:cNvPr>
          <p:cNvCxnSpPr>
            <a:cxnSpLocks/>
          </p:cNvCxnSpPr>
          <p:nvPr/>
        </p:nvCxnSpPr>
        <p:spPr>
          <a:xfrm>
            <a:off x="8244765" y="3858934"/>
            <a:ext cx="614571"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Verbinder: gekrümmt 64">
            <a:extLst>
              <a:ext uri="{FF2B5EF4-FFF2-40B4-BE49-F238E27FC236}">
                <a16:creationId xmlns:a16="http://schemas.microsoft.com/office/drawing/2014/main" xmlns="" id="{E7FD64AF-5B39-4342-B27F-EC86E40DFE83}"/>
              </a:ext>
            </a:extLst>
          </p:cNvPr>
          <p:cNvCxnSpPr>
            <a:cxnSpLocks/>
            <a:stCxn id="32" idx="3"/>
            <a:endCxn id="52" idx="1"/>
          </p:cNvCxnSpPr>
          <p:nvPr/>
        </p:nvCxnSpPr>
        <p:spPr>
          <a:xfrm>
            <a:off x="8244765" y="3867967"/>
            <a:ext cx="614571" cy="87495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852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27484" y="685320"/>
            <a:ext cx="8852375" cy="697353"/>
          </a:xfrm>
        </p:spPr>
        <p:txBody>
          <a:bodyPr>
            <a:normAutofit/>
          </a:bodyPr>
          <a:lstStyle/>
          <a:p>
            <a:r>
              <a:rPr lang="en-GB" dirty="0"/>
              <a:t>Identificar las 5 categorías de causa raíz</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3860" y="1964362"/>
            <a:ext cx="3545956" cy="4637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identificar las causas raíz, es importante estructurar las posibles raíces en categorías. Las categorías que elija dependerán de la estructura de su empresa y del entorno empresarial. Aquí mostramos algunas de las categorías típicas de causas raíz.</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(para una descripción detallada del análisis de la causa raíz, véase la siguiente sección) </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Oval 1">
            <a:extLst>
              <a:ext uri="{FF2B5EF4-FFF2-40B4-BE49-F238E27FC236}">
                <a16:creationId xmlns:a16="http://schemas.microsoft.com/office/drawing/2014/main" xmlns="" id="{8F3D6008-0476-46BD-9676-4D8E796B7509}"/>
              </a:ext>
            </a:extLst>
          </p:cNvPr>
          <p:cNvSpPr/>
          <p:nvPr/>
        </p:nvSpPr>
        <p:spPr>
          <a:xfrm>
            <a:off x="3559974" y="3150219"/>
            <a:ext cx="1857859" cy="185785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6" name="Block Arc 2">
            <a:extLst>
              <a:ext uri="{FF2B5EF4-FFF2-40B4-BE49-F238E27FC236}">
                <a16:creationId xmlns:a16="http://schemas.microsoft.com/office/drawing/2014/main" xmlns="" id="{49440331-80B6-4F7B-A4D5-F3D2AFE19CE5}"/>
              </a:ext>
            </a:extLst>
          </p:cNvPr>
          <p:cNvSpPr/>
          <p:nvPr/>
        </p:nvSpPr>
        <p:spPr>
          <a:xfrm rot="5400000">
            <a:off x="3149722" y="2747399"/>
            <a:ext cx="2673913" cy="2673913"/>
          </a:xfrm>
          <a:prstGeom prst="blockArc">
            <a:avLst>
              <a:gd name="adj1" fmla="val 10800000"/>
              <a:gd name="adj2" fmla="val 0"/>
              <a:gd name="adj3" fmla="val 19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Lato Light" panose="020F0502020204030203" pitchFamily="34" charset="0"/>
            </a:endParaRPr>
          </a:p>
        </p:txBody>
      </p:sp>
      <p:sp>
        <p:nvSpPr>
          <p:cNvPr id="7" name="Oval 3">
            <a:extLst>
              <a:ext uri="{FF2B5EF4-FFF2-40B4-BE49-F238E27FC236}">
                <a16:creationId xmlns:a16="http://schemas.microsoft.com/office/drawing/2014/main" xmlns="" id="{333DFD6E-0013-49C8-B557-8A5B85ED97C6}"/>
              </a:ext>
            </a:extLst>
          </p:cNvPr>
          <p:cNvSpPr/>
          <p:nvPr/>
        </p:nvSpPr>
        <p:spPr>
          <a:xfrm>
            <a:off x="4449514" y="2707675"/>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8" name="Oval 4">
            <a:extLst>
              <a:ext uri="{FF2B5EF4-FFF2-40B4-BE49-F238E27FC236}">
                <a16:creationId xmlns:a16="http://schemas.microsoft.com/office/drawing/2014/main" xmlns="" id="{57FB06C4-4CFE-4D9E-BD56-E77D10460517}"/>
              </a:ext>
            </a:extLst>
          </p:cNvPr>
          <p:cNvSpPr/>
          <p:nvPr/>
        </p:nvSpPr>
        <p:spPr>
          <a:xfrm>
            <a:off x="4449514" y="5326449"/>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Lato Light" panose="020F0502020204030203" pitchFamily="34" charset="0"/>
            </a:endParaRPr>
          </a:p>
        </p:txBody>
      </p:sp>
      <p:sp>
        <p:nvSpPr>
          <p:cNvPr id="9" name="Oval 5">
            <a:extLst>
              <a:ext uri="{FF2B5EF4-FFF2-40B4-BE49-F238E27FC236}">
                <a16:creationId xmlns:a16="http://schemas.microsoft.com/office/drawing/2014/main" xmlns="" id="{4F2AAFC0-D264-4932-81B4-819E962A591A}"/>
              </a:ext>
            </a:extLst>
          </p:cNvPr>
          <p:cNvSpPr/>
          <p:nvPr/>
        </p:nvSpPr>
        <p:spPr>
          <a:xfrm>
            <a:off x="5734432" y="4016787"/>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0" name="Oval 6">
            <a:extLst>
              <a:ext uri="{FF2B5EF4-FFF2-40B4-BE49-F238E27FC236}">
                <a16:creationId xmlns:a16="http://schemas.microsoft.com/office/drawing/2014/main" xmlns="" id="{DBB97E07-B540-4CC9-AA74-ABF1E5465E0C}"/>
              </a:ext>
            </a:extLst>
          </p:cNvPr>
          <p:cNvSpPr/>
          <p:nvPr/>
        </p:nvSpPr>
        <p:spPr>
          <a:xfrm>
            <a:off x="5408807" y="3156133"/>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Oval 7">
            <a:extLst>
              <a:ext uri="{FF2B5EF4-FFF2-40B4-BE49-F238E27FC236}">
                <a16:creationId xmlns:a16="http://schemas.microsoft.com/office/drawing/2014/main" xmlns="" id="{5341A8F8-6E31-489B-8E0E-1827FFA51E0C}"/>
              </a:ext>
            </a:extLst>
          </p:cNvPr>
          <p:cNvSpPr/>
          <p:nvPr/>
        </p:nvSpPr>
        <p:spPr>
          <a:xfrm>
            <a:off x="5408042" y="4882283"/>
            <a:ext cx="124723" cy="1247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2" name="Oval 12">
            <a:extLst>
              <a:ext uri="{FF2B5EF4-FFF2-40B4-BE49-F238E27FC236}">
                <a16:creationId xmlns:a16="http://schemas.microsoft.com/office/drawing/2014/main" xmlns="" id="{1EFDDF46-9B44-4536-A413-823A90E3A1B8}"/>
              </a:ext>
            </a:extLst>
          </p:cNvPr>
          <p:cNvSpPr/>
          <p:nvPr/>
        </p:nvSpPr>
        <p:spPr>
          <a:xfrm>
            <a:off x="6223946" y="2175365"/>
            <a:ext cx="595659" cy="5956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3" name="Oval 13">
            <a:extLst>
              <a:ext uri="{FF2B5EF4-FFF2-40B4-BE49-F238E27FC236}">
                <a16:creationId xmlns:a16="http://schemas.microsoft.com/office/drawing/2014/main" xmlns="" id="{5BC6457B-5A66-48BA-80C5-0F4DF3357258}"/>
              </a:ext>
            </a:extLst>
          </p:cNvPr>
          <p:cNvSpPr/>
          <p:nvPr/>
        </p:nvSpPr>
        <p:spPr>
          <a:xfrm>
            <a:off x="6223946" y="5387165"/>
            <a:ext cx="595659" cy="5956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4" name="Oval 14">
            <a:extLst>
              <a:ext uri="{FF2B5EF4-FFF2-40B4-BE49-F238E27FC236}">
                <a16:creationId xmlns:a16="http://schemas.microsoft.com/office/drawing/2014/main" xmlns="" id="{CEF6CF03-2A39-4E13-A189-6BAACF4C4E34}"/>
              </a:ext>
            </a:extLst>
          </p:cNvPr>
          <p:cNvSpPr/>
          <p:nvPr/>
        </p:nvSpPr>
        <p:spPr>
          <a:xfrm>
            <a:off x="7551861" y="3791184"/>
            <a:ext cx="595659" cy="5956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5" name="Oval 17">
            <a:extLst>
              <a:ext uri="{FF2B5EF4-FFF2-40B4-BE49-F238E27FC236}">
                <a16:creationId xmlns:a16="http://schemas.microsoft.com/office/drawing/2014/main" xmlns="" id="{F8783124-D8AB-4164-B76B-5D6629D5C699}"/>
              </a:ext>
            </a:extLst>
          </p:cNvPr>
          <p:cNvSpPr/>
          <p:nvPr/>
        </p:nvSpPr>
        <p:spPr>
          <a:xfrm>
            <a:off x="7078276" y="4709177"/>
            <a:ext cx="595659" cy="595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6" name="Oval 18">
            <a:extLst>
              <a:ext uri="{FF2B5EF4-FFF2-40B4-BE49-F238E27FC236}">
                <a16:creationId xmlns:a16="http://schemas.microsoft.com/office/drawing/2014/main" xmlns="" id="{36BD2E75-B64E-4C2E-AD86-6BFC3869AC3F}"/>
              </a:ext>
            </a:extLst>
          </p:cNvPr>
          <p:cNvSpPr/>
          <p:nvPr/>
        </p:nvSpPr>
        <p:spPr>
          <a:xfrm>
            <a:off x="7077430" y="2862174"/>
            <a:ext cx="595659" cy="595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cxnSp>
        <p:nvCxnSpPr>
          <p:cNvPr id="17" name="Straight Connector 19">
            <a:extLst>
              <a:ext uri="{FF2B5EF4-FFF2-40B4-BE49-F238E27FC236}">
                <a16:creationId xmlns:a16="http://schemas.microsoft.com/office/drawing/2014/main" xmlns="" id="{C6449F97-56A8-4B50-9204-3D0FE9635568}"/>
              </a:ext>
            </a:extLst>
          </p:cNvPr>
          <p:cNvCxnSpPr>
            <a:cxnSpLocks/>
            <a:stCxn id="14" idx="2"/>
            <a:endCxn id="9" idx="6"/>
          </p:cNvCxnSpPr>
          <p:nvPr/>
        </p:nvCxnSpPr>
        <p:spPr>
          <a:xfrm flipH="1" flipV="1">
            <a:off x="5859154" y="4079147"/>
            <a:ext cx="169270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
            <a:extLst>
              <a:ext uri="{FF2B5EF4-FFF2-40B4-BE49-F238E27FC236}">
                <a16:creationId xmlns:a16="http://schemas.microsoft.com/office/drawing/2014/main" xmlns="" id="{2882EE5E-BB59-4B37-889E-2384DB110A8C}"/>
              </a:ext>
            </a:extLst>
          </p:cNvPr>
          <p:cNvCxnSpPr>
            <a:cxnSpLocks/>
          </p:cNvCxnSpPr>
          <p:nvPr/>
        </p:nvCxnSpPr>
        <p:spPr>
          <a:xfrm flipH="1">
            <a:off x="5532764" y="3209477"/>
            <a:ext cx="154466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3">
            <a:extLst>
              <a:ext uri="{FF2B5EF4-FFF2-40B4-BE49-F238E27FC236}">
                <a16:creationId xmlns:a16="http://schemas.microsoft.com/office/drawing/2014/main" xmlns="" id="{A48E7934-C292-4180-AAE0-DAF448A9CC58}"/>
              </a:ext>
            </a:extLst>
          </p:cNvPr>
          <p:cNvCxnSpPr>
            <a:cxnSpLocks/>
          </p:cNvCxnSpPr>
          <p:nvPr/>
        </p:nvCxnSpPr>
        <p:spPr>
          <a:xfrm flipH="1">
            <a:off x="4681946" y="2463760"/>
            <a:ext cx="15434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4">
            <a:extLst>
              <a:ext uri="{FF2B5EF4-FFF2-40B4-BE49-F238E27FC236}">
                <a16:creationId xmlns:a16="http://schemas.microsoft.com/office/drawing/2014/main" xmlns="" id="{A54A646C-4E2B-45F5-AE1D-51F54157FA61}"/>
              </a:ext>
            </a:extLst>
          </p:cNvPr>
          <p:cNvCxnSpPr>
            <a:cxnSpLocks/>
            <a:endCxn id="7" idx="0"/>
          </p:cNvCxnSpPr>
          <p:nvPr/>
        </p:nvCxnSpPr>
        <p:spPr>
          <a:xfrm flipH="1">
            <a:off x="4511875" y="2456762"/>
            <a:ext cx="181991" cy="25091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5">
            <a:extLst>
              <a:ext uri="{FF2B5EF4-FFF2-40B4-BE49-F238E27FC236}">
                <a16:creationId xmlns:a16="http://schemas.microsoft.com/office/drawing/2014/main" xmlns="" id="{4C221CF0-19E1-46B2-B54F-87A2135FFB57}"/>
              </a:ext>
            </a:extLst>
          </p:cNvPr>
          <p:cNvCxnSpPr>
            <a:cxnSpLocks/>
          </p:cNvCxnSpPr>
          <p:nvPr/>
        </p:nvCxnSpPr>
        <p:spPr>
          <a:xfrm flipH="1">
            <a:off x="5523103" y="4956927"/>
            <a:ext cx="15434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6">
            <a:extLst>
              <a:ext uri="{FF2B5EF4-FFF2-40B4-BE49-F238E27FC236}">
                <a16:creationId xmlns:a16="http://schemas.microsoft.com/office/drawing/2014/main" xmlns="" id="{0EF2EF58-8CFE-405C-8B08-A43E6F684CBD}"/>
              </a:ext>
            </a:extLst>
          </p:cNvPr>
          <p:cNvCxnSpPr>
            <a:cxnSpLocks/>
          </p:cNvCxnSpPr>
          <p:nvPr/>
        </p:nvCxnSpPr>
        <p:spPr>
          <a:xfrm flipH="1">
            <a:off x="4683387" y="5680293"/>
            <a:ext cx="15434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7">
            <a:extLst>
              <a:ext uri="{FF2B5EF4-FFF2-40B4-BE49-F238E27FC236}">
                <a16:creationId xmlns:a16="http://schemas.microsoft.com/office/drawing/2014/main" xmlns="" id="{17ADBFC6-F0C0-49A9-88A0-B04A95D1261D}"/>
              </a:ext>
            </a:extLst>
          </p:cNvPr>
          <p:cNvCxnSpPr>
            <a:cxnSpLocks/>
            <a:endCxn id="8" idx="4"/>
          </p:cNvCxnSpPr>
          <p:nvPr/>
        </p:nvCxnSpPr>
        <p:spPr>
          <a:xfrm flipH="1" flipV="1">
            <a:off x="4511875" y="5451171"/>
            <a:ext cx="174811" cy="236122"/>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8">
            <a:extLst>
              <a:ext uri="{FF2B5EF4-FFF2-40B4-BE49-F238E27FC236}">
                <a16:creationId xmlns:a16="http://schemas.microsoft.com/office/drawing/2014/main" xmlns="" id="{0263D0B5-5F28-45C0-8F06-C840BDF7287D}"/>
              </a:ext>
            </a:extLst>
          </p:cNvPr>
          <p:cNvSpPr txBox="1"/>
          <p:nvPr/>
        </p:nvSpPr>
        <p:spPr>
          <a:xfrm>
            <a:off x="4681947" y="2088383"/>
            <a:ext cx="1491470"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Exterior</a:t>
            </a:r>
          </a:p>
        </p:txBody>
      </p:sp>
      <p:sp>
        <p:nvSpPr>
          <p:cNvPr id="25" name="TextBox 29">
            <a:extLst>
              <a:ext uri="{FF2B5EF4-FFF2-40B4-BE49-F238E27FC236}">
                <a16:creationId xmlns:a16="http://schemas.microsoft.com/office/drawing/2014/main" xmlns="" id="{28BE7746-E121-4BE1-93C2-33F08F491A2E}"/>
              </a:ext>
            </a:extLst>
          </p:cNvPr>
          <p:cNvSpPr txBox="1"/>
          <p:nvPr/>
        </p:nvSpPr>
        <p:spPr>
          <a:xfrm>
            <a:off x="4873771" y="5301909"/>
            <a:ext cx="1279938"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Sistemas</a:t>
            </a:r>
          </a:p>
        </p:txBody>
      </p:sp>
      <p:sp>
        <p:nvSpPr>
          <p:cNvPr id="26" name="TextBox 30">
            <a:extLst>
              <a:ext uri="{FF2B5EF4-FFF2-40B4-BE49-F238E27FC236}">
                <a16:creationId xmlns:a16="http://schemas.microsoft.com/office/drawing/2014/main" xmlns="" id="{8B16CC06-795F-4D0C-A4EF-43C3D853206A}"/>
              </a:ext>
            </a:extLst>
          </p:cNvPr>
          <p:cNvSpPr txBox="1"/>
          <p:nvPr/>
        </p:nvSpPr>
        <p:spPr>
          <a:xfrm>
            <a:off x="5533530" y="2848930"/>
            <a:ext cx="1396978"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Gente</a:t>
            </a:r>
          </a:p>
        </p:txBody>
      </p:sp>
      <p:sp>
        <p:nvSpPr>
          <p:cNvPr id="27" name="TextBox 31">
            <a:extLst>
              <a:ext uri="{FF2B5EF4-FFF2-40B4-BE49-F238E27FC236}">
                <a16:creationId xmlns:a16="http://schemas.microsoft.com/office/drawing/2014/main" xmlns="" id="{B943754D-0FEA-4359-B404-66FF19A302D6}"/>
              </a:ext>
            </a:extLst>
          </p:cNvPr>
          <p:cNvSpPr txBox="1"/>
          <p:nvPr/>
        </p:nvSpPr>
        <p:spPr>
          <a:xfrm>
            <a:off x="5480254" y="4559898"/>
            <a:ext cx="1629149"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Relaciones</a:t>
            </a:r>
          </a:p>
        </p:txBody>
      </p:sp>
      <p:sp>
        <p:nvSpPr>
          <p:cNvPr id="28" name="TextBox 33">
            <a:extLst>
              <a:ext uri="{FF2B5EF4-FFF2-40B4-BE49-F238E27FC236}">
                <a16:creationId xmlns:a16="http://schemas.microsoft.com/office/drawing/2014/main" xmlns="" id="{9462910E-AF70-4CDF-9690-139F73B64C40}"/>
              </a:ext>
            </a:extLst>
          </p:cNvPr>
          <p:cNvSpPr txBox="1"/>
          <p:nvPr/>
        </p:nvSpPr>
        <p:spPr>
          <a:xfrm>
            <a:off x="6199734" y="3684892"/>
            <a:ext cx="1306599" cy="369332"/>
          </a:xfrm>
          <a:prstGeom prst="rect">
            <a:avLst/>
          </a:prstGeom>
          <a:noFill/>
        </p:spPr>
        <p:txBody>
          <a:bodyPr wrap="square" rtlCol="0" anchor="b" anchorCtr="0">
            <a:spAutoFit/>
          </a:bodyPr>
          <a:lstStyle/>
          <a:p>
            <a:pPr algn="r"/>
            <a:r>
              <a:rPr lang="en-GB" b="1" dirty="0">
                <a:solidFill>
                  <a:schemeClr val="tx2"/>
                </a:solidFill>
                <a:latin typeface="+mj-lt"/>
                <a:ea typeface="League Spartan" charset="0"/>
                <a:cs typeface="Poppins" pitchFamily="2" charset="77"/>
              </a:rPr>
              <a:t>Proceso</a:t>
            </a:r>
          </a:p>
        </p:txBody>
      </p:sp>
      <p:sp>
        <p:nvSpPr>
          <p:cNvPr id="34" name="Subtitle 2">
            <a:extLst>
              <a:ext uri="{FF2B5EF4-FFF2-40B4-BE49-F238E27FC236}">
                <a16:creationId xmlns:a16="http://schemas.microsoft.com/office/drawing/2014/main" xmlns="" id="{6C30D84B-5B63-4CA6-996D-79F6C78533D1}"/>
              </a:ext>
            </a:extLst>
          </p:cNvPr>
          <p:cNvSpPr txBox="1">
            <a:spLocks/>
          </p:cNvSpPr>
          <p:nvPr/>
        </p:nvSpPr>
        <p:spPr>
          <a:xfrm>
            <a:off x="8224491" y="3592327"/>
            <a:ext cx="3967509"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Riesgo derivado de la ejecución de las operaciones de la organización. </a:t>
            </a:r>
            <a:r>
              <a:rPr lang="en-GB" sz="1600" b="1" dirty="0">
                <a:solidFill>
                  <a:schemeClr val="tx1"/>
                </a:solidFill>
                <a:latin typeface="+mj-lt"/>
                <a:ea typeface="Lato Light" panose="020F0502020204030203" pitchFamily="34" charset="0"/>
                <a:cs typeface="Mukta ExtraLight" panose="020B0000000000000000" pitchFamily="34" charset="77"/>
              </a:rPr>
              <a:t>Ejemplos:</a:t>
            </a:r>
            <a:r>
              <a:rPr lang="en-GB" sz="1600" dirty="0">
                <a:solidFill>
                  <a:schemeClr val="tx1"/>
                </a:solidFill>
                <a:latin typeface="+mj-lt"/>
                <a:ea typeface="Lato Light" panose="020F0502020204030203" pitchFamily="34" charset="0"/>
                <a:cs typeface="Mukta ExtraLight" panose="020B0000000000000000" pitchFamily="34" charset="77"/>
              </a:rPr>
              <a:t> Presupuestos inadecuados, falta de documentación, falta de políticas o procedimientos.</a:t>
            </a:r>
          </a:p>
        </p:txBody>
      </p:sp>
      <p:sp>
        <p:nvSpPr>
          <p:cNvPr id="35" name="Subtitle 2">
            <a:extLst>
              <a:ext uri="{FF2B5EF4-FFF2-40B4-BE49-F238E27FC236}">
                <a16:creationId xmlns:a16="http://schemas.microsoft.com/office/drawing/2014/main" xmlns="" id="{3FD4E0B9-D3D4-421E-8FE9-579C9BBEF2AC}"/>
              </a:ext>
            </a:extLst>
          </p:cNvPr>
          <p:cNvSpPr txBox="1">
            <a:spLocks/>
          </p:cNvSpPr>
          <p:nvPr/>
        </p:nvSpPr>
        <p:spPr>
          <a:xfrm>
            <a:off x="7691032" y="2621840"/>
            <a:ext cx="4248555"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ED7D31"/>
                </a:solidFill>
                <a:latin typeface="+mj-lt"/>
                <a:ea typeface="Lato Light" panose="020F0502020204030203" pitchFamily="34" charset="0"/>
                <a:cs typeface="Mukta ExtraLight" panose="020B0000000000000000" pitchFamily="34" charset="77"/>
              </a:rPr>
              <a:t>Riesgos que implican a las personas que trabajan para la organización. </a:t>
            </a:r>
            <a:r>
              <a:rPr lang="en-GB" sz="1600" b="1" dirty="0">
                <a:solidFill>
                  <a:srgbClr val="ED7D31"/>
                </a:solidFill>
                <a:latin typeface="+mj-lt"/>
                <a:ea typeface="Lato Light" panose="020F0502020204030203" pitchFamily="34" charset="0"/>
                <a:cs typeface="Mukta ExtraLight" panose="020B0000000000000000" pitchFamily="34" charset="77"/>
              </a:rPr>
              <a:t>Ejemplos</a:t>
            </a:r>
            <a:r>
              <a:rPr lang="en-GB" sz="1600" dirty="0">
                <a:solidFill>
                  <a:srgbClr val="ED7D31"/>
                </a:solidFill>
                <a:latin typeface="+mj-lt"/>
                <a:ea typeface="Lato Light" panose="020F0502020204030203" pitchFamily="34" charset="0"/>
                <a:cs typeface="Mukta ExtraLight" panose="020B0000000000000000" pitchFamily="34" charset="77"/>
              </a:rPr>
              <a:t>: Uso indebido de información confidencial, incumplimiento de las políticas, falta de competencias necesarias</a:t>
            </a:r>
          </a:p>
        </p:txBody>
      </p:sp>
      <p:sp>
        <p:nvSpPr>
          <p:cNvPr id="36" name="Subtitle 2">
            <a:extLst>
              <a:ext uri="{FF2B5EF4-FFF2-40B4-BE49-F238E27FC236}">
                <a16:creationId xmlns:a16="http://schemas.microsoft.com/office/drawing/2014/main" xmlns="" id="{1B14DFA1-F6D5-4D85-BBBA-ABCBE88C4CAA}"/>
              </a:ext>
            </a:extLst>
          </p:cNvPr>
          <p:cNvSpPr txBox="1">
            <a:spLocks/>
          </p:cNvSpPr>
          <p:nvPr/>
        </p:nvSpPr>
        <p:spPr>
          <a:xfrm>
            <a:off x="7688268" y="4632809"/>
            <a:ext cx="4383182"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ED7D31"/>
                </a:solidFill>
                <a:latin typeface="+mj-lt"/>
                <a:ea typeface="Lato Light" panose="020F0502020204030203" pitchFamily="34" charset="0"/>
                <a:cs typeface="Mukta ExtraLight" panose="020B0000000000000000" pitchFamily="34" charset="77"/>
              </a:rPr>
              <a:t>Riesgo causado por la conexión de la organización con terceros. </a:t>
            </a:r>
            <a:r>
              <a:rPr lang="en-GB" sz="1600" b="1" dirty="0">
                <a:solidFill>
                  <a:srgbClr val="ED7D31"/>
                </a:solidFill>
                <a:latin typeface="+mj-lt"/>
                <a:ea typeface="Lato Light" panose="020F0502020204030203" pitchFamily="34" charset="0"/>
                <a:cs typeface="Mukta ExtraLight" panose="020B0000000000000000" pitchFamily="34" charset="77"/>
              </a:rPr>
              <a:t>Ejemplos</a:t>
            </a:r>
            <a:r>
              <a:rPr lang="en-GB" sz="1600" dirty="0">
                <a:solidFill>
                  <a:srgbClr val="ED7D31"/>
                </a:solidFill>
                <a:latin typeface="+mj-lt"/>
                <a:ea typeface="Lato Light" panose="020F0502020204030203" pitchFamily="34" charset="0"/>
                <a:cs typeface="Mukta ExtraLight" panose="020B0000000000000000" pitchFamily="34" charset="77"/>
              </a:rPr>
              <a:t>: Los contratos no se revisan adecuadamente, protocolos de seguridad inadecuados en las relaciones con terceros</a:t>
            </a:r>
          </a:p>
        </p:txBody>
      </p:sp>
      <p:sp>
        <p:nvSpPr>
          <p:cNvPr id="37" name="Subtitle 2">
            <a:extLst>
              <a:ext uri="{FF2B5EF4-FFF2-40B4-BE49-F238E27FC236}">
                <a16:creationId xmlns:a16="http://schemas.microsoft.com/office/drawing/2014/main" xmlns="" id="{BFC7BCB1-30EB-4EA7-ABAF-97312D609D22}"/>
              </a:ext>
            </a:extLst>
          </p:cNvPr>
          <p:cNvSpPr txBox="1">
            <a:spLocks/>
          </p:cNvSpPr>
          <p:nvPr/>
        </p:nvSpPr>
        <p:spPr>
          <a:xfrm>
            <a:off x="6789704" y="5618944"/>
            <a:ext cx="5119575"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72C4"/>
                </a:solidFill>
                <a:latin typeface="+mj-lt"/>
                <a:ea typeface="Lato Light" panose="020F0502020204030203" pitchFamily="34" charset="0"/>
                <a:cs typeface="Mukta ExtraLight" panose="020B0000000000000000" pitchFamily="34" charset="77"/>
              </a:rPr>
              <a:t>Riesgos asociados a los procesos informáticos, la seguridad, los datos o los activos de información. </a:t>
            </a:r>
            <a:r>
              <a:rPr lang="en-GB" sz="1600" b="1" dirty="0">
                <a:solidFill>
                  <a:srgbClr val="4472C4"/>
                </a:solidFill>
                <a:latin typeface="+mj-lt"/>
                <a:ea typeface="Lato Light" panose="020F0502020204030203" pitchFamily="34" charset="0"/>
                <a:cs typeface="Mukta ExtraLight" panose="020B0000000000000000" pitchFamily="34" charset="77"/>
              </a:rPr>
              <a:t>Ejemplos</a:t>
            </a:r>
            <a:r>
              <a:rPr lang="en-GB" sz="1600" dirty="0">
                <a:solidFill>
                  <a:srgbClr val="4472C4"/>
                </a:solidFill>
                <a:latin typeface="+mj-lt"/>
                <a:ea typeface="Lato Light" panose="020F0502020204030203" pitchFamily="34" charset="0"/>
                <a:cs typeface="Mukta ExtraLight" panose="020B0000000000000000" pitchFamily="34" charset="77"/>
              </a:rPr>
              <a:t>: Los datos son inaccesibles, no se adoptan las nuevas tendencias tecnológicas, el mantenimiento del sistema es inadecuado</a:t>
            </a:r>
          </a:p>
        </p:txBody>
      </p:sp>
      <p:sp>
        <p:nvSpPr>
          <p:cNvPr id="38" name="Subtitle 2">
            <a:extLst>
              <a:ext uri="{FF2B5EF4-FFF2-40B4-BE49-F238E27FC236}">
                <a16:creationId xmlns:a16="http://schemas.microsoft.com/office/drawing/2014/main" xmlns="" id="{588E0DD6-8307-419D-88CB-737FE211E2BE}"/>
              </a:ext>
            </a:extLst>
          </p:cNvPr>
          <p:cNvSpPr txBox="1">
            <a:spLocks/>
          </p:cNvSpPr>
          <p:nvPr/>
        </p:nvSpPr>
        <p:spPr>
          <a:xfrm>
            <a:off x="7045486" y="1793017"/>
            <a:ext cx="5119574"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0070C0"/>
                </a:solidFill>
                <a:latin typeface="+mj-lt"/>
                <a:ea typeface="Lato Light" panose="020F0502020204030203" pitchFamily="34" charset="0"/>
                <a:cs typeface="Mukta ExtraLight" panose="020B0000000000000000" pitchFamily="34" charset="77"/>
              </a:rPr>
              <a:t>Riesgo causado por las personas, el entorno y otras circunstancias. </a:t>
            </a:r>
            <a:r>
              <a:rPr lang="en-GB" sz="1600" b="1" dirty="0">
                <a:solidFill>
                  <a:srgbClr val="0070C0"/>
                </a:solidFill>
                <a:latin typeface="+mj-lt"/>
                <a:ea typeface="Lato Light" panose="020F0502020204030203" pitchFamily="34" charset="0"/>
                <a:cs typeface="Mukta ExtraLight" panose="020B0000000000000000" pitchFamily="34" charset="77"/>
              </a:rPr>
              <a:t>Ejemplos</a:t>
            </a:r>
            <a:r>
              <a:rPr lang="en-GB" sz="1600" dirty="0">
                <a:solidFill>
                  <a:srgbClr val="0070C0"/>
                </a:solidFill>
                <a:latin typeface="+mj-lt"/>
                <a:ea typeface="Lato Light" panose="020F0502020204030203" pitchFamily="34" charset="0"/>
                <a:cs typeface="Mukta ExtraLight" panose="020B0000000000000000" pitchFamily="34" charset="77"/>
              </a:rPr>
              <a:t>: Las fluctuaciones de los mercados económicos, los riesgos meteorológicos, la falta de infraestructuras públicas </a:t>
            </a:r>
          </a:p>
        </p:txBody>
      </p:sp>
      <p:pic>
        <p:nvPicPr>
          <p:cNvPr id="40" name="Grafik 39">
            <a:extLst>
              <a:ext uri="{FF2B5EF4-FFF2-40B4-BE49-F238E27FC236}">
                <a16:creationId xmlns:a16="http://schemas.microsoft.com/office/drawing/2014/main" xmlns="" id="{A8F118A9-258C-4B84-8A26-595A40481F3C}"/>
              </a:ext>
            </a:extLst>
          </p:cNvPr>
          <p:cNvPicPr>
            <a:picLocks noChangeAspect="1"/>
          </p:cNvPicPr>
          <p:nvPr/>
        </p:nvPicPr>
        <p:blipFill>
          <a:blip r:embed="rId3"/>
          <a:stretch>
            <a:fillRect/>
          </a:stretch>
        </p:blipFill>
        <p:spPr>
          <a:xfrm>
            <a:off x="3766982" y="3457833"/>
            <a:ext cx="1420439" cy="1223819"/>
          </a:xfrm>
          <a:prstGeom prst="rect">
            <a:avLst/>
          </a:prstGeom>
        </p:spPr>
      </p:pic>
    </p:spTree>
    <p:extLst>
      <p:ext uri="{BB962C8B-B14F-4D97-AF65-F5344CB8AC3E}">
        <p14:creationId xmlns:p14="http://schemas.microsoft.com/office/powerpoint/2010/main" val="1803350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47864" y="655154"/>
            <a:ext cx="8852375" cy="697353"/>
          </a:xfrm>
        </p:spPr>
        <p:txBody>
          <a:bodyPr>
            <a:normAutofit/>
          </a:bodyPr>
          <a:lstStyle/>
          <a:p>
            <a:r>
              <a:rPr lang="en-GB" dirty="0"/>
              <a:t>Cómo identificar los riesgos: Análisis de la causa raíz</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5422" y="2166934"/>
            <a:ext cx="3126347" cy="38834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Análisis de Causa Raíz es uno de los instrumentos esenciales de la gestión empresarial.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Implica el registro de los errores, sus causas y la evaluación estadística de estos datos, a la que sigue una evaluación y las medidas derivadas para la reducción de errores.</a:t>
            </a:r>
          </a:p>
        </p:txBody>
      </p:sp>
      <p:sp>
        <p:nvSpPr>
          <p:cNvPr id="24" name="Shape 24627">
            <a:extLst>
              <a:ext uri="{FF2B5EF4-FFF2-40B4-BE49-F238E27FC236}">
                <a16:creationId xmlns:a16="http://schemas.microsoft.com/office/drawing/2014/main" xmlns="" id="{FC0D1B59-6836-404A-BA80-17418FB9A650}"/>
              </a:ext>
            </a:extLst>
          </p:cNvPr>
          <p:cNvSpPr/>
          <p:nvPr/>
        </p:nvSpPr>
        <p:spPr>
          <a:xfrm>
            <a:off x="5646705" y="2072620"/>
            <a:ext cx="2852200" cy="3930181"/>
          </a:xfrm>
          <a:custGeom>
            <a:avLst/>
            <a:gdLst/>
            <a:ahLst/>
            <a:cxnLst>
              <a:cxn ang="0">
                <a:pos x="wd2" y="hd2"/>
              </a:cxn>
              <a:cxn ang="5400000">
                <a:pos x="wd2" y="hd2"/>
              </a:cxn>
              <a:cxn ang="10800000">
                <a:pos x="wd2" y="hd2"/>
              </a:cxn>
              <a:cxn ang="16200000">
                <a:pos x="wd2" y="hd2"/>
              </a:cxn>
            </a:cxnLst>
            <a:rect l="0" t="0" r="r" b="b"/>
            <a:pathLst>
              <a:path w="21404" h="21491" extrusionOk="0">
                <a:moveTo>
                  <a:pt x="8906" y="0"/>
                </a:moveTo>
                <a:cubicBezTo>
                  <a:pt x="8908" y="3"/>
                  <a:pt x="8910" y="5"/>
                  <a:pt x="8912" y="8"/>
                </a:cubicBezTo>
                <a:cubicBezTo>
                  <a:pt x="8913" y="10"/>
                  <a:pt x="8913" y="12"/>
                  <a:pt x="8915" y="14"/>
                </a:cubicBezTo>
                <a:lnTo>
                  <a:pt x="8917" y="14"/>
                </a:lnTo>
                <a:lnTo>
                  <a:pt x="8917" y="12"/>
                </a:lnTo>
                <a:cubicBezTo>
                  <a:pt x="8918" y="9"/>
                  <a:pt x="8917" y="6"/>
                  <a:pt x="8915" y="4"/>
                </a:cubicBezTo>
                <a:cubicBezTo>
                  <a:pt x="8913" y="2"/>
                  <a:pt x="8910" y="1"/>
                  <a:pt x="8906" y="0"/>
                </a:cubicBezTo>
                <a:close/>
                <a:moveTo>
                  <a:pt x="8915" y="14"/>
                </a:moveTo>
                <a:cubicBezTo>
                  <a:pt x="8912" y="19"/>
                  <a:pt x="8903" y="21"/>
                  <a:pt x="8895" y="22"/>
                </a:cubicBezTo>
                <a:cubicBezTo>
                  <a:pt x="8862" y="29"/>
                  <a:pt x="8831" y="39"/>
                  <a:pt x="8804" y="55"/>
                </a:cubicBezTo>
                <a:cubicBezTo>
                  <a:pt x="9093" y="398"/>
                  <a:pt x="9413" y="727"/>
                  <a:pt x="9758" y="1041"/>
                </a:cubicBezTo>
                <a:cubicBezTo>
                  <a:pt x="10147" y="1395"/>
                  <a:pt x="10569" y="1730"/>
                  <a:pt x="11038" y="2028"/>
                </a:cubicBezTo>
                <a:cubicBezTo>
                  <a:pt x="11310" y="2202"/>
                  <a:pt x="11606" y="2374"/>
                  <a:pt x="11704" y="2629"/>
                </a:cubicBezTo>
                <a:cubicBezTo>
                  <a:pt x="11746" y="2738"/>
                  <a:pt x="11745" y="2848"/>
                  <a:pt x="11740" y="2960"/>
                </a:cubicBezTo>
                <a:cubicBezTo>
                  <a:pt x="11716" y="3435"/>
                  <a:pt x="11614" y="3919"/>
                  <a:pt x="11443" y="4380"/>
                </a:cubicBezTo>
                <a:cubicBezTo>
                  <a:pt x="11414" y="4457"/>
                  <a:pt x="11384" y="4534"/>
                  <a:pt x="11351" y="4610"/>
                </a:cubicBezTo>
                <a:lnTo>
                  <a:pt x="7752" y="2503"/>
                </a:lnTo>
                <a:lnTo>
                  <a:pt x="7596" y="2637"/>
                </a:lnTo>
                <a:cubicBezTo>
                  <a:pt x="8432" y="3131"/>
                  <a:pt x="9268" y="3627"/>
                  <a:pt x="10102" y="4123"/>
                </a:cubicBezTo>
                <a:cubicBezTo>
                  <a:pt x="10357" y="4275"/>
                  <a:pt x="10611" y="4431"/>
                  <a:pt x="10793" y="4629"/>
                </a:cubicBezTo>
                <a:cubicBezTo>
                  <a:pt x="10848" y="4688"/>
                  <a:pt x="10896" y="4751"/>
                  <a:pt x="10935" y="4817"/>
                </a:cubicBezTo>
                <a:cubicBezTo>
                  <a:pt x="10973" y="4882"/>
                  <a:pt x="11002" y="4949"/>
                  <a:pt x="11026" y="5019"/>
                </a:cubicBezTo>
                <a:cubicBezTo>
                  <a:pt x="11159" y="5404"/>
                  <a:pt x="11099" y="5798"/>
                  <a:pt x="11013" y="6186"/>
                </a:cubicBezTo>
                <a:cubicBezTo>
                  <a:pt x="10894" y="6716"/>
                  <a:pt x="10718" y="7250"/>
                  <a:pt x="10605" y="7783"/>
                </a:cubicBezTo>
                <a:cubicBezTo>
                  <a:pt x="10568" y="7956"/>
                  <a:pt x="10537" y="8130"/>
                  <a:pt x="10469" y="8297"/>
                </a:cubicBezTo>
                <a:cubicBezTo>
                  <a:pt x="10404" y="8455"/>
                  <a:pt x="10278" y="8611"/>
                  <a:pt x="10061" y="8620"/>
                </a:cubicBezTo>
                <a:cubicBezTo>
                  <a:pt x="9876" y="8629"/>
                  <a:pt x="9735" y="8520"/>
                  <a:pt x="9619" y="8412"/>
                </a:cubicBezTo>
                <a:cubicBezTo>
                  <a:pt x="9459" y="8263"/>
                  <a:pt x="9307" y="8108"/>
                  <a:pt x="9153" y="7955"/>
                </a:cubicBezTo>
                <a:cubicBezTo>
                  <a:pt x="9134" y="7936"/>
                  <a:pt x="9114" y="7916"/>
                  <a:pt x="9095" y="7896"/>
                </a:cubicBezTo>
                <a:cubicBezTo>
                  <a:pt x="9085" y="7887"/>
                  <a:pt x="9076" y="7877"/>
                  <a:pt x="9067" y="7866"/>
                </a:cubicBezTo>
                <a:cubicBezTo>
                  <a:pt x="9022" y="7811"/>
                  <a:pt x="9000" y="7748"/>
                  <a:pt x="8987" y="7684"/>
                </a:cubicBezTo>
                <a:cubicBezTo>
                  <a:pt x="8860" y="7096"/>
                  <a:pt x="9000" y="6491"/>
                  <a:pt x="9386" y="5966"/>
                </a:cubicBezTo>
                <a:lnTo>
                  <a:pt x="9350" y="5865"/>
                </a:lnTo>
                <a:cubicBezTo>
                  <a:pt x="9078" y="6185"/>
                  <a:pt x="8876" y="6533"/>
                  <a:pt x="8751" y="6898"/>
                </a:cubicBezTo>
                <a:cubicBezTo>
                  <a:pt x="8679" y="7106"/>
                  <a:pt x="8632" y="7320"/>
                  <a:pt x="8612" y="7534"/>
                </a:cubicBezTo>
                <a:cubicBezTo>
                  <a:pt x="8478" y="7365"/>
                  <a:pt x="8339" y="7195"/>
                  <a:pt x="8204" y="7025"/>
                </a:cubicBezTo>
                <a:cubicBezTo>
                  <a:pt x="8020" y="6793"/>
                  <a:pt x="7834" y="6562"/>
                  <a:pt x="7675" y="6321"/>
                </a:cubicBezTo>
                <a:cubicBezTo>
                  <a:pt x="7521" y="6087"/>
                  <a:pt x="7390" y="5845"/>
                  <a:pt x="7286" y="5597"/>
                </a:cubicBezTo>
                <a:cubicBezTo>
                  <a:pt x="7280" y="5632"/>
                  <a:pt x="7236" y="5657"/>
                  <a:pt x="7188" y="5652"/>
                </a:cubicBezTo>
                <a:cubicBezTo>
                  <a:pt x="7132" y="5646"/>
                  <a:pt x="7066" y="5630"/>
                  <a:pt x="7066" y="5666"/>
                </a:cubicBezTo>
                <a:cubicBezTo>
                  <a:pt x="7067" y="5696"/>
                  <a:pt x="7125" y="5701"/>
                  <a:pt x="7136" y="5672"/>
                </a:cubicBezTo>
                <a:cubicBezTo>
                  <a:pt x="7484" y="6392"/>
                  <a:pt x="7917" y="7090"/>
                  <a:pt x="8421" y="7755"/>
                </a:cubicBezTo>
                <a:cubicBezTo>
                  <a:pt x="8561" y="7939"/>
                  <a:pt x="8698" y="8124"/>
                  <a:pt x="8845" y="8305"/>
                </a:cubicBezTo>
                <a:cubicBezTo>
                  <a:pt x="8029" y="8074"/>
                  <a:pt x="7243" y="7792"/>
                  <a:pt x="6500" y="7460"/>
                </a:cubicBezTo>
                <a:cubicBezTo>
                  <a:pt x="5816" y="7154"/>
                  <a:pt x="5169" y="6807"/>
                  <a:pt x="4555" y="6430"/>
                </a:cubicBezTo>
                <a:cubicBezTo>
                  <a:pt x="3832" y="5988"/>
                  <a:pt x="3153" y="5507"/>
                  <a:pt x="2529" y="4985"/>
                </a:cubicBezTo>
                <a:lnTo>
                  <a:pt x="2390" y="5043"/>
                </a:lnTo>
                <a:cubicBezTo>
                  <a:pt x="2799" y="5457"/>
                  <a:pt x="3248" y="5846"/>
                  <a:pt x="3736" y="6208"/>
                </a:cubicBezTo>
                <a:cubicBezTo>
                  <a:pt x="4224" y="6570"/>
                  <a:pt x="4752" y="6905"/>
                  <a:pt x="5310" y="7209"/>
                </a:cubicBezTo>
                <a:cubicBezTo>
                  <a:pt x="5149" y="7306"/>
                  <a:pt x="4984" y="7399"/>
                  <a:pt x="4816" y="7488"/>
                </a:cubicBezTo>
                <a:cubicBezTo>
                  <a:pt x="4190" y="7818"/>
                  <a:pt x="3511" y="8093"/>
                  <a:pt x="2795" y="8305"/>
                </a:cubicBezTo>
                <a:cubicBezTo>
                  <a:pt x="2797" y="8307"/>
                  <a:pt x="2799" y="8309"/>
                  <a:pt x="2801" y="8311"/>
                </a:cubicBezTo>
                <a:cubicBezTo>
                  <a:pt x="2836" y="8347"/>
                  <a:pt x="2887" y="8375"/>
                  <a:pt x="2948" y="8380"/>
                </a:cubicBezTo>
                <a:cubicBezTo>
                  <a:pt x="3431" y="8270"/>
                  <a:pt x="3891" y="8114"/>
                  <a:pt x="4316" y="7915"/>
                </a:cubicBezTo>
                <a:cubicBezTo>
                  <a:pt x="4666" y="7751"/>
                  <a:pt x="4999" y="7557"/>
                  <a:pt x="5404" y="7484"/>
                </a:cubicBezTo>
                <a:cubicBezTo>
                  <a:pt x="5547" y="7458"/>
                  <a:pt x="5697" y="7449"/>
                  <a:pt x="5837" y="7484"/>
                </a:cubicBezTo>
                <a:cubicBezTo>
                  <a:pt x="5911" y="7502"/>
                  <a:pt x="5978" y="7533"/>
                  <a:pt x="6045" y="7563"/>
                </a:cubicBezTo>
                <a:cubicBezTo>
                  <a:pt x="6835" y="7919"/>
                  <a:pt x="7642" y="8275"/>
                  <a:pt x="8421" y="8639"/>
                </a:cubicBezTo>
                <a:cubicBezTo>
                  <a:pt x="8607" y="8726"/>
                  <a:pt x="8788" y="8813"/>
                  <a:pt x="8970" y="8903"/>
                </a:cubicBezTo>
                <a:cubicBezTo>
                  <a:pt x="8667" y="9042"/>
                  <a:pt x="8363" y="9179"/>
                  <a:pt x="8057" y="9314"/>
                </a:cubicBezTo>
                <a:cubicBezTo>
                  <a:pt x="7036" y="9763"/>
                  <a:pt x="5991" y="10183"/>
                  <a:pt x="4932" y="10582"/>
                </a:cubicBezTo>
                <a:cubicBezTo>
                  <a:pt x="4936" y="10587"/>
                  <a:pt x="4939" y="10591"/>
                  <a:pt x="4943" y="10596"/>
                </a:cubicBezTo>
                <a:cubicBezTo>
                  <a:pt x="4992" y="10652"/>
                  <a:pt x="5079" y="10682"/>
                  <a:pt x="5168" y="10679"/>
                </a:cubicBezTo>
                <a:cubicBezTo>
                  <a:pt x="5827" y="10431"/>
                  <a:pt x="6478" y="10170"/>
                  <a:pt x="7119" y="9898"/>
                </a:cubicBezTo>
                <a:cubicBezTo>
                  <a:pt x="7444" y="9761"/>
                  <a:pt x="7779" y="9620"/>
                  <a:pt x="8107" y="9494"/>
                </a:cubicBezTo>
                <a:cubicBezTo>
                  <a:pt x="8446" y="9364"/>
                  <a:pt x="8792" y="9248"/>
                  <a:pt x="9181" y="9267"/>
                </a:cubicBezTo>
                <a:cubicBezTo>
                  <a:pt x="9338" y="9275"/>
                  <a:pt x="9493" y="9307"/>
                  <a:pt x="9622" y="9373"/>
                </a:cubicBezTo>
                <a:cubicBezTo>
                  <a:pt x="9808" y="9467"/>
                  <a:pt x="9919" y="9617"/>
                  <a:pt x="10008" y="9771"/>
                </a:cubicBezTo>
                <a:cubicBezTo>
                  <a:pt x="10386" y="10425"/>
                  <a:pt x="10430" y="11144"/>
                  <a:pt x="10519" y="11849"/>
                </a:cubicBezTo>
                <a:cubicBezTo>
                  <a:pt x="10674" y="13094"/>
                  <a:pt x="10911" y="14437"/>
                  <a:pt x="9767" y="15374"/>
                </a:cubicBezTo>
                <a:cubicBezTo>
                  <a:pt x="9502" y="15591"/>
                  <a:pt x="9182" y="15768"/>
                  <a:pt x="8823" y="15892"/>
                </a:cubicBezTo>
                <a:cubicBezTo>
                  <a:pt x="8208" y="16104"/>
                  <a:pt x="7432" y="16220"/>
                  <a:pt x="6581" y="16319"/>
                </a:cubicBezTo>
                <a:cubicBezTo>
                  <a:pt x="5730" y="16418"/>
                  <a:pt x="4805" y="16500"/>
                  <a:pt x="3891" y="16643"/>
                </a:cubicBezTo>
                <a:cubicBezTo>
                  <a:pt x="3248" y="16744"/>
                  <a:pt x="2607" y="16862"/>
                  <a:pt x="2005" y="17009"/>
                </a:cubicBezTo>
                <a:cubicBezTo>
                  <a:pt x="1697" y="17085"/>
                  <a:pt x="1398" y="17167"/>
                  <a:pt x="1126" y="17282"/>
                </a:cubicBezTo>
                <a:cubicBezTo>
                  <a:pt x="977" y="17345"/>
                  <a:pt x="838" y="17416"/>
                  <a:pt x="694" y="17481"/>
                </a:cubicBezTo>
                <a:cubicBezTo>
                  <a:pt x="536" y="17552"/>
                  <a:pt x="370" y="17616"/>
                  <a:pt x="244" y="17725"/>
                </a:cubicBezTo>
                <a:cubicBezTo>
                  <a:pt x="45" y="17897"/>
                  <a:pt x="-179" y="18069"/>
                  <a:pt x="225" y="17895"/>
                </a:cubicBezTo>
                <a:cubicBezTo>
                  <a:pt x="833" y="17633"/>
                  <a:pt x="2236" y="17132"/>
                  <a:pt x="3896" y="16906"/>
                </a:cubicBezTo>
                <a:cubicBezTo>
                  <a:pt x="3777" y="17053"/>
                  <a:pt x="3509" y="17241"/>
                  <a:pt x="3019" y="17523"/>
                </a:cubicBezTo>
                <a:cubicBezTo>
                  <a:pt x="2849" y="17621"/>
                  <a:pt x="2695" y="17693"/>
                  <a:pt x="2581" y="17761"/>
                </a:cubicBezTo>
                <a:cubicBezTo>
                  <a:pt x="2334" y="17910"/>
                  <a:pt x="2368" y="17940"/>
                  <a:pt x="2659" y="17852"/>
                </a:cubicBezTo>
                <a:cubicBezTo>
                  <a:pt x="2794" y="17811"/>
                  <a:pt x="2989" y="17770"/>
                  <a:pt x="3183" y="17654"/>
                </a:cubicBezTo>
                <a:cubicBezTo>
                  <a:pt x="3687" y="17353"/>
                  <a:pt x="4054" y="17045"/>
                  <a:pt x="4483" y="16892"/>
                </a:cubicBezTo>
                <a:cubicBezTo>
                  <a:pt x="5131" y="16660"/>
                  <a:pt x="5815" y="16659"/>
                  <a:pt x="6403" y="16597"/>
                </a:cubicBezTo>
                <a:cubicBezTo>
                  <a:pt x="7000" y="16534"/>
                  <a:pt x="7522" y="16453"/>
                  <a:pt x="7888" y="16406"/>
                </a:cubicBezTo>
                <a:cubicBezTo>
                  <a:pt x="8538" y="16321"/>
                  <a:pt x="9044" y="16287"/>
                  <a:pt x="9531" y="16230"/>
                </a:cubicBezTo>
                <a:cubicBezTo>
                  <a:pt x="9192" y="16475"/>
                  <a:pt x="8934" y="16793"/>
                  <a:pt x="8618" y="17253"/>
                </a:cubicBezTo>
                <a:cubicBezTo>
                  <a:pt x="8398" y="17572"/>
                  <a:pt x="8114" y="17996"/>
                  <a:pt x="7638" y="18110"/>
                </a:cubicBezTo>
                <a:cubicBezTo>
                  <a:pt x="7218" y="18211"/>
                  <a:pt x="6787" y="18184"/>
                  <a:pt x="6442" y="18124"/>
                </a:cubicBezTo>
                <a:cubicBezTo>
                  <a:pt x="6024" y="18052"/>
                  <a:pt x="5974" y="18084"/>
                  <a:pt x="6375" y="18199"/>
                </a:cubicBezTo>
                <a:cubicBezTo>
                  <a:pt x="6726" y="18300"/>
                  <a:pt x="7180" y="18383"/>
                  <a:pt x="7649" y="18353"/>
                </a:cubicBezTo>
                <a:cubicBezTo>
                  <a:pt x="8163" y="18320"/>
                  <a:pt x="8692" y="17994"/>
                  <a:pt x="9100" y="17400"/>
                </a:cubicBezTo>
                <a:cubicBezTo>
                  <a:pt x="9455" y="16885"/>
                  <a:pt x="10054" y="16139"/>
                  <a:pt x="10255" y="16175"/>
                </a:cubicBezTo>
                <a:cubicBezTo>
                  <a:pt x="10517" y="16222"/>
                  <a:pt x="10428" y="16653"/>
                  <a:pt x="10249" y="16970"/>
                </a:cubicBezTo>
                <a:cubicBezTo>
                  <a:pt x="9333" y="18591"/>
                  <a:pt x="9705" y="18645"/>
                  <a:pt x="9250" y="18832"/>
                </a:cubicBezTo>
                <a:cubicBezTo>
                  <a:pt x="8931" y="18964"/>
                  <a:pt x="8058" y="19200"/>
                  <a:pt x="7385" y="19683"/>
                </a:cubicBezTo>
                <a:cubicBezTo>
                  <a:pt x="7110" y="19881"/>
                  <a:pt x="6911" y="20030"/>
                  <a:pt x="6764" y="20140"/>
                </a:cubicBezTo>
                <a:cubicBezTo>
                  <a:pt x="6526" y="20319"/>
                  <a:pt x="6569" y="20361"/>
                  <a:pt x="6850" y="20221"/>
                </a:cubicBezTo>
                <a:cubicBezTo>
                  <a:pt x="7038" y="20128"/>
                  <a:pt x="7281" y="20001"/>
                  <a:pt x="7574" y="19829"/>
                </a:cubicBezTo>
                <a:cubicBezTo>
                  <a:pt x="8411" y="19340"/>
                  <a:pt x="9041" y="19223"/>
                  <a:pt x="9331" y="19176"/>
                </a:cubicBezTo>
                <a:cubicBezTo>
                  <a:pt x="9171" y="19628"/>
                  <a:pt x="8882" y="19989"/>
                  <a:pt x="8587" y="20284"/>
                </a:cubicBezTo>
                <a:cubicBezTo>
                  <a:pt x="7706" y="21166"/>
                  <a:pt x="5443" y="21151"/>
                  <a:pt x="3986" y="21038"/>
                </a:cubicBezTo>
                <a:cubicBezTo>
                  <a:pt x="3218" y="20979"/>
                  <a:pt x="3601" y="21087"/>
                  <a:pt x="4028" y="21150"/>
                </a:cubicBezTo>
                <a:cubicBezTo>
                  <a:pt x="7086" y="21600"/>
                  <a:pt x="9355" y="21295"/>
                  <a:pt x="10061" y="18687"/>
                </a:cubicBezTo>
                <a:cubicBezTo>
                  <a:pt x="10413" y="17385"/>
                  <a:pt x="10684" y="17482"/>
                  <a:pt x="10968" y="16588"/>
                </a:cubicBezTo>
                <a:cubicBezTo>
                  <a:pt x="11065" y="16804"/>
                  <a:pt x="11249" y="17300"/>
                  <a:pt x="11182" y="18005"/>
                </a:cubicBezTo>
                <a:cubicBezTo>
                  <a:pt x="11158" y="18253"/>
                  <a:pt x="11149" y="18457"/>
                  <a:pt x="11149" y="18616"/>
                </a:cubicBezTo>
                <a:cubicBezTo>
                  <a:pt x="11147" y="18901"/>
                  <a:pt x="11224" y="18902"/>
                  <a:pt x="11296" y="18620"/>
                </a:cubicBezTo>
                <a:cubicBezTo>
                  <a:pt x="11334" y="18471"/>
                  <a:pt x="11382" y="18274"/>
                  <a:pt x="11437" y="18017"/>
                </a:cubicBezTo>
                <a:cubicBezTo>
                  <a:pt x="11686" y="16860"/>
                  <a:pt x="11283" y="15788"/>
                  <a:pt x="11723" y="15900"/>
                </a:cubicBezTo>
                <a:cubicBezTo>
                  <a:pt x="12147" y="16008"/>
                  <a:pt x="12576" y="17071"/>
                  <a:pt x="12361" y="17750"/>
                </a:cubicBezTo>
                <a:cubicBezTo>
                  <a:pt x="12326" y="17861"/>
                  <a:pt x="12285" y="17972"/>
                  <a:pt x="12250" y="18080"/>
                </a:cubicBezTo>
                <a:cubicBezTo>
                  <a:pt x="12064" y="18651"/>
                  <a:pt x="12228" y="18976"/>
                  <a:pt x="12347" y="19467"/>
                </a:cubicBezTo>
                <a:cubicBezTo>
                  <a:pt x="12378" y="19594"/>
                  <a:pt x="12408" y="19783"/>
                  <a:pt x="12100" y="20039"/>
                </a:cubicBezTo>
                <a:cubicBezTo>
                  <a:pt x="11896" y="20210"/>
                  <a:pt x="11752" y="20462"/>
                  <a:pt x="11601" y="20773"/>
                </a:cubicBezTo>
                <a:cubicBezTo>
                  <a:pt x="11498" y="20984"/>
                  <a:pt x="11296" y="21238"/>
                  <a:pt x="10979" y="21323"/>
                </a:cubicBezTo>
                <a:cubicBezTo>
                  <a:pt x="10895" y="21346"/>
                  <a:pt x="10808" y="21362"/>
                  <a:pt x="10721" y="21372"/>
                </a:cubicBezTo>
                <a:cubicBezTo>
                  <a:pt x="10173" y="21434"/>
                  <a:pt x="10084" y="21459"/>
                  <a:pt x="10638" y="21487"/>
                </a:cubicBezTo>
                <a:cubicBezTo>
                  <a:pt x="10765" y="21494"/>
                  <a:pt x="10897" y="21492"/>
                  <a:pt x="11026" y="21479"/>
                </a:cubicBezTo>
                <a:cubicBezTo>
                  <a:pt x="11381" y="21444"/>
                  <a:pt x="11763" y="21241"/>
                  <a:pt x="11959" y="20852"/>
                </a:cubicBezTo>
                <a:cubicBezTo>
                  <a:pt x="12154" y="20467"/>
                  <a:pt x="12421" y="20263"/>
                  <a:pt x="12744" y="20060"/>
                </a:cubicBezTo>
                <a:cubicBezTo>
                  <a:pt x="12782" y="20086"/>
                  <a:pt x="12820" y="20112"/>
                  <a:pt x="12861" y="20138"/>
                </a:cubicBezTo>
                <a:cubicBezTo>
                  <a:pt x="13615" y="20625"/>
                  <a:pt x="14036" y="20846"/>
                  <a:pt x="16355" y="20893"/>
                </a:cubicBezTo>
                <a:cubicBezTo>
                  <a:pt x="19073" y="20948"/>
                  <a:pt x="19722" y="21062"/>
                  <a:pt x="20368" y="21226"/>
                </a:cubicBezTo>
                <a:cubicBezTo>
                  <a:pt x="21030" y="21395"/>
                  <a:pt x="21127" y="21302"/>
                  <a:pt x="20617" y="21137"/>
                </a:cubicBezTo>
                <a:cubicBezTo>
                  <a:pt x="19887" y="20902"/>
                  <a:pt x="19390" y="20711"/>
                  <a:pt x="16385" y="20634"/>
                </a:cubicBezTo>
                <a:cubicBezTo>
                  <a:pt x="14698" y="20591"/>
                  <a:pt x="14167" y="20420"/>
                  <a:pt x="13699" y="20147"/>
                </a:cubicBezTo>
                <a:cubicBezTo>
                  <a:pt x="13595" y="20086"/>
                  <a:pt x="13495" y="20019"/>
                  <a:pt x="13385" y="19948"/>
                </a:cubicBezTo>
                <a:cubicBezTo>
                  <a:pt x="12768" y="19550"/>
                  <a:pt x="12576" y="19096"/>
                  <a:pt x="12714" y="18452"/>
                </a:cubicBezTo>
                <a:cubicBezTo>
                  <a:pt x="12940" y="18586"/>
                  <a:pt x="13246" y="18739"/>
                  <a:pt x="13768" y="18907"/>
                </a:cubicBezTo>
                <a:cubicBezTo>
                  <a:pt x="14026" y="18990"/>
                  <a:pt x="14229" y="19055"/>
                  <a:pt x="14387" y="19103"/>
                </a:cubicBezTo>
                <a:cubicBezTo>
                  <a:pt x="14718" y="19204"/>
                  <a:pt x="14756" y="19148"/>
                  <a:pt x="14448" y="18996"/>
                </a:cubicBezTo>
                <a:cubicBezTo>
                  <a:pt x="14310" y="18927"/>
                  <a:pt x="14136" y="18847"/>
                  <a:pt x="13924" y="18757"/>
                </a:cubicBezTo>
                <a:cubicBezTo>
                  <a:pt x="13422" y="18545"/>
                  <a:pt x="13119" y="18362"/>
                  <a:pt x="12941" y="18215"/>
                </a:cubicBezTo>
                <a:cubicBezTo>
                  <a:pt x="12815" y="18111"/>
                  <a:pt x="12817" y="17995"/>
                  <a:pt x="12861" y="17841"/>
                </a:cubicBezTo>
                <a:cubicBezTo>
                  <a:pt x="13045" y="17192"/>
                  <a:pt x="12987" y="16619"/>
                  <a:pt x="12841" y="16173"/>
                </a:cubicBezTo>
                <a:cubicBezTo>
                  <a:pt x="13133" y="16304"/>
                  <a:pt x="13524" y="16411"/>
                  <a:pt x="14010" y="16486"/>
                </a:cubicBezTo>
                <a:cubicBezTo>
                  <a:pt x="14129" y="16505"/>
                  <a:pt x="14507" y="16582"/>
                  <a:pt x="14674" y="16652"/>
                </a:cubicBezTo>
                <a:cubicBezTo>
                  <a:pt x="15318" y="16923"/>
                  <a:pt x="15817" y="17260"/>
                  <a:pt x="15779" y="18137"/>
                </a:cubicBezTo>
                <a:cubicBezTo>
                  <a:pt x="15748" y="18833"/>
                  <a:pt x="16094" y="19500"/>
                  <a:pt x="16624" y="19732"/>
                </a:cubicBezTo>
                <a:cubicBezTo>
                  <a:pt x="17009" y="19900"/>
                  <a:pt x="17457" y="19989"/>
                  <a:pt x="17826" y="20007"/>
                </a:cubicBezTo>
                <a:cubicBezTo>
                  <a:pt x="18282" y="20029"/>
                  <a:pt x="18275" y="19998"/>
                  <a:pt x="17842" y="19914"/>
                </a:cubicBezTo>
                <a:cubicBezTo>
                  <a:pt x="17522" y="19852"/>
                  <a:pt x="17146" y="19737"/>
                  <a:pt x="16799" y="19558"/>
                </a:cubicBezTo>
                <a:cubicBezTo>
                  <a:pt x="16345" y="19324"/>
                  <a:pt x="16274" y="18557"/>
                  <a:pt x="16302" y="18157"/>
                </a:cubicBezTo>
                <a:cubicBezTo>
                  <a:pt x="16346" y="17524"/>
                  <a:pt x="15998" y="17181"/>
                  <a:pt x="16144" y="16858"/>
                </a:cubicBezTo>
                <a:cubicBezTo>
                  <a:pt x="16176" y="16787"/>
                  <a:pt x="16410" y="16766"/>
                  <a:pt x="16544" y="16747"/>
                </a:cubicBezTo>
                <a:cubicBezTo>
                  <a:pt x="16965" y="16688"/>
                  <a:pt x="17309" y="16751"/>
                  <a:pt x="17693" y="16831"/>
                </a:cubicBezTo>
                <a:cubicBezTo>
                  <a:pt x="17879" y="16869"/>
                  <a:pt x="18038" y="16957"/>
                  <a:pt x="18123" y="17033"/>
                </a:cubicBezTo>
                <a:cubicBezTo>
                  <a:pt x="18323" y="17212"/>
                  <a:pt x="18596" y="17538"/>
                  <a:pt x="19358" y="17958"/>
                </a:cubicBezTo>
                <a:cubicBezTo>
                  <a:pt x="19609" y="18097"/>
                  <a:pt x="19810" y="18200"/>
                  <a:pt x="19966" y="18282"/>
                </a:cubicBezTo>
                <a:cubicBezTo>
                  <a:pt x="20127" y="18366"/>
                  <a:pt x="20223" y="18398"/>
                  <a:pt x="20244" y="18384"/>
                </a:cubicBezTo>
                <a:cubicBezTo>
                  <a:pt x="20266" y="18370"/>
                  <a:pt x="20214" y="18309"/>
                  <a:pt x="20079" y="18207"/>
                </a:cubicBezTo>
                <a:cubicBezTo>
                  <a:pt x="19944" y="18104"/>
                  <a:pt x="19770" y="17978"/>
                  <a:pt x="19552" y="17833"/>
                </a:cubicBezTo>
                <a:cubicBezTo>
                  <a:pt x="18902" y="17397"/>
                  <a:pt x="18659" y="17090"/>
                  <a:pt x="18564" y="16912"/>
                </a:cubicBezTo>
                <a:cubicBezTo>
                  <a:pt x="19161" y="16862"/>
                  <a:pt x="19727" y="16952"/>
                  <a:pt x="20219" y="17149"/>
                </a:cubicBezTo>
                <a:cubicBezTo>
                  <a:pt x="20317" y="17189"/>
                  <a:pt x="20408" y="17229"/>
                  <a:pt x="20500" y="17266"/>
                </a:cubicBezTo>
                <a:cubicBezTo>
                  <a:pt x="20590" y="17303"/>
                  <a:pt x="20681" y="17338"/>
                  <a:pt x="20761" y="17383"/>
                </a:cubicBezTo>
                <a:cubicBezTo>
                  <a:pt x="20921" y="17475"/>
                  <a:pt x="21037" y="17595"/>
                  <a:pt x="21127" y="17717"/>
                </a:cubicBezTo>
                <a:cubicBezTo>
                  <a:pt x="21176" y="17784"/>
                  <a:pt x="21246" y="17839"/>
                  <a:pt x="21330" y="17817"/>
                </a:cubicBezTo>
                <a:cubicBezTo>
                  <a:pt x="21421" y="17793"/>
                  <a:pt x="21412" y="17752"/>
                  <a:pt x="21386" y="17709"/>
                </a:cubicBezTo>
                <a:cubicBezTo>
                  <a:pt x="20598" y="16392"/>
                  <a:pt x="16566" y="16603"/>
                  <a:pt x="14481" y="16123"/>
                </a:cubicBezTo>
                <a:cubicBezTo>
                  <a:pt x="13848" y="15977"/>
                  <a:pt x="13311" y="15668"/>
                  <a:pt x="12963" y="15255"/>
                </a:cubicBezTo>
                <a:cubicBezTo>
                  <a:pt x="12558" y="14774"/>
                  <a:pt x="12448" y="14203"/>
                  <a:pt x="12353" y="13643"/>
                </a:cubicBezTo>
                <a:cubicBezTo>
                  <a:pt x="12236" y="12949"/>
                  <a:pt x="12129" y="12254"/>
                  <a:pt x="12095" y="11554"/>
                </a:cubicBezTo>
                <a:cubicBezTo>
                  <a:pt x="12059" y="10808"/>
                  <a:pt x="12114" y="10048"/>
                  <a:pt x="12483" y="9350"/>
                </a:cubicBezTo>
                <a:cubicBezTo>
                  <a:pt x="12511" y="9296"/>
                  <a:pt x="12542" y="9242"/>
                  <a:pt x="12599" y="9202"/>
                </a:cubicBezTo>
                <a:cubicBezTo>
                  <a:pt x="12674" y="9151"/>
                  <a:pt x="12777" y="9132"/>
                  <a:pt x="12879" y="9126"/>
                </a:cubicBezTo>
                <a:cubicBezTo>
                  <a:pt x="13228" y="9103"/>
                  <a:pt x="13560" y="9204"/>
                  <a:pt x="13890" y="9286"/>
                </a:cubicBezTo>
                <a:cubicBezTo>
                  <a:pt x="14318" y="9393"/>
                  <a:pt x="14758" y="9469"/>
                  <a:pt x="15206" y="9514"/>
                </a:cubicBezTo>
                <a:cubicBezTo>
                  <a:pt x="15263" y="9488"/>
                  <a:pt x="15311" y="9444"/>
                  <a:pt x="15325" y="9397"/>
                </a:cubicBezTo>
                <a:cubicBezTo>
                  <a:pt x="15326" y="9394"/>
                  <a:pt x="15325" y="9393"/>
                  <a:pt x="15325" y="9391"/>
                </a:cubicBezTo>
                <a:cubicBezTo>
                  <a:pt x="14595" y="9305"/>
                  <a:pt x="13877" y="9163"/>
                  <a:pt x="13199" y="8946"/>
                </a:cubicBezTo>
                <a:cubicBezTo>
                  <a:pt x="13144" y="8928"/>
                  <a:pt x="13088" y="8910"/>
                  <a:pt x="13033" y="8891"/>
                </a:cubicBezTo>
                <a:cubicBezTo>
                  <a:pt x="12969" y="8870"/>
                  <a:pt x="12905" y="8848"/>
                  <a:pt x="12841" y="8827"/>
                </a:cubicBezTo>
                <a:cubicBezTo>
                  <a:pt x="12922" y="8758"/>
                  <a:pt x="13006" y="8692"/>
                  <a:pt x="13094" y="8628"/>
                </a:cubicBezTo>
                <a:cubicBezTo>
                  <a:pt x="13271" y="8500"/>
                  <a:pt x="13460" y="8380"/>
                  <a:pt x="13657" y="8269"/>
                </a:cubicBezTo>
                <a:cubicBezTo>
                  <a:pt x="14961" y="7529"/>
                  <a:pt x="16495" y="7033"/>
                  <a:pt x="18122" y="6825"/>
                </a:cubicBezTo>
                <a:cubicBezTo>
                  <a:pt x="18149" y="6767"/>
                  <a:pt x="18151" y="6695"/>
                  <a:pt x="18095" y="6651"/>
                </a:cubicBezTo>
                <a:cubicBezTo>
                  <a:pt x="18093" y="6649"/>
                  <a:pt x="18091" y="6648"/>
                  <a:pt x="18089" y="6647"/>
                </a:cubicBezTo>
                <a:cubicBezTo>
                  <a:pt x="18087" y="6645"/>
                  <a:pt x="18085" y="6644"/>
                  <a:pt x="18084" y="6643"/>
                </a:cubicBezTo>
                <a:cubicBezTo>
                  <a:pt x="17107" y="6775"/>
                  <a:pt x="16155" y="6982"/>
                  <a:pt x="15242" y="7266"/>
                </a:cubicBezTo>
                <a:cubicBezTo>
                  <a:pt x="14744" y="7420"/>
                  <a:pt x="14261" y="7603"/>
                  <a:pt x="13793" y="7799"/>
                </a:cubicBezTo>
                <a:cubicBezTo>
                  <a:pt x="13823" y="7728"/>
                  <a:pt x="13855" y="7656"/>
                  <a:pt x="13888" y="7585"/>
                </a:cubicBezTo>
                <a:cubicBezTo>
                  <a:pt x="14139" y="7044"/>
                  <a:pt x="14487" y="6528"/>
                  <a:pt x="14917" y="6044"/>
                </a:cubicBezTo>
                <a:cubicBezTo>
                  <a:pt x="14913" y="6043"/>
                  <a:pt x="14910" y="6043"/>
                  <a:pt x="14906" y="6042"/>
                </a:cubicBezTo>
                <a:cubicBezTo>
                  <a:pt x="14845" y="6032"/>
                  <a:pt x="14781" y="6028"/>
                  <a:pt x="14726" y="6050"/>
                </a:cubicBezTo>
                <a:cubicBezTo>
                  <a:pt x="14419" y="6353"/>
                  <a:pt x="14162" y="6679"/>
                  <a:pt x="13954" y="7023"/>
                </a:cubicBezTo>
                <a:cubicBezTo>
                  <a:pt x="13780" y="7312"/>
                  <a:pt x="13639" y="7615"/>
                  <a:pt x="13383" y="7870"/>
                </a:cubicBezTo>
                <a:cubicBezTo>
                  <a:pt x="13287" y="7965"/>
                  <a:pt x="13177" y="8051"/>
                  <a:pt x="13063" y="8135"/>
                </a:cubicBezTo>
                <a:cubicBezTo>
                  <a:pt x="12920" y="8240"/>
                  <a:pt x="12771" y="8341"/>
                  <a:pt x="12611" y="8432"/>
                </a:cubicBezTo>
                <a:cubicBezTo>
                  <a:pt x="12403" y="8551"/>
                  <a:pt x="12178" y="8652"/>
                  <a:pt x="11937" y="8732"/>
                </a:cubicBezTo>
                <a:cubicBezTo>
                  <a:pt x="11801" y="8266"/>
                  <a:pt x="11738" y="7792"/>
                  <a:pt x="11748" y="7316"/>
                </a:cubicBezTo>
                <a:cubicBezTo>
                  <a:pt x="11760" y="6754"/>
                  <a:pt x="11880" y="6182"/>
                  <a:pt x="12314" y="5717"/>
                </a:cubicBezTo>
                <a:cubicBezTo>
                  <a:pt x="12650" y="5356"/>
                  <a:pt x="13142" y="5097"/>
                  <a:pt x="13657" y="4877"/>
                </a:cubicBezTo>
                <a:cubicBezTo>
                  <a:pt x="14973" y="4315"/>
                  <a:pt x="16452" y="3987"/>
                  <a:pt x="17975" y="3917"/>
                </a:cubicBezTo>
                <a:cubicBezTo>
                  <a:pt x="17974" y="3915"/>
                  <a:pt x="17972" y="3913"/>
                  <a:pt x="17970" y="3911"/>
                </a:cubicBezTo>
                <a:cubicBezTo>
                  <a:pt x="17934" y="3872"/>
                  <a:pt x="17888" y="3840"/>
                  <a:pt x="17842" y="3808"/>
                </a:cubicBezTo>
                <a:cubicBezTo>
                  <a:pt x="17453" y="3822"/>
                  <a:pt x="17066" y="3854"/>
                  <a:pt x="16685" y="3901"/>
                </a:cubicBezTo>
                <a:cubicBezTo>
                  <a:pt x="16304" y="3948"/>
                  <a:pt x="15927" y="4010"/>
                  <a:pt x="15555" y="4089"/>
                </a:cubicBezTo>
                <a:cubicBezTo>
                  <a:pt x="15855" y="3706"/>
                  <a:pt x="16144" y="3318"/>
                  <a:pt x="16421" y="2926"/>
                </a:cubicBezTo>
                <a:cubicBezTo>
                  <a:pt x="16698" y="2535"/>
                  <a:pt x="16964" y="2139"/>
                  <a:pt x="17218" y="1739"/>
                </a:cubicBezTo>
                <a:lnTo>
                  <a:pt x="17126" y="1691"/>
                </a:lnTo>
                <a:cubicBezTo>
                  <a:pt x="16854" y="2039"/>
                  <a:pt x="16595" y="2392"/>
                  <a:pt x="16349" y="2750"/>
                </a:cubicBezTo>
                <a:cubicBezTo>
                  <a:pt x="16056" y="3176"/>
                  <a:pt x="15779" y="3611"/>
                  <a:pt x="15381" y="3990"/>
                </a:cubicBezTo>
                <a:cubicBezTo>
                  <a:pt x="15295" y="4071"/>
                  <a:pt x="15202" y="4151"/>
                  <a:pt x="15078" y="4200"/>
                </a:cubicBezTo>
                <a:cubicBezTo>
                  <a:pt x="15018" y="4224"/>
                  <a:pt x="14952" y="4240"/>
                  <a:pt x="14887" y="4257"/>
                </a:cubicBezTo>
                <a:cubicBezTo>
                  <a:pt x="14280" y="4410"/>
                  <a:pt x="13703" y="4612"/>
                  <a:pt x="13152" y="4855"/>
                </a:cubicBezTo>
                <a:cubicBezTo>
                  <a:pt x="12733" y="5040"/>
                  <a:pt x="12332" y="5247"/>
                  <a:pt x="11953" y="5474"/>
                </a:cubicBezTo>
                <a:cubicBezTo>
                  <a:pt x="11976" y="5255"/>
                  <a:pt x="11993" y="5037"/>
                  <a:pt x="12012" y="4819"/>
                </a:cubicBezTo>
                <a:cubicBezTo>
                  <a:pt x="12038" y="4506"/>
                  <a:pt x="12064" y="4186"/>
                  <a:pt x="12136" y="3880"/>
                </a:cubicBezTo>
                <a:cubicBezTo>
                  <a:pt x="12207" y="3583"/>
                  <a:pt x="12322" y="3298"/>
                  <a:pt x="12508" y="3025"/>
                </a:cubicBezTo>
                <a:cubicBezTo>
                  <a:pt x="12650" y="2817"/>
                  <a:pt x="12827" y="2626"/>
                  <a:pt x="13041" y="2459"/>
                </a:cubicBezTo>
                <a:cubicBezTo>
                  <a:pt x="13258" y="2289"/>
                  <a:pt x="13513" y="2145"/>
                  <a:pt x="13796" y="2034"/>
                </a:cubicBezTo>
                <a:cubicBezTo>
                  <a:pt x="13794" y="2032"/>
                  <a:pt x="13792" y="2030"/>
                  <a:pt x="13790" y="2028"/>
                </a:cubicBezTo>
                <a:cubicBezTo>
                  <a:pt x="13758" y="1993"/>
                  <a:pt x="13725" y="1960"/>
                  <a:pt x="13691" y="1925"/>
                </a:cubicBezTo>
                <a:cubicBezTo>
                  <a:pt x="13433" y="2049"/>
                  <a:pt x="13188" y="2186"/>
                  <a:pt x="12958" y="2336"/>
                </a:cubicBezTo>
                <a:cubicBezTo>
                  <a:pt x="12682" y="2515"/>
                  <a:pt x="12430" y="2713"/>
                  <a:pt x="12203" y="2926"/>
                </a:cubicBezTo>
                <a:cubicBezTo>
                  <a:pt x="12240" y="2518"/>
                  <a:pt x="12280" y="2109"/>
                  <a:pt x="12322" y="1701"/>
                </a:cubicBezTo>
                <a:cubicBezTo>
                  <a:pt x="12363" y="1307"/>
                  <a:pt x="12405" y="913"/>
                  <a:pt x="12450" y="520"/>
                </a:cubicBezTo>
                <a:lnTo>
                  <a:pt x="12089" y="526"/>
                </a:lnTo>
                <a:cubicBezTo>
                  <a:pt x="12049" y="823"/>
                  <a:pt x="12006" y="1121"/>
                  <a:pt x="11959" y="1418"/>
                </a:cubicBezTo>
                <a:cubicBezTo>
                  <a:pt x="11912" y="1714"/>
                  <a:pt x="11862" y="2011"/>
                  <a:pt x="11809" y="2307"/>
                </a:cubicBezTo>
                <a:cubicBezTo>
                  <a:pt x="11744" y="2273"/>
                  <a:pt x="11677" y="2239"/>
                  <a:pt x="11612" y="2204"/>
                </a:cubicBezTo>
                <a:cubicBezTo>
                  <a:pt x="10518" y="1616"/>
                  <a:pt x="9605" y="867"/>
                  <a:pt x="8915" y="14"/>
                </a:cubicBezTo>
                <a:close/>
              </a:path>
            </a:pathLst>
          </a:custGeom>
          <a:gradFill flip="none" rotWithShape="1">
            <a:gsLst>
              <a:gs pos="98000">
                <a:schemeClr val="accent2">
                  <a:shade val="30000"/>
                  <a:satMod val="115000"/>
                </a:schemeClr>
              </a:gs>
              <a:gs pos="39831">
                <a:schemeClr val="accent6"/>
              </a:gs>
              <a:gs pos="71000">
                <a:schemeClr val="accent2">
                  <a:shade val="67500"/>
                  <a:satMod val="115000"/>
                </a:schemeClr>
              </a:gs>
              <a:gs pos="0">
                <a:schemeClr val="accent6"/>
              </a:gs>
            </a:gsLst>
            <a:lin ang="5400000" scaled="0"/>
            <a:tileRect/>
          </a:gra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25" name="Shape 24628">
            <a:extLst>
              <a:ext uri="{FF2B5EF4-FFF2-40B4-BE49-F238E27FC236}">
                <a16:creationId xmlns:a16="http://schemas.microsoft.com/office/drawing/2014/main" xmlns="" id="{E9F764DC-6D0B-4F6B-A686-D1D05677FF67}"/>
              </a:ext>
            </a:extLst>
          </p:cNvPr>
          <p:cNvSpPr/>
          <p:nvPr/>
        </p:nvSpPr>
        <p:spPr>
          <a:xfrm rot="1680000">
            <a:off x="7686471" y="378338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6" name="Shape 24629">
            <a:extLst>
              <a:ext uri="{FF2B5EF4-FFF2-40B4-BE49-F238E27FC236}">
                <a16:creationId xmlns:a16="http://schemas.microsoft.com/office/drawing/2014/main" xmlns="" id="{38DD390E-BFF5-48EB-B3C6-E83FF2D02B5A}"/>
              </a:ext>
            </a:extLst>
          </p:cNvPr>
          <p:cNvSpPr/>
          <p:nvPr/>
        </p:nvSpPr>
        <p:spPr>
          <a:xfrm rot="4320000">
            <a:off x="7497987" y="390260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27" name="Shape 24630">
            <a:extLst>
              <a:ext uri="{FF2B5EF4-FFF2-40B4-BE49-F238E27FC236}">
                <a16:creationId xmlns:a16="http://schemas.microsoft.com/office/drawing/2014/main" xmlns="" id="{D8BDD7CD-33EC-41CB-8C78-0B4F60DFCACB}"/>
              </a:ext>
            </a:extLst>
          </p:cNvPr>
          <p:cNvSpPr/>
          <p:nvPr/>
        </p:nvSpPr>
        <p:spPr>
          <a:xfrm rot="18060000">
            <a:off x="7542006" y="356223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4" name="Shape 24631">
            <a:extLst>
              <a:ext uri="{FF2B5EF4-FFF2-40B4-BE49-F238E27FC236}">
                <a16:creationId xmlns:a16="http://schemas.microsoft.com/office/drawing/2014/main" xmlns="" id="{F8F67B29-8BC3-4F4C-8CF1-1FE75E0E0542}"/>
              </a:ext>
            </a:extLst>
          </p:cNvPr>
          <p:cNvSpPr/>
          <p:nvPr/>
        </p:nvSpPr>
        <p:spPr>
          <a:xfrm rot="3840000">
            <a:off x="7772139" y="3501423"/>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5" name="Shape 24632">
            <a:extLst>
              <a:ext uri="{FF2B5EF4-FFF2-40B4-BE49-F238E27FC236}">
                <a16:creationId xmlns:a16="http://schemas.microsoft.com/office/drawing/2014/main" xmlns="" id="{DD99CF3C-C7BC-4ED4-B5F8-B758A06778EF}"/>
              </a:ext>
            </a:extLst>
          </p:cNvPr>
          <p:cNvSpPr/>
          <p:nvPr/>
        </p:nvSpPr>
        <p:spPr>
          <a:xfrm rot="2160000">
            <a:off x="7973854" y="341729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6" name="Shape 24633">
            <a:extLst>
              <a:ext uri="{FF2B5EF4-FFF2-40B4-BE49-F238E27FC236}">
                <a16:creationId xmlns:a16="http://schemas.microsoft.com/office/drawing/2014/main" xmlns="" id="{A343D25A-BF95-4BDE-B20A-6C0AD1FB4ED3}"/>
              </a:ext>
            </a:extLst>
          </p:cNvPr>
          <p:cNvSpPr/>
          <p:nvPr/>
        </p:nvSpPr>
        <p:spPr>
          <a:xfrm rot="20340000">
            <a:off x="8100113" y="32118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7" name="Shape 24634">
            <a:extLst>
              <a:ext uri="{FF2B5EF4-FFF2-40B4-BE49-F238E27FC236}">
                <a16:creationId xmlns:a16="http://schemas.microsoft.com/office/drawing/2014/main" xmlns="" id="{DFE698D9-D36B-4D4D-8590-A25D8193D3FA}"/>
              </a:ext>
            </a:extLst>
          </p:cNvPr>
          <p:cNvSpPr/>
          <p:nvPr/>
        </p:nvSpPr>
        <p:spPr>
          <a:xfrm rot="5640000" flipH="1">
            <a:off x="7692231" y="315261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8" name="Shape 24635">
            <a:extLst>
              <a:ext uri="{FF2B5EF4-FFF2-40B4-BE49-F238E27FC236}">
                <a16:creationId xmlns:a16="http://schemas.microsoft.com/office/drawing/2014/main" xmlns="" id="{71FAB982-CF2A-42CB-887E-49A68893E2BE}"/>
              </a:ext>
            </a:extLst>
          </p:cNvPr>
          <p:cNvSpPr/>
          <p:nvPr/>
        </p:nvSpPr>
        <p:spPr>
          <a:xfrm rot="5820000" flipH="1">
            <a:off x="7892730" y="310041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39" name="Shape 24636">
            <a:extLst>
              <a:ext uri="{FF2B5EF4-FFF2-40B4-BE49-F238E27FC236}">
                <a16:creationId xmlns:a16="http://schemas.microsoft.com/office/drawing/2014/main" xmlns="" id="{FB773E6F-4D1B-4295-934C-081D9A4433EF}"/>
              </a:ext>
            </a:extLst>
          </p:cNvPr>
          <p:cNvSpPr/>
          <p:nvPr/>
        </p:nvSpPr>
        <p:spPr>
          <a:xfrm rot="6000000" flipH="1">
            <a:off x="7484759" y="31712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0" name="Shape 24637">
            <a:extLst>
              <a:ext uri="{FF2B5EF4-FFF2-40B4-BE49-F238E27FC236}">
                <a16:creationId xmlns:a16="http://schemas.microsoft.com/office/drawing/2014/main" xmlns="" id="{956D605F-D183-4380-9DC4-C9452CCC65C4}"/>
              </a:ext>
            </a:extLst>
          </p:cNvPr>
          <p:cNvSpPr/>
          <p:nvPr/>
        </p:nvSpPr>
        <p:spPr>
          <a:xfrm rot="6300000" flipH="1">
            <a:off x="7826087" y="235428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1" name="Shape 24638">
            <a:extLst>
              <a:ext uri="{FF2B5EF4-FFF2-40B4-BE49-F238E27FC236}">
                <a16:creationId xmlns:a16="http://schemas.microsoft.com/office/drawing/2014/main" xmlns="" id="{E53162DA-B56F-4CA3-B892-2CBD0786BBEC}"/>
              </a:ext>
            </a:extLst>
          </p:cNvPr>
          <p:cNvSpPr/>
          <p:nvPr/>
        </p:nvSpPr>
        <p:spPr>
          <a:xfrm rot="21180000">
            <a:off x="8030470" y="2713890"/>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4" name="Shape 24639">
            <a:extLst>
              <a:ext uri="{FF2B5EF4-FFF2-40B4-BE49-F238E27FC236}">
                <a16:creationId xmlns:a16="http://schemas.microsoft.com/office/drawing/2014/main" xmlns="" id="{14F9313A-CD82-49BE-9221-07439E4E5164}"/>
              </a:ext>
            </a:extLst>
          </p:cNvPr>
          <p:cNvSpPr/>
          <p:nvPr/>
        </p:nvSpPr>
        <p:spPr>
          <a:xfrm rot="1800000">
            <a:off x="7891141" y="2866866"/>
            <a:ext cx="211185" cy="140686"/>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6" name="Shape 24640">
            <a:extLst>
              <a:ext uri="{FF2B5EF4-FFF2-40B4-BE49-F238E27FC236}">
                <a16:creationId xmlns:a16="http://schemas.microsoft.com/office/drawing/2014/main" xmlns="" id="{9C1990ED-4477-4B54-A72A-1914F515A6DE}"/>
              </a:ext>
            </a:extLst>
          </p:cNvPr>
          <p:cNvSpPr/>
          <p:nvPr/>
        </p:nvSpPr>
        <p:spPr>
          <a:xfrm rot="1800000">
            <a:off x="7704155" y="292909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48" name="Shape 24641">
            <a:extLst>
              <a:ext uri="{FF2B5EF4-FFF2-40B4-BE49-F238E27FC236}">
                <a16:creationId xmlns:a16="http://schemas.microsoft.com/office/drawing/2014/main" xmlns="" id="{89809A11-F607-48E0-BB80-1C88F305A6E8}"/>
              </a:ext>
            </a:extLst>
          </p:cNvPr>
          <p:cNvSpPr/>
          <p:nvPr/>
        </p:nvSpPr>
        <p:spPr>
          <a:xfrm rot="6360000" flipH="1">
            <a:off x="7834317" y="2634270"/>
            <a:ext cx="200665" cy="133678"/>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0" name="Shape 24642">
            <a:extLst>
              <a:ext uri="{FF2B5EF4-FFF2-40B4-BE49-F238E27FC236}">
                <a16:creationId xmlns:a16="http://schemas.microsoft.com/office/drawing/2014/main" xmlns="" id="{F8FECA49-D786-4CDA-8FDF-4E698DF55897}"/>
              </a:ext>
            </a:extLst>
          </p:cNvPr>
          <p:cNvSpPr/>
          <p:nvPr/>
        </p:nvSpPr>
        <p:spPr>
          <a:xfrm rot="1800000">
            <a:off x="7559815" y="2978170"/>
            <a:ext cx="128976" cy="8592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3" name="Shape 24643">
            <a:extLst>
              <a:ext uri="{FF2B5EF4-FFF2-40B4-BE49-F238E27FC236}">
                <a16:creationId xmlns:a16="http://schemas.microsoft.com/office/drawing/2014/main" xmlns="" id="{D203D837-0909-4B83-B2BF-3047077902DE}"/>
              </a:ext>
            </a:extLst>
          </p:cNvPr>
          <p:cNvSpPr/>
          <p:nvPr/>
        </p:nvSpPr>
        <p:spPr>
          <a:xfrm rot="6000000" flipH="1">
            <a:off x="7503742" y="2653827"/>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6" name="Shape 24644">
            <a:extLst>
              <a:ext uri="{FF2B5EF4-FFF2-40B4-BE49-F238E27FC236}">
                <a16:creationId xmlns:a16="http://schemas.microsoft.com/office/drawing/2014/main" xmlns="" id="{3779B7D5-9BC8-431A-A708-C9025C725FEA}"/>
              </a:ext>
            </a:extLst>
          </p:cNvPr>
          <p:cNvSpPr/>
          <p:nvPr/>
        </p:nvSpPr>
        <p:spPr>
          <a:xfrm rot="4440000" flipH="1">
            <a:off x="7291313" y="27532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7" name="Shape 24645">
            <a:extLst>
              <a:ext uri="{FF2B5EF4-FFF2-40B4-BE49-F238E27FC236}">
                <a16:creationId xmlns:a16="http://schemas.microsoft.com/office/drawing/2014/main" xmlns="" id="{F1F1B2A8-E0C1-4032-95E1-E2C49E0019A5}"/>
              </a:ext>
            </a:extLst>
          </p:cNvPr>
          <p:cNvSpPr/>
          <p:nvPr/>
        </p:nvSpPr>
        <p:spPr>
          <a:xfrm rot="5340000" flipH="1">
            <a:off x="7200612" y="1992265"/>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8" name="Shape 24646">
            <a:extLst>
              <a:ext uri="{FF2B5EF4-FFF2-40B4-BE49-F238E27FC236}">
                <a16:creationId xmlns:a16="http://schemas.microsoft.com/office/drawing/2014/main" xmlns="" id="{3EDA5EE3-AFBC-460C-957D-88F875CF5E0B}"/>
              </a:ext>
            </a:extLst>
          </p:cNvPr>
          <p:cNvSpPr/>
          <p:nvPr/>
        </p:nvSpPr>
        <p:spPr>
          <a:xfrm rot="6900000" flipH="1">
            <a:off x="7335820"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59" name="Shape 24647">
            <a:extLst>
              <a:ext uri="{FF2B5EF4-FFF2-40B4-BE49-F238E27FC236}">
                <a16:creationId xmlns:a16="http://schemas.microsoft.com/office/drawing/2014/main" xmlns="" id="{1850B5B3-C1D3-4AFA-A9F2-DAB6EDA9AE3B}"/>
              </a:ext>
            </a:extLst>
          </p:cNvPr>
          <p:cNvSpPr/>
          <p:nvPr/>
        </p:nvSpPr>
        <p:spPr>
          <a:xfrm rot="8400000" flipH="1">
            <a:off x="7494860" y="2309722"/>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0" name="Shape 24648">
            <a:extLst>
              <a:ext uri="{FF2B5EF4-FFF2-40B4-BE49-F238E27FC236}">
                <a16:creationId xmlns:a16="http://schemas.microsoft.com/office/drawing/2014/main" xmlns="" id="{999AD146-1DAE-430B-8247-368D10D23E63}"/>
              </a:ext>
            </a:extLst>
          </p:cNvPr>
          <p:cNvSpPr/>
          <p:nvPr/>
        </p:nvSpPr>
        <p:spPr>
          <a:xfrm rot="14700000">
            <a:off x="7056528" y="2230275"/>
            <a:ext cx="221334" cy="147447"/>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1" name="Shape 24649">
            <a:extLst>
              <a:ext uri="{FF2B5EF4-FFF2-40B4-BE49-F238E27FC236}">
                <a16:creationId xmlns:a16="http://schemas.microsoft.com/office/drawing/2014/main" xmlns="" id="{97C17419-6E1F-49E1-A7AF-BDD79A55A28E}"/>
              </a:ext>
            </a:extLst>
          </p:cNvPr>
          <p:cNvSpPr/>
          <p:nvPr/>
        </p:nvSpPr>
        <p:spPr>
          <a:xfrm rot="5160000" flipH="1">
            <a:off x="7402450" y="2565800"/>
            <a:ext cx="187583" cy="124963"/>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6" name="Shape 24650">
            <a:extLst>
              <a:ext uri="{FF2B5EF4-FFF2-40B4-BE49-F238E27FC236}">
                <a16:creationId xmlns:a16="http://schemas.microsoft.com/office/drawing/2014/main" xmlns="" id="{85B1BB0A-3EF7-4D95-8AF2-10F1EC5500CB}"/>
              </a:ext>
            </a:extLst>
          </p:cNvPr>
          <p:cNvSpPr/>
          <p:nvPr/>
        </p:nvSpPr>
        <p:spPr>
          <a:xfrm rot="3480000" flipH="1">
            <a:off x="6784026" y="210353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7" name="Shape 24651">
            <a:extLst>
              <a:ext uri="{FF2B5EF4-FFF2-40B4-BE49-F238E27FC236}">
                <a16:creationId xmlns:a16="http://schemas.microsoft.com/office/drawing/2014/main" xmlns="" id="{9F069FC5-7358-4978-816B-2EBC1239FA69}"/>
              </a:ext>
            </a:extLst>
          </p:cNvPr>
          <p:cNvSpPr/>
          <p:nvPr/>
        </p:nvSpPr>
        <p:spPr>
          <a:xfrm rot="2580000" flipH="1">
            <a:off x="6521680" y="241047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8" name="Shape 24652">
            <a:extLst>
              <a:ext uri="{FF2B5EF4-FFF2-40B4-BE49-F238E27FC236}">
                <a16:creationId xmlns:a16="http://schemas.microsoft.com/office/drawing/2014/main" xmlns="" id="{6690FB9B-DBD6-4373-A09B-E1743629BAE0}"/>
              </a:ext>
            </a:extLst>
          </p:cNvPr>
          <p:cNvSpPr/>
          <p:nvPr/>
        </p:nvSpPr>
        <p:spPr>
          <a:xfrm rot="5520000" flipH="1">
            <a:off x="6758325" y="2399728"/>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69" name="Shape 24653">
            <a:extLst>
              <a:ext uri="{FF2B5EF4-FFF2-40B4-BE49-F238E27FC236}">
                <a16:creationId xmlns:a16="http://schemas.microsoft.com/office/drawing/2014/main" xmlns="" id="{9FB12439-FB66-4FD2-882A-DFB109F4089B}"/>
              </a:ext>
            </a:extLst>
          </p:cNvPr>
          <p:cNvSpPr/>
          <p:nvPr/>
        </p:nvSpPr>
        <p:spPr>
          <a:xfrm rot="20880000" flipH="1">
            <a:off x="6548897" y="2661329"/>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0" name="Shape 24654">
            <a:extLst>
              <a:ext uri="{FF2B5EF4-FFF2-40B4-BE49-F238E27FC236}">
                <a16:creationId xmlns:a16="http://schemas.microsoft.com/office/drawing/2014/main" xmlns="" id="{614163D5-141B-4996-BAFC-22D08B82781B}"/>
              </a:ext>
            </a:extLst>
          </p:cNvPr>
          <p:cNvSpPr/>
          <p:nvPr/>
        </p:nvSpPr>
        <p:spPr>
          <a:xfrm rot="20880000" flipH="1">
            <a:off x="6885014" y="2900686"/>
            <a:ext cx="208807"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1" name="Shape 24655">
            <a:extLst>
              <a:ext uri="{FF2B5EF4-FFF2-40B4-BE49-F238E27FC236}">
                <a16:creationId xmlns:a16="http://schemas.microsoft.com/office/drawing/2014/main" xmlns="" id="{D76D1C52-BF24-49FE-8394-2770D824B44D}"/>
              </a:ext>
            </a:extLst>
          </p:cNvPr>
          <p:cNvSpPr/>
          <p:nvPr/>
        </p:nvSpPr>
        <p:spPr>
          <a:xfrm rot="17100000">
            <a:off x="7055926" y="2680546"/>
            <a:ext cx="208808" cy="13910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2" name="Shape 24656">
            <a:extLst>
              <a:ext uri="{FF2B5EF4-FFF2-40B4-BE49-F238E27FC236}">
                <a16:creationId xmlns:a16="http://schemas.microsoft.com/office/drawing/2014/main" xmlns="" id="{E2131F10-5804-422F-B249-E501C707BC03}"/>
              </a:ext>
            </a:extLst>
          </p:cNvPr>
          <p:cNvSpPr/>
          <p:nvPr/>
        </p:nvSpPr>
        <p:spPr>
          <a:xfrm rot="3780000" flipH="1">
            <a:off x="6522526" y="3051097"/>
            <a:ext cx="257523"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3" name="Shape 24657">
            <a:extLst>
              <a:ext uri="{FF2B5EF4-FFF2-40B4-BE49-F238E27FC236}">
                <a16:creationId xmlns:a16="http://schemas.microsoft.com/office/drawing/2014/main" xmlns="" id="{1D161850-90B6-4BAB-AC59-7A4CBE3EB45D}"/>
              </a:ext>
            </a:extLst>
          </p:cNvPr>
          <p:cNvSpPr/>
          <p:nvPr/>
        </p:nvSpPr>
        <p:spPr>
          <a:xfrm rot="5520000" flipH="1">
            <a:off x="6927848" y="2556914"/>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4" name="Shape 24658">
            <a:extLst>
              <a:ext uri="{FF2B5EF4-FFF2-40B4-BE49-F238E27FC236}">
                <a16:creationId xmlns:a16="http://schemas.microsoft.com/office/drawing/2014/main" xmlns="" id="{5E6A3375-E0CA-4B4F-A855-0D27E7E3FD77}"/>
              </a:ext>
            </a:extLst>
          </p:cNvPr>
          <p:cNvSpPr/>
          <p:nvPr/>
        </p:nvSpPr>
        <p:spPr>
          <a:xfrm rot="20880000" flipH="1">
            <a:off x="6744918" y="2778557"/>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5" name="Shape 24659">
            <a:extLst>
              <a:ext uri="{FF2B5EF4-FFF2-40B4-BE49-F238E27FC236}">
                <a16:creationId xmlns:a16="http://schemas.microsoft.com/office/drawing/2014/main" xmlns="" id="{2382AB39-3D2C-43DA-92C6-C7A9BFEEB3D9}"/>
              </a:ext>
            </a:extLst>
          </p:cNvPr>
          <p:cNvSpPr/>
          <p:nvPr/>
        </p:nvSpPr>
        <p:spPr>
          <a:xfrm rot="17820000">
            <a:off x="6816592" y="312837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6" name="Shape 24660">
            <a:extLst>
              <a:ext uri="{FF2B5EF4-FFF2-40B4-BE49-F238E27FC236}">
                <a16:creationId xmlns:a16="http://schemas.microsoft.com/office/drawing/2014/main" xmlns="" id="{AE86585E-F9EE-4480-A649-6290453F09E3}"/>
              </a:ext>
            </a:extLst>
          </p:cNvPr>
          <p:cNvSpPr/>
          <p:nvPr/>
        </p:nvSpPr>
        <p:spPr>
          <a:xfrm rot="2880000" flipH="1">
            <a:off x="6548860" y="3339947"/>
            <a:ext cx="197537" cy="13159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7" name="Shape 24661">
            <a:extLst>
              <a:ext uri="{FF2B5EF4-FFF2-40B4-BE49-F238E27FC236}">
                <a16:creationId xmlns:a16="http://schemas.microsoft.com/office/drawing/2014/main" xmlns="" id="{DD97B76E-60D0-4604-8646-E31BD3760DB8}"/>
              </a:ext>
            </a:extLst>
          </p:cNvPr>
          <p:cNvSpPr/>
          <p:nvPr/>
        </p:nvSpPr>
        <p:spPr>
          <a:xfrm rot="18720000">
            <a:off x="6908749" y="3408999"/>
            <a:ext cx="197537" cy="13159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8" name="Shape 24662">
            <a:extLst>
              <a:ext uri="{FF2B5EF4-FFF2-40B4-BE49-F238E27FC236}">
                <a16:creationId xmlns:a16="http://schemas.microsoft.com/office/drawing/2014/main" xmlns="" id="{58C2B480-ED1E-49AE-8162-F96888F1DA05}"/>
              </a:ext>
            </a:extLst>
          </p:cNvPr>
          <p:cNvSpPr/>
          <p:nvPr/>
        </p:nvSpPr>
        <p:spPr>
          <a:xfrm rot="6000000" flipH="1">
            <a:off x="7251820" y="3383260"/>
            <a:ext cx="224459" cy="149529"/>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79" name="Shape 24663">
            <a:extLst>
              <a:ext uri="{FF2B5EF4-FFF2-40B4-BE49-F238E27FC236}">
                <a16:creationId xmlns:a16="http://schemas.microsoft.com/office/drawing/2014/main" xmlns="" id="{9C069DC7-C174-4968-AB4B-A69E2FDF8E79}"/>
              </a:ext>
            </a:extLst>
          </p:cNvPr>
          <p:cNvSpPr/>
          <p:nvPr/>
        </p:nvSpPr>
        <p:spPr>
          <a:xfrm rot="6000000" flipH="1">
            <a:off x="7325957" y="3155763"/>
            <a:ext cx="191262" cy="127414"/>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0" name="Shape 24666">
            <a:extLst>
              <a:ext uri="{FF2B5EF4-FFF2-40B4-BE49-F238E27FC236}">
                <a16:creationId xmlns:a16="http://schemas.microsoft.com/office/drawing/2014/main" xmlns="" id="{306CB7B5-9C8D-4B43-867C-891CF57C746A}"/>
              </a:ext>
            </a:extLst>
          </p:cNvPr>
          <p:cNvSpPr/>
          <p:nvPr/>
        </p:nvSpPr>
        <p:spPr>
          <a:xfrm rot="20160000" flipH="1">
            <a:off x="6102891" y="3352683"/>
            <a:ext cx="216627" cy="144311"/>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1" name="Shape 24667">
            <a:extLst>
              <a:ext uri="{FF2B5EF4-FFF2-40B4-BE49-F238E27FC236}">
                <a16:creationId xmlns:a16="http://schemas.microsoft.com/office/drawing/2014/main" xmlns="" id="{3D1E4EB8-98C8-49A9-9D08-AAB6E6A7EED3}"/>
              </a:ext>
            </a:extLst>
          </p:cNvPr>
          <p:cNvSpPr/>
          <p:nvPr/>
        </p:nvSpPr>
        <p:spPr>
          <a:xfrm rot="19740000" flipH="1">
            <a:off x="6289576" y="3529896"/>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2" name="Shape 24668">
            <a:extLst>
              <a:ext uri="{FF2B5EF4-FFF2-40B4-BE49-F238E27FC236}">
                <a16:creationId xmlns:a16="http://schemas.microsoft.com/office/drawing/2014/main" xmlns="" id="{07EFD013-F052-4DE7-A233-B9CF818D68B6}"/>
              </a:ext>
            </a:extLst>
          </p:cNvPr>
          <p:cNvSpPr/>
          <p:nvPr/>
        </p:nvSpPr>
        <p:spPr>
          <a:xfrm rot="19740000" flipH="1">
            <a:off x="6496482" y="3652773"/>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3" name="Shape 24669">
            <a:extLst>
              <a:ext uri="{FF2B5EF4-FFF2-40B4-BE49-F238E27FC236}">
                <a16:creationId xmlns:a16="http://schemas.microsoft.com/office/drawing/2014/main" xmlns="" id="{301796F8-7B89-4DAD-9E09-6F8297AF2ADD}"/>
              </a:ext>
            </a:extLst>
          </p:cNvPr>
          <p:cNvSpPr/>
          <p:nvPr/>
        </p:nvSpPr>
        <p:spPr>
          <a:xfrm rot="5520000" flipH="1">
            <a:off x="6155867" y="298998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4" name="Shape 24670">
            <a:extLst>
              <a:ext uri="{FF2B5EF4-FFF2-40B4-BE49-F238E27FC236}">
                <a16:creationId xmlns:a16="http://schemas.microsoft.com/office/drawing/2014/main" xmlns="" id="{AD2B9F20-7331-4C89-A443-2E75E6CE8405}"/>
              </a:ext>
            </a:extLst>
          </p:cNvPr>
          <p:cNvSpPr/>
          <p:nvPr/>
        </p:nvSpPr>
        <p:spPr>
          <a:xfrm rot="5880000" flipH="1">
            <a:off x="6337224" y="3159001"/>
            <a:ext cx="209117" cy="147062"/>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5" name="Shape 24671">
            <a:extLst>
              <a:ext uri="{FF2B5EF4-FFF2-40B4-BE49-F238E27FC236}">
                <a16:creationId xmlns:a16="http://schemas.microsoft.com/office/drawing/2014/main" xmlns="" id="{9627ECDE-E827-411C-92C2-4427008C23C1}"/>
              </a:ext>
            </a:extLst>
          </p:cNvPr>
          <p:cNvSpPr/>
          <p:nvPr/>
        </p:nvSpPr>
        <p:spPr>
          <a:xfrm rot="19740000" flipH="1">
            <a:off x="5976723" y="353845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6" name="Shape 24672">
            <a:extLst>
              <a:ext uri="{FF2B5EF4-FFF2-40B4-BE49-F238E27FC236}">
                <a16:creationId xmlns:a16="http://schemas.microsoft.com/office/drawing/2014/main" xmlns="" id="{57D38E16-BEDF-48D8-86ED-1D859928221B}"/>
              </a:ext>
            </a:extLst>
          </p:cNvPr>
          <p:cNvSpPr/>
          <p:nvPr/>
        </p:nvSpPr>
        <p:spPr>
          <a:xfrm rot="19740000" flipH="1">
            <a:off x="6292333" y="3931121"/>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7" name="Shape 24673">
            <a:extLst>
              <a:ext uri="{FF2B5EF4-FFF2-40B4-BE49-F238E27FC236}">
                <a16:creationId xmlns:a16="http://schemas.microsoft.com/office/drawing/2014/main" xmlns="" id="{9A2AF306-A97C-4ED5-8B50-0192ACB7E5F8}"/>
              </a:ext>
            </a:extLst>
          </p:cNvPr>
          <p:cNvSpPr/>
          <p:nvPr/>
        </p:nvSpPr>
        <p:spPr>
          <a:xfrm rot="5580000">
            <a:off x="7332234" y="3844100"/>
            <a:ext cx="206883" cy="137820"/>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1" y="10764"/>
                  <a:pt x="20665" y="9970"/>
                  <a:pt x="21174" y="9157"/>
                </a:cubicBezTo>
                <a:cubicBezTo>
                  <a:pt x="20689" y="8310"/>
                  <a:pt x="20164" y="7512"/>
                  <a:pt x="19604" y="6767"/>
                </a:cubicBezTo>
                <a:cubicBezTo>
                  <a:pt x="16961" y="3249"/>
                  <a:pt x="13776" y="1277"/>
                  <a:pt x="10516" y="388"/>
                </a:cubicBez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8" name="Shape 24674">
            <a:extLst>
              <a:ext uri="{FF2B5EF4-FFF2-40B4-BE49-F238E27FC236}">
                <a16:creationId xmlns:a16="http://schemas.microsoft.com/office/drawing/2014/main" xmlns="" id="{7ADB9606-5EA7-4B60-ABB1-DFCBF567A6DF}"/>
              </a:ext>
            </a:extLst>
          </p:cNvPr>
          <p:cNvSpPr/>
          <p:nvPr/>
        </p:nvSpPr>
        <p:spPr>
          <a:xfrm rot="18120000" flipH="1">
            <a:off x="6753462" y="3868214"/>
            <a:ext cx="257522" cy="171555"/>
          </a:xfrm>
          <a:custGeom>
            <a:avLst/>
            <a:gdLst/>
            <a:ahLst/>
            <a:cxnLst>
              <a:cxn ang="0">
                <a:pos x="wd2" y="hd2"/>
              </a:cxn>
              <a:cxn ang="5400000">
                <a:pos x="wd2" y="hd2"/>
              </a:cxn>
              <a:cxn ang="10800000">
                <a:pos x="wd2" y="hd2"/>
              </a:cxn>
              <a:cxn ang="16200000">
                <a:pos x="wd2" y="hd2"/>
              </a:cxn>
            </a:cxnLst>
            <a:rect l="0" t="0" r="r" b="b"/>
            <a:pathLst>
              <a:path w="21174" h="20321" extrusionOk="0">
                <a:moveTo>
                  <a:pt x="10516" y="388"/>
                </a:moveTo>
                <a:cubicBezTo>
                  <a:pt x="7073" y="-550"/>
                  <a:pt x="3315" y="14"/>
                  <a:pt x="1232" y="4279"/>
                </a:cubicBezTo>
                <a:cubicBezTo>
                  <a:pt x="-426" y="7675"/>
                  <a:pt x="-396" y="12429"/>
                  <a:pt x="1232" y="15867"/>
                </a:cubicBezTo>
                <a:cubicBezTo>
                  <a:pt x="3305" y="20243"/>
                  <a:pt x="7092" y="21050"/>
                  <a:pt x="10516" y="19766"/>
                </a:cubicBezTo>
                <a:cubicBezTo>
                  <a:pt x="13912" y="18492"/>
                  <a:pt x="16899" y="15441"/>
                  <a:pt x="19604" y="11539"/>
                </a:cubicBezTo>
                <a:cubicBezTo>
                  <a:pt x="20142" y="10764"/>
                  <a:pt x="20665" y="9970"/>
                  <a:pt x="21174" y="9157"/>
                </a:cubicBezTo>
                <a:cubicBezTo>
                  <a:pt x="20689" y="8310"/>
                  <a:pt x="20164" y="7512"/>
                  <a:pt x="19604" y="6767"/>
                </a:cubicBezTo>
                <a:cubicBezTo>
                  <a:pt x="16961" y="3249"/>
                  <a:pt x="13776" y="1277"/>
                  <a:pt x="10516" y="388"/>
                </a:cubicBez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89" name="Shape 24684">
            <a:extLst>
              <a:ext uri="{FF2B5EF4-FFF2-40B4-BE49-F238E27FC236}">
                <a16:creationId xmlns:a16="http://schemas.microsoft.com/office/drawing/2014/main" xmlns="" id="{FBC9C2F6-589C-4D9D-A095-075081FE3973}"/>
              </a:ext>
            </a:extLst>
          </p:cNvPr>
          <p:cNvSpPr/>
          <p:nvPr/>
        </p:nvSpPr>
        <p:spPr>
          <a:xfrm flipV="1">
            <a:off x="4894430" y="4686874"/>
            <a:ext cx="4680000" cy="0"/>
          </a:xfrm>
          <a:prstGeom prst="line">
            <a:avLst/>
          </a:prstGeom>
          <a:noFill/>
          <a:ln w="635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90" name="TextBox 47">
            <a:extLst>
              <a:ext uri="{FF2B5EF4-FFF2-40B4-BE49-F238E27FC236}">
                <a16:creationId xmlns:a16="http://schemas.microsoft.com/office/drawing/2014/main" xmlns="" id="{5455712B-D241-4692-9EE7-660FC7D5C9E9}"/>
              </a:ext>
            </a:extLst>
          </p:cNvPr>
          <p:cNvSpPr txBox="1"/>
          <p:nvPr/>
        </p:nvSpPr>
        <p:spPr>
          <a:xfrm>
            <a:off x="3514107" y="2218372"/>
            <a:ext cx="2486453" cy="1015663"/>
          </a:xfrm>
          <a:prstGeom prst="rect">
            <a:avLst/>
          </a:prstGeom>
          <a:noFill/>
        </p:spPr>
        <p:txBody>
          <a:bodyPr wrap="square" rtlCol="0">
            <a:spAutoFit/>
          </a:bodyPr>
          <a:lstStyle/>
          <a:p>
            <a:r>
              <a:rPr lang="en-GB" sz="2000" dirty="0">
                <a:solidFill>
                  <a:schemeClr val="tx2"/>
                </a:solidFill>
                <a:latin typeface="+mj-lt"/>
                <a:ea typeface="Roboto" charset="0"/>
                <a:cs typeface="Roboto" charset="0"/>
              </a:rPr>
              <a:t>Por encima de la superficie se ven los </a:t>
            </a:r>
            <a:r>
              <a:rPr lang="en-GB" sz="2000" b="1" dirty="0">
                <a:solidFill>
                  <a:schemeClr val="tx2"/>
                </a:solidFill>
                <a:latin typeface="+mj-lt"/>
                <a:ea typeface="Roboto" charset="0"/>
                <a:cs typeface="Roboto" charset="0"/>
              </a:rPr>
              <a:t>Síntomas </a:t>
            </a:r>
            <a:r>
              <a:rPr lang="en-GB" sz="2000" dirty="0">
                <a:solidFill>
                  <a:schemeClr val="tx2"/>
                </a:solidFill>
                <a:latin typeface="+mj-lt"/>
                <a:ea typeface="Roboto" charset="0"/>
                <a:cs typeface="Roboto" charset="0"/>
              </a:rPr>
              <a:t>del problema</a:t>
            </a:r>
          </a:p>
        </p:txBody>
      </p:sp>
      <p:sp>
        <p:nvSpPr>
          <p:cNvPr id="91" name="TextBox 47">
            <a:extLst>
              <a:ext uri="{FF2B5EF4-FFF2-40B4-BE49-F238E27FC236}">
                <a16:creationId xmlns:a16="http://schemas.microsoft.com/office/drawing/2014/main" xmlns="" id="{135D153A-0ED2-4102-BE40-FA92E2B41145}"/>
              </a:ext>
            </a:extLst>
          </p:cNvPr>
          <p:cNvSpPr txBox="1"/>
          <p:nvPr/>
        </p:nvSpPr>
        <p:spPr>
          <a:xfrm>
            <a:off x="3190735" y="5970423"/>
            <a:ext cx="2993127" cy="646331"/>
          </a:xfrm>
          <a:prstGeom prst="rect">
            <a:avLst/>
          </a:prstGeom>
          <a:noFill/>
        </p:spPr>
        <p:txBody>
          <a:bodyPr wrap="none" rtlCol="0">
            <a:spAutoFit/>
          </a:bodyPr>
          <a:lstStyle/>
          <a:p>
            <a:r>
              <a:rPr lang="en-GB" dirty="0">
                <a:solidFill>
                  <a:schemeClr val="tx2"/>
                </a:solidFill>
                <a:latin typeface="+mj-lt"/>
                <a:ea typeface="Roboto" charset="0"/>
                <a:cs typeface="Roboto" charset="0"/>
              </a:rPr>
              <a:t>Hay que profundizar para encontrar</a:t>
            </a:r>
            <a:br>
              <a:rPr lang="en-GB" dirty="0">
                <a:solidFill>
                  <a:schemeClr val="tx2"/>
                </a:solidFill>
                <a:latin typeface="+mj-lt"/>
                <a:ea typeface="Roboto" charset="0"/>
                <a:cs typeface="Roboto" charset="0"/>
              </a:rPr>
            </a:br>
            <a:r>
              <a:rPr lang="en-GB" dirty="0">
                <a:solidFill>
                  <a:schemeClr val="tx2"/>
                </a:solidFill>
                <a:latin typeface="+mj-lt"/>
                <a:ea typeface="Roboto" charset="0"/>
                <a:cs typeface="Roboto" charset="0"/>
              </a:rPr>
              <a:t>la </a:t>
            </a:r>
            <a:r>
              <a:rPr lang="en-GB" b="1" dirty="0">
                <a:solidFill>
                  <a:schemeClr val="tx2"/>
                </a:solidFill>
                <a:latin typeface="+mj-lt"/>
                <a:ea typeface="Roboto" charset="0"/>
                <a:cs typeface="Roboto" charset="0"/>
              </a:rPr>
              <a:t>causa raíz </a:t>
            </a:r>
            <a:r>
              <a:rPr lang="en-GB" dirty="0">
                <a:solidFill>
                  <a:schemeClr val="tx2"/>
                </a:solidFill>
                <a:latin typeface="+mj-lt"/>
                <a:ea typeface="Roboto" charset="0"/>
                <a:cs typeface="Roboto" charset="0"/>
              </a:rPr>
              <a:t>de un problema</a:t>
            </a:r>
          </a:p>
        </p:txBody>
      </p:sp>
      <p:sp>
        <p:nvSpPr>
          <p:cNvPr id="55" name="TextBox 47">
            <a:extLst>
              <a:ext uri="{FF2B5EF4-FFF2-40B4-BE49-F238E27FC236}">
                <a16:creationId xmlns:a16="http://schemas.microsoft.com/office/drawing/2014/main" xmlns="" id="{DBEBF0F6-6455-4237-A391-629AF11F6DAE}"/>
              </a:ext>
            </a:extLst>
          </p:cNvPr>
          <p:cNvSpPr txBox="1"/>
          <p:nvPr/>
        </p:nvSpPr>
        <p:spPr>
          <a:xfrm>
            <a:off x="9246471" y="4821091"/>
            <a:ext cx="2714718" cy="1477328"/>
          </a:xfrm>
          <a:prstGeom prst="rect">
            <a:avLst/>
          </a:prstGeom>
          <a:noFill/>
        </p:spPr>
        <p:txBody>
          <a:bodyPr wrap="none" rtlCol="0">
            <a:spAutoFit/>
          </a:bodyPr>
          <a:lstStyle/>
          <a:p>
            <a:r>
              <a:rPr lang="en-GB" b="1" dirty="0">
                <a:solidFill>
                  <a:schemeClr val="tx2"/>
                </a:solidFill>
                <a:latin typeface="+mj-lt"/>
                <a:ea typeface="Roboto" charset="0"/>
                <a:cs typeface="Roboto" charset="0"/>
              </a:rPr>
              <a:t>Ejemplo de causas:</a:t>
            </a:r>
          </a:p>
          <a:p>
            <a:pPr marL="182563" indent="-182563">
              <a:buFont typeface="Arial" panose="020B0604020202020204" pitchFamily="34" charset="0"/>
              <a:buChar char="•"/>
            </a:pPr>
            <a:r>
              <a:rPr lang="en-GB" dirty="0">
                <a:solidFill>
                  <a:schemeClr val="tx2"/>
                </a:solidFill>
                <a:latin typeface="+mj-lt"/>
                <a:ea typeface="Roboto" charset="0"/>
                <a:cs typeface="Roboto" charset="0"/>
              </a:rPr>
              <a:t>Incompetencia del personal</a:t>
            </a:r>
          </a:p>
          <a:p>
            <a:pPr marL="182563" indent="-182563">
              <a:buFont typeface="Arial" panose="020B0604020202020204" pitchFamily="34" charset="0"/>
              <a:buChar char="•"/>
            </a:pPr>
            <a:r>
              <a:rPr lang="en-GB" dirty="0">
                <a:solidFill>
                  <a:schemeClr val="tx2"/>
                </a:solidFill>
                <a:latin typeface="+mj-lt"/>
                <a:ea typeface="Roboto" charset="0"/>
                <a:cs typeface="Roboto" charset="0"/>
              </a:rPr>
              <a:t>Desglose de equipos</a:t>
            </a:r>
          </a:p>
          <a:p>
            <a:pPr marL="182563" indent="-182563">
              <a:buFont typeface="Arial" panose="020B0604020202020204" pitchFamily="34" charset="0"/>
              <a:buChar char="•"/>
            </a:pPr>
            <a:r>
              <a:rPr lang="en-GB" dirty="0">
                <a:solidFill>
                  <a:schemeClr val="tx2"/>
                </a:solidFill>
                <a:latin typeface="+mj-lt"/>
                <a:ea typeface="Roboto" charset="0"/>
                <a:cs typeface="Roboto" charset="0"/>
              </a:rPr>
              <a:t>Incapacidad de proceso</a:t>
            </a:r>
          </a:p>
          <a:p>
            <a:pPr marL="182563" indent="-182563">
              <a:buFont typeface="Arial" panose="020B0604020202020204" pitchFamily="34" charset="0"/>
              <a:buChar char="•"/>
            </a:pPr>
            <a:r>
              <a:rPr lang="en-GB" dirty="0">
                <a:solidFill>
                  <a:schemeClr val="tx2"/>
                </a:solidFill>
                <a:latin typeface="+mj-lt"/>
                <a:ea typeface="Roboto" charset="0"/>
                <a:cs typeface="Roboto" charset="0"/>
              </a:rPr>
              <a:t>Planificación del tiempo poco realista</a:t>
            </a:r>
            <a:endParaRPr lang="en-GB" sz="1600" dirty="0">
              <a:solidFill>
                <a:schemeClr val="tx2"/>
              </a:solidFill>
              <a:latin typeface="+mj-lt"/>
              <a:ea typeface="Roboto" charset="0"/>
              <a:cs typeface="Roboto" charset="0"/>
            </a:endParaRPr>
          </a:p>
        </p:txBody>
      </p:sp>
      <p:sp>
        <p:nvSpPr>
          <p:cNvPr id="62" name="TextBox 63">
            <a:extLst>
              <a:ext uri="{FF2B5EF4-FFF2-40B4-BE49-F238E27FC236}">
                <a16:creationId xmlns:a16="http://schemas.microsoft.com/office/drawing/2014/main" xmlns="" id="{9FE8E75B-C3A7-4AE1-9DFC-D9E5D6A6EF9E}"/>
              </a:ext>
            </a:extLst>
          </p:cNvPr>
          <p:cNvSpPr txBox="1"/>
          <p:nvPr/>
        </p:nvSpPr>
        <p:spPr>
          <a:xfrm>
            <a:off x="8803135" y="3006838"/>
            <a:ext cx="2594208" cy="45719"/>
          </a:xfrm>
          <a:prstGeom prst="rect">
            <a:avLst/>
          </a:prstGeom>
          <a:noFill/>
        </p:spPr>
        <p:txBody>
          <a:bodyPr wrap="square" rtlCol="0" anchor="b" anchorCtr="0">
            <a:noAutofit/>
          </a:bodyPr>
          <a:lstStyle/>
          <a:p>
            <a:r>
              <a:rPr lang="en-GB" sz="2000" b="1" dirty="0">
                <a:solidFill>
                  <a:schemeClr val="tx2"/>
                </a:solidFill>
                <a:ea typeface="League Spartan" charset="0"/>
                <a:cs typeface="Poppins" pitchFamily="2" charset="77"/>
              </a:rPr>
              <a:t>Ejemplo de síntoma </a:t>
            </a:r>
            <a:r>
              <a:rPr lang="en-GB" sz="2000" dirty="0">
                <a:solidFill>
                  <a:schemeClr val="tx2"/>
                </a:solidFill>
                <a:latin typeface="+mj-lt"/>
                <a:ea typeface="Roboto" charset="0"/>
                <a:cs typeface="Roboto" charset="0"/>
              </a:rPr>
              <a:t>Reclamaciones de clientes</a:t>
            </a:r>
          </a:p>
          <a:p>
            <a:endParaRPr lang="en-GB" sz="1600" b="1" dirty="0">
              <a:solidFill>
                <a:schemeClr val="tx2"/>
              </a:solidFill>
              <a:ea typeface="League Spartan" charset="0"/>
              <a:cs typeface="Poppins" pitchFamily="2" charset="77"/>
            </a:endParaRPr>
          </a:p>
        </p:txBody>
      </p:sp>
      <p:sp>
        <p:nvSpPr>
          <p:cNvPr id="63" name="Oval 9">
            <a:extLst>
              <a:ext uri="{FF2B5EF4-FFF2-40B4-BE49-F238E27FC236}">
                <a16:creationId xmlns:a16="http://schemas.microsoft.com/office/drawing/2014/main" xmlns="" id="{CE5BBB62-6CCE-49D2-8773-525473AEC01C}"/>
              </a:ext>
            </a:extLst>
          </p:cNvPr>
          <p:cNvSpPr>
            <a:spLocks noChangeArrowheads="1"/>
          </p:cNvSpPr>
          <p:nvPr/>
        </p:nvSpPr>
        <p:spPr bwMode="auto">
          <a:xfrm>
            <a:off x="5290294" y="5269077"/>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64" name="Freeform 936">
            <a:extLst>
              <a:ext uri="{FF2B5EF4-FFF2-40B4-BE49-F238E27FC236}">
                <a16:creationId xmlns:a16="http://schemas.microsoft.com/office/drawing/2014/main" xmlns="" id="{3B01A910-64E0-4349-BA50-3D8BA7B13D74}"/>
              </a:ext>
            </a:extLst>
          </p:cNvPr>
          <p:cNvSpPr>
            <a:spLocks noChangeArrowheads="1"/>
          </p:cNvSpPr>
          <p:nvPr/>
        </p:nvSpPr>
        <p:spPr bwMode="auto">
          <a:xfrm>
            <a:off x="5422003" y="5401811"/>
            <a:ext cx="348627" cy="348627"/>
          </a:xfrm>
          <a:custGeom>
            <a:avLst/>
            <a:gdLst>
              <a:gd name="T0" fmla="*/ 166384 w 296503"/>
              <a:gd name="T1" fmla="*/ 230760 h 296053"/>
              <a:gd name="T2" fmla="*/ 159150 w 296503"/>
              <a:gd name="T3" fmla="*/ 233316 h 296053"/>
              <a:gd name="T4" fmla="*/ 136001 w 296503"/>
              <a:gd name="T5" fmla="*/ 243537 h 296053"/>
              <a:gd name="T6" fmla="*/ 138171 w 296503"/>
              <a:gd name="T7" fmla="*/ 254490 h 296053"/>
              <a:gd name="T8" fmla="*/ 121171 w 296503"/>
              <a:gd name="T9" fmla="*/ 273839 h 296053"/>
              <a:gd name="T10" fmla="*/ 232576 w 296503"/>
              <a:gd name="T11" fmla="*/ 290999 h 296053"/>
              <a:gd name="T12" fmla="*/ 227512 w 296503"/>
              <a:gd name="T13" fmla="*/ 244632 h 296053"/>
              <a:gd name="T14" fmla="*/ 222447 w 296503"/>
              <a:gd name="T15" fmla="*/ 239522 h 296053"/>
              <a:gd name="T16" fmla="*/ 194596 w 296503"/>
              <a:gd name="T17" fmla="*/ 205569 h 296053"/>
              <a:gd name="T18" fmla="*/ 57149 w 296503"/>
              <a:gd name="T19" fmla="*/ 178553 h 296053"/>
              <a:gd name="T20" fmla="*/ 56789 w 296503"/>
              <a:gd name="T21" fmla="*/ 190601 h 296053"/>
              <a:gd name="T22" fmla="*/ 45215 w 296503"/>
              <a:gd name="T23" fmla="*/ 190966 h 296053"/>
              <a:gd name="T24" fmla="*/ 45215 w 296503"/>
              <a:gd name="T25" fmla="*/ 263980 h 296053"/>
              <a:gd name="T26" fmla="*/ 128044 w 296503"/>
              <a:gd name="T27" fmla="*/ 249744 h 296053"/>
              <a:gd name="T28" fmla="*/ 149746 w 296503"/>
              <a:gd name="T29" fmla="*/ 220537 h 296053"/>
              <a:gd name="T30" fmla="*/ 188809 w 296503"/>
              <a:gd name="T31" fmla="*/ 197173 h 296053"/>
              <a:gd name="T32" fmla="*/ 166745 w 296503"/>
              <a:gd name="T33" fmla="*/ 169790 h 296053"/>
              <a:gd name="T34" fmla="*/ 147214 w 296503"/>
              <a:gd name="T35" fmla="*/ 176363 h 296053"/>
              <a:gd name="T36" fmla="*/ 100915 w 296503"/>
              <a:gd name="T37" fmla="*/ 134015 h 296053"/>
              <a:gd name="T38" fmla="*/ 112852 w 296503"/>
              <a:gd name="T39" fmla="*/ 126347 h 296053"/>
              <a:gd name="T40" fmla="*/ 166745 w 296503"/>
              <a:gd name="T41" fmla="*/ 160664 h 296053"/>
              <a:gd name="T42" fmla="*/ 225341 w 296503"/>
              <a:gd name="T43" fmla="*/ 129633 h 296053"/>
              <a:gd name="T44" fmla="*/ 168916 w 296503"/>
              <a:gd name="T45" fmla="*/ 63917 h 296053"/>
              <a:gd name="T46" fmla="*/ 197852 w 296503"/>
              <a:gd name="T47" fmla="*/ 188410 h 296053"/>
              <a:gd name="T48" fmla="*/ 197852 w 296503"/>
              <a:gd name="T49" fmla="*/ 196808 h 296053"/>
              <a:gd name="T50" fmla="*/ 231852 w 296503"/>
              <a:gd name="T51" fmla="*/ 235141 h 296053"/>
              <a:gd name="T52" fmla="*/ 232576 w 296503"/>
              <a:gd name="T53" fmla="*/ 300125 h 296053"/>
              <a:gd name="T54" fmla="*/ 112128 w 296503"/>
              <a:gd name="T55" fmla="*/ 273839 h 296053"/>
              <a:gd name="T56" fmla="*/ 45215 w 296503"/>
              <a:gd name="T57" fmla="*/ 273108 h 296053"/>
              <a:gd name="T58" fmla="*/ 48469 w 296503"/>
              <a:gd name="T59" fmla="*/ 182204 h 296053"/>
              <a:gd name="T60" fmla="*/ 100915 w 296503"/>
              <a:gd name="T61" fmla="*/ 125252 h 296053"/>
              <a:gd name="T62" fmla="*/ 168916 w 296503"/>
              <a:gd name="T63" fmla="*/ 63917 h 296053"/>
              <a:gd name="T64" fmla="*/ 172561 w 296503"/>
              <a:gd name="T65" fmla="*/ 1367 h 296053"/>
              <a:gd name="T66" fmla="*/ 257358 w 296503"/>
              <a:gd name="T67" fmla="*/ 36705 h 296053"/>
              <a:gd name="T68" fmla="*/ 261707 w 296503"/>
              <a:gd name="T69" fmla="*/ 90991 h 296053"/>
              <a:gd name="T70" fmla="*/ 298307 w 296503"/>
              <a:gd name="T71" fmla="*/ 129611 h 296053"/>
              <a:gd name="T72" fmla="*/ 261707 w 296503"/>
              <a:gd name="T73" fmla="*/ 168229 h 296053"/>
              <a:gd name="T74" fmla="*/ 257358 w 296503"/>
              <a:gd name="T75" fmla="*/ 222878 h 296053"/>
              <a:gd name="T76" fmla="*/ 237428 w 296503"/>
              <a:gd name="T77" fmla="*/ 218142 h 296053"/>
              <a:gd name="T78" fmla="*/ 252647 w 296503"/>
              <a:gd name="T79" fmla="*/ 213770 h 296053"/>
              <a:gd name="T80" fmla="*/ 254097 w 296503"/>
              <a:gd name="T81" fmla="*/ 163127 h 296053"/>
              <a:gd name="T82" fmla="*/ 254097 w 296503"/>
              <a:gd name="T83" fmla="*/ 96090 h 296053"/>
              <a:gd name="T84" fmla="*/ 252647 w 296503"/>
              <a:gd name="T85" fmla="*/ 45814 h 296053"/>
              <a:gd name="T86" fmla="*/ 202639 w 296503"/>
              <a:gd name="T87" fmla="*/ 44356 h 296053"/>
              <a:gd name="T88" fmla="*/ 135960 w 296503"/>
              <a:gd name="T89" fmla="*/ 44356 h 296053"/>
              <a:gd name="T90" fmla="*/ 85952 w 296503"/>
              <a:gd name="T91" fmla="*/ 45814 h 296053"/>
              <a:gd name="T92" fmla="*/ 84502 w 296503"/>
              <a:gd name="T93" fmla="*/ 96090 h 296053"/>
              <a:gd name="T94" fmla="*/ 54426 w 296503"/>
              <a:gd name="T95" fmla="*/ 132890 h 296053"/>
              <a:gd name="T96" fmla="*/ 48264 w 296503"/>
              <a:gd name="T97" fmla="*/ 139080 h 296053"/>
              <a:gd name="T98" fmla="*/ 41741 w 296503"/>
              <a:gd name="T99" fmla="*/ 126331 h 296053"/>
              <a:gd name="T100" fmla="*/ 76893 w 296503"/>
              <a:gd name="T101" fmla="*/ 41077 h 296053"/>
              <a:gd name="T102" fmla="*/ 131250 w 296503"/>
              <a:gd name="T103" fmla="*/ 36705 h 2960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6503" h="296053">
                <a:moveTo>
                  <a:pt x="193419" y="202780"/>
                </a:moveTo>
                <a:cubicBezTo>
                  <a:pt x="179398" y="202780"/>
                  <a:pt x="167175" y="213584"/>
                  <a:pt x="165377" y="227629"/>
                </a:cubicBezTo>
                <a:cubicBezTo>
                  <a:pt x="165377" y="229069"/>
                  <a:pt x="164299" y="230510"/>
                  <a:pt x="162501" y="231230"/>
                </a:cubicBezTo>
                <a:cubicBezTo>
                  <a:pt x="161063" y="231590"/>
                  <a:pt x="159266" y="231230"/>
                  <a:pt x="158187" y="230150"/>
                </a:cubicBezTo>
                <a:cubicBezTo>
                  <a:pt x="155671" y="227989"/>
                  <a:pt x="152075" y="226548"/>
                  <a:pt x="148840" y="226548"/>
                </a:cubicBezTo>
                <a:cubicBezTo>
                  <a:pt x="141290" y="226548"/>
                  <a:pt x="135178" y="232670"/>
                  <a:pt x="135178" y="240233"/>
                </a:cubicBezTo>
                <a:cubicBezTo>
                  <a:pt x="135178" y="242754"/>
                  <a:pt x="135897" y="244915"/>
                  <a:pt x="136976" y="246715"/>
                </a:cubicBezTo>
                <a:cubicBezTo>
                  <a:pt x="137695" y="248156"/>
                  <a:pt x="137695" y="249596"/>
                  <a:pt x="137335" y="251037"/>
                </a:cubicBezTo>
                <a:cubicBezTo>
                  <a:pt x="136616" y="252477"/>
                  <a:pt x="135538" y="253198"/>
                  <a:pt x="134100" y="253558"/>
                </a:cubicBezTo>
                <a:cubicBezTo>
                  <a:pt x="125831" y="255358"/>
                  <a:pt x="120438" y="262201"/>
                  <a:pt x="120438" y="270124"/>
                </a:cubicBezTo>
                <a:cubicBezTo>
                  <a:pt x="120438" y="279487"/>
                  <a:pt x="127988" y="287050"/>
                  <a:pt x="137335" y="287050"/>
                </a:cubicBezTo>
                <a:lnTo>
                  <a:pt x="231169" y="287050"/>
                </a:lnTo>
                <a:cubicBezTo>
                  <a:pt x="243752" y="287050"/>
                  <a:pt x="254178" y="276606"/>
                  <a:pt x="254178" y="264002"/>
                </a:cubicBezTo>
                <a:cubicBezTo>
                  <a:pt x="254178" y="249957"/>
                  <a:pt x="241235" y="238432"/>
                  <a:pt x="226135" y="241313"/>
                </a:cubicBezTo>
                <a:cubicBezTo>
                  <a:pt x="224697" y="242034"/>
                  <a:pt x="223259" y="241313"/>
                  <a:pt x="222181" y="240233"/>
                </a:cubicBezTo>
                <a:cubicBezTo>
                  <a:pt x="221102" y="239153"/>
                  <a:pt x="220743" y="237712"/>
                  <a:pt x="221102" y="236272"/>
                </a:cubicBezTo>
                <a:cubicBezTo>
                  <a:pt x="221462" y="234471"/>
                  <a:pt x="221462" y="232670"/>
                  <a:pt x="221462" y="231230"/>
                </a:cubicBezTo>
                <a:cubicBezTo>
                  <a:pt x="221462" y="215744"/>
                  <a:pt x="208879" y="202780"/>
                  <a:pt x="193419" y="202780"/>
                </a:cubicBezTo>
                <a:close/>
                <a:moveTo>
                  <a:pt x="100305" y="132195"/>
                </a:moveTo>
                <a:cubicBezTo>
                  <a:pt x="76577" y="132195"/>
                  <a:pt x="56804" y="152002"/>
                  <a:pt x="56804" y="176130"/>
                </a:cubicBezTo>
                <a:cubicBezTo>
                  <a:pt x="56804" y="178651"/>
                  <a:pt x="57163" y="181172"/>
                  <a:pt x="57882" y="184053"/>
                </a:cubicBezTo>
                <a:cubicBezTo>
                  <a:pt x="57882" y="185494"/>
                  <a:pt x="57523" y="186934"/>
                  <a:pt x="56444" y="188015"/>
                </a:cubicBezTo>
                <a:cubicBezTo>
                  <a:pt x="55366" y="189095"/>
                  <a:pt x="53928" y="189455"/>
                  <a:pt x="52490" y="189095"/>
                </a:cubicBezTo>
                <a:cubicBezTo>
                  <a:pt x="49973" y="188735"/>
                  <a:pt x="47456" y="188375"/>
                  <a:pt x="44940" y="188375"/>
                </a:cubicBezTo>
                <a:cubicBezTo>
                  <a:pt x="25166" y="188375"/>
                  <a:pt x="8988" y="204580"/>
                  <a:pt x="8988" y="224387"/>
                </a:cubicBezTo>
                <a:cubicBezTo>
                  <a:pt x="8988" y="244555"/>
                  <a:pt x="25166" y="260400"/>
                  <a:pt x="44940" y="260400"/>
                </a:cubicBezTo>
                <a:lnTo>
                  <a:pt x="113248" y="260400"/>
                </a:lnTo>
                <a:cubicBezTo>
                  <a:pt x="115764" y="254278"/>
                  <a:pt x="120798" y="249236"/>
                  <a:pt x="127269" y="246355"/>
                </a:cubicBezTo>
                <a:cubicBezTo>
                  <a:pt x="126550" y="244555"/>
                  <a:pt x="126550" y="242394"/>
                  <a:pt x="126550" y="240233"/>
                </a:cubicBezTo>
                <a:cubicBezTo>
                  <a:pt x="126550" y="227989"/>
                  <a:pt x="136616" y="217545"/>
                  <a:pt x="148840" y="217545"/>
                </a:cubicBezTo>
                <a:cubicBezTo>
                  <a:pt x="152075" y="217545"/>
                  <a:pt x="155311" y="218265"/>
                  <a:pt x="158187" y="219706"/>
                </a:cubicBezTo>
                <a:cubicBezTo>
                  <a:pt x="162142" y="206381"/>
                  <a:pt x="174006" y="196658"/>
                  <a:pt x="187667" y="194497"/>
                </a:cubicBezTo>
                <a:cubicBezTo>
                  <a:pt x="188027" y="192696"/>
                  <a:pt x="188027" y="191256"/>
                  <a:pt x="188027" y="189455"/>
                </a:cubicBezTo>
                <a:cubicBezTo>
                  <a:pt x="188027" y="177211"/>
                  <a:pt x="177960" y="167487"/>
                  <a:pt x="165737" y="167487"/>
                </a:cubicBezTo>
                <a:cubicBezTo>
                  <a:pt x="160344" y="167487"/>
                  <a:pt x="155311" y="169288"/>
                  <a:pt x="150997" y="173249"/>
                </a:cubicBezTo>
                <a:cubicBezTo>
                  <a:pt x="149918" y="173970"/>
                  <a:pt x="148121" y="174690"/>
                  <a:pt x="146323" y="173970"/>
                </a:cubicBezTo>
                <a:cubicBezTo>
                  <a:pt x="144885" y="173609"/>
                  <a:pt x="143807" y="172169"/>
                  <a:pt x="143807" y="170368"/>
                </a:cubicBezTo>
                <a:cubicBezTo>
                  <a:pt x="140930" y="148761"/>
                  <a:pt x="122236" y="132195"/>
                  <a:pt x="100305" y="132195"/>
                </a:cubicBezTo>
                <a:close/>
                <a:moveTo>
                  <a:pt x="167894" y="71693"/>
                </a:moveTo>
                <a:cubicBezTo>
                  <a:pt x="138054" y="71693"/>
                  <a:pt x="113607" y="95462"/>
                  <a:pt x="112169" y="124632"/>
                </a:cubicBezTo>
                <a:cubicBezTo>
                  <a:pt x="130864" y="128954"/>
                  <a:pt x="145964" y="143359"/>
                  <a:pt x="150997" y="162085"/>
                </a:cubicBezTo>
                <a:cubicBezTo>
                  <a:pt x="155671" y="159564"/>
                  <a:pt x="160704" y="158484"/>
                  <a:pt x="165737" y="158484"/>
                </a:cubicBezTo>
                <a:cubicBezTo>
                  <a:pt x="178679" y="158484"/>
                  <a:pt x="189465" y="166047"/>
                  <a:pt x="194498" y="176851"/>
                </a:cubicBezTo>
                <a:cubicBezTo>
                  <a:pt x="212114" y="167487"/>
                  <a:pt x="223978" y="149121"/>
                  <a:pt x="223978" y="127873"/>
                </a:cubicBezTo>
                <a:cubicBezTo>
                  <a:pt x="223978" y="96902"/>
                  <a:pt x="198812" y="71693"/>
                  <a:pt x="167894" y="71693"/>
                </a:cubicBezTo>
                <a:close/>
                <a:moveTo>
                  <a:pt x="167894" y="63050"/>
                </a:moveTo>
                <a:cubicBezTo>
                  <a:pt x="203486" y="63050"/>
                  <a:pt x="232966" y="92220"/>
                  <a:pt x="232966" y="127873"/>
                </a:cubicBezTo>
                <a:cubicBezTo>
                  <a:pt x="232966" y="153442"/>
                  <a:pt x="217867" y="175410"/>
                  <a:pt x="196655" y="185854"/>
                </a:cubicBezTo>
                <a:cubicBezTo>
                  <a:pt x="197015" y="187294"/>
                  <a:pt x="197015" y="188375"/>
                  <a:pt x="197015" y="189455"/>
                </a:cubicBezTo>
                <a:cubicBezTo>
                  <a:pt x="197015" y="191256"/>
                  <a:pt x="197015" y="192696"/>
                  <a:pt x="196655" y="194137"/>
                </a:cubicBezTo>
                <a:cubicBezTo>
                  <a:pt x="215709" y="195577"/>
                  <a:pt x="230450" y="211783"/>
                  <a:pt x="230450" y="231230"/>
                </a:cubicBezTo>
                <a:cubicBezTo>
                  <a:pt x="230450" y="231590"/>
                  <a:pt x="230450" y="231590"/>
                  <a:pt x="230450" y="231950"/>
                </a:cubicBezTo>
                <a:cubicBezTo>
                  <a:pt x="248425" y="231950"/>
                  <a:pt x="263165" y="246355"/>
                  <a:pt x="263165" y="264002"/>
                </a:cubicBezTo>
                <a:cubicBezTo>
                  <a:pt x="263165" y="281648"/>
                  <a:pt x="248785" y="296053"/>
                  <a:pt x="231169" y="296053"/>
                </a:cubicBezTo>
                <a:lnTo>
                  <a:pt x="137335" y="296053"/>
                </a:lnTo>
                <a:cubicBezTo>
                  <a:pt x="122955" y="296053"/>
                  <a:pt x="111450" y="284529"/>
                  <a:pt x="111450" y="270124"/>
                </a:cubicBezTo>
                <a:cubicBezTo>
                  <a:pt x="111450" y="270124"/>
                  <a:pt x="111450" y="269764"/>
                  <a:pt x="111450" y="269403"/>
                </a:cubicBezTo>
                <a:lnTo>
                  <a:pt x="44940" y="269403"/>
                </a:lnTo>
                <a:cubicBezTo>
                  <a:pt x="20133" y="269403"/>
                  <a:pt x="0" y="249236"/>
                  <a:pt x="0" y="224387"/>
                </a:cubicBezTo>
                <a:cubicBezTo>
                  <a:pt x="0" y="198818"/>
                  <a:pt x="21931" y="177571"/>
                  <a:pt x="48175" y="179732"/>
                </a:cubicBezTo>
                <a:cubicBezTo>
                  <a:pt x="48175" y="178291"/>
                  <a:pt x="48175" y="177211"/>
                  <a:pt x="48175" y="176130"/>
                </a:cubicBezTo>
                <a:cubicBezTo>
                  <a:pt x="48175" y="146960"/>
                  <a:pt x="71544" y="123552"/>
                  <a:pt x="100305" y="123552"/>
                </a:cubicBezTo>
                <a:cubicBezTo>
                  <a:pt x="101384" y="123552"/>
                  <a:pt x="102462" y="123552"/>
                  <a:pt x="103181" y="123552"/>
                </a:cubicBezTo>
                <a:cubicBezTo>
                  <a:pt x="105338" y="89700"/>
                  <a:pt x="133740" y="63050"/>
                  <a:pt x="167894" y="63050"/>
                </a:cubicBezTo>
                <a:close/>
                <a:moveTo>
                  <a:pt x="165394" y="1347"/>
                </a:moveTo>
                <a:cubicBezTo>
                  <a:pt x="166835" y="-450"/>
                  <a:pt x="169717" y="-450"/>
                  <a:pt x="171517" y="1347"/>
                </a:cubicBezTo>
                <a:lnTo>
                  <a:pt x="206456" y="36207"/>
                </a:lnTo>
                <a:lnTo>
                  <a:pt x="255801" y="36207"/>
                </a:lnTo>
                <a:cubicBezTo>
                  <a:pt x="258323" y="36207"/>
                  <a:pt x="260124" y="38004"/>
                  <a:pt x="260124" y="40520"/>
                </a:cubicBezTo>
                <a:lnTo>
                  <a:pt x="260124" y="89756"/>
                </a:lnTo>
                <a:lnTo>
                  <a:pt x="295062" y="124616"/>
                </a:lnTo>
                <a:cubicBezTo>
                  <a:pt x="295782" y="125335"/>
                  <a:pt x="296503" y="126773"/>
                  <a:pt x="296503" y="127851"/>
                </a:cubicBezTo>
                <a:cubicBezTo>
                  <a:pt x="296503" y="128929"/>
                  <a:pt x="295782" y="130007"/>
                  <a:pt x="295062" y="131085"/>
                </a:cubicBezTo>
                <a:lnTo>
                  <a:pt x="260124" y="165946"/>
                </a:lnTo>
                <a:lnTo>
                  <a:pt x="260124" y="215182"/>
                </a:lnTo>
                <a:cubicBezTo>
                  <a:pt x="260124" y="217697"/>
                  <a:pt x="258323" y="219854"/>
                  <a:pt x="255801" y="219854"/>
                </a:cubicBezTo>
                <a:lnTo>
                  <a:pt x="240313" y="219854"/>
                </a:lnTo>
                <a:cubicBezTo>
                  <a:pt x="238152" y="219854"/>
                  <a:pt x="235991" y="217697"/>
                  <a:pt x="235991" y="215182"/>
                </a:cubicBezTo>
                <a:cubicBezTo>
                  <a:pt x="235991" y="212666"/>
                  <a:pt x="238152" y="210869"/>
                  <a:pt x="240313" y="210869"/>
                </a:cubicBezTo>
                <a:lnTo>
                  <a:pt x="251119" y="210869"/>
                </a:lnTo>
                <a:lnTo>
                  <a:pt x="251119" y="164149"/>
                </a:lnTo>
                <a:cubicBezTo>
                  <a:pt x="251119" y="162711"/>
                  <a:pt x="251839" y="161993"/>
                  <a:pt x="252560" y="160914"/>
                </a:cubicBezTo>
                <a:lnTo>
                  <a:pt x="285697" y="127851"/>
                </a:lnTo>
                <a:lnTo>
                  <a:pt x="252560" y="94787"/>
                </a:lnTo>
                <a:cubicBezTo>
                  <a:pt x="251839" y="94069"/>
                  <a:pt x="251119" y="92990"/>
                  <a:pt x="251119" y="91912"/>
                </a:cubicBezTo>
                <a:lnTo>
                  <a:pt x="251119" y="45192"/>
                </a:lnTo>
                <a:lnTo>
                  <a:pt x="204655" y="45192"/>
                </a:lnTo>
                <a:cubicBezTo>
                  <a:pt x="203214" y="45192"/>
                  <a:pt x="202133" y="44833"/>
                  <a:pt x="201413" y="43754"/>
                </a:cubicBezTo>
                <a:lnTo>
                  <a:pt x="168276" y="10691"/>
                </a:lnTo>
                <a:lnTo>
                  <a:pt x="135138" y="43754"/>
                </a:lnTo>
                <a:cubicBezTo>
                  <a:pt x="134418" y="44833"/>
                  <a:pt x="133337" y="45192"/>
                  <a:pt x="131897" y="45192"/>
                </a:cubicBezTo>
                <a:lnTo>
                  <a:pt x="85432" y="45192"/>
                </a:lnTo>
                <a:lnTo>
                  <a:pt x="85432" y="91912"/>
                </a:lnTo>
                <a:cubicBezTo>
                  <a:pt x="85432" y="92990"/>
                  <a:pt x="84712" y="94069"/>
                  <a:pt x="83992" y="94787"/>
                </a:cubicBezTo>
                <a:lnTo>
                  <a:pt x="50854" y="127851"/>
                </a:lnTo>
                <a:lnTo>
                  <a:pt x="54096" y="131085"/>
                </a:lnTo>
                <a:cubicBezTo>
                  <a:pt x="55897" y="132523"/>
                  <a:pt x="55897" y="135757"/>
                  <a:pt x="54096" y="137195"/>
                </a:cubicBezTo>
                <a:cubicBezTo>
                  <a:pt x="52295" y="138992"/>
                  <a:pt x="49413" y="138992"/>
                  <a:pt x="47973" y="137195"/>
                </a:cubicBezTo>
                <a:lnTo>
                  <a:pt x="41489" y="131085"/>
                </a:lnTo>
                <a:cubicBezTo>
                  <a:pt x="39688" y="129288"/>
                  <a:pt x="39688" y="126413"/>
                  <a:pt x="41489" y="124616"/>
                </a:cubicBezTo>
                <a:lnTo>
                  <a:pt x="76428" y="89756"/>
                </a:lnTo>
                <a:lnTo>
                  <a:pt x="76428" y="40520"/>
                </a:lnTo>
                <a:cubicBezTo>
                  <a:pt x="76428" y="38004"/>
                  <a:pt x="78228" y="36207"/>
                  <a:pt x="80750" y="36207"/>
                </a:cubicBezTo>
                <a:lnTo>
                  <a:pt x="130456" y="36207"/>
                </a:lnTo>
                <a:lnTo>
                  <a:pt x="165394" y="1347"/>
                </a:ln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92" name="Oval 9">
            <a:extLst>
              <a:ext uri="{FF2B5EF4-FFF2-40B4-BE49-F238E27FC236}">
                <a16:creationId xmlns:a16="http://schemas.microsoft.com/office/drawing/2014/main" xmlns="" id="{FF198961-E1A5-4668-9133-1DEA1AF0932F}"/>
              </a:ext>
            </a:extLst>
          </p:cNvPr>
          <p:cNvSpPr>
            <a:spLocks noChangeArrowheads="1"/>
          </p:cNvSpPr>
          <p:nvPr/>
        </p:nvSpPr>
        <p:spPr bwMode="auto">
          <a:xfrm>
            <a:off x="6823293" y="5798523"/>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3" name="Oval 9">
            <a:extLst>
              <a:ext uri="{FF2B5EF4-FFF2-40B4-BE49-F238E27FC236}">
                <a16:creationId xmlns:a16="http://schemas.microsoft.com/office/drawing/2014/main" xmlns="" id="{43FA0611-DC63-48C9-AC68-2E956BD521BA}"/>
              </a:ext>
            </a:extLst>
          </p:cNvPr>
          <p:cNvSpPr>
            <a:spLocks noChangeArrowheads="1"/>
          </p:cNvSpPr>
          <p:nvPr/>
        </p:nvSpPr>
        <p:spPr bwMode="auto">
          <a:xfrm>
            <a:off x="8100154" y="5600233"/>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4" name="Oval 9">
            <a:extLst>
              <a:ext uri="{FF2B5EF4-FFF2-40B4-BE49-F238E27FC236}">
                <a16:creationId xmlns:a16="http://schemas.microsoft.com/office/drawing/2014/main" xmlns="" id="{E8AE1826-0033-4FC2-AE15-DB9986F6B9B1}"/>
              </a:ext>
            </a:extLst>
          </p:cNvPr>
          <p:cNvSpPr>
            <a:spLocks noChangeArrowheads="1"/>
          </p:cNvSpPr>
          <p:nvPr/>
        </p:nvSpPr>
        <p:spPr bwMode="auto">
          <a:xfrm>
            <a:off x="8377382" y="4872471"/>
            <a:ext cx="613014" cy="614095"/>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5" name="Freeform 807">
            <a:extLst>
              <a:ext uri="{FF2B5EF4-FFF2-40B4-BE49-F238E27FC236}">
                <a16:creationId xmlns:a16="http://schemas.microsoft.com/office/drawing/2014/main" xmlns="" id="{2DDEB10E-E4EB-454E-BAB3-72CFCD322D5B}"/>
              </a:ext>
            </a:extLst>
          </p:cNvPr>
          <p:cNvSpPr>
            <a:spLocks noChangeArrowheads="1"/>
          </p:cNvSpPr>
          <p:nvPr/>
        </p:nvSpPr>
        <p:spPr bwMode="auto">
          <a:xfrm>
            <a:off x="8508166" y="5005205"/>
            <a:ext cx="348627" cy="348627"/>
          </a:xfrm>
          <a:custGeom>
            <a:avLst/>
            <a:gdLst>
              <a:gd name="T0" fmla="*/ 175848 w 302852"/>
              <a:gd name="T1" fmla="*/ 296686 h 302852"/>
              <a:gd name="T2" fmla="*/ 103187 w 302852"/>
              <a:gd name="T3" fmla="*/ 296686 h 302852"/>
              <a:gd name="T4" fmla="*/ 213946 w 302852"/>
              <a:gd name="T5" fmla="*/ 251590 h 302852"/>
              <a:gd name="T6" fmla="*/ 228600 w 302852"/>
              <a:gd name="T7" fmla="*/ 251590 h 302852"/>
              <a:gd name="T8" fmla="*/ 234828 w 302852"/>
              <a:gd name="T9" fmla="*/ 245567 h 302852"/>
              <a:gd name="T10" fmla="*/ 207352 w 302852"/>
              <a:gd name="T11" fmla="*/ 272143 h 302852"/>
              <a:gd name="T12" fmla="*/ 98124 w 302852"/>
              <a:gd name="T13" fmla="*/ 216900 h 302852"/>
              <a:gd name="T14" fmla="*/ 52259 w 302852"/>
              <a:gd name="T15" fmla="*/ 286239 h 302852"/>
              <a:gd name="T16" fmla="*/ 123403 w 302852"/>
              <a:gd name="T17" fmla="*/ 243986 h 302852"/>
              <a:gd name="T18" fmla="*/ 98124 w 302852"/>
              <a:gd name="T19" fmla="*/ 216900 h 302852"/>
              <a:gd name="T20" fmla="*/ 231745 w 302852"/>
              <a:gd name="T21" fmla="*/ 119032 h 302852"/>
              <a:gd name="T22" fmla="*/ 76456 w 302852"/>
              <a:gd name="T23" fmla="*/ 86890 h 302852"/>
              <a:gd name="T24" fmla="*/ 73928 w 302852"/>
              <a:gd name="T25" fmla="*/ 139616 h 302852"/>
              <a:gd name="T26" fmla="*/ 56593 w 302852"/>
              <a:gd name="T27" fmla="*/ 142867 h 302852"/>
              <a:gd name="T28" fmla="*/ 91984 w 302852"/>
              <a:gd name="T29" fmla="*/ 152979 h 302852"/>
              <a:gd name="T30" fmla="*/ 197798 w 302852"/>
              <a:gd name="T31" fmla="*/ 284072 h 302852"/>
              <a:gd name="T32" fmla="*/ 253775 w 302852"/>
              <a:gd name="T33" fmla="*/ 260598 h 302852"/>
              <a:gd name="T34" fmla="*/ 208632 w 302852"/>
              <a:gd name="T35" fmla="*/ 227373 h 302852"/>
              <a:gd name="T36" fmla="*/ 103180 w 302852"/>
              <a:gd name="T37" fmla="*/ 96641 h 302852"/>
              <a:gd name="T38" fmla="*/ 238246 w 302852"/>
              <a:gd name="T39" fmla="*/ 78945 h 302852"/>
              <a:gd name="T40" fmla="*/ 263164 w 302852"/>
              <a:gd name="T41" fmla="*/ 105670 h 302852"/>
              <a:gd name="T42" fmla="*/ 231023 w 302852"/>
              <a:gd name="T43" fmla="*/ 129505 h 302852"/>
              <a:gd name="T44" fmla="*/ 170712 w 302852"/>
              <a:gd name="T45" fmla="*/ 176453 h 302852"/>
              <a:gd name="T46" fmla="*/ 263164 w 302852"/>
              <a:gd name="T47" fmla="*/ 260598 h 302852"/>
              <a:gd name="T48" fmla="*/ 191297 w 302852"/>
              <a:gd name="T49" fmla="*/ 290211 h 302852"/>
              <a:gd name="T50" fmla="*/ 121237 w 302852"/>
              <a:gd name="T51" fmla="*/ 225928 h 302852"/>
              <a:gd name="T52" fmla="*/ 85123 w 302852"/>
              <a:gd name="T53" fmla="*/ 294906 h 302852"/>
              <a:gd name="T54" fmla="*/ 45759 w 302852"/>
              <a:gd name="T55" fmla="*/ 292739 h 302852"/>
              <a:gd name="T56" fmla="*/ 106069 w 302852"/>
              <a:gd name="T57" fmla="*/ 210761 h 302852"/>
              <a:gd name="T58" fmla="*/ 87290 w 302852"/>
              <a:gd name="T59" fmla="*/ 161285 h 302852"/>
              <a:gd name="T60" fmla="*/ 43592 w 302852"/>
              <a:gd name="T61" fmla="*/ 102419 h 302852"/>
              <a:gd name="T62" fmla="*/ 90540 w 302852"/>
              <a:gd name="T63" fmla="*/ 113976 h 302852"/>
              <a:gd name="T64" fmla="*/ 65621 w 302852"/>
              <a:gd name="T65" fmla="*/ 80029 h 302852"/>
              <a:gd name="T66" fmla="*/ 164212 w 302852"/>
              <a:gd name="T67" fmla="*/ 169952 h 302852"/>
              <a:gd name="T68" fmla="*/ 211883 w 302852"/>
              <a:gd name="T69" fmla="*/ 106753 h 302852"/>
              <a:gd name="T70" fmla="*/ 269753 w 302852"/>
              <a:gd name="T71" fmla="*/ 23926 h 302852"/>
              <a:gd name="T72" fmla="*/ 275981 w 302852"/>
              <a:gd name="T73" fmla="*/ 30049 h 302852"/>
              <a:gd name="T74" fmla="*/ 268287 w 302852"/>
              <a:gd name="T75" fmla="*/ 27327 h 302852"/>
              <a:gd name="T76" fmla="*/ 217311 w 302852"/>
              <a:gd name="T77" fmla="*/ 23926 h 302852"/>
              <a:gd name="T78" fmla="*/ 214136 w 302852"/>
              <a:gd name="T79" fmla="*/ 31410 h 302852"/>
              <a:gd name="T80" fmla="*/ 210961 w 302852"/>
              <a:gd name="T81" fmla="*/ 23926 h 302852"/>
              <a:gd name="T82" fmla="*/ 244298 w 302852"/>
              <a:gd name="T83" fmla="*/ 31397 h 302852"/>
              <a:gd name="T84" fmla="*/ 9374 w 302852"/>
              <a:gd name="T85" fmla="*/ 9013 h 302852"/>
              <a:gd name="T86" fmla="*/ 293478 w 302852"/>
              <a:gd name="T87" fmla="*/ 9013 h 302852"/>
              <a:gd name="T88" fmla="*/ 298165 w 302852"/>
              <a:gd name="T89" fmla="*/ 0 h 302852"/>
              <a:gd name="T90" fmla="*/ 302852 w 302852"/>
              <a:gd name="T91" fmla="*/ 298165 h 302852"/>
              <a:gd name="T92" fmla="*/ 267519 w 302852"/>
              <a:gd name="T93" fmla="*/ 298165 h 302852"/>
              <a:gd name="T94" fmla="*/ 293478 w 302852"/>
              <a:gd name="T95" fmla="*/ 55162 h 302852"/>
              <a:gd name="T96" fmla="*/ 25958 w 302852"/>
              <a:gd name="T97" fmla="*/ 293478 h 302852"/>
              <a:gd name="T98" fmla="*/ 4687 w 302852"/>
              <a:gd name="T99" fmla="*/ 302852 h 302852"/>
              <a:gd name="T100" fmla="*/ 0 w 302852"/>
              <a:gd name="T101" fmla="*/ 4326 h 30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852" h="302852">
                <a:moveTo>
                  <a:pt x="107910" y="292100"/>
                </a:moveTo>
                <a:lnTo>
                  <a:pt x="171125" y="292100"/>
                </a:lnTo>
                <a:cubicBezTo>
                  <a:pt x="173669" y="292100"/>
                  <a:pt x="175848" y="294217"/>
                  <a:pt x="175848" y="296686"/>
                </a:cubicBezTo>
                <a:cubicBezTo>
                  <a:pt x="175848" y="299156"/>
                  <a:pt x="173669" y="301272"/>
                  <a:pt x="171125" y="301272"/>
                </a:cubicBezTo>
                <a:lnTo>
                  <a:pt x="107910" y="301272"/>
                </a:lnTo>
                <a:cubicBezTo>
                  <a:pt x="105367" y="301272"/>
                  <a:pt x="103187" y="299156"/>
                  <a:pt x="103187" y="296686"/>
                </a:cubicBezTo>
                <a:cubicBezTo>
                  <a:pt x="103187" y="294217"/>
                  <a:pt x="105367" y="292100"/>
                  <a:pt x="107910" y="292100"/>
                </a:cubicBezTo>
                <a:close/>
                <a:moveTo>
                  <a:pt x="221273" y="249110"/>
                </a:moveTo>
                <a:cubicBezTo>
                  <a:pt x="218709" y="249110"/>
                  <a:pt x="216144" y="249819"/>
                  <a:pt x="213946" y="251590"/>
                </a:cubicBezTo>
                <a:cubicBezTo>
                  <a:pt x="210283" y="255488"/>
                  <a:pt x="210283" y="261867"/>
                  <a:pt x="213946" y="265410"/>
                </a:cubicBezTo>
                <a:cubicBezTo>
                  <a:pt x="217976" y="269662"/>
                  <a:pt x="224570" y="269662"/>
                  <a:pt x="228600" y="265410"/>
                </a:cubicBezTo>
                <a:cubicBezTo>
                  <a:pt x="232263" y="261867"/>
                  <a:pt x="232263" y="255488"/>
                  <a:pt x="228600" y="251590"/>
                </a:cubicBezTo>
                <a:cubicBezTo>
                  <a:pt x="226768" y="249819"/>
                  <a:pt x="223837" y="249110"/>
                  <a:pt x="221273" y="249110"/>
                </a:cubicBezTo>
                <a:close/>
                <a:moveTo>
                  <a:pt x="221227" y="239986"/>
                </a:moveTo>
                <a:cubicBezTo>
                  <a:pt x="226219" y="239986"/>
                  <a:pt x="231164" y="241846"/>
                  <a:pt x="234828" y="245567"/>
                </a:cubicBezTo>
                <a:cubicBezTo>
                  <a:pt x="242521" y="252654"/>
                  <a:pt x="242521" y="264701"/>
                  <a:pt x="234828" y="272143"/>
                </a:cubicBezTo>
                <a:cubicBezTo>
                  <a:pt x="231164" y="275686"/>
                  <a:pt x="226402" y="277458"/>
                  <a:pt x="221273" y="277458"/>
                </a:cubicBezTo>
                <a:cubicBezTo>
                  <a:pt x="216144" y="277458"/>
                  <a:pt x="211382" y="275686"/>
                  <a:pt x="207352" y="272143"/>
                </a:cubicBezTo>
                <a:cubicBezTo>
                  <a:pt x="200025" y="264701"/>
                  <a:pt x="200025" y="252654"/>
                  <a:pt x="207352" y="245567"/>
                </a:cubicBezTo>
                <a:cubicBezTo>
                  <a:pt x="211199" y="241846"/>
                  <a:pt x="216236" y="239986"/>
                  <a:pt x="221227" y="239986"/>
                </a:cubicBezTo>
                <a:close/>
                <a:moveTo>
                  <a:pt x="98124" y="216900"/>
                </a:moveTo>
                <a:cubicBezTo>
                  <a:pt x="97763" y="216900"/>
                  <a:pt x="97402" y="216900"/>
                  <a:pt x="96679" y="217261"/>
                </a:cubicBezTo>
                <a:lnTo>
                  <a:pt x="52259" y="261681"/>
                </a:lnTo>
                <a:cubicBezTo>
                  <a:pt x="45398" y="268543"/>
                  <a:pt x="45398" y="279377"/>
                  <a:pt x="52259" y="286239"/>
                </a:cubicBezTo>
                <a:lnTo>
                  <a:pt x="54426" y="288406"/>
                </a:lnTo>
                <a:cubicBezTo>
                  <a:pt x="61288" y="295267"/>
                  <a:pt x="72122" y="295267"/>
                  <a:pt x="78984" y="288406"/>
                </a:cubicBezTo>
                <a:lnTo>
                  <a:pt x="123403" y="243986"/>
                </a:lnTo>
                <a:cubicBezTo>
                  <a:pt x="124126" y="242902"/>
                  <a:pt x="124126" y="241819"/>
                  <a:pt x="123403" y="240735"/>
                </a:cubicBezTo>
                <a:lnTo>
                  <a:pt x="99568" y="217261"/>
                </a:lnTo>
                <a:cubicBezTo>
                  <a:pt x="99207" y="216900"/>
                  <a:pt x="98485" y="216900"/>
                  <a:pt x="98124" y="216900"/>
                </a:cubicBezTo>
                <a:close/>
                <a:moveTo>
                  <a:pt x="236079" y="89418"/>
                </a:moveTo>
                <a:lnTo>
                  <a:pt x="221633" y="108920"/>
                </a:lnTo>
                <a:lnTo>
                  <a:pt x="231745" y="119032"/>
                </a:lnTo>
                <a:lnTo>
                  <a:pt x="251247" y="104947"/>
                </a:lnTo>
                <a:lnTo>
                  <a:pt x="236079" y="89418"/>
                </a:lnTo>
                <a:close/>
                <a:moveTo>
                  <a:pt x="76456" y="86890"/>
                </a:moveTo>
                <a:lnTo>
                  <a:pt x="98846" y="109281"/>
                </a:lnTo>
                <a:cubicBezTo>
                  <a:pt x="99929" y="110364"/>
                  <a:pt x="100291" y="112170"/>
                  <a:pt x="100291" y="113615"/>
                </a:cubicBezTo>
                <a:cubicBezTo>
                  <a:pt x="96679" y="126616"/>
                  <a:pt x="86929" y="136727"/>
                  <a:pt x="73928" y="139616"/>
                </a:cubicBezTo>
                <a:cubicBezTo>
                  <a:pt x="72483" y="140339"/>
                  <a:pt x="71038" y="139616"/>
                  <a:pt x="69594" y="138533"/>
                </a:cubicBezTo>
                <a:lnTo>
                  <a:pt x="47203" y="116143"/>
                </a:lnTo>
                <a:cubicBezTo>
                  <a:pt x="46481" y="125893"/>
                  <a:pt x="49731" y="136005"/>
                  <a:pt x="56593" y="142867"/>
                </a:cubicBezTo>
                <a:cubicBezTo>
                  <a:pt x="64899" y="151173"/>
                  <a:pt x="76456" y="154423"/>
                  <a:pt x="88012" y="151534"/>
                </a:cubicBezTo>
                <a:cubicBezTo>
                  <a:pt x="88373" y="151534"/>
                  <a:pt x="88373" y="151534"/>
                  <a:pt x="88734" y="151534"/>
                </a:cubicBezTo>
                <a:cubicBezTo>
                  <a:pt x="90179" y="151534"/>
                  <a:pt x="91262" y="152256"/>
                  <a:pt x="91984" y="152979"/>
                </a:cubicBezTo>
                <a:lnTo>
                  <a:pt x="187686" y="248680"/>
                </a:lnTo>
                <a:cubicBezTo>
                  <a:pt x="188769" y="249764"/>
                  <a:pt x="189130" y="251208"/>
                  <a:pt x="189130" y="252653"/>
                </a:cubicBezTo>
                <a:cubicBezTo>
                  <a:pt x="186241" y="263848"/>
                  <a:pt x="189492" y="275766"/>
                  <a:pt x="197798" y="284072"/>
                </a:cubicBezTo>
                <a:cubicBezTo>
                  <a:pt x="203938" y="290211"/>
                  <a:pt x="212244" y="293462"/>
                  <a:pt x="220911" y="293462"/>
                </a:cubicBezTo>
                <a:cubicBezTo>
                  <a:pt x="229939" y="293462"/>
                  <a:pt x="237884" y="290211"/>
                  <a:pt x="244024" y="284072"/>
                </a:cubicBezTo>
                <a:cubicBezTo>
                  <a:pt x="250524" y="277571"/>
                  <a:pt x="253775" y="269265"/>
                  <a:pt x="253775" y="260598"/>
                </a:cubicBezTo>
                <a:cubicBezTo>
                  <a:pt x="253775" y="251570"/>
                  <a:pt x="250524" y="243625"/>
                  <a:pt x="244024" y="237124"/>
                </a:cubicBezTo>
                <a:cubicBezTo>
                  <a:pt x="236079" y="229179"/>
                  <a:pt x="224522" y="225928"/>
                  <a:pt x="213327" y="228817"/>
                </a:cubicBezTo>
                <a:cubicBezTo>
                  <a:pt x="211521" y="229179"/>
                  <a:pt x="210077" y="228817"/>
                  <a:pt x="208632" y="227373"/>
                </a:cubicBezTo>
                <a:lnTo>
                  <a:pt x="113292" y="131671"/>
                </a:lnTo>
                <a:cubicBezTo>
                  <a:pt x="112208" y="130588"/>
                  <a:pt x="111486" y="129144"/>
                  <a:pt x="112208" y="127338"/>
                </a:cubicBezTo>
                <a:cubicBezTo>
                  <a:pt x="114736" y="116143"/>
                  <a:pt x="111486" y="104586"/>
                  <a:pt x="103180" y="96641"/>
                </a:cubicBezTo>
                <a:cubicBezTo>
                  <a:pt x="96318" y="89418"/>
                  <a:pt x="86567" y="85807"/>
                  <a:pt x="76456" y="86890"/>
                </a:cubicBezTo>
                <a:close/>
                <a:moveTo>
                  <a:pt x="234634" y="77501"/>
                </a:moveTo>
                <a:cubicBezTo>
                  <a:pt x="236079" y="77501"/>
                  <a:pt x="237523" y="77862"/>
                  <a:pt x="238246" y="78945"/>
                </a:cubicBezTo>
                <a:lnTo>
                  <a:pt x="250163" y="90502"/>
                </a:lnTo>
                <a:lnTo>
                  <a:pt x="261720" y="102058"/>
                </a:lnTo>
                <a:cubicBezTo>
                  <a:pt x="262803" y="103142"/>
                  <a:pt x="263164" y="104225"/>
                  <a:pt x="263164" y="105670"/>
                </a:cubicBezTo>
                <a:cubicBezTo>
                  <a:pt x="262803" y="107114"/>
                  <a:pt x="262081" y="108559"/>
                  <a:pt x="260997" y="109281"/>
                </a:cubicBezTo>
                <a:lnTo>
                  <a:pt x="233912" y="128782"/>
                </a:lnTo>
                <a:cubicBezTo>
                  <a:pt x="232829" y="129505"/>
                  <a:pt x="232106" y="129505"/>
                  <a:pt x="231023" y="129505"/>
                </a:cubicBezTo>
                <a:cubicBezTo>
                  <a:pt x="229939" y="129505"/>
                  <a:pt x="228856" y="129144"/>
                  <a:pt x="227773" y="128421"/>
                </a:cubicBezTo>
                <a:lnTo>
                  <a:pt x="223439" y="123726"/>
                </a:lnTo>
                <a:lnTo>
                  <a:pt x="170712" y="176453"/>
                </a:lnTo>
                <a:lnTo>
                  <a:pt x="213688" y="219067"/>
                </a:lnTo>
                <a:cubicBezTo>
                  <a:pt x="227050" y="216900"/>
                  <a:pt x="241135" y="220872"/>
                  <a:pt x="250885" y="230623"/>
                </a:cubicBezTo>
                <a:cubicBezTo>
                  <a:pt x="258830" y="238930"/>
                  <a:pt x="263164" y="249403"/>
                  <a:pt x="263164" y="260598"/>
                </a:cubicBezTo>
                <a:cubicBezTo>
                  <a:pt x="263164" y="271793"/>
                  <a:pt x="258830" y="282627"/>
                  <a:pt x="250885" y="290211"/>
                </a:cubicBezTo>
                <a:cubicBezTo>
                  <a:pt x="242579" y="298517"/>
                  <a:pt x="232467" y="302851"/>
                  <a:pt x="220911" y="302851"/>
                </a:cubicBezTo>
                <a:cubicBezTo>
                  <a:pt x="209716" y="302851"/>
                  <a:pt x="198881" y="298517"/>
                  <a:pt x="191297" y="290211"/>
                </a:cubicBezTo>
                <a:cubicBezTo>
                  <a:pt x="181547" y="280461"/>
                  <a:pt x="176852" y="266737"/>
                  <a:pt x="179380" y="253375"/>
                </a:cubicBezTo>
                <a:lnTo>
                  <a:pt x="136766" y="210399"/>
                </a:lnTo>
                <a:lnTo>
                  <a:pt x="121237" y="225928"/>
                </a:lnTo>
                <a:lnTo>
                  <a:pt x="129904" y="234596"/>
                </a:lnTo>
                <a:cubicBezTo>
                  <a:pt x="134238" y="238930"/>
                  <a:pt x="134238" y="246153"/>
                  <a:pt x="129904" y="250486"/>
                </a:cubicBezTo>
                <a:lnTo>
                  <a:pt x="85123" y="294906"/>
                </a:lnTo>
                <a:cubicBezTo>
                  <a:pt x="80067" y="299962"/>
                  <a:pt x="73566" y="302490"/>
                  <a:pt x="66705" y="302490"/>
                </a:cubicBezTo>
                <a:cubicBezTo>
                  <a:pt x="59843" y="302490"/>
                  <a:pt x="53343" y="299962"/>
                  <a:pt x="47926" y="294906"/>
                </a:cubicBezTo>
                <a:lnTo>
                  <a:pt x="45759" y="292739"/>
                </a:lnTo>
                <a:cubicBezTo>
                  <a:pt x="35647" y="282266"/>
                  <a:pt x="35647" y="265654"/>
                  <a:pt x="45759" y="255181"/>
                </a:cubicBezTo>
                <a:lnTo>
                  <a:pt x="90179" y="210761"/>
                </a:lnTo>
                <a:cubicBezTo>
                  <a:pt x="94512" y="206427"/>
                  <a:pt x="101735" y="206427"/>
                  <a:pt x="106069" y="210761"/>
                </a:cubicBezTo>
                <a:lnTo>
                  <a:pt x="114736" y="219428"/>
                </a:lnTo>
                <a:lnTo>
                  <a:pt x="130265" y="203899"/>
                </a:lnTo>
                <a:lnTo>
                  <a:pt x="87290" y="161285"/>
                </a:lnTo>
                <a:cubicBezTo>
                  <a:pt x="73928" y="163813"/>
                  <a:pt x="60204" y="159479"/>
                  <a:pt x="50454" y="149367"/>
                </a:cubicBezTo>
                <a:cubicBezTo>
                  <a:pt x="38897" y="138172"/>
                  <a:pt x="34925" y="120837"/>
                  <a:pt x="40342" y="105670"/>
                </a:cubicBezTo>
                <a:cubicBezTo>
                  <a:pt x="41064" y="104225"/>
                  <a:pt x="42147" y="102780"/>
                  <a:pt x="43592" y="102419"/>
                </a:cubicBezTo>
                <a:cubicBezTo>
                  <a:pt x="45037" y="102058"/>
                  <a:pt x="46842" y="102419"/>
                  <a:pt x="47926" y="103864"/>
                </a:cubicBezTo>
                <a:lnTo>
                  <a:pt x="74289" y="129866"/>
                </a:lnTo>
                <a:cubicBezTo>
                  <a:pt x="81511" y="127338"/>
                  <a:pt x="87651" y="121560"/>
                  <a:pt x="90540" y="113976"/>
                </a:cubicBezTo>
                <a:lnTo>
                  <a:pt x="64177" y="87613"/>
                </a:lnTo>
                <a:cubicBezTo>
                  <a:pt x="63093" y="86529"/>
                  <a:pt x="62732" y="84724"/>
                  <a:pt x="62732" y="83279"/>
                </a:cubicBezTo>
                <a:cubicBezTo>
                  <a:pt x="63093" y="81834"/>
                  <a:pt x="64177" y="80390"/>
                  <a:pt x="65621" y="80029"/>
                </a:cubicBezTo>
                <a:cubicBezTo>
                  <a:pt x="81150" y="74612"/>
                  <a:pt x="98485" y="78584"/>
                  <a:pt x="110041" y="89780"/>
                </a:cubicBezTo>
                <a:cubicBezTo>
                  <a:pt x="119792" y="99530"/>
                  <a:pt x="123765" y="113253"/>
                  <a:pt x="121598" y="126977"/>
                </a:cubicBezTo>
                <a:lnTo>
                  <a:pt x="164212" y="169952"/>
                </a:lnTo>
                <a:lnTo>
                  <a:pt x="216939" y="117226"/>
                </a:lnTo>
                <a:lnTo>
                  <a:pt x="212244" y="112892"/>
                </a:lnTo>
                <a:cubicBezTo>
                  <a:pt x="210799" y="111087"/>
                  <a:pt x="210799" y="108920"/>
                  <a:pt x="211883" y="106753"/>
                </a:cubicBezTo>
                <a:lnTo>
                  <a:pt x="231745" y="79668"/>
                </a:lnTo>
                <a:cubicBezTo>
                  <a:pt x="232467" y="78584"/>
                  <a:pt x="233551" y="77862"/>
                  <a:pt x="234634" y="77501"/>
                </a:cubicBezTo>
                <a:close/>
                <a:moveTo>
                  <a:pt x="269753" y="23926"/>
                </a:moveTo>
                <a:cubicBezTo>
                  <a:pt x="271218" y="22225"/>
                  <a:pt x="274149" y="22225"/>
                  <a:pt x="275981" y="23926"/>
                </a:cubicBezTo>
                <a:cubicBezTo>
                  <a:pt x="277080" y="24606"/>
                  <a:pt x="277446" y="25967"/>
                  <a:pt x="277446" y="27327"/>
                </a:cubicBezTo>
                <a:cubicBezTo>
                  <a:pt x="277446" y="28008"/>
                  <a:pt x="277080" y="29369"/>
                  <a:pt x="275981" y="30049"/>
                </a:cubicBezTo>
                <a:cubicBezTo>
                  <a:pt x="275248" y="31069"/>
                  <a:pt x="274149" y="31410"/>
                  <a:pt x="273050" y="31410"/>
                </a:cubicBezTo>
                <a:cubicBezTo>
                  <a:pt x="271584" y="31410"/>
                  <a:pt x="270485" y="31069"/>
                  <a:pt x="269753" y="30049"/>
                </a:cubicBezTo>
                <a:cubicBezTo>
                  <a:pt x="268654" y="29369"/>
                  <a:pt x="268287" y="28008"/>
                  <a:pt x="268287" y="27327"/>
                </a:cubicBezTo>
                <a:cubicBezTo>
                  <a:pt x="268287" y="25967"/>
                  <a:pt x="268654" y="24606"/>
                  <a:pt x="269753" y="23926"/>
                </a:cubicBezTo>
                <a:close/>
                <a:moveTo>
                  <a:pt x="210961" y="23926"/>
                </a:moveTo>
                <a:cubicBezTo>
                  <a:pt x="212725" y="22225"/>
                  <a:pt x="215547" y="22225"/>
                  <a:pt x="217311" y="23926"/>
                </a:cubicBezTo>
                <a:cubicBezTo>
                  <a:pt x="218370" y="24606"/>
                  <a:pt x="218722" y="25967"/>
                  <a:pt x="218722" y="27327"/>
                </a:cubicBezTo>
                <a:cubicBezTo>
                  <a:pt x="218722" y="28008"/>
                  <a:pt x="218370" y="29369"/>
                  <a:pt x="217311" y="30049"/>
                </a:cubicBezTo>
                <a:cubicBezTo>
                  <a:pt x="216606" y="31069"/>
                  <a:pt x="215195" y="31410"/>
                  <a:pt x="214136" y="31410"/>
                </a:cubicBezTo>
                <a:cubicBezTo>
                  <a:pt x="212725" y="31410"/>
                  <a:pt x="211667" y="31069"/>
                  <a:pt x="210961" y="30049"/>
                </a:cubicBezTo>
                <a:cubicBezTo>
                  <a:pt x="210256" y="29369"/>
                  <a:pt x="209550" y="28008"/>
                  <a:pt x="209550" y="27327"/>
                </a:cubicBezTo>
                <a:cubicBezTo>
                  <a:pt x="209550" y="25967"/>
                  <a:pt x="210256" y="24606"/>
                  <a:pt x="210961" y="23926"/>
                </a:cubicBezTo>
                <a:close/>
                <a:moveTo>
                  <a:pt x="244298" y="22225"/>
                </a:moveTo>
                <a:cubicBezTo>
                  <a:pt x="246768" y="22225"/>
                  <a:pt x="248884" y="24341"/>
                  <a:pt x="248884" y="27164"/>
                </a:cubicBezTo>
                <a:cubicBezTo>
                  <a:pt x="248884" y="29280"/>
                  <a:pt x="246768" y="31397"/>
                  <a:pt x="244298" y="31397"/>
                </a:cubicBezTo>
                <a:cubicBezTo>
                  <a:pt x="241829" y="31397"/>
                  <a:pt x="239712" y="29280"/>
                  <a:pt x="239712" y="27164"/>
                </a:cubicBezTo>
                <a:cubicBezTo>
                  <a:pt x="239712" y="24341"/>
                  <a:pt x="241829" y="22225"/>
                  <a:pt x="244298" y="22225"/>
                </a:cubicBezTo>
                <a:close/>
                <a:moveTo>
                  <a:pt x="9374" y="9013"/>
                </a:moveTo>
                <a:lnTo>
                  <a:pt x="9374" y="45788"/>
                </a:lnTo>
                <a:lnTo>
                  <a:pt x="293478" y="45788"/>
                </a:lnTo>
                <a:lnTo>
                  <a:pt x="293478" y="9013"/>
                </a:lnTo>
                <a:lnTo>
                  <a:pt x="9374" y="9013"/>
                </a:lnTo>
                <a:close/>
                <a:moveTo>
                  <a:pt x="4687" y="0"/>
                </a:moveTo>
                <a:lnTo>
                  <a:pt x="298165" y="0"/>
                </a:lnTo>
                <a:cubicBezTo>
                  <a:pt x="300688" y="0"/>
                  <a:pt x="302852" y="1802"/>
                  <a:pt x="302852" y="4326"/>
                </a:cubicBezTo>
                <a:lnTo>
                  <a:pt x="302852" y="50475"/>
                </a:lnTo>
                <a:lnTo>
                  <a:pt x="302852" y="298165"/>
                </a:lnTo>
                <a:cubicBezTo>
                  <a:pt x="302852" y="300688"/>
                  <a:pt x="300688" y="302852"/>
                  <a:pt x="298165" y="302852"/>
                </a:cubicBezTo>
                <a:lnTo>
                  <a:pt x="272206" y="302852"/>
                </a:lnTo>
                <a:cubicBezTo>
                  <a:pt x="269682" y="302852"/>
                  <a:pt x="267519" y="300688"/>
                  <a:pt x="267519" y="298165"/>
                </a:cubicBezTo>
                <a:cubicBezTo>
                  <a:pt x="267519" y="295641"/>
                  <a:pt x="269682" y="293478"/>
                  <a:pt x="272206" y="293478"/>
                </a:cubicBezTo>
                <a:lnTo>
                  <a:pt x="293478" y="293478"/>
                </a:lnTo>
                <a:lnTo>
                  <a:pt x="293478" y="55162"/>
                </a:lnTo>
                <a:lnTo>
                  <a:pt x="9374" y="55162"/>
                </a:lnTo>
                <a:lnTo>
                  <a:pt x="9374" y="293478"/>
                </a:lnTo>
                <a:lnTo>
                  <a:pt x="25958" y="293478"/>
                </a:lnTo>
                <a:cubicBezTo>
                  <a:pt x="28482" y="293478"/>
                  <a:pt x="30645" y="295641"/>
                  <a:pt x="30645" y="298165"/>
                </a:cubicBezTo>
                <a:cubicBezTo>
                  <a:pt x="30645" y="300688"/>
                  <a:pt x="28482" y="302852"/>
                  <a:pt x="25958" y="302852"/>
                </a:cubicBezTo>
                <a:lnTo>
                  <a:pt x="4687" y="302852"/>
                </a:lnTo>
                <a:cubicBezTo>
                  <a:pt x="2163" y="302852"/>
                  <a:pt x="0" y="300688"/>
                  <a:pt x="0" y="298165"/>
                </a:cubicBezTo>
                <a:lnTo>
                  <a:pt x="0" y="50475"/>
                </a:lnTo>
                <a:lnTo>
                  <a:pt x="0" y="4326"/>
                </a:lnTo>
                <a:cubicBezTo>
                  <a:pt x="0" y="1802"/>
                  <a:pt x="2163" y="0"/>
                  <a:pt x="4687"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96" name="Freeform 804">
            <a:extLst>
              <a:ext uri="{FF2B5EF4-FFF2-40B4-BE49-F238E27FC236}">
                <a16:creationId xmlns:a16="http://schemas.microsoft.com/office/drawing/2014/main" xmlns="" id="{6B9F6BE9-551E-46E0-8461-E1412C62D35C}"/>
              </a:ext>
            </a:extLst>
          </p:cNvPr>
          <p:cNvSpPr>
            <a:spLocks noChangeArrowheads="1"/>
          </p:cNvSpPr>
          <p:nvPr/>
        </p:nvSpPr>
        <p:spPr bwMode="auto">
          <a:xfrm>
            <a:off x="8232347" y="5732967"/>
            <a:ext cx="348629" cy="348627"/>
          </a:xfrm>
          <a:custGeom>
            <a:avLst/>
            <a:gdLst>
              <a:gd name="T0" fmla="*/ 252053 w 302853"/>
              <a:gd name="T1" fmla="*/ 275882 h 302851"/>
              <a:gd name="T2" fmla="*/ 225425 w 302853"/>
              <a:gd name="T3" fmla="*/ 275882 h 302851"/>
              <a:gd name="T4" fmla="*/ 242697 w 302853"/>
              <a:gd name="T5" fmla="*/ 258377 h 302851"/>
              <a:gd name="T6" fmla="*/ 210557 w 302853"/>
              <a:gd name="T7" fmla="*/ 263187 h 302851"/>
              <a:gd name="T8" fmla="*/ 205906 w 302853"/>
              <a:gd name="T9" fmla="*/ 228600 h 302851"/>
              <a:gd name="T10" fmla="*/ 250267 w 302853"/>
              <a:gd name="T11" fmla="*/ 236526 h 302851"/>
              <a:gd name="T12" fmla="*/ 204117 w 302853"/>
              <a:gd name="T13" fmla="*/ 278680 h 302851"/>
              <a:gd name="T14" fmla="*/ 205906 w 302853"/>
              <a:gd name="T15" fmla="*/ 228600 h 302851"/>
              <a:gd name="T16" fmla="*/ 90123 w 302853"/>
              <a:gd name="T17" fmla="*/ 222271 h 302851"/>
              <a:gd name="T18" fmla="*/ 63500 w 302853"/>
              <a:gd name="T19" fmla="*/ 222271 h 302851"/>
              <a:gd name="T20" fmla="*/ 81006 w 302853"/>
              <a:gd name="T21" fmla="*/ 204766 h 302851"/>
              <a:gd name="T22" fmla="*/ 48632 w 302853"/>
              <a:gd name="T23" fmla="*/ 209212 h 302851"/>
              <a:gd name="T24" fmla="*/ 129407 w 302853"/>
              <a:gd name="T25" fmla="*/ 178468 h 302851"/>
              <a:gd name="T26" fmla="*/ 168480 w 302853"/>
              <a:gd name="T27" fmla="*/ 228727 h 302851"/>
              <a:gd name="T28" fmla="*/ 129407 w 302853"/>
              <a:gd name="T29" fmla="*/ 178468 h 302851"/>
              <a:gd name="T30" fmla="*/ 89415 w 302853"/>
              <a:gd name="T31" fmla="*/ 177508 h 302851"/>
              <a:gd name="T32" fmla="*/ 44339 w 302853"/>
              <a:gd name="T33" fmla="*/ 225065 h 302851"/>
              <a:gd name="T34" fmla="*/ 39688 w 302853"/>
              <a:gd name="T35" fmla="*/ 179309 h 302851"/>
              <a:gd name="T36" fmla="*/ 275863 w 302853"/>
              <a:gd name="T37" fmla="*/ 158668 h 302851"/>
              <a:gd name="T38" fmla="*/ 132930 w 302853"/>
              <a:gd name="T39" fmla="*/ 301265 h 302851"/>
              <a:gd name="T40" fmla="*/ 266817 w 302853"/>
              <a:gd name="T41" fmla="*/ 292263 h 302851"/>
              <a:gd name="T42" fmla="*/ 8962 w 302853"/>
              <a:gd name="T43" fmla="*/ 145926 h 302851"/>
              <a:gd name="T44" fmla="*/ 92843 w 302853"/>
              <a:gd name="T45" fmla="*/ 293811 h 302851"/>
              <a:gd name="T46" fmla="*/ 120445 w 302853"/>
              <a:gd name="T47" fmla="*/ 173768 h 302851"/>
              <a:gd name="T48" fmla="*/ 8962 w 302853"/>
              <a:gd name="T49" fmla="*/ 136525 h 302851"/>
              <a:gd name="T50" fmla="*/ 129407 w 302853"/>
              <a:gd name="T51" fmla="*/ 169067 h 302851"/>
              <a:gd name="T52" fmla="*/ 177442 w 302853"/>
              <a:gd name="T53" fmla="*/ 228727 h 302851"/>
              <a:gd name="T54" fmla="*/ 92843 w 302853"/>
              <a:gd name="T55" fmla="*/ 302851 h 302851"/>
              <a:gd name="T56" fmla="*/ 0 w 302853"/>
              <a:gd name="T57" fmla="*/ 145926 h 302851"/>
              <a:gd name="T58" fmla="*/ 229823 w 302853"/>
              <a:gd name="T59" fmla="*/ 98403 h 302851"/>
              <a:gd name="T60" fmla="*/ 207941 w 302853"/>
              <a:gd name="T61" fmla="*/ 120286 h 302851"/>
              <a:gd name="T62" fmla="*/ 220341 w 302853"/>
              <a:gd name="T63" fmla="*/ 111168 h 302851"/>
              <a:gd name="T64" fmla="*/ 187101 w 302853"/>
              <a:gd name="T65" fmla="*/ 79217 h 302851"/>
              <a:gd name="T66" fmla="*/ 187101 w 302853"/>
              <a:gd name="T67" fmla="*/ 79217 h 302851"/>
              <a:gd name="T68" fmla="*/ 227527 w 302853"/>
              <a:gd name="T69" fmla="*/ 72732 h 302851"/>
              <a:gd name="T70" fmla="*/ 182451 w 302853"/>
              <a:gd name="T71" fmla="*/ 120290 h 302851"/>
              <a:gd name="T72" fmla="*/ 177800 w 302853"/>
              <a:gd name="T73" fmla="*/ 74533 h 302851"/>
              <a:gd name="T74" fmla="*/ 159820 w 302853"/>
              <a:gd name="T75" fmla="*/ 136372 h 302851"/>
              <a:gd name="T76" fmla="*/ 159820 w 302853"/>
              <a:gd name="T77" fmla="*/ 55357 h 302851"/>
              <a:gd name="T78" fmla="*/ 302853 w 302853"/>
              <a:gd name="T79" fmla="*/ 50697 h 302851"/>
              <a:gd name="T80" fmla="*/ 155136 w 302853"/>
              <a:gd name="T81" fmla="*/ 145692 h 302851"/>
              <a:gd name="T82" fmla="*/ 155136 w 302853"/>
              <a:gd name="T83" fmla="*/ 46037 h 302851"/>
              <a:gd name="T84" fmla="*/ 97688 w 302853"/>
              <a:gd name="T85" fmla="*/ 45975 h 302851"/>
              <a:gd name="T86" fmla="*/ 102017 w 302853"/>
              <a:gd name="T87" fmla="*/ 0 h 302851"/>
              <a:gd name="T88" fmla="*/ 275864 w 302853"/>
              <a:gd name="T89" fmla="*/ 32326 h 302851"/>
              <a:gd name="T90" fmla="*/ 266847 w 302853"/>
              <a:gd name="T91" fmla="*/ 8979 h 302851"/>
              <a:gd name="T92" fmla="*/ 102017 w 302853"/>
              <a:gd name="T93" fmla="*/ 55314 h 302851"/>
              <a:gd name="T94" fmla="*/ 55489 w 302853"/>
              <a:gd name="T95" fmla="*/ 128228 h 302851"/>
              <a:gd name="T96" fmla="*/ 51161 w 302853"/>
              <a:gd name="T97" fmla="*/ 50644 h 302851"/>
              <a:gd name="T98" fmla="*/ 52603 w 302853"/>
              <a:gd name="T99" fmla="*/ 47771 h 302851"/>
              <a:gd name="T100" fmla="*/ 100574 w 302853"/>
              <a:gd name="T101" fmla="*/ 359 h 302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2853" h="302851">
                <a:moveTo>
                  <a:pt x="247375" y="254000"/>
                </a:moveTo>
                <a:cubicBezTo>
                  <a:pt x="249894" y="254000"/>
                  <a:pt x="252053" y="255824"/>
                  <a:pt x="252053" y="258377"/>
                </a:cubicBezTo>
                <a:lnTo>
                  <a:pt x="252053" y="275882"/>
                </a:lnTo>
                <a:cubicBezTo>
                  <a:pt x="252053" y="278434"/>
                  <a:pt x="249894" y="280623"/>
                  <a:pt x="247375" y="280623"/>
                </a:cubicBezTo>
                <a:lnTo>
                  <a:pt x="230103" y="280623"/>
                </a:lnTo>
                <a:cubicBezTo>
                  <a:pt x="227584" y="280623"/>
                  <a:pt x="225425" y="278434"/>
                  <a:pt x="225425" y="275882"/>
                </a:cubicBezTo>
                <a:cubicBezTo>
                  <a:pt x="225425" y="273329"/>
                  <a:pt x="227584" y="271141"/>
                  <a:pt x="230103" y="271141"/>
                </a:cubicBezTo>
                <a:lnTo>
                  <a:pt x="242697" y="271141"/>
                </a:lnTo>
                <a:lnTo>
                  <a:pt x="242697" y="258377"/>
                </a:lnTo>
                <a:cubicBezTo>
                  <a:pt x="242697" y="255824"/>
                  <a:pt x="244856" y="254000"/>
                  <a:pt x="247375" y="254000"/>
                </a:cubicBezTo>
                <a:close/>
                <a:moveTo>
                  <a:pt x="210557" y="237607"/>
                </a:moveTo>
                <a:lnTo>
                  <a:pt x="210557" y="263187"/>
                </a:lnTo>
                <a:lnTo>
                  <a:pt x="235957" y="237607"/>
                </a:lnTo>
                <a:lnTo>
                  <a:pt x="210557" y="237607"/>
                </a:lnTo>
                <a:close/>
                <a:moveTo>
                  <a:pt x="205906" y="228600"/>
                </a:moveTo>
                <a:lnTo>
                  <a:pt x="247047" y="228600"/>
                </a:lnTo>
                <a:cubicBezTo>
                  <a:pt x="248836" y="228600"/>
                  <a:pt x="250267" y="229681"/>
                  <a:pt x="250982" y="231122"/>
                </a:cubicBezTo>
                <a:cubicBezTo>
                  <a:pt x="252055" y="233284"/>
                  <a:pt x="251698" y="235085"/>
                  <a:pt x="250267" y="236526"/>
                </a:cubicBezTo>
                <a:lnTo>
                  <a:pt x="209483" y="277599"/>
                </a:lnTo>
                <a:cubicBezTo>
                  <a:pt x="208410" y="278319"/>
                  <a:pt x="207337" y="279040"/>
                  <a:pt x="205906" y="279040"/>
                </a:cubicBezTo>
                <a:cubicBezTo>
                  <a:pt x="205548" y="279040"/>
                  <a:pt x="204833" y="279040"/>
                  <a:pt x="204117" y="278680"/>
                </a:cubicBezTo>
                <a:cubicBezTo>
                  <a:pt x="202686" y="277959"/>
                  <a:pt x="201613" y="276518"/>
                  <a:pt x="201613" y="274356"/>
                </a:cubicBezTo>
                <a:lnTo>
                  <a:pt x="201613" y="233284"/>
                </a:lnTo>
                <a:cubicBezTo>
                  <a:pt x="201613" y="230762"/>
                  <a:pt x="203402" y="228600"/>
                  <a:pt x="205906" y="228600"/>
                </a:cubicBezTo>
                <a:close/>
                <a:moveTo>
                  <a:pt x="85747" y="200025"/>
                </a:moveTo>
                <a:cubicBezTo>
                  <a:pt x="88300" y="200025"/>
                  <a:pt x="90123" y="201849"/>
                  <a:pt x="90123" y="204766"/>
                </a:cubicBezTo>
                <a:lnTo>
                  <a:pt x="90123" y="222271"/>
                </a:lnTo>
                <a:cubicBezTo>
                  <a:pt x="90123" y="224824"/>
                  <a:pt x="88300" y="226648"/>
                  <a:pt x="85747" y="226648"/>
                </a:cubicBezTo>
                <a:lnTo>
                  <a:pt x="68241" y="226648"/>
                </a:lnTo>
                <a:cubicBezTo>
                  <a:pt x="65688" y="226648"/>
                  <a:pt x="63500" y="224824"/>
                  <a:pt x="63500" y="222271"/>
                </a:cubicBezTo>
                <a:cubicBezTo>
                  <a:pt x="63500" y="219718"/>
                  <a:pt x="65688" y="217530"/>
                  <a:pt x="68241" y="217530"/>
                </a:cubicBezTo>
                <a:lnTo>
                  <a:pt x="81006" y="217530"/>
                </a:lnTo>
                <a:lnTo>
                  <a:pt x="81006" y="204766"/>
                </a:lnTo>
                <a:cubicBezTo>
                  <a:pt x="81006" y="201849"/>
                  <a:pt x="83194" y="200025"/>
                  <a:pt x="85747" y="200025"/>
                </a:cubicBezTo>
                <a:close/>
                <a:moveTo>
                  <a:pt x="48632" y="183632"/>
                </a:moveTo>
                <a:lnTo>
                  <a:pt x="48632" y="209212"/>
                </a:lnTo>
                <a:lnTo>
                  <a:pt x="74032" y="183632"/>
                </a:lnTo>
                <a:lnTo>
                  <a:pt x="48632" y="183632"/>
                </a:lnTo>
                <a:close/>
                <a:moveTo>
                  <a:pt x="129407" y="178468"/>
                </a:moveTo>
                <a:lnTo>
                  <a:pt x="129407" y="261269"/>
                </a:lnTo>
                <a:lnTo>
                  <a:pt x="136218" y="261269"/>
                </a:lnTo>
                <a:cubicBezTo>
                  <a:pt x="154141" y="261269"/>
                  <a:pt x="168480" y="246806"/>
                  <a:pt x="168480" y="228727"/>
                </a:cubicBezTo>
                <a:lnTo>
                  <a:pt x="168480" y="210287"/>
                </a:lnTo>
                <a:cubicBezTo>
                  <a:pt x="168480" y="192931"/>
                  <a:pt x="154141" y="178468"/>
                  <a:pt x="136218" y="178468"/>
                </a:cubicBezTo>
                <a:lnTo>
                  <a:pt x="129407" y="178468"/>
                </a:lnTo>
                <a:close/>
                <a:moveTo>
                  <a:pt x="44339" y="174625"/>
                </a:moveTo>
                <a:lnTo>
                  <a:pt x="85122" y="174625"/>
                </a:lnTo>
                <a:cubicBezTo>
                  <a:pt x="86911" y="174625"/>
                  <a:pt x="88342" y="175706"/>
                  <a:pt x="89415" y="177508"/>
                </a:cubicBezTo>
                <a:cubicBezTo>
                  <a:pt x="90130" y="178949"/>
                  <a:pt x="89415" y="181110"/>
                  <a:pt x="88342" y="182551"/>
                </a:cubicBezTo>
                <a:lnTo>
                  <a:pt x="47201" y="223624"/>
                </a:lnTo>
                <a:cubicBezTo>
                  <a:pt x="46485" y="224705"/>
                  <a:pt x="45054" y="225065"/>
                  <a:pt x="44339" y="225065"/>
                </a:cubicBezTo>
                <a:cubicBezTo>
                  <a:pt x="43623" y="225065"/>
                  <a:pt x="42908" y="225065"/>
                  <a:pt x="42192" y="224705"/>
                </a:cubicBezTo>
                <a:cubicBezTo>
                  <a:pt x="40761" y="223984"/>
                  <a:pt x="39688" y="222183"/>
                  <a:pt x="39688" y="220742"/>
                </a:cubicBezTo>
                <a:lnTo>
                  <a:pt x="39688" y="179309"/>
                </a:lnTo>
                <a:cubicBezTo>
                  <a:pt x="39688" y="176787"/>
                  <a:pt x="41477" y="174625"/>
                  <a:pt x="44339" y="174625"/>
                </a:cubicBezTo>
                <a:close/>
                <a:moveTo>
                  <a:pt x="271159" y="153987"/>
                </a:moveTo>
                <a:cubicBezTo>
                  <a:pt x="273692" y="153987"/>
                  <a:pt x="275863" y="156148"/>
                  <a:pt x="275863" y="158668"/>
                </a:cubicBezTo>
                <a:lnTo>
                  <a:pt x="275863" y="296584"/>
                </a:lnTo>
                <a:cubicBezTo>
                  <a:pt x="275863" y="299105"/>
                  <a:pt x="273692" y="301265"/>
                  <a:pt x="271159" y="301265"/>
                </a:cubicBezTo>
                <a:lnTo>
                  <a:pt x="132930" y="301265"/>
                </a:lnTo>
                <a:cubicBezTo>
                  <a:pt x="130397" y="301265"/>
                  <a:pt x="128588" y="299105"/>
                  <a:pt x="128588" y="296584"/>
                </a:cubicBezTo>
                <a:cubicBezTo>
                  <a:pt x="128588" y="294063"/>
                  <a:pt x="130397" y="292263"/>
                  <a:pt x="132930" y="292263"/>
                </a:cubicBezTo>
                <a:lnTo>
                  <a:pt x="266817" y="292263"/>
                </a:lnTo>
                <a:lnTo>
                  <a:pt x="266817" y="158668"/>
                </a:lnTo>
                <a:cubicBezTo>
                  <a:pt x="266817" y="156148"/>
                  <a:pt x="268626" y="153987"/>
                  <a:pt x="271159" y="153987"/>
                </a:cubicBezTo>
                <a:close/>
                <a:moveTo>
                  <a:pt x="8962" y="145926"/>
                </a:moveTo>
                <a:lnTo>
                  <a:pt x="8962" y="265970"/>
                </a:lnTo>
                <a:cubicBezTo>
                  <a:pt x="8962" y="281156"/>
                  <a:pt x="21508" y="293811"/>
                  <a:pt x="36564" y="293811"/>
                </a:cubicBezTo>
                <a:lnTo>
                  <a:pt x="92843" y="293811"/>
                </a:lnTo>
                <a:cubicBezTo>
                  <a:pt x="107899" y="293811"/>
                  <a:pt x="120445" y="281156"/>
                  <a:pt x="120445" y="265970"/>
                </a:cubicBezTo>
                <a:lnTo>
                  <a:pt x="120445" y="265608"/>
                </a:lnTo>
                <a:lnTo>
                  <a:pt x="120445" y="173768"/>
                </a:lnTo>
                <a:lnTo>
                  <a:pt x="120445" y="145926"/>
                </a:lnTo>
                <a:lnTo>
                  <a:pt x="8962" y="145926"/>
                </a:lnTo>
                <a:close/>
                <a:moveTo>
                  <a:pt x="8962" y="136525"/>
                </a:moveTo>
                <a:lnTo>
                  <a:pt x="120445" y="136525"/>
                </a:lnTo>
                <a:cubicBezTo>
                  <a:pt x="125464" y="136525"/>
                  <a:pt x="129407" y="140864"/>
                  <a:pt x="129407" y="145926"/>
                </a:cubicBezTo>
                <a:lnTo>
                  <a:pt x="129407" y="169067"/>
                </a:lnTo>
                <a:lnTo>
                  <a:pt x="136218" y="169067"/>
                </a:lnTo>
                <a:cubicBezTo>
                  <a:pt x="159160" y="169067"/>
                  <a:pt x="177442" y="187508"/>
                  <a:pt x="177442" y="210287"/>
                </a:cubicBezTo>
                <a:lnTo>
                  <a:pt x="177442" y="228727"/>
                </a:lnTo>
                <a:cubicBezTo>
                  <a:pt x="177442" y="251868"/>
                  <a:pt x="159160" y="270309"/>
                  <a:pt x="136218" y="270309"/>
                </a:cubicBezTo>
                <a:lnTo>
                  <a:pt x="129048" y="270309"/>
                </a:lnTo>
                <a:cubicBezTo>
                  <a:pt x="126898" y="288388"/>
                  <a:pt x="111483" y="302851"/>
                  <a:pt x="92843" y="302851"/>
                </a:cubicBezTo>
                <a:lnTo>
                  <a:pt x="36564" y="302851"/>
                </a:lnTo>
                <a:cubicBezTo>
                  <a:pt x="16131" y="302851"/>
                  <a:pt x="0" y="286218"/>
                  <a:pt x="0" y="265970"/>
                </a:cubicBezTo>
                <a:lnTo>
                  <a:pt x="0" y="145926"/>
                </a:lnTo>
                <a:cubicBezTo>
                  <a:pt x="0" y="140864"/>
                  <a:pt x="4302" y="136525"/>
                  <a:pt x="8962" y="136525"/>
                </a:cubicBezTo>
                <a:close/>
                <a:moveTo>
                  <a:pt x="225082" y="93662"/>
                </a:moveTo>
                <a:cubicBezTo>
                  <a:pt x="227635" y="93662"/>
                  <a:pt x="229823" y="95486"/>
                  <a:pt x="229823" y="98403"/>
                </a:cubicBezTo>
                <a:lnTo>
                  <a:pt x="229823" y="115909"/>
                </a:lnTo>
                <a:cubicBezTo>
                  <a:pt x="229823" y="118462"/>
                  <a:pt x="227635" y="120286"/>
                  <a:pt x="225082" y="120286"/>
                </a:cubicBezTo>
                <a:lnTo>
                  <a:pt x="207941" y="120286"/>
                </a:lnTo>
                <a:cubicBezTo>
                  <a:pt x="205388" y="120286"/>
                  <a:pt x="203200" y="118462"/>
                  <a:pt x="203200" y="115909"/>
                </a:cubicBezTo>
                <a:cubicBezTo>
                  <a:pt x="203200" y="113356"/>
                  <a:pt x="205388" y="111168"/>
                  <a:pt x="207941" y="111168"/>
                </a:cubicBezTo>
                <a:lnTo>
                  <a:pt x="220341" y="111168"/>
                </a:lnTo>
                <a:lnTo>
                  <a:pt x="220341" y="98403"/>
                </a:lnTo>
                <a:cubicBezTo>
                  <a:pt x="220341" y="95486"/>
                  <a:pt x="222529" y="93662"/>
                  <a:pt x="225082" y="93662"/>
                </a:cubicBezTo>
                <a:close/>
                <a:moveTo>
                  <a:pt x="187101" y="79217"/>
                </a:moveTo>
                <a:lnTo>
                  <a:pt x="187101" y="104798"/>
                </a:lnTo>
                <a:lnTo>
                  <a:pt x="212501" y="79217"/>
                </a:lnTo>
                <a:lnTo>
                  <a:pt x="187101" y="79217"/>
                </a:lnTo>
                <a:close/>
                <a:moveTo>
                  <a:pt x="182451" y="69850"/>
                </a:moveTo>
                <a:lnTo>
                  <a:pt x="223234" y="69850"/>
                </a:lnTo>
                <a:cubicBezTo>
                  <a:pt x="225380" y="69850"/>
                  <a:pt x="226811" y="70931"/>
                  <a:pt x="227527" y="72732"/>
                </a:cubicBezTo>
                <a:cubicBezTo>
                  <a:pt x="228242" y="74173"/>
                  <a:pt x="227527" y="76695"/>
                  <a:pt x="226454" y="77776"/>
                </a:cubicBezTo>
                <a:lnTo>
                  <a:pt x="185670" y="118849"/>
                </a:lnTo>
                <a:cubicBezTo>
                  <a:pt x="184597" y="119930"/>
                  <a:pt x="183524" y="120290"/>
                  <a:pt x="182451" y="120290"/>
                </a:cubicBezTo>
                <a:cubicBezTo>
                  <a:pt x="181735" y="120290"/>
                  <a:pt x="181020" y="120290"/>
                  <a:pt x="180662" y="120290"/>
                </a:cubicBezTo>
                <a:cubicBezTo>
                  <a:pt x="178873" y="119209"/>
                  <a:pt x="177800" y="117408"/>
                  <a:pt x="177800" y="115967"/>
                </a:cubicBezTo>
                <a:lnTo>
                  <a:pt x="177800" y="74533"/>
                </a:lnTo>
                <a:cubicBezTo>
                  <a:pt x="177800" y="72011"/>
                  <a:pt x="179946" y="69850"/>
                  <a:pt x="182451" y="69850"/>
                </a:cubicBezTo>
                <a:close/>
                <a:moveTo>
                  <a:pt x="159820" y="55357"/>
                </a:moveTo>
                <a:lnTo>
                  <a:pt x="159820" y="136372"/>
                </a:lnTo>
                <a:lnTo>
                  <a:pt x="293485" y="136372"/>
                </a:lnTo>
                <a:lnTo>
                  <a:pt x="293485" y="55357"/>
                </a:lnTo>
                <a:lnTo>
                  <a:pt x="159820" y="55357"/>
                </a:lnTo>
                <a:close/>
                <a:moveTo>
                  <a:pt x="155136" y="46037"/>
                </a:moveTo>
                <a:lnTo>
                  <a:pt x="297809" y="46037"/>
                </a:lnTo>
                <a:cubicBezTo>
                  <a:pt x="300691" y="46037"/>
                  <a:pt x="302853" y="48188"/>
                  <a:pt x="302853" y="50697"/>
                </a:cubicBezTo>
                <a:lnTo>
                  <a:pt x="302853" y="141032"/>
                </a:lnTo>
                <a:cubicBezTo>
                  <a:pt x="302853" y="143541"/>
                  <a:pt x="300691" y="145692"/>
                  <a:pt x="297809" y="145692"/>
                </a:cubicBezTo>
                <a:lnTo>
                  <a:pt x="155136" y="145692"/>
                </a:lnTo>
                <a:cubicBezTo>
                  <a:pt x="152614" y="145692"/>
                  <a:pt x="150813" y="143541"/>
                  <a:pt x="150813" y="141032"/>
                </a:cubicBezTo>
                <a:lnTo>
                  <a:pt x="150813" y="50697"/>
                </a:lnTo>
                <a:cubicBezTo>
                  <a:pt x="150813" y="48188"/>
                  <a:pt x="152614" y="46037"/>
                  <a:pt x="155136" y="46037"/>
                </a:cubicBezTo>
                <a:close/>
                <a:moveTo>
                  <a:pt x="97688" y="15445"/>
                </a:moveTo>
                <a:lnTo>
                  <a:pt x="66670" y="45975"/>
                </a:lnTo>
                <a:lnTo>
                  <a:pt x="97688" y="45975"/>
                </a:lnTo>
                <a:lnTo>
                  <a:pt x="97688" y="15445"/>
                </a:lnTo>
                <a:close/>
                <a:moveTo>
                  <a:pt x="101656" y="0"/>
                </a:moveTo>
                <a:cubicBezTo>
                  <a:pt x="102017" y="0"/>
                  <a:pt x="102017" y="0"/>
                  <a:pt x="102017" y="0"/>
                </a:cubicBezTo>
                <a:lnTo>
                  <a:pt x="271175" y="0"/>
                </a:lnTo>
                <a:cubicBezTo>
                  <a:pt x="273700" y="0"/>
                  <a:pt x="275864" y="2155"/>
                  <a:pt x="275864" y="4669"/>
                </a:cubicBezTo>
                <a:lnTo>
                  <a:pt x="275864" y="32326"/>
                </a:lnTo>
                <a:cubicBezTo>
                  <a:pt x="275864" y="34840"/>
                  <a:pt x="273700" y="36995"/>
                  <a:pt x="271175" y="36995"/>
                </a:cubicBezTo>
                <a:cubicBezTo>
                  <a:pt x="268651" y="36995"/>
                  <a:pt x="266847" y="34840"/>
                  <a:pt x="266847" y="32326"/>
                </a:cubicBezTo>
                <a:lnTo>
                  <a:pt x="266847" y="8979"/>
                </a:lnTo>
                <a:lnTo>
                  <a:pt x="106705" y="8979"/>
                </a:lnTo>
                <a:lnTo>
                  <a:pt x="106705" y="50644"/>
                </a:lnTo>
                <a:cubicBezTo>
                  <a:pt x="106705" y="53159"/>
                  <a:pt x="104541" y="55314"/>
                  <a:pt x="102017" y="55314"/>
                </a:cubicBezTo>
                <a:lnTo>
                  <a:pt x="60178" y="55314"/>
                </a:lnTo>
                <a:lnTo>
                  <a:pt x="60178" y="123200"/>
                </a:lnTo>
                <a:cubicBezTo>
                  <a:pt x="60178" y="125714"/>
                  <a:pt x="58014" y="128228"/>
                  <a:pt x="55489" y="128228"/>
                </a:cubicBezTo>
                <a:cubicBezTo>
                  <a:pt x="52964" y="128228"/>
                  <a:pt x="50800" y="125714"/>
                  <a:pt x="50800" y="123200"/>
                </a:cubicBezTo>
                <a:lnTo>
                  <a:pt x="50800" y="50644"/>
                </a:lnTo>
                <a:lnTo>
                  <a:pt x="51161" y="50644"/>
                </a:lnTo>
                <a:cubicBezTo>
                  <a:pt x="51161" y="50285"/>
                  <a:pt x="51161" y="49567"/>
                  <a:pt x="51521" y="49208"/>
                </a:cubicBezTo>
                <a:cubicBezTo>
                  <a:pt x="51521" y="49208"/>
                  <a:pt x="51521" y="49208"/>
                  <a:pt x="51521" y="48848"/>
                </a:cubicBezTo>
                <a:cubicBezTo>
                  <a:pt x="51882" y="48489"/>
                  <a:pt x="51882" y="48130"/>
                  <a:pt x="52603" y="47771"/>
                </a:cubicBezTo>
                <a:lnTo>
                  <a:pt x="98770" y="1077"/>
                </a:lnTo>
                <a:cubicBezTo>
                  <a:pt x="99131" y="1077"/>
                  <a:pt x="99852" y="718"/>
                  <a:pt x="100213" y="359"/>
                </a:cubicBezTo>
                <a:lnTo>
                  <a:pt x="100574" y="359"/>
                </a:lnTo>
                <a:cubicBezTo>
                  <a:pt x="100935" y="359"/>
                  <a:pt x="101295" y="0"/>
                  <a:pt x="101656"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
        <p:nvSpPr>
          <p:cNvPr id="98" name="Freeform 822">
            <a:extLst>
              <a:ext uri="{FF2B5EF4-FFF2-40B4-BE49-F238E27FC236}">
                <a16:creationId xmlns:a16="http://schemas.microsoft.com/office/drawing/2014/main" xmlns="" id="{82976EB1-9638-461A-81D8-61ECD20CC2DB}"/>
              </a:ext>
            </a:extLst>
          </p:cNvPr>
          <p:cNvSpPr>
            <a:spLocks noChangeArrowheads="1"/>
          </p:cNvSpPr>
          <p:nvPr/>
        </p:nvSpPr>
        <p:spPr bwMode="auto">
          <a:xfrm>
            <a:off x="6955661" y="5931256"/>
            <a:ext cx="348627" cy="348629"/>
          </a:xfrm>
          <a:custGeom>
            <a:avLst/>
            <a:gdLst>
              <a:gd name="T0" fmla="*/ 113934 w 302852"/>
              <a:gd name="T1" fmla="*/ 274814 h 302853"/>
              <a:gd name="T2" fmla="*/ 105874 w 302852"/>
              <a:gd name="T3" fmla="*/ 277989 h 302853"/>
              <a:gd name="T4" fmla="*/ 43039 w 302852"/>
              <a:gd name="T5" fmla="*/ 271639 h 302853"/>
              <a:gd name="T6" fmla="*/ 49036 w 302852"/>
              <a:gd name="T7" fmla="*/ 277989 h 302853"/>
              <a:gd name="T8" fmla="*/ 41275 w 302852"/>
              <a:gd name="T9" fmla="*/ 274814 h 302853"/>
              <a:gd name="T10" fmla="*/ 82183 w 302852"/>
              <a:gd name="T11" fmla="*/ 274638 h 302853"/>
              <a:gd name="T12" fmla="*/ 77787 w 302852"/>
              <a:gd name="T13" fmla="*/ 269875 h 302853"/>
              <a:gd name="T14" fmla="*/ 27243 w 302852"/>
              <a:gd name="T15" fmla="*/ 293479 h 302853"/>
              <a:gd name="T16" fmla="*/ 145897 w 302852"/>
              <a:gd name="T17" fmla="*/ 257064 h 302853"/>
              <a:gd name="T18" fmla="*/ 40741 w 302852"/>
              <a:gd name="T19" fmla="*/ 215611 h 302853"/>
              <a:gd name="T20" fmla="*/ 40741 w 302852"/>
              <a:gd name="T21" fmla="*/ 157089 h 302853"/>
              <a:gd name="T22" fmla="*/ 271100 w 302852"/>
              <a:gd name="T23" fmla="*/ 152364 h 302853"/>
              <a:gd name="T24" fmla="*/ 177380 w 302852"/>
              <a:gd name="T25" fmla="*/ 225062 h 302853"/>
              <a:gd name="T26" fmla="*/ 262054 w 302852"/>
              <a:gd name="T27" fmla="*/ 215611 h 302853"/>
              <a:gd name="T28" fmla="*/ 173037 w 302852"/>
              <a:gd name="T29" fmla="*/ 152364 h 302853"/>
              <a:gd name="T30" fmla="*/ 118790 w 302852"/>
              <a:gd name="T31" fmla="*/ 147638 h 302853"/>
              <a:gd name="T32" fmla="*/ 118790 w 302852"/>
              <a:gd name="T33" fmla="*/ 225062 h 302853"/>
              <a:gd name="T34" fmla="*/ 31750 w 302852"/>
              <a:gd name="T35" fmla="*/ 152364 h 302853"/>
              <a:gd name="T36" fmla="*/ 40741 w 302852"/>
              <a:gd name="T37" fmla="*/ 117661 h 302853"/>
              <a:gd name="T38" fmla="*/ 40741 w 302852"/>
              <a:gd name="T39" fmla="*/ 86769 h 302853"/>
              <a:gd name="T40" fmla="*/ 271100 w 302852"/>
              <a:gd name="T41" fmla="*/ 82458 h 302853"/>
              <a:gd name="T42" fmla="*/ 177380 w 302852"/>
              <a:gd name="T43" fmla="*/ 126641 h 302853"/>
              <a:gd name="T44" fmla="*/ 262054 w 302852"/>
              <a:gd name="T45" fmla="*/ 117661 h 302853"/>
              <a:gd name="T46" fmla="*/ 173037 w 302852"/>
              <a:gd name="T47" fmla="*/ 82458 h 302853"/>
              <a:gd name="T48" fmla="*/ 118790 w 302852"/>
              <a:gd name="T49" fmla="*/ 77788 h 302853"/>
              <a:gd name="T50" fmla="*/ 118790 w 302852"/>
              <a:gd name="T51" fmla="*/ 126641 h 302853"/>
              <a:gd name="T52" fmla="*/ 31750 w 302852"/>
              <a:gd name="T53" fmla="*/ 82458 h 302853"/>
              <a:gd name="T54" fmla="*/ 9320 w 302852"/>
              <a:gd name="T55" fmla="*/ 248051 h 302853"/>
              <a:gd name="T56" fmla="*/ 9320 w 302852"/>
              <a:gd name="T57" fmla="*/ 55163 h 302853"/>
              <a:gd name="T58" fmla="*/ 277446 w 302852"/>
              <a:gd name="T59" fmla="*/ 27164 h 302853"/>
              <a:gd name="T60" fmla="*/ 269753 w 302852"/>
              <a:gd name="T61" fmla="*/ 30339 h 302853"/>
              <a:gd name="T62" fmla="*/ 210961 w 302852"/>
              <a:gd name="T63" fmla="*/ 23636 h 302853"/>
              <a:gd name="T64" fmla="*/ 217311 w 302852"/>
              <a:gd name="T65" fmla="*/ 30339 h 302853"/>
              <a:gd name="T66" fmla="*/ 209550 w 302852"/>
              <a:gd name="T67" fmla="*/ 27164 h 302853"/>
              <a:gd name="T68" fmla="*/ 248884 w 302852"/>
              <a:gd name="T69" fmla="*/ 26988 h 302853"/>
              <a:gd name="T70" fmla="*/ 244298 w 302852"/>
              <a:gd name="T71" fmla="*/ 22225 h 302853"/>
              <a:gd name="T72" fmla="*/ 110948 w 302852"/>
              <a:gd name="T73" fmla="*/ 31384 h 302853"/>
              <a:gd name="T74" fmla="*/ 63345 w 302852"/>
              <a:gd name="T75" fmla="*/ 22225 h 302853"/>
              <a:gd name="T76" fmla="*/ 90641 w 302852"/>
              <a:gd name="T77" fmla="*/ 31384 h 302853"/>
              <a:gd name="T78" fmla="*/ 63345 w 302852"/>
              <a:gd name="T79" fmla="*/ 22225 h 302853"/>
              <a:gd name="T80" fmla="*/ 9320 w 302852"/>
              <a:gd name="T81" fmla="*/ 45789 h 302853"/>
              <a:gd name="T82" fmla="*/ 127973 w 302852"/>
              <a:gd name="T83" fmla="*/ 9374 h 302853"/>
              <a:gd name="T84" fmla="*/ 298164 w 302852"/>
              <a:gd name="T85" fmla="*/ 0 h 302853"/>
              <a:gd name="T86" fmla="*/ 302852 w 302852"/>
              <a:gd name="T87" fmla="*/ 298166 h 302853"/>
              <a:gd name="T88" fmla="*/ 165100 w 302852"/>
              <a:gd name="T89" fmla="*/ 298166 h 302853"/>
              <a:gd name="T90" fmla="*/ 293476 w 302852"/>
              <a:gd name="T91" fmla="*/ 55163 h 302853"/>
              <a:gd name="T92" fmla="*/ 178803 w 302852"/>
              <a:gd name="T93" fmla="*/ 45789 h 302853"/>
              <a:gd name="T94" fmla="*/ 169788 w 302852"/>
              <a:gd name="T95" fmla="*/ 9374 h 302853"/>
              <a:gd name="T96" fmla="*/ 27243 w 302852"/>
              <a:gd name="T97" fmla="*/ 0 h 302853"/>
              <a:gd name="T98" fmla="*/ 155217 w 302852"/>
              <a:gd name="T99" fmla="*/ 50476 h 302853"/>
              <a:gd name="T100" fmla="*/ 127973 w 302852"/>
              <a:gd name="T101" fmla="*/ 302853 h 302853"/>
              <a:gd name="T102" fmla="*/ 0 w 302852"/>
              <a:gd name="T103" fmla="*/ 252377 h 302853"/>
              <a:gd name="T104" fmla="*/ 27243 w 302852"/>
              <a:gd name="T105" fmla="*/ 0 h 30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852" h="302853">
                <a:moveTo>
                  <a:pt x="105874" y="271639"/>
                </a:moveTo>
                <a:cubicBezTo>
                  <a:pt x="107706" y="269875"/>
                  <a:pt x="111003" y="269875"/>
                  <a:pt x="112835" y="271639"/>
                </a:cubicBezTo>
                <a:cubicBezTo>
                  <a:pt x="113568" y="272345"/>
                  <a:pt x="113934" y="273403"/>
                  <a:pt x="113934" y="274814"/>
                </a:cubicBezTo>
                <a:cubicBezTo>
                  <a:pt x="113934" y="275872"/>
                  <a:pt x="113568" y="276931"/>
                  <a:pt x="112835" y="277989"/>
                </a:cubicBezTo>
                <a:cubicBezTo>
                  <a:pt x="111736" y="278695"/>
                  <a:pt x="110637" y="279047"/>
                  <a:pt x="109171" y="279047"/>
                </a:cubicBezTo>
                <a:cubicBezTo>
                  <a:pt x="108072" y="279047"/>
                  <a:pt x="106973" y="278695"/>
                  <a:pt x="105874" y="277989"/>
                </a:cubicBezTo>
                <a:cubicBezTo>
                  <a:pt x="105141" y="276931"/>
                  <a:pt x="104775" y="275872"/>
                  <a:pt x="104775" y="274814"/>
                </a:cubicBezTo>
                <a:cubicBezTo>
                  <a:pt x="104775" y="273403"/>
                  <a:pt x="105141" y="272345"/>
                  <a:pt x="105874" y="271639"/>
                </a:cubicBezTo>
                <a:close/>
                <a:moveTo>
                  <a:pt x="43039" y="271639"/>
                </a:moveTo>
                <a:cubicBezTo>
                  <a:pt x="44450" y="269875"/>
                  <a:pt x="47625" y="269875"/>
                  <a:pt x="49036" y="271639"/>
                </a:cubicBezTo>
                <a:cubicBezTo>
                  <a:pt x="49741" y="272345"/>
                  <a:pt x="50447" y="273403"/>
                  <a:pt x="50447" y="274814"/>
                </a:cubicBezTo>
                <a:cubicBezTo>
                  <a:pt x="50447" y="275872"/>
                  <a:pt x="49741" y="276931"/>
                  <a:pt x="49036" y="277989"/>
                </a:cubicBezTo>
                <a:cubicBezTo>
                  <a:pt x="48330" y="278695"/>
                  <a:pt x="47272" y="279047"/>
                  <a:pt x="45861" y="279047"/>
                </a:cubicBezTo>
                <a:cubicBezTo>
                  <a:pt x="44803" y="279047"/>
                  <a:pt x="43744" y="278695"/>
                  <a:pt x="43039" y="277989"/>
                </a:cubicBezTo>
                <a:cubicBezTo>
                  <a:pt x="41980" y="276931"/>
                  <a:pt x="41275" y="275872"/>
                  <a:pt x="41275" y="274814"/>
                </a:cubicBezTo>
                <a:cubicBezTo>
                  <a:pt x="41275" y="273403"/>
                  <a:pt x="41980" y="272345"/>
                  <a:pt x="43039" y="271639"/>
                </a:cubicBezTo>
                <a:close/>
                <a:moveTo>
                  <a:pt x="77787" y="269875"/>
                </a:moveTo>
                <a:cubicBezTo>
                  <a:pt x="80352" y="269875"/>
                  <a:pt x="82183" y="272073"/>
                  <a:pt x="82183" y="274638"/>
                </a:cubicBezTo>
                <a:cubicBezTo>
                  <a:pt x="82183" y="277202"/>
                  <a:pt x="80352" y="279034"/>
                  <a:pt x="77787" y="279034"/>
                </a:cubicBezTo>
                <a:cubicBezTo>
                  <a:pt x="75223" y="279034"/>
                  <a:pt x="73025" y="277202"/>
                  <a:pt x="73025" y="274638"/>
                </a:cubicBezTo>
                <a:cubicBezTo>
                  <a:pt x="73025" y="272073"/>
                  <a:pt x="75223" y="269875"/>
                  <a:pt x="77787" y="269875"/>
                </a:cubicBezTo>
                <a:close/>
                <a:moveTo>
                  <a:pt x="9320" y="257064"/>
                </a:moveTo>
                <a:lnTo>
                  <a:pt x="9320" y="275812"/>
                </a:lnTo>
                <a:cubicBezTo>
                  <a:pt x="9320" y="285547"/>
                  <a:pt x="17206" y="293479"/>
                  <a:pt x="27243" y="293479"/>
                </a:cubicBezTo>
                <a:lnTo>
                  <a:pt x="127973" y="293479"/>
                </a:lnTo>
                <a:cubicBezTo>
                  <a:pt x="138010" y="293479"/>
                  <a:pt x="145897" y="285547"/>
                  <a:pt x="145897" y="275812"/>
                </a:cubicBezTo>
                <a:lnTo>
                  <a:pt x="145897" y="257064"/>
                </a:lnTo>
                <a:lnTo>
                  <a:pt x="9320" y="257064"/>
                </a:lnTo>
                <a:close/>
                <a:moveTo>
                  <a:pt x="40741" y="157089"/>
                </a:moveTo>
                <a:lnTo>
                  <a:pt x="40741" y="215611"/>
                </a:lnTo>
                <a:lnTo>
                  <a:pt x="114114" y="215611"/>
                </a:lnTo>
                <a:lnTo>
                  <a:pt x="114114" y="157089"/>
                </a:lnTo>
                <a:lnTo>
                  <a:pt x="40741" y="157089"/>
                </a:lnTo>
                <a:close/>
                <a:moveTo>
                  <a:pt x="177380" y="147638"/>
                </a:moveTo>
                <a:lnTo>
                  <a:pt x="266396" y="147638"/>
                </a:lnTo>
                <a:cubicBezTo>
                  <a:pt x="268929" y="147638"/>
                  <a:pt x="271100" y="149819"/>
                  <a:pt x="271100" y="152364"/>
                </a:cubicBezTo>
                <a:lnTo>
                  <a:pt x="271100" y="220336"/>
                </a:lnTo>
                <a:cubicBezTo>
                  <a:pt x="271100" y="222881"/>
                  <a:pt x="268929" y="225062"/>
                  <a:pt x="266396" y="225062"/>
                </a:cubicBezTo>
                <a:lnTo>
                  <a:pt x="177380" y="225062"/>
                </a:lnTo>
                <a:cubicBezTo>
                  <a:pt x="174847" y="225062"/>
                  <a:pt x="173037" y="222881"/>
                  <a:pt x="173037" y="220336"/>
                </a:cubicBezTo>
                <a:cubicBezTo>
                  <a:pt x="173037" y="217792"/>
                  <a:pt x="174847" y="215611"/>
                  <a:pt x="177380" y="215611"/>
                </a:cubicBezTo>
                <a:lnTo>
                  <a:pt x="262054" y="215611"/>
                </a:lnTo>
                <a:lnTo>
                  <a:pt x="262054" y="157089"/>
                </a:lnTo>
                <a:lnTo>
                  <a:pt x="177380" y="157089"/>
                </a:lnTo>
                <a:cubicBezTo>
                  <a:pt x="174847" y="157089"/>
                  <a:pt x="173037" y="154908"/>
                  <a:pt x="173037" y="152364"/>
                </a:cubicBezTo>
                <a:cubicBezTo>
                  <a:pt x="173037" y="149819"/>
                  <a:pt x="174847" y="147638"/>
                  <a:pt x="177380" y="147638"/>
                </a:cubicBezTo>
                <a:close/>
                <a:moveTo>
                  <a:pt x="36425" y="147638"/>
                </a:moveTo>
                <a:lnTo>
                  <a:pt x="118790" y="147638"/>
                </a:lnTo>
                <a:cubicBezTo>
                  <a:pt x="121308" y="147638"/>
                  <a:pt x="123466" y="149819"/>
                  <a:pt x="123466" y="152364"/>
                </a:cubicBezTo>
                <a:lnTo>
                  <a:pt x="123466" y="220336"/>
                </a:lnTo>
                <a:cubicBezTo>
                  <a:pt x="123466" y="222881"/>
                  <a:pt x="121308" y="225062"/>
                  <a:pt x="118790" y="225062"/>
                </a:cubicBezTo>
                <a:lnTo>
                  <a:pt x="36425" y="225062"/>
                </a:lnTo>
                <a:cubicBezTo>
                  <a:pt x="33908" y="225062"/>
                  <a:pt x="31750" y="222881"/>
                  <a:pt x="31750" y="220336"/>
                </a:cubicBezTo>
                <a:lnTo>
                  <a:pt x="31750" y="152364"/>
                </a:lnTo>
                <a:cubicBezTo>
                  <a:pt x="31750" y="149819"/>
                  <a:pt x="33908" y="147638"/>
                  <a:pt x="36425" y="147638"/>
                </a:cubicBezTo>
                <a:close/>
                <a:moveTo>
                  <a:pt x="40741" y="86769"/>
                </a:moveTo>
                <a:lnTo>
                  <a:pt x="40741" y="117661"/>
                </a:lnTo>
                <a:lnTo>
                  <a:pt x="114114" y="117661"/>
                </a:lnTo>
                <a:lnTo>
                  <a:pt x="114114" y="86769"/>
                </a:lnTo>
                <a:lnTo>
                  <a:pt x="40741" y="86769"/>
                </a:lnTo>
                <a:close/>
                <a:moveTo>
                  <a:pt x="177380" y="77788"/>
                </a:moveTo>
                <a:lnTo>
                  <a:pt x="266396" y="77788"/>
                </a:lnTo>
                <a:cubicBezTo>
                  <a:pt x="268929" y="77788"/>
                  <a:pt x="271100" y="79584"/>
                  <a:pt x="271100" y="82458"/>
                </a:cubicBezTo>
                <a:lnTo>
                  <a:pt x="271100" y="122330"/>
                </a:lnTo>
                <a:cubicBezTo>
                  <a:pt x="271100" y="124845"/>
                  <a:pt x="268929" y="126641"/>
                  <a:pt x="266396" y="126641"/>
                </a:cubicBezTo>
                <a:lnTo>
                  <a:pt x="177380" y="126641"/>
                </a:lnTo>
                <a:cubicBezTo>
                  <a:pt x="174847" y="126641"/>
                  <a:pt x="173037" y="124845"/>
                  <a:pt x="173037" y="122330"/>
                </a:cubicBezTo>
                <a:cubicBezTo>
                  <a:pt x="173037" y="119816"/>
                  <a:pt x="174847" y="117661"/>
                  <a:pt x="177380" y="117661"/>
                </a:cubicBezTo>
                <a:lnTo>
                  <a:pt x="262054" y="117661"/>
                </a:lnTo>
                <a:lnTo>
                  <a:pt x="262054" y="86769"/>
                </a:lnTo>
                <a:lnTo>
                  <a:pt x="177380" y="86769"/>
                </a:lnTo>
                <a:cubicBezTo>
                  <a:pt x="174847" y="86769"/>
                  <a:pt x="173037" y="84972"/>
                  <a:pt x="173037" y="82458"/>
                </a:cubicBezTo>
                <a:cubicBezTo>
                  <a:pt x="173037" y="79584"/>
                  <a:pt x="174847" y="77788"/>
                  <a:pt x="177380" y="77788"/>
                </a:cubicBezTo>
                <a:close/>
                <a:moveTo>
                  <a:pt x="36425" y="77788"/>
                </a:moveTo>
                <a:lnTo>
                  <a:pt x="118790" y="77788"/>
                </a:lnTo>
                <a:cubicBezTo>
                  <a:pt x="121308" y="77788"/>
                  <a:pt x="123466" y="79584"/>
                  <a:pt x="123466" y="82458"/>
                </a:cubicBezTo>
                <a:lnTo>
                  <a:pt x="123466" y="122330"/>
                </a:lnTo>
                <a:cubicBezTo>
                  <a:pt x="123466" y="124845"/>
                  <a:pt x="121308" y="126641"/>
                  <a:pt x="118790" y="126641"/>
                </a:cubicBezTo>
                <a:lnTo>
                  <a:pt x="36425" y="126641"/>
                </a:lnTo>
                <a:cubicBezTo>
                  <a:pt x="33908" y="126641"/>
                  <a:pt x="31750" y="124845"/>
                  <a:pt x="31750" y="122330"/>
                </a:cubicBezTo>
                <a:lnTo>
                  <a:pt x="31750" y="82458"/>
                </a:lnTo>
                <a:cubicBezTo>
                  <a:pt x="31750" y="79584"/>
                  <a:pt x="33908" y="77788"/>
                  <a:pt x="36425" y="77788"/>
                </a:cubicBezTo>
                <a:close/>
                <a:moveTo>
                  <a:pt x="9320" y="55163"/>
                </a:moveTo>
                <a:lnTo>
                  <a:pt x="9320" y="248051"/>
                </a:lnTo>
                <a:lnTo>
                  <a:pt x="145897" y="248051"/>
                </a:lnTo>
                <a:lnTo>
                  <a:pt x="145897" y="55163"/>
                </a:lnTo>
                <a:lnTo>
                  <a:pt x="9320" y="55163"/>
                </a:lnTo>
                <a:close/>
                <a:moveTo>
                  <a:pt x="269753" y="23636"/>
                </a:moveTo>
                <a:cubicBezTo>
                  <a:pt x="271218" y="22225"/>
                  <a:pt x="274149" y="22225"/>
                  <a:pt x="275981" y="23636"/>
                </a:cubicBezTo>
                <a:cubicBezTo>
                  <a:pt x="277080" y="24695"/>
                  <a:pt x="277446" y="25753"/>
                  <a:pt x="277446" y="27164"/>
                </a:cubicBezTo>
                <a:cubicBezTo>
                  <a:pt x="277446" y="28222"/>
                  <a:pt x="277080" y="29281"/>
                  <a:pt x="275981" y="30339"/>
                </a:cubicBezTo>
                <a:cubicBezTo>
                  <a:pt x="275248" y="31045"/>
                  <a:pt x="274149" y="31397"/>
                  <a:pt x="273050" y="31397"/>
                </a:cubicBezTo>
                <a:cubicBezTo>
                  <a:pt x="271584" y="31397"/>
                  <a:pt x="270485" y="31045"/>
                  <a:pt x="269753" y="30339"/>
                </a:cubicBezTo>
                <a:cubicBezTo>
                  <a:pt x="268654" y="29281"/>
                  <a:pt x="268287" y="28222"/>
                  <a:pt x="268287" y="27164"/>
                </a:cubicBezTo>
                <a:cubicBezTo>
                  <a:pt x="268287" y="25753"/>
                  <a:pt x="268654" y="24695"/>
                  <a:pt x="269753" y="23636"/>
                </a:cubicBezTo>
                <a:close/>
                <a:moveTo>
                  <a:pt x="210961" y="23636"/>
                </a:moveTo>
                <a:cubicBezTo>
                  <a:pt x="212725" y="22225"/>
                  <a:pt x="215547" y="22225"/>
                  <a:pt x="217311" y="23636"/>
                </a:cubicBezTo>
                <a:cubicBezTo>
                  <a:pt x="218370" y="24695"/>
                  <a:pt x="218722" y="25753"/>
                  <a:pt x="218722" y="27164"/>
                </a:cubicBezTo>
                <a:cubicBezTo>
                  <a:pt x="218722" y="28222"/>
                  <a:pt x="218370" y="29281"/>
                  <a:pt x="217311" y="30339"/>
                </a:cubicBezTo>
                <a:cubicBezTo>
                  <a:pt x="216253" y="31045"/>
                  <a:pt x="215195" y="31397"/>
                  <a:pt x="214136" y="31397"/>
                </a:cubicBezTo>
                <a:cubicBezTo>
                  <a:pt x="213078" y="31397"/>
                  <a:pt x="211667" y="31045"/>
                  <a:pt x="210961" y="30339"/>
                </a:cubicBezTo>
                <a:cubicBezTo>
                  <a:pt x="210256" y="29281"/>
                  <a:pt x="209550" y="28222"/>
                  <a:pt x="209550" y="27164"/>
                </a:cubicBezTo>
                <a:cubicBezTo>
                  <a:pt x="209550" y="25753"/>
                  <a:pt x="210256" y="24695"/>
                  <a:pt x="210961" y="23636"/>
                </a:cubicBezTo>
                <a:close/>
                <a:moveTo>
                  <a:pt x="244298" y="22225"/>
                </a:moveTo>
                <a:cubicBezTo>
                  <a:pt x="246768" y="22225"/>
                  <a:pt x="248884" y="24423"/>
                  <a:pt x="248884" y="26988"/>
                </a:cubicBezTo>
                <a:cubicBezTo>
                  <a:pt x="248884" y="29552"/>
                  <a:pt x="246768" y="31384"/>
                  <a:pt x="244298" y="31384"/>
                </a:cubicBezTo>
                <a:cubicBezTo>
                  <a:pt x="241829" y="31384"/>
                  <a:pt x="239712" y="29552"/>
                  <a:pt x="239712" y="26988"/>
                </a:cubicBezTo>
                <a:cubicBezTo>
                  <a:pt x="239712" y="24423"/>
                  <a:pt x="241829" y="22225"/>
                  <a:pt x="244298" y="22225"/>
                </a:cubicBezTo>
                <a:close/>
                <a:moveTo>
                  <a:pt x="110948" y="22225"/>
                </a:moveTo>
                <a:cubicBezTo>
                  <a:pt x="113418" y="22225"/>
                  <a:pt x="115534" y="24423"/>
                  <a:pt x="115534" y="26988"/>
                </a:cubicBezTo>
                <a:cubicBezTo>
                  <a:pt x="115534" y="29552"/>
                  <a:pt x="113418" y="31384"/>
                  <a:pt x="110948" y="31384"/>
                </a:cubicBezTo>
                <a:cubicBezTo>
                  <a:pt x="108479" y="31384"/>
                  <a:pt x="106362" y="29552"/>
                  <a:pt x="106362" y="26988"/>
                </a:cubicBezTo>
                <a:cubicBezTo>
                  <a:pt x="106362" y="24423"/>
                  <a:pt x="108479" y="22225"/>
                  <a:pt x="110948" y="22225"/>
                </a:cubicBezTo>
                <a:close/>
                <a:moveTo>
                  <a:pt x="63345" y="22225"/>
                </a:moveTo>
                <a:lnTo>
                  <a:pt x="90641" y="22225"/>
                </a:lnTo>
                <a:cubicBezTo>
                  <a:pt x="93123" y="22225"/>
                  <a:pt x="94895" y="24423"/>
                  <a:pt x="94895" y="26988"/>
                </a:cubicBezTo>
                <a:cubicBezTo>
                  <a:pt x="94895" y="29552"/>
                  <a:pt x="93123" y="31384"/>
                  <a:pt x="90641" y="31384"/>
                </a:cubicBezTo>
                <a:lnTo>
                  <a:pt x="63345" y="31384"/>
                </a:lnTo>
                <a:cubicBezTo>
                  <a:pt x="61218" y="31384"/>
                  <a:pt x="58737" y="29552"/>
                  <a:pt x="58737" y="26988"/>
                </a:cubicBezTo>
                <a:cubicBezTo>
                  <a:pt x="58737" y="24423"/>
                  <a:pt x="61218" y="22225"/>
                  <a:pt x="63345" y="22225"/>
                </a:cubicBezTo>
                <a:close/>
                <a:moveTo>
                  <a:pt x="27243" y="9374"/>
                </a:moveTo>
                <a:cubicBezTo>
                  <a:pt x="17206" y="9374"/>
                  <a:pt x="9320" y="17306"/>
                  <a:pt x="9320" y="27401"/>
                </a:cubicBezTo>
                <a:lnTo>
                  <a:pt x="9320" y="45789"/>
                </a:lnTo>
                <a:lnTo>
                  <a:pt x="145897" y="45789"/>
                </a:lnTo>
                <a:lnTo>
                  <a:pt x="145897" y="27401"/>
                </a:lnTo>
                <a:cubicBezTo>
                  <a:pt x="145897" y="17306"/>
                  <a:pt x="138010" y="9374"/>
                  <a:pt x="127973" y="9374"/>
                </a:cubicBezTo>
                <a:lnTo>
                  <a:pt x="27243" y="9374"/>
                </a:lnTo>
                <a:close/>
                <a:moveTo>
                  <a:pt x="169788" y="0"/>
                </a:moveTo>
                <a:lnTo>
                  <a:pt x="298164" y="0"/>
                </a:lnTo>
                <a:cubicBezTo>
                  <a:pt x="300688" y="0"/>
                  <a:pt x="302852" y="2163"/>
                  <a:pt x="302852" y="4687"/>
                </a:cubicBezTo>
                <a:lnTo>
                  <a:pt x="302852" y="50476"/>
                </a:lnTo>
                <a:lnTo>
                  <a:pt x="302852" y="298166"/>
                </a:lnTo>
                <a:cubicBezTo>
                  <a:pt x="302852" y="300689"/>
                  <a:pt x="300688" y="302853"/>
                  <a:pt x="298164" y="302853"/>
                </a:cubicBezTo>
                <a:lnTo>
                  <a:pt x="169788" y="302853"/>
                </a:lnTo>
                <a:cubicBezTo>
                  <a:pt x="167264" y="302853"/>
                  <a:pt x="165100" y="300689"/>
                  <a:pt x="165100" y="298166"/>
                </a:cubicBezTo>
                <a:cubicBezTo>
                  <a:pt x="165100" y="295642"/>
                  <a:pt x="167264" y="293479"/>
                  <a:pt x="169788" y="293479"/>
                </a:cubicBezTo>
                <a:lnTo>
                  <a:pt x="293476" y="293479"/>
                </a:lnTo>
                <a:lnTo>
                  <a:pt x="293476" y="55163"/>
                </a:lnTo>
                <a:lnTo>
                  <a:pt x="178803" y="55163"/>
                </a:lnTo>
                <a:cubicBezTo>
                  <a:pt x="176279" y="55163"/>
                  <a:pt x="174476" y="52999"/>
                  <a:pt x="174476" y="50476"/>
                </a:cubicBezTo>
                <a:cubicBezTo>
                  <a:pt x="174476" y="47952"/>
                  <a:pt x="176279" y="45789"/>
                  <a:pt x="178803" y="45789"/>
                </a:cubicBezTo>
                <a:lnTo>
                  <a:pt x="293476" y="45789"/>
                </a:lnTo>
                <a:lnTo>
                  <a:pt x="293476" y="9374"/>
                </a:lnTo>
                <a:lnTo>
                  <a:pt x="169788" y="9374"/>
                </a:lnTo>
                <a:cubicBezTo>
                  <a:pt x="167264" y="9374"/>
                  <a:pt x="165100" y="7211"/>
                  <a:pt x="165100" y="4687"/>
                </a:cubicBezTo>
                <a:cubicBezTo>
                  <a:pt x="165100" y="2163"/>
                  <a:pt x="167264" y="0"/>
                  <a:pt x="169788" y="0"/>
                </a:cubicBezTo>
                <a:close/>
                <a:moveTo>
                  <a:pt x="27243" y="0"/>
                </a:moveTo>
                <a:lnTo>
                  <a:pt x="127973" y="0"/>
                </a:lnTo>
                <a:cubicBezTo>
                  <a:pt x="143029" y="0"/>
                  <a:pt x="155217" y="12258"/>
                  <a:pt x="155217" y="27401"/>
                </a:cubicBezTo>
                <a:lnTo>
                  <a:pt x="155217" y="50476"/>
                </a:lnTo>
                <a:lnTo>
                  <a:pt x="155217" y="252377"/>
                </a:lnTo>
                <a:lnTo>
                  <a:pt x="155217" y="275812"/>
                </a:lnTo>
                <a:cubicBezTo>
                  <a:pt x="155217" y="290594"/>
                  <a:pt x="143029" y="302853"/>
                  <a:pt x="127973" y="302853"/>
                </a:cubicBezTo>
                <a:lnTo>
                  <a:pt x="27243" y="302853"/>
                </a:lnTo>
                <a:cubicBezTo>
                  <a:pt x="12188" y="302853"/>
                  <a:pt x="0" y="290594"/>
                  <a:pt x="0" y="275812"/>
                </a:cubicBezTo>
                <a:lnTo>
                  <a:pt x="0" y="252377"/>
                </a:lnTo>
                <a:lnTo>
                  <a:pt x="0" y="50476"/>
                </a:lnTo>
                <a:lnTo>
                  <a:pt x="0" y="27401"/>
                </a:lnTo>
                <a:cubicBezTo>
                  <a:pt x="0" y="12258"/>
                  <a:pt x="12188" y="0"/>
                  <a:pt x="27243" y="0"/>
                </a:cubicBezTo>
                <a:close/>
              </a:path>
            </a:pathLst>
          </a:custGeom>
          <a:solidFill>
            <a:schemeClr val="bg1"/>
          </a:solidFill>
          <a:ln>
            <a:noFill/>
          </a:ln>
          <a:effectLst/>
        </p:spPr>
        <p:txBody>
          <a:bodyPr anchor="ctr"/>
          <a:lstStyle/>
          <a:p>
            <a:endParaRPr lang="en-GB" sz="1600" dirty="0">
              <a:latin typeface="Lato Light" panose="020F0502020204030203" pitchFamily="34" charset="0"/>
            </a:endParaRPr>
          </a:p>
        </p:txBody>
      </p:sp>
    </p:spTree>
    <p:extLst>
      <p:ext uri="{BB962C8B-B14F-4D97-AF65-F5344CB8AC3E}">
        <p14:creationId xmlns:p14="http://schemas.microsoft.com/office/powerpoint/2010/main" val="1534938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C22E306A-5CDD-4E5D-8F73-18B0AADBDD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C22E306A-5CDD-4E5D-8F73-18B0AADBDD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0" name="Arc 3">
            <a:extLst>
              <a:ext uri="{FF2B5EF4-FFF2-40B4-BE49-F238E27FC236}">
                <a16:creationId xmlns:a16="http://schemas.microsoft.com/office/drawing/2014/main" xmlns="" id="{5E2BEF89-7EE4-44B4-B937-E3C27E82E274}"/>
              </a:ext>
            </a:extLst>
          </p:cNvPr>
          <p:cNvSpPr/>
          <p:nvPr/>
        </p:nvSpPr>
        <p:spPr>
          <a:xfrm>
            <a:off x="5981764" y="3051520"/>
            <a:ext cx="4173409" cy="4173408"/>
          </a:xfrm>
          <a:prstGeom prst="arc">
            <a:avLst>
              <a:gd name="adj1" fmla="val 10799495"/>
              <a:gd name="adj2" fmla="val 3530"/>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Análisis de la causa raíz: Impactos positivos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0399" y="2154366"/>
            <a:ext cx="3782506" cy="40757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72C4"/>
                </a:solidFill>
                <a:latin typeface="+mj-lt"/>
                <a:ea typeface="Open Sans Light" panose="020B0306030504020204" pitchFamily="34" charset="0"/>
                <a:cs typeface="Open Sans Light" panose="020B0306030504020204" pitchFamily="34" charset="0"/>
              </a:rPr>
              <a:t>El análisis de la causa raíz consiste en encontrar la causa más probable de una no conformidad dentro de un proceso. </a:t>
            </a:r>
          </a:p>
          <a:p>
            <a:pPr algn="l">
              <a:lnSpc>
                <a:spcPct val="100000"/>
              </a:lnSpc>
              <a:spcBef>
                <a:spcPts val="600"/>
              </a:spcBef>
            </a:pPr>
            <a:r>
              <a:rPr lang="en-GB" sz="2200" dirty="0">
                <a:solidFill>
                  <a:srgbClr val="4472C4"/>
                </a:solidFill>
                <a:latin typeface="+mj-lt"/>
                <a:ea typeface="Open Sans Light" panose="020B0306030504020204" pitchFamily="34" charset="0"/>
                <a:cs typeface="Open Sans Light" panose="020B0306030504020204" pitchFamily="34" charset="0"/>
              </a:rPr>
              <a:t>Su objetivo principal es analizar los problemas o acontecimientos para identificarlos:</a:t>
            </a:r>
          </a:p>
          <a:p>
            <a:pPr marL="285750" indent="-285750" algn="l">
              <a:lnSpc>
                <a:spcPct val="100000"/>
              </a:lnSpc>
              <a:spcBef>
                <a:spcPts val="300"/>
              </a:spcBef>
              <a:buFontTx/>
              <a:buChar char="-"/>
            </a:pPr>
            <a:r>
              <a:rPr lang="en-GB" sz="2200" dirty="0">
                <a:solidFill>
                  <a:srgbClr val="4472C4"/>
                </a:solidFill>
                <a:latin typeface="+mj-lt"/>
                <a:ea typeface="Open Sans Light" panose="020B0306030504020204" pitchFamily="34" charset="0"/>
                <a:cs typeface="Open Sans Light" panose="020B0306030504020204" pitchFamily="34" charset="0"/>
              </a:rPr>
              <a:t>¿Qué pasó?</a:t>
            </a:r>
          </a:p>
          <a:p>
            <a:pPr marL="285750" indent="-285750" algn="l">
              <a:lnSpc>
                <a:spcPct val="100000"/>
              </a:lnSpc>
              <a:spcBef>
                <a:spcPts val="300"/>
              </a:spcBef>
              <a:buFontTx/>
              <a:buChar char="-"/>
            </a:pPr>
            <a:r>
              <a:rPr lang="en-GB" sz="2200" dirty="0">
                <a:solidFill>
                  <a:srgbClr val="4472C4"/>
                </a:solidFill>
                <a:latin typeface="+mj-lt"/>
                <a:ea typeface="Open Sans Light" panose="020B0306030504020204" pitchFamily="34" charset="0"/>
                <a:cs typeface="Open Sans Light" panose="020B0306030504020204" pitchFamily="34" charset="0"/>
              </a:rPr>
              <a:t>Cómo ocurrió</a:t>
            </a:r>
          </a:p>
          <a:p>
            <a:pPr marL="285750" indent="-285750" algn="l">
              <a:lnSpc>
                <a:spcPct val="100000"/>
              </a:lnSpc>
              <a:spcBef>
                <a:spcPts val="300"/>
              </a:spcBef>
              <a:buFontTx/>
              <a:buChar char="-"/>
            </a:pPr>
            <a:r>
              <a:rPr lang="en-GB" sz="2200" dirty="0">
                <a:solidFill>
                  <a:srgbClr val="4472C4"/>
                </a:solidFill>
                <a:latin typeface="+mj-lt"/>
                <a:ea typeface="Open Sans Light" panose="020B0306030504020204" pitchFamily="34" charset="0"/>
                <a:cs typeface="Open Sans Light" panose="020B0306030504020204" pitchFamily="34" charset="0"/>
              </a:rPr>
              <a:t>Por qué ocurrió</a:t>
            </a:r>
          </a:p>
          <a:p>
            <a:pPr algn="l">
              <a:lnSpc>
                <a:spcPct val="100000"/>
              </a:lnSpc>
              <a:spcBef>
                <a:spcPts val="600"/>
              </a:spcBef>
            </a:pPr>
            <a:r>
              <a:rPr lang="en-GB" sz="2200" dirty="0">
                <a:solidFill>
                  <a:srgbClr val="4472C4"/>
                </a:solidFill>
                <a:latin typeface="+mj-lt"/>
                <a:ea typeface="Open Sans Light" panose="020B0306030504020204" pitchFamily="34" charset="0"/>
                <a:cs typeface="Open Sans Light" panose="020B0306030504020204" pitchFamily="34" charset="0"/>
                <a:sym typeface="Wingdings" panose="05000000000000000000" pitchFamily="2" charset="2"/>
              </a:rPr>
              <a:t>Para que se desarrollen acciones de prevención de reincidencia</a:t>
            </a:r>
          </a:p>
        </p:txBody>
      </p:sp>
      <p:sp>
        <p:nvSpPr>
          <p:cNvPr id="192" name="Oval 4">
            <a:extLst>
              <a:ext uri="{FF2B5EF4-FFF2-40B4-BE49-F238E27FC236}">
                <a16:creationId xmlns:a16="http://schemas.microsoft.com/office/drawing/2014/main" xmlns="" id="{4588E509-F266-4DDD-BE11-F641705FF0B1}"/>
              </a:ext>
            </a:extLst>
          </p:cNvPr>
          <p:cNvSpPr/>
          <p:nvPr/>
        </p:nvSpPr>
        <p:spPr>
          <a:xfrm>
            <a:off x="5508920" y="4508221"/>
            <a:ext cx="983430" cy="9834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3" name="Oval 5">
            <a:extLst>
              <a:ext uri="{FF2B5EF4-FFF2-40B4-BE49-F238E27FC236}">
                <a16:creationId xmlns:a16="http://schemas.microsoft.com/office/drawing/2014/main" xmlns="" id="{5103922E-8015-475E-B487-6EF2973E38F7}"/>
              </a:ext>
            </a:extLst>
          </p:cNvPr>
          <p:cNvSpPr/>
          <p:nvPr/>
        </p:nvSpPr>
        <p:spPr>
          <a:xfrm>
            <a:off x="9682329" y="4508221"/>
            <a:ext cx="983430" cy="983430"/>
          </a:xfrm>
          <a:prstGeom prst="ellips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4" name="Oval 6">
            <a:extLst>
              <a:ext uri="{FF2B5EF4-FFF2-40B4-BE49-F238E27FC236}">
                <a16:creationId xmlns:a16="http://schemas.microsoft.com/office/drawing/2014/main" xmlns="" id="{CF5BECAA-E098-473D-8D42-B4205E01629A}"/>
              </a:ext>
            </a:extLst>
          </p:cNvPr>
          <p:cNvSpPr/>
          <p:nvPr/>
        </p:nvSpPr>
        <p:spPr>
          <a:xfrm>
            <a:off x="8245230" y="2596328"/>
            <a:ext cx="983430" cy="9834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5" name="Oval 7">
            <a:extLst>
              <a:ext uri="{FF2B5EF4-FFF2-40B4-BE49-F238E27FC236}">
                <a16:creationId xmlns:a16="http://schemas.microsoft.com/office/drawing/2014/main" xmlns="" id="{035D7BD2-62BE-4F67-815E-34A728757CB2}"/>
              </a:ext>
            </a:extLst>
          </p:cNvPr>
          <p:cNvSpPr/>
          <p:nvPr/>
        </p:nvSpPr>
        <p:spPr>
          <a:xfrm>
            <a:off x="6946021" y="2596328"/>
            <a:ext cx="983430" cy="9834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6" name="Oval 9">
            <a:extLst>
              <a:ext uri="{FF2B5EF4-FFF2-40B4-BE49-F238E27FC236}">
                <a16:creationId xmlns:a16="http://schemas.microsoft.com/office/drawing/2014/main" xmlns="" id="{5669E40C-C164-41FC-8964-2E4DAC01A26C}"/>
              </a:ext>
            </a:extLst>
          </p:cNvPr>
          <p:cNvSpPr/>
          <p:nvPr/>
        </p:nvSpPr>
        <p:spPr>
          <a:xfrm>
            <a:off x="9302563" y="3296015"/>
            <a:ext cx="983430" cy="9834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7" name="Oval 10">
            <a:extLst>
              <a:ext uri="{FF2B5EF4-FFF2-40B4-BE49-F238E27FC236}">
                <a16:creationId xmlns:a16="http://schemas.microsoft.com/office/drawing/2014/main" xmlns="" id="{6E3C2C92-29E3-46DC-A7C0-4761F0592E6F}"/>
              </a:ext>
            </a:extLst>
          </p:cNvPr>
          <p:cNvSpPr/>
          <p:nvPr/>
        </p:nvSpPr>
        <p:spPr>
          <a:xfrm>
            <a:off x="5888687" y="3296015"/>
            <a:ext cx="983430" cy="9834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8" name="TextBox 17">
            <a:extLst>
              <a:ext uri="{FF2B5EF4-FFF2-40B4-BE49-F238E27FC236}">
                <a16:creationId xmlns:a16="http://schemas.microsoft.com/office/drawing/2014/main" xmlns="" id="{006DC735-3315-43B1-B864-8191FECD4B09}"/>
              </a:ext>
            </a:extLst>
          </p:cNvPr>
          <p:cNvSpPr txBox="1"/>
          <p:nvPr/>
        </p:nvSpPr>
        <p:spPr>
          <a:xfrm>
            <a:off x="5420504" y="4700327"/>
            <a:ext cx="1073207" cy="538609"/>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Problema</a:t>
            </a:r>
            <a:br>
              <a:rPr lang="en-GB" sz="1600" b="1" dirty="0">
                <a:solidFill>
                  <a:schemeClr val="bg1"/>
                </a:solidFill>
                <a:latin typeface="+mj-lt"/>
                <a:ea typeface="League Spartan" charset="0"/>
                <a:cs typeface="Poppins" pitchFamily="2" charset="77"/>
              </a:rPr>
            </a:br>
            <a:r>
              <a:rPr lang="en-GB" sz="1300" b="1" dirty="0">
                <a:solidFill>
                  <a:schemeClr val="bg1"/>
                </a:solidFill>
                <a:latin typeface="+mj-lt"/>
                <a:ea typeface="League Spartan" charset="0"/>
                <a:cs typeface="Poppins" pitchFamily="2" charset="77"/>
              </a:rPr>
              <a:t>Identificación</a:t>
            </a:r>
          </a:p>
        </p:txBody>
      </p:sp>
      <p:sp>
        <p:nvSpPr>
          <p:cNvPr id="199" name="TextBox 19">
            <a:extLst>
              <a:ext uri="{FF2B5EF4-FFF2-40B4-BE49-F238E27FC236}">
                <a16:creationId xmlns:a16="http://schemas.microsoft.com/office/drawing/2014/main" xmlns="" id="{7E9A8795-786D-4B79-9CB8-9AE3ABB37C92}"/>
              </a:ext>
            </a:extLst>
          </p:cNvPr>
          <p:cNvSpPr txBox="1"/>
          <p:nvPr/>
        </p:nvSpPr>
        <p:spPr>
          <a:xfrm>
            <a:off x="5935997" y="3495344"/>
            <a:ext cx="88881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Resolución de problemas</a:t>
            </a:r>
          </a:p>
        </p:txBody>
      </p:sp>
      <p:sp>
        <p:nvSpPr>
          <p:cNvPr id="200" name="TextBox 20">
            <a:extLst>
              <a:ext uri="{FF2B5EF4-FFF2-40B4-BE49-F238E27FC236}">
                <a16:creationId xmlns:a16="http://schemas.microsoft.com/office/drawing/2014/main" xmlns="" id="{2411AC44-2E3A-4A89-939B-53155A092400}"/>
              </a:ext>
            </a:extLst>
          </p:cNvPr>
          <p:cNvSpPr txBox="1"/>
          <p:nvPr/>
        </p:nvSpPr>
        <p:spPr>
          <a:xfrm>
            <a:off x="6993331" y="2918768"/>
            <a:ext cx="888810"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Holístico</a:t>
            </a:r>
          </a:p>
        </p:txBody>
      </p:sp>
      <p:sp>
        <p:nvSpPr>
          <p:cNvPr id="201" name="TextBox 21">
            <a:extLst>
              <a:ext uri="{FF2B5EF4-FFF2-40B4-BE49-F238E27FC236}">
                <a16:creationId xmlns:a16="http://schemas.microsoft.com/office/drawing/2014/main" xmlns="" id="{897FCDF1-E4BB-438A-B016-B42A516106CC}"/>
              </a:ext>
            </a:extLst>
          </p:cNvPr>
          <p:cNvSpPr txBox="1"/>
          <p:nvPr/>
        </p:nvSpPr>
        <p:spPr>
          <a:xfrm>
            <a:off x="8245230" y="2989217"/>
            <a:ext cx="936120" cy="292388"/>
          </a:xfrm>
          <a:prstGeom prst="rect">
            <a:avLst/>
          </a:prstGeom>
          <a:noFill/>
        </p:spPr>
        <p:txBody>
          <a:bodyPr wrap="square" rtlCol="0" anchor="ctr" anchorCtr="0">
            <a:spAutoFit/>
          </a:bodyPr>
          <a:lstStyle/>
          <a:p>
            <a:pPr algn="ctr"/>
            <a:r>
              <a:rPr lang="en-GB" sz="1300" b="1" dirty="0">
                <a:solidFill>
                  <a:schemeClr val="bg1"/>
                </a:solidFill>
                <a:latin typeface="+mj-lt"/>
                <a:ea typeface="League Spartan" charset="0"/>
                <a:cs typeface="Poppins" pitchFamily="2" charset="77"/>
              </a:rPr>
              <a:t>Económico</a:t>
            </a:r>
          </a:p>
        </p:txBody>
      </p:sp>
      <p:sp>
        <p:nvSpPr>
          <p:cNvPr id="202" name="TextBox 22">
            <a:extLst>
              <a:ext uri="{FF2B5EF4-FFF2-40B4-BE49-F238E27FC236}">
                <a16:creationId xmlns:a16="http://schemas.microsoft.com/office/drawing/2014/main" xmlns="" id="{6B92A044-EE91-4A71-AC43-451295F3BD6C}"/>
              </a:ext>
            </a:extLst>
          </p:cNvPr>
          <p:cNvSpPr txBox="1"/>
          <p:nvPr/>
        </p:nvSpPr>
        <p:spPr>
          <a:xfrm>
            <a:off x="9195916" y="3625197"/>
            <a:ext cx="1255049"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Constructivo</a:t>
            </a:r>
          </a:p>
        </p:txBody>
      </p:sp>
      <p:sp>
        <p:nvSpPr>
          <p:cNvPr id="203" name="TextBox 23">
            <a:extLst>
              <a:ext uri="{FF2B5EF4-FFF2-40B4-BE49-F238E27FC236}">
                <a16:creationId xmlns:a16="http://schemas.microsoft.com/office/drawing/2014/main" xmlns="" id="{A728E1EF-D8C4-4783-9C28-2968E873561E}"/>
              </a:ext>
            </a:extLst>
          </p:cNvPr>
          <p:cNvSpPr txBox="1"/>
          <p:nvPr/>
        </p:nvSpPr>
        <p:spPr>
          <a:xfrm>
            <a:off x="9635019" y="4838353"/>
            <a:ext cx="1078050" cy="323165"/>
          </a:xfrm>
          <a:prstGeom prst="rect">
            <a:avLst/>
          </a:prstGeom>
          <a:noFill/>
        </p:spPr>
        <p:txBody>
          <a:bodyPr wrap="square" rtlCol="0" anchor="ctr" anchorCtr="0">
            <a:spAutoFit/>
          </a:bodyPr>
          <a:lstStyle/>
          <a:p>
            <a:pPr algn="ctr"/>
            <a:r>
              <a:rPr lang="en-GB" sz="1500" b="1" dirty="0">
                <a:solidFill>
                  <a:schemeClr val="bg1"/>
                </a:solidFill>
                <a:latin typeface="+mj-lt"/>
                <a:ea typeface="League Spartan" charset="0"/>
                <a:cs typeface="Poppins" pitchFamily="2" charset="77"/>
              </a:rPr>
              <a:t>Exculpación</a:t>
            </a:r>
          </a:p>
        </p:txBody>
      </p:sp>
      <p:sp>
        <p:nvSpPr>
          <p:cNvPr id="204" name="Subtitle 2">
            <a:extLst>
              <a:ext uri="{FF2B5EF4-FFF2-40B4-BE49-F238E27FC236}">
                <a16:creationId xmlns:a16="http://schemas.microsoft.com/office/drawing/2014/main" xmlns="" id="{C93DA2B4-D0CE-42FC-AD64-4C35F1100E78}"/>
              </a:ext>
            </a:extLst>
          </p:cNvPr>
          <p:cNvSpPr txBox="1">
            <a:spLocks/>
          </p:cNvSpPr>
          <p:nvPr/>
        </p:nvSpPr>
        <p:spPr>
          <a:xfrm>
            <a:off x="10713069" y="4659454"/>
            <a:ext cx="1615477" cy="126573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proporciona una justificación para la selección de la estrategia</a:t>
            </a:r>
          </a:p>
        </p:txBody>
      </p:sp>
      <p:sp>
        <p:nvSpPr>
          <p:cNvPr id="205" name="Subtitle 2">
            <a:extLst>
              <a:ext uri="{FF2B5EF4-FFF2-40B4-BE49-F238E27FC236}">
                <a16:creationId xmlns:a16="http://schemas.microsoft.com/office/drawing/2014/main" xmlns="" id="{9A5A60F4-5A97-4A7E-9293-84AD0099AD4C}"/>
              </a:ext>
            </a:extLst>
          </p:cNvPr>
          <p:cNvSpPr txBox="1">
            <a:spLocks/>
          </p:cNvSpPr>
          <p:nvPr/>
        </p:nvSpPr>
        <p:spPr>
          <a:xfrm>
            <a:off x="8916641" y="2051408"/>
            <a:ext cx="2006130"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conserva los recursos</a:t>
            </a:r>
          </a:p>
        </p:txBody>
      </p:sp>
      <p:sp>
        <p:nvSpPr>
          <p:cNvPr id="206" name="Subtitle 2">
            <a:extLst>
              <a:ext uri="{FF2B5EF4-FFF2-40B4-BE49-F238E27FC236}">
                <a16:creationId xmlns:a16="http://schemas.microsoft.com/office/drawing/2014/main" xmlns="" id="{46714372-4EF3-4CEA-BA5B-BE2D998315B1}"/>
              </a:ext>
            </a:extLst>
          </p:cNvPr>
          <p:cNvSpPr txBox="1">
            <a:spLocks/>
          </p:cNvSpPr>
          <p:nvPr/>
        </p:nvSpPr>
        <p:spPr>
          <a:xfrm>
            <a:off x="10353410" y="2880493"/>
            <a:ext cx="1615477" cy="126573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liderar facilita el debate (a las soluciones)</a:t>
            </a:r>
          </a:p>
        </p:txBody>
      </p:sp>
      <p:sp>
        <p:nvSpPr>
          <p:cNvPr id="207" name="Subtitle 2">
            <a:extLst>
              <a:ext uri="{FF2B5EF4-FFF2-40B4-BE49-F238E27FC236}">
                <a16:creationId xmlns:a16="http://schemas.microsoft.com/office/drawing/2014/main" xmlns="" id="{87086ACD-67B3-4E1B-9869-A4C8EE49B1E6}"/>
              </a:ext>
            </a:extLst>
          </p:cNvPr>
          <p:cNvSpPr txBox="1">
            <a:spLocks/>
          </p:cNvSpPr>
          <p:nvPr/>
        </p:nvSpPr>
        <p:spPr>
          <a:xfrm>
            <a:off x="4791730" y="2490554"/>
            <a:ext cx="2006130"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elimina los parches</a:t>
            </a:r>
          </a:p>
        </p:txBody>
      </p:sp>
      <p:sp>
        <p:nvSpPr>
          <p:cNvPr id="208" name="Subtitle 2">
            <a:extLst>
              <a:ext uri="{FF2B5EF4-FFF2-40B4-BE49-F238E27FC236}">
                <a16:creationId xmlns:a16="http://schemas.microsoft.com/office/drawing/2014/main" xmlns="" id="{62813BE5-430C-4673-95C6-7AEA90B86E2A}"/>
              </a:ext>
            </a:extLst>
          </p:cNvPr>
          <p:cNvSpPr txBox="1">
            <a:spLocks/>
          </p:cNvSpPr>
          <p:nvPr/>
        </p:nvSpPr>
        <p:spPr>
          <a:xfrm>
            <a:off x="4085797" y="3456062"/>
            <a:ext cx="1615477"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ayuda a resolver el problema</a:t>
            </a:r>
          </a:p>
        </p:txBody>
      </p:sp>
      <p:sp>
        <p:nvSpPr>
          <p:cNvPr id="209" name="Subtitle 2">
            <a:extLst>
              <a:ext uri="{FF2B5EF4-FFF2-40B4-BE49-F238E27FC236}">
                <a16:creationId xmlns:a16="http://schemas.microsoft.com/office/drawing/2014/main" xmlns="" id="{0EAB1A67-AFC6-4496-A5BD-9403B34D9F97}"/>
              </a:ext>
            </a:extLst>
          </p:cNvPr>
          <p:cNvSpPr txBox="1">
            <a:spLocks/>
          </p:cNvSpPr>
          <p:nvPr/>
        </p:nvSpPr>
        <p:spPr>
          <a:xfrm>
            <a:off x="3759260" y="4520957"/>
            <a:ext cx="1615477" cy="957963"/>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ayuda a identificar el problema o desafío</a:t>
            </a:r>
          </a:p>
        </p:txBody>
      </p:sp>
    </p:spTree>
    <p:extLst>
      <p:ext uri="{BB962C8B-B14F-4D97-AF65-F5344CB8AC3E}">
        <p14:creationId xmlns:p14="http://schemas.microsoft.com/office/powerpoint/2010/main" val="850082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5890" y="583514"/>
            <a:ext cx="8852375" cy="697353"/>
          </a:xfrm>
        </p:spPr>
        <p:txBody>
          <a:bodyPr>
            <a:normAutofit/>
          </a:bodyPr>
          <a:lstStyle/>
          <a:p>
            <a:r>
              <a:rPr lang="en-GB" dirty="0"/>
              <a:t>Cómo identificar los riesgos: Análisis de la causa raíz</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54544" y="2331455"/>
            <a:ext cx="3076227" cy="36218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forma más eficaz de identificar los riesgos es el análisis de la causa raíz.</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Identificar la causa raíz de un riesgo proporciona información sobre el origen de las pérdidas y la vulnerabilidad de su organización. </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8" name="Terminator 7">
            <a:extLst>
              <a:ext uri="{FF2B5EF4-FFF2-40B4-BE49-F238E27FC236}">
                <a16:creationId xmlns:a16="http://schemas.microsoft.com/office/drawing/2014/main" xmlns="" id="{75870738-2336-4097-BA32-D20492671F4A}"/>
              </a:ext>
            </a:extLst>
          </p:cNvPr>
          <p:cNvSpPr/>
          <p:nvPr/>
        </p:nvSpPr>
        <p:spPr>
          <a:xfrm>
            <a:off x="3953961" y="2742914"/>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29" name="TextBox 9">
            <a:extLst>
              <a:ext uri="{FF2B5EF4-FFF2-40B4-BE49-F238E27FC236}">
                <a16:creationId xmlns:a16="http://schemas.microsoft.com/office/drawing/2014/main" xmlns="" id="{3B2AEBCB-3C5A-4584-B09C-AF180C6BB4B5}"/>
              </a:ext>
            </a:extLst>
          </p:cNvPr>
          <p:cNvSpPr txBox="1"/>
          <p:nvPr/>
        </p:nvSpPr>
        <p:spPr>
          <a:xfrm>
            <a:off x="4031252" y="286854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Causa 1</a:t>
            </a:r>
          </a:p>
        </p:txBody>
      </p:sp>
      <p:sp>
        <p:nvSpPr>
          <p:cNvPr id="30" name="Process 41">
            <a:extLst>
              <a:ext uri="{FF2B5EF4-FFF2-40B4-BE49-F238E27FC236}">
                <a16:creationId xmlns:a16="http://schemas.microsoft.com/office/drawing/2014/main" xmlns="" id="{ADD15999-79A7-4FDE-B785-FFAD62131FAA}"/>
              </a:ext>
            </a:extLst>
          </p:cNvPr>
          <p:cNvSpPr/>
          <p:nvPr/>
        </p:nvSpPr>
        <p:spPr>
          <a:xfrm>
            <a:off x="8859336" y="2742914"/>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1" name="TextBox 42">
            <a:extLst>
              <a:ext uri="{FF2B5EF4-FFF2-40B4-BE49-F238E27FC236}">
                <a16:creationId xmlns:a16="http://schemas.microsoft.com/office/drawing/2014/main" xmlns="" id="{26D454DD-1F3A-4ED3-9025-6159AC3FFC6C}"/>
              </a:ext>
            </a:extLst>
          </p:cNvPr>
          <p:cNvSpPr txBox="1"/>
          <p:nvPr/>
        </p:nvSpPr>
        <p:spPr>
          <a:xfrm>
            <a:off x="8936627" y="286854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Efecto 1</a:t>
            </a:r>
          </a:p>
        </p:txBody>
      </p:sp>
      <p:sp>
        <p:nvSpPr>
          <p:cNvPr id="32" name="Decision 55">
            <a:extLst>
              <a:ext uri="{FF2B5EF4-FFF2-40B4-BE49-F238E27FC236}">
                <a16:creationId xmlns:a16="http://schemas.microsoft.com/office/drawing/2014/main" xmlns="" id="{76DB7132-C1D7-452D-B149-A28526B77152}"/>
              </a:ext>
            </a:extLst>
          </p:cNvPr>
          <p:cNvSpPr/>
          <p:nvPr/>
        </p:nvSpPr>
        <p:spPr>
          <a:xfrm>
            <a:off x="6406648" y="3406357"/>
            <a:ext cx="1838117" cy="923220"/>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33" name="TextBox 56">
            <a:extLst>
              <a:ext uri="{FF2B5EF4-FFF2-40B4-BE49-F238E27FC236}">
                <a16:creationId xmlns:a16="http://schemas.microsoft.com/office/drawing/2014/main" xmlns="" id="{9C30F023-F312-47E1-A2CB-E8E279CED227}"/>
              </a:ext>
            </a:extLst>
          </p:cNvPr>
          <p:cNvSpPr txBox="1"/>
          <p:nvPr/>
        </p:nvSpPr>
        <p:spPr>
          <a:xfrm>
            <a:off x="6811394" y="3719209"/>
            <a:ext cx="1028624"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Evento</a:t>
            </a:r>
          </a:p>
        </p:txBody>
      </p:sp>
      <p:sp>
        <p:nvSpPr>
          <p:cNvPr id="42" name="Terminator 7">
            <a:extLst>
              <a:ext uri="{FF2B5EF4-FFF2-40B4-BE49-F238E27FC236}">
                <a16:creationId xmlns:a16="http://schemas.microsoft.com/office/drawing/2014/main" xmlns="" id="{5B7DD3E8-E470-4708-B921-C4A191AD26C3}"/>
              </a:ext>
            </a:extLst>
          </p:cNvPr>
          <p:cNvSpPr/>
          <p:nvPr/>
        </p:nvSpPr>
        <p:spPr>
          <a:xfrm>
            <a:off x="3953961" y="3593576"/>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3" name="TextBox 9">
            <a:extLst>
              <a:ext uri="{FF2B5EF4-FFF2-40B4-BE49-F238E27FC236}">
                <a16:creationId xmlns:a16="http://schemas.microsoft.com/office/drawing/2014/main" xmlns="" id="{1F4877F6-68B2-43C6-9968-4032D0484904}"/>
              </a:ext>
            </a:extLst>
          </p:cNvPr>
          <p:cNvSpPr txBox="1"/>
          <p:nvPr/>
        </p:nvSpPr>
        <p:spPr>
          <a:xfrm>
            <a:off x="4031252" y="371920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Causa 2</a:t>
            </a:r>
          </a:p>
        </p:txBody>
      </p:sp>
      <p:sp>
        <p:nvSpPr>
          <p:cNvPr id="45" name="Process 41">
            <a:extLst>
              <a:ext uri="{FF2B5EF4-FFF2-40B4-BE49-F238E27FC236}">
                <a16:creationId xmlns:a16="http://schemas.microsoft.com/office/drawing/2014/main" xmlns="" id="{F0051317-A155-467D-B48D-7859E32346C9}"/>
              </a:ext>
            </a:extLst>
          </p:cNvPr>
          <p:cNvSpPr/>
          <p:nvPr/>
        </p:nvSpPr>
        <p:spPr>
          <a:xfrm>
            <a:off x="8859336" y="3593576"/>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47" name="TextBox 42">
            <a:extLst>
              <a:ext uri="{FF2B5EF4-FFF2-40B4-BE49-F238E27FC236}">
                <a16:creationId xmlns:a16="http://schemas.microsoft.com/office/drawing/2014/main" xmlns="" id="{2B64EC2E-6575-45DE-834B-ADF6B0AD95D8}"/>
              </a:ext>
            </a:extLst>
          </p:cNvPr>
          <p:cNvSpPr txBox="1"/>
          <p:nvPr/>
        </p:nvSpPr>
        <p:spPr>
          <a:xfrm>
            <a:off x="8936627" y="3719209"/>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Efecto 2</a:t>
            </a:r>
          </a:p>
        </p:txBody>
      </p:sp>
      <p:sp>
        <p:nvSpPr>
          <p:cNvPr id="49" name="Terminator 7">
            <a:extLst>
              <a:ext uri="{FF2B5EF4-FFF2-40B4-BE49-F238E27FC236}">
                <a16:creationId xmlns:a16="http://schemas.microsoft.com/office/drawing/2014/main" xmlns="" id="{B25DB335-3A97-461B-8CF0-1ED2694AE342}"/>
              </a:ext>
            </a:extLst>
          </p:cNvPr>
          <p:cNvSpPr/>
          <p:nvPr/>
        </p:nvSpPr>
        <p:spPr>
          <a:xfrm>
            <a:off x="3953961" y="4468531"/>
            <a:ext cx="1838117" cy="54878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1" name="TextBox 9">
            <a:extLst>
              <a:ext uri="{FF2B5EF4-FFF2-40B4-BE49-F238E27FC236}">
                <a16:creationId xmlns:a16="http://schemas.microsoft.com/office/drawing/2014/main" xmlns="" id="{87E96D78-6781-49AD-A42D-7121FC8D37FB}"/>
              </a:ext>
            </a:extLst>
          </p:cNvPr>
          <p:cNvSpPr txBox="1"/>
          <p:nvPr/>
        </p:nvSpPr>
        <p:spPr>
          <a:xfrm>
            <a:off x="4031252" y="4594166"/>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Causa 3</a:t>
            </a:r>
          </a:p>
        </p:txBody>
      </p:sp>
      <p:sp>
        <p:nvSpPr>
          <p:cNvPr id="52" name="Process 41">
            <a:extLst>
              <a:ext uri="{FF2B5EF4-FFF2-40B4-BE49-F238E27FC236}">
                <a16:creationId xmlns:a16="http://schemas.microsoft.com/office/drawing/2014/main" xmlns="" id="{2764D0EB-F9A8-44DE-96CD-E62C7EB6390C}"/>
              </a:ext>
            </a:extLst>
          </p:cNvPr>
          <p:cNvSpPr/>
          <p:nvPr/>
        </p:nvSpPr>
        <p:spPr>
          <a:xfrm>
            <a:off x="8859336" y="4468531"/>
            <a:ext cx="1838117" cy="548783"/>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p>
        </p:txBody>
      </p:sp>
      <p:sp>
        <p:nvSpPr>
          <p:cNvPr id="54" name="TextBox 42">
            <a:extLst>
              <a:ext uri="{FF2B5EF4-FFF2-40B4-BE49-F238E27FC236}">
                <a16:creationId xmlns:a16="http://schemas.microsoft.com/office/drawing/2014/main" xmlns="" id="{354B21BD-6D98-4AB9-8051-81CD829A3ADD}"/>
              </a:ext>
            </a:extLst>
          </p:cNvPr>
          <p:cNvSpPr txBox="1"/>
          <p:nvPr/>
        </p:nvSpPr>
        <p:spPr>
          <a:xfrm>
            <a:off x="8936627" y="4594166"/>
            <a:ext cx="1683537" cy="297517"/>
          </a:xfrm>
          <a:prstGeom prst="rect">
            <a:avLst/>
          </a:prstGeom>
          <a:noFill/>
        </p:spPr>
        <p:txBody>
          <a:bodyPr wrap="square" rtlCol="0" anchor="ctr" anchorCtr="0">
            <a:spAutoFit/>
          </a:bodyPr>
          <a:lstStyle/>
          <a:p>
            <a:pPr algn="ctr">
              <a:lnSpc>
                <a:spcPts val="1538"/>
              </a:lnSpc>
            </a:pPr>
            <a:r>
              <a:rPr lang="en-GB" dirty="0">
                <a:solidFill>
                  <a:schemeClr val="bg1"/>
                </a:solidFill>
                <a:latin typeface="+mj-lt"/>
                <a:ea typeface="Open Sans Light" panose="020B0306030504020204" pitchFamily="34" charset="0"/>
                <a:cs typeface="Open Sans Light" panose="020B0306030504020204" pitchFamily="34" charset="0"/>
              </a:rPr>
              <a:t>Efecto 3</a:t>
            </a:r>
          </a:p>
        </p:txBody>
      </p:sp>
      <p:cxnSp>
        <p:nvCxnSpPr>
          <p:cNvPr id="5" name="Verbinder: gekrümmt 4">
            <a:extLst>
              <a:ext uri="{FF2B5EF4-FFF2-40B4-BE49-F238E27FC236}">
                <a16:creationId xmlns:a16="http://schemas.microsoft.com/office/drawing/2014/main" xmlns="" id="{68041AD1-7D1E-4E3F-B46E-5ECA50E3C586}"/>
              </a:ext>
            </a:extLst>
          </p:cNvPr>
          <p:cNvCxnSpPr>
            <a:stCxn id="28" idx="3"/>
            <a:endCxn id="32" idx="1"/>
          </p:cNvCxnSpPr>
          <p:nvPr/>
        </p:nvCxnSpPr>
        <p:spPr>
          <a:xfrm>
            <a:off x="5792078" y="3017306"/>
            <a:ext cx="614570" cy="8506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Verbinder: gekrümmt 54">
            <a:extLst>
              <a:ext uri="{FF2B5EF4-FFF2-40B4-BE49-F238E27FC236}">
                <a16:creationId xmlns:a16="http://schemas.microsoft.com/office/drawing/2014/main" xmlns="" id="{80ACA1C7-D369-4D0B-AFC9-18C5E9A10BBF}"/>
              </a:ext>
            </a:extLst>
          </p:cNvPr>
          <p:cNvCxnSpPr>
            <a:cxnSpLocks/>
          </p:cNvCxnSpPr>
          <p:nvPr/>
        </p:nvCxnSpPr>
        <p:spPr>
          <a:xfrm flipV="1">
            <a:off x="5792078" y="3858934"/>
            <a:ext cx="614570"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Verbinder: gekrümmt 61">
            <a:extLst>
              <a:ext uri="{FF2B5EF4-FFF2-40B4-BE49-F238E27FC236}">
                <a16:creationId xmlns:a16="http://schemas.microsoft.com/office/drawing/2014/main" xmlns="" id="{10FEC7AA-899E-4D20-80BF-B7401D03890B}"/>
              </a:ext>
            </a:extLst>
          </p:cNvPr>
          <p:cNvCxnSpPr>
            <a:cxnSpLocks/>
            <a:stCxn id="49" idx="3"/>
            <a:endCxn id="32" idx="1"/>
          </p:cNvCxnSpPr>
          <p:nvPr/>
        </p:nvCxnSpPr>
        <p:spPr>
          <a:xfrm flipV="1">
            <a:off x="5792078" y="3867967"/>
            <a:ext cx="614570" cy="87495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Verbinder: gekrümmt 62">
            <a:extLst>
              <a:ext uri="{FF2B5EF4-FFF2-40B4-BE49-F238E27FC236}">
                <a16:creationId xmlns:a16="http://schemas.microsoft.com/office/drawing/2014/main" xmlns="" id="{E236E96C-1D08-4F2C-B8FA-9E6D5CCA36D1}"/>
              </a:ext>
            </a:extLst>
          </p:cNvPr>
          <p:cNvCxnSpPr>
            <a:cxnSpLocks/>
            <a:stCxn id="32" idx="3"/>
            <a:endCxn id="30" idx="1"/>
          </p:cNvCxnSpPr>
          <p:nvPr/>
        </p:nvCxnSpPr>
        <p:spPr>
          <a:xfrm flipV="1">
            <a:off x="8244765" y="3017306"/>
            <a:ext cx="614571" cy="8506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Verbinder: gekrümmt 63">
            <a:extLst>
              <a:ext uri="{FF2B5EF4-FFF2-40B4-BE49-F238E27FC236}">
                <a16:creationId xmlns:a16="http://schemas.microsoft.com/office/drawing/2014/main" xmlns="" id="{CB51E3C5-05BE-49DC-97F2-6FE2EDF99A79}"/>
              </a:ext>
            </a:extLst>
          </p:cNvPr>
          <p:cNvCxnSpPr>
            <a:cxnSpLocks/>
          </p:cNvCxnSpPr>
          <p:nvPr/>
        </p:nvCxnSpPr>
        <p:spPr>
          <a:xfrm>
            <a:off x="8244765" y="3858934"/>
            <a:ext cx="614571"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Verbinder: gekrümmt 64">
            <a:extLst>
              <a:ext uri="{FF2B5EF4-FFF2-40B4-BE49-F238E27FC236}">
                <a16:creationId xmlns:a16="http://schemas.microsoft.com/office/drawing/2014/main" xmlns="" id="{E7FD64AF-5B39-4342-B27F-EC86E40DFE83}"/>
              </a:ext>
            </a:extLst>
          </p:cNvPr>
          <p:cNvCxnSpPr>
            <a:cxnSpLocks/>
            <a:stCxn id="32" idx="3"/>
            <a:endCxn id="52" idx="1"/>
          </p:cNvCxnSpPr>
          <p:nvPr/>
        </p:nvCxnSpPr>
        <p:spPr>
          <a:xfrm>
            <a:off x="8244765" y="3867967"/>
            <a:ext cx="614571" cy="87495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690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1005" y="657933"/>
            <a:ext cx="8852375" cy="697353"/>
          </a:xfrm>
        </p:spPr>
        <p:txBody>
          <a:bodyPr>
            <a:normAutofit fontScale="92500"/>
          </a:bodyPr>
          <a:lstStyle/>
          <a:p>
            <a:r>
              <a:rPr lang="en-GB" dirty="0"/>
              <a:t>Cómo identificar los riesgos: análisis de las causas raíz en 6 pasos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845109"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bibliografía describe diferentes enfoques del análisis de la causa raíz. Independientemente de la definición concreta del proceso y del diseño del análisis, deben incluirse estos 6 componentes centrales. </a:t>
            </a: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73635"/>
            <a:ext cx="1609030"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06. Evaluación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095621"/>
            <a:ext cx="2402645"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04. Determinar las causas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415232" y="3734897"/>
            <a:ext cx="1653722"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02. Definiciones</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49637"/>
            <a:ext cx="1100878"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01. Equipo</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74886"/>
            <a:ext cx="1890454"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03. Análisis de datos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77238"/>
            <a:ext cx="2861617"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05. Planificación de la mejora</a:t>
            </a:r>
          </a:p>
        </p:txBody>
      </p:sp>
    </p:spTree>
    <p:extLst>
      <p:ext uri="{BB962C8B-B14F-4D97-AF65-F5344CB8AC3E}">
        <p14:creationId xmlns:p14="http://schemas.microsoft.com/office/powerpoint/2010/main" val="48607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11153" y="560145"/>
            <a:ext cx="8852375" cy="697353"/>
          </a:xfrm>
        </p:spPr>
        <p:txBody>
          <a:bodyPr>
            <a:normAutofit/>
          </a:bodyPr>
          <a:lstStyle/>
          <a:p>
            <a:r>
              <a:rPr lang="en-GB" dirty="0"/>
              <a:t>Paso 1 Análisis de la causa raíz, su equipo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2530" y="1917688"/>
            <a:ext cx="4107561" cy="49452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éxito de un Análisis de Causas Raíces es, en primer lugar, una cuestión de trabajo en equipo y de gestión del proyecto:</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Establecer un plan de gestión</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Seleccionar a los miembros adecuados del equipo</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Aclarar las funciones de cada miembro del equipo</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Aclarar los procedimientos de comunicación</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Establecer el calendario, los recursos y los presupuestos</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84652"/>
            <a:ext cx="1609030"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06. Evaluación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106638"/>
            <a:ext cx="2402645"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04. Determinar las causas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415232" y="3745914"/>
            <a:ext cx="1653722"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02. Definiciones</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49637"/>
            <a:ext cx="1100878"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01. Equipo</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63869"/>
            <a:ext cx="1890454"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03. Análisis de datos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88253"/>
            <a:ext cx="2861617"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05. Planificación de la mejora</a:t>
            </a:r>
          </a:p>
        </p:txBody>
      </p:sp>
    </p:spTree>
    <p:extLst>
      <p:ext uri="{BB962C8B-B14F-4D97-AF65-F5344CB8AC3E}">
        <p14:creationId xmlns:p14="http://schemas.microsoft.com/office/powerpoint/2010/main" val="3085615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92678" y="561580"/>
            <a:ext cx="8852375" cy="697353"/>
          </a:xfrm>
        </p:spPr>
        <p:txBody>
          <a:bodyPr>
            <a:normAutofit fontScale="92500"/>
          </a:bodyPr>
          <a:lstStyle/>
          <a:p>
            <a:r>
              <a:rPr lang="en-GB" dirty="0"/>
              <a:t>Paso 2 Análisis de la causa raíz, definición del problema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6547" y="2155927"/>
            <a:ext cx="3887456" cy="403730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Después de establecer el equipo y el plan de gestión para el análisis de la causa raíz, hay que definir el problema: ¿qué ves que está pasando y cuáles son los síntomas específicos?</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Exponer claramente el problema </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Asegúrese de que todos los miembros del equipo tienen la misma comprensión del problema</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84652"/>
            <a:ext cx="1609030"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06. Evaluación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106638"/>
            <a:ext cx="2402645"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04. Determinar las causas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372667" y="3805942"/>
            <a:ext cx="1504625" cy="707886"/>
          </a:xfrm>
          <a:prstGeom prst="rect">
            <a:avLst/>
          </a:prstGeom>
          <a:noFill/>
        </p:spPr>
        <p:txBody>
          <a:bodyPr wrap="square" rtlCol="0" anchor="ctr" anchorCtr="0">
            <a:spAutoFit/>
          </a:bodyPr>
          <a:lstStyle/>
          <a:p>
            <a:r>
              <a:rPr lang="en-GB" sz="2000" b="1" dirty="0">
                <a:solidFill>
                  <a:schemeClr val="tx2"/>
                </a:solidFill>
                <a:latin typeface="+mj-lt"/>
                <a:ea typeface="League Spartan" charset="0"/>
                <a:cs typeface="Poppins" pitchFamily="2" charset="77"/>
              </a:rPr>
              <a:t>02. Definir el problema</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38620"/>
            <a:ext cx="1100878"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01. Equipo</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63869"/>
            <a:ext cx="1890454"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03. Análisis de datos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88253"/>
            <a:ext cx="2861617"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05. Planificación de la mejora</a:t>
            </a:r>
          </a:p>
        </p:txBody>
      </p:sp>
    </p:spTree>
    <p:extLst>
      <p:ext uri="{BB962C8B-B14F-4D97-AF65-F5344CB8AC3E}">
        <p14:creationId xmlns:p14="http://schemas.microsoft.com/office/powerpoint/2010/main" val="46426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3187" y="469388"/>
            <a:ext cx="8852375" cy="697353"/>
          </a:xfrm>
        </p:spPr>
        <p:txBody>
          <a:bodyPr>
            <a:normAutofit/>
          </a:bodyPr>
          <a:lstStyle/>
          <a:p>
            <a:r>
              <a:rPr lang="en-GB" dirty="0"/>
              <a:t>La importancia de la gestión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30076" y="1774480"/>
            <a:ext cx="3444368"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acción empresarial no es posible sin riesgos porque el futuro y los efectos de las acciones no pueden predecirse con certeza.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tarea de la gestión de riesgos consiste en utilizar métodos adecuados para crear transparencia sobre la situación de riesgo en la empresa (control de riesgos) y optimizar el perfil de riesgo/rendimiento de una empresa (gestión de riesgos).</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123" name="Subtitle 2">
            <a:extLst>
              <a:ext uri="{FF2B5EF4-FFF2-40B4-BE49-F238E27FC236}">
                <a16:creationId xmlns:a16="http://schemas.microsoft.com/office/drawing/2014/main" xmlns="" id="{3D655CBB-E809-4EE7-A175-CBFD4507899E}"/>
              </a:ext>
            </a:extLst>
          </p:cNvPr>
          <p:cNvSpPr txBox="1">
            <a:spLocks/>
          </p:cNvSpPr>
          <p:nvPr/>
        </p:nvSpPr>
        <p:spPr>
          <a:xfrm>
            <a:off x="4528457" y="1960497"/>
            <a:ext cx="7346381" cy="489750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La gestión de riesgos es el arte y la ciencia de identificar, </a:t>
            </a:r>
            <a:r>
              <a:rPr lang="en-GB" sz="2000" dirty="0" err="1">
                <a:solidFill>
                  <a:srgbClr val="245473"/>
                </a:solidFill>
                <a:latin typeface="+mj-lt"/>
                <a:ea typeface="Lato Light" panose="020F0502020204030203" pitchFamily="34" charset="0"/>
                <a:cs typeface="Mukta ExtraLight" panose="020B0000000000000000" pitchFamily="34" charset="77"/>
              </a:rPr>
              <a:t>analizar </a:t>
            </a:r>
            <a:r>
              <a:rPr lang="en-GB" sz="2000" dirty="0">
                <a:solidFill>
                  <a:srgbClr val="245473"/>
                </a:solidFill>
                <a:latin typeface="+mj-lt"/>
                <a:ea typeface="Lato Light" panose="020F0502020204030203" pitchFamily="34" charset="0"/>
                <a:cs typeface="Mukta ExtraLight" panose="020B0000000000000000" pitchFamily="34" charset="77"/>
              </a:rPr>
              <a:t>y responder a los riesgos a lo largo de una empresa o de la vida de un proyecto y en aras de cumplir los objetivos del mismo.</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La gestión de riesgos suele pasarse por alto tanto en las empresas como en los proyectos. Puede contribuir a mejorar el éxito ayudando a seleccionar buenas estrategias y proyectos, determinando el alcance y desarrollando estimaciones realistas.</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La Gestión de Riesgos de la Empresa (ERM) es un proceso, efectuado por el Consejo de Administración de una entidad, la dirección y otro personal, aplicado en un marco estratégico y en toda la empresa, diseñado para identificar eventos potenciales que puedan afectar a la entidad, y gestionar los riesgos para estar dentro de su apetito de riesgo para proporcionar una garantía razonable en cuanto a la consecución de los objetivos de la entidad</a:t>
            </a:r>
          </a:p>
          <a:p>
            <a:pPr algn="l">
              <a:lnSpc>
                <a:spcPct val="100000"/>
              </a:lnSpc>
            </a:pPr>
            <a:endParaRPr lang="en-GB" sz="2000" dirty="0">
              <a:solidFill>
                <a:schemeClr val="tx1"/>
              </a:solidFill>
              <a:latin typeface="+mj-lt"/>
              <a:ea typeface="Lato Light" panose="020F0502020204030203" pitchFamily="34" charset="0"/>
              <a:cs typeface="Mukta ExtraLight" panose="020B0000000000000000" pitchFamily="34" charset="77"/>
            </a:endParaRPr>
          </a:p>
          <a:p>
            <a:pPr algn="l">
              <a:lnSpc>
                <a:spcPct val="100000"/>
              </a:lnSpc>
            </a:pPr>
            <a:endParaRPr lang="en-GB" sz="2000" dirty="0">
              <a:solidFill>
                <a:schemeClr val="tx1"/>
              </a:solidFill>
              <a:latin typeface="+mj-lt"/>
              <a:ea typeface="Lato Light" panose="020F0502020204030203" pitchFamily="34" charset="0"/>
              <a:cs typeface="Mukta ExtraLight" panose="020B0000000000000000" pitchFamily="34" charset="77"/>
            </a:endParaRPr>
          </a:p>
        </p:txBody>
      </p:sp>
      <p:cxnSp>
        <p:nvCxnSpPr>
          <p:cNvPr id="5" name="Straight Connector 4">
            <a:extLst>
              <a:ext uri="{FF2B5EF4-FFF2-40B4-BE49-F238E27FC236}">
                <a16:creationId xmlns:a16="http://schemas.microsoft.com/office/drawing/2014/main" xmlns="" id="{80A4E5A9-0658-4044-B07A-0D2092A4E383}"/>
              </a:ext>
            </a:extLst>
          </p:cNvPr>
          <p:cNvCxnSpPr/>
          <p:nvPr/>
        </p:nvCxnSpPr>
        <p:spPr>
          <a:xfrm>
            <a:off x="4191000" y="2177143"/>
            <a:ext cx="0" cy="3722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290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92678" y="441485"/>
            <a:ext cx="8852375" cy="697353"/>
          </a:xfrm>
        </p:spPr>
        <p:txBody>
          <a:bodyPr>
            <a:normAutofit/>
          </a:bodyPr>
          <a:lstStyle/>
          <a:p>
            <a:r>
              <a:rPr lang="en-GB" dirty="0"/>
              <a:t>Paso 3 Análisis de la causa raíz, análisis de datos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4645" y="1847839"/>
            <a:ext cx="3818139" cy="50837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00" dirty="0">
                <a:solidFill>
                  <a:srgbClr val="245473"/>
                </a:solidFill>
                <a:latin typeface="+mj-lt"/>
                <a:ea typeface="Open Sans Light" panose="020B0306030504020204" pitchFamily="34" charset="0"/>
                <a:cs typeface="Open Sans Light" panose="020B0306030504020204" pitchFamily="34" charset="0"/>
              </a:rPr>
              <a:t>Es necesario </a:t>
            </a:r>
            <a:r>
              <a:rPr lang="en-GB" sz="2100" dirty="0" err="1">
                <a:solidFill>
                  <a:srgbClr val="245473"/>
                </a:solidFill>
                <a:latin typeface="+mj-lt"/>
                <a:ea typeface="Open Sans Light" panose="020B0306030504020204" pitchFamily="34" charset="0"/>
                <a:cs typeface="Open Sans Light" panose="020B0306030504020204" pitchFamily="34" charset="0"/>
              </a:rPr>
              <a:t>analizar </a:t>
            </a:r>
            <a:r>
              <a:rPr lang="en-GB" sz="2100" dirty="0">
                <a:solidFill>
                  <a:srgbClr val="245473"/>
                </a:solidFill>
                <a:latin typeface="+mj-lt"/>
                <a:ea typeface="Open Sans Light" panose="020B0306030504020204" pitchFamily="34" charset="0"/>
                <a:cs typeface="Open Sans Light" panose="020B0306030504020204" pitchFamily="34" charset="0"/>
              </a:rPr>
              <a:t>una situación en su totalidad antes de pasar a examinar los factores que han contribuido al problema. Para maximizar la eficacia de su ACR, reúna a todas las personas -expertos y personal de primera línea- que comprendan la situación. Las personas que están más familiarizadas con el problema pueden ayudarle a comprender mejor los problemas.</a:t>
            </a:r>
          </a:p>
          <a:p>
            <a:pPr algn="l">
              <a:lnSpc>
                <a:spcPct val="100000"/>
              </a:lnSpc>
              <a:spcBef>
                <a:spcPts val="600"/>
              </a:spcBef>
            </a:pPr>
            <a:r>
              <a:rPr lang="en-GB" sz="2100" dirty="0">
                <a:solidFill>
                  <a:srgbClr val="245473"/>
                </a:solidFill>
                <a:latin typeface="+mj-lt"/>
                <a:ea typeface="Open Sans Light" panose="020B0306030504020204" pitchFamily="34" charset="0"/>
                <a:cs typeface="Open Sans Light" panose="020B0306030504020204" pitchFamily="34" charset="0"/>
              </a:rPr>
              <a:t>En este paso se puede utilizar la </a:t>
            </a:r>
            <a:r>
              <a:rPr lang="en-GB" sz="2100" b="1" dirty="0">
                <a:solidFill>
                  <a:srgbClr val="ED7D31"/>
                </a:solidFill>
                <a:latin typeface="+mj-lt"/>
                <a:ea typeface="Open Sans Light" panose="020B0306030504020204" pitchFamily="34" charset="0"/>
                <a:cs typeface="Open Sans Light" panose="020B0306030504020204" pitchFamily="34" charset="0"/>
              </a:rPr>
              <a:t>metodología CATWOE </a:t>
            </a:r>
            <a:r>
              <a:rPr lang="en-GB" sz="2100" dirty="0">
                <a:solidFill>
                  <a:srgbClr val="245473"/>
                </a:solidFill>
                <a:latin typeface="+mj-lt"/>
                <a:ea typeface="Open Sans Light" panose="020B0306030504020204" pitchFamily="34" charset="0"/>
                <a:cs typeface="Open Sans Light" panose="020B0306030504020204" pitchFamily="34" charset="0"/>
              </a:rPr>
              <a:t>(véase la siguiente diapositiva) </a:t>
            </a:r>
          </a:p>
          <a:p>
            <a:pPr algn="l">
              <a:lnSpc>
                <a:spcPct val="100000"/>
              </a:lnSpc>
              <a:spcBef>
                <a:spcPts val="600"/>
              </a:spcBef>
            </a:pPr>
            <a:endParaRPr lang="en-GB" sz="2100" dirty="0">
              <a:solidFill>
                <a:schemeClr val="tx1"/>
              </a:solidFill>
              <a:latin typeface="+mj-lt"/>
              <a:ea typeface="Open Sans Light" panose="020B0306030504020204" pitchFamily="34" charset="0"/>
              <a:cs typeface="Open Sans Light" panose="020B0306030504020204" pitchFamily="34" charset="0"/>
            </a:endParaRP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84652"/>
            <a:ext cx="1609030"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06. Evaluación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106638"/>
            <a:ext cx="2402645"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04. Determinar las causas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415232" y="3745914"/>
            <a:ext cx="1653722"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02. Definiciones</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38620"/>
            <a:ext cx="1100878"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01. Equipo</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74886"/>
            <a:ext cx="1890454"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03. Análisis de datos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77235"/>
            <a:ext cx="2861617"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05. Planificación de la mejora</a:t>
            </a:r>
          </a:p>
        </p:txBody>
      </p:sp>
    </p:spTree>
    <p:extLst>
      <p:ext uri="{BB962C8B-B14F-4D97-AF65-F5344CB8AC3E}">
        <p14:creationId xmlns:p14="http://schemas.microsoft.com/office/powerpoint/2010/main" val="778608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Cómo identificar los riesgos: CATWOE</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8617" y="2215597"/>
            <a:ext cx="3470463" cy="32832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CATWOE es una lista de comprobación/guía muy sencilla para definir un problema.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¿Qué hace cuando se enfrenta a un problema empresarial realmente importante?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Supongamos, por ejemplo, que la retención de su personal es baja y no sabe por qué.</a:t>
            </a:r>
          </a:p>
        </p:txBody>
      </p:sp>
      <p:sp>
        <p:nvSpPr>
          <p:cNvPr id="33" name="Parallelogram 1">
            <a:extLst>
              <a:ext uri="{FF2B5EF4-FFF2-40B4-BE49-F238E27FC236}">
                <a16:creationId xmlns:a16="http://schemas.microsoft.com/office/drawing/2014/main" xmlns="" id="{023AEB07-601E-4877-B4F3-785394EA61C3}"/>
              </a:ext>
            </a:extLst>
          </p:cNvPr>
          <p:cNvSpPr/>
          <p:nvPr/>
        </p:nvSpPr>
        <p:spPr>
          <a:xfrm>
            <a:off x="4002193" y="2141382"/>
            <a:ext cx="1134616" cy="1062204"/>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4" name="Parallelogram 2">
            <a:extLst>
              <a:ext uri="{FF2B5EF4-FFF2-40B4-BE49-F238E27FC236}">
                <a16:creationId xmlns:a16="http://schemas.microsoft.com/office/drawing/2014/main" xmlns="" id="{CC38E1DB-88DA-40D4-8528-8ED219277D07}"/>
              </a:ext>
            </a:extLst>
          </p:cNvPr>
          <p:cNvSpPr/>
          <p:nvPr/>
        </p:nvSpPr>
        <p:spPr>
          <a:xfrm>
            <a:off x="4901825" y="2141382"/>
            <a:ext cx="2907262" cy="1085546"/>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Parallelogram 5">
            <a:extLst>
              <a:ext uri="{FF2B5EF4-FFF2-40B4-BE49-F238E27FC236}">
                <a16:creationId xmlns:a16="http://schemas.microsoft.com/office/drawing/2014/main" xmlns="" id="{B8D5E15F-D7A0-4E8A-8D58-6390E87D9316}"/>
              </a:ext>
            </a:extLst>
          </p:cNvPr>
          <p:cNvSpPr/>
          <p:nvPr/>
        </p:nvSpPr>
        <p:spPr>
          <a:xfrm>
            <a:off x="8003736" y="2141382"/>
            <a:ext cx="1134616" cy="106220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6" name="Parallelogram 6">
            <a:extLst>
              <a:ext uri="{FF2B5EF4-FFF2-40B4-BE49-F238E27FC236}">
                <a16:creationId xmlns:a16="http://schemas.microsoft.com/office/drawing/2014/main" xmlns="" id="{3388423C-03B8-422A-8457-7591CD86BF12}"/>
              </a:ext>
            </a:extLst>
          </p:cNvPr>
          <p:cNvSpPr/>
          <p:nvPr/>
        </p:nvSpPr>
        <p:spPr>
          <a:xfrm>
            <a:off x="8903367" y="2141382"/>
            <a:ext cx="2787890" cy="1034720"/>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7" name="Parallelogram 8">
            <a:extLst>
              <a:ext uri="{FF2B5EF4-FFF2-40B4-BE49-F238E27FC236}">
                <a16:creationId xmlns:a16="http://schemas.microsoft.com/office/drawing/2014/main" xmlns="" id="{258FF970-66C3-478D-A21B-54DDA5C00EF5}"/>
              </a:ext>
            </a:extLst>
          </p:cNvPr>
          <p:cNvSpPr/>
          <p:nvPr/>
        </p:nvSpPr>
        <p:spPr>
          <a:xfrm>
            <a:off x="3807892" y="3440147"/>
            <a:ext cx="1134616" cy="1085545"/>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8" name="Parallelogram 9">
            <a:extLst>
              <a:ext uri="{FF2B5EF4-FFF2-40B4-BE49-F238E27FC236}">
                <a16:creationId xmlns:a16="http://schemas.microsoft.com/office/drawing/2014/main" xmlns="" id="{33246315-050F-43D7-99E6-AD94FC042070}"/>
              </a:ext>
            </a:extLst>
          </p:cNvPr>
          <p:cNvSpPr/>
          <p:nvPr/>
        </p:nvSpPr>
        <p:spPr>
          <a:xfrm>
            <a:off x="4642369" y="3433033"/>
            <a:ext cx="2907262" cy="1085546"/>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9" name="Parallelogram 11">
            <a:extLst>
              <a:ext uri="{FF2B5EF4-FFF2-40B4-BE49-F238E27FC236}">
                <a16:creationId xmlns:a16="http://schemas.microsoft.com/office/drawing/2014/main" xmlns="" id="{6B38F7D6-5877-4579-A185-7D16C7AA7222}"/>
              </a:ext>
            </a:extLst>
          </p:cNvPr>
          <p:cNvSpPr/>
          <p:nvPr/>
        </p:nvSpPr>
        <p:spPr>
          <a:xfrm>
            <a:off x="7686522" y="3509008"/>
            <a:ext cx="1134616" cy="1085548"/>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0" name="Parallelogram 12">
            <a:extLst>
              <a:ext uri="{FF2B5EF4-FFF2-40B4-BE49-F238E27FC236}">
                <a16:creationId xmlns:a16="http://schemas.microsoft.com/office/drawing/2014/main" xmlns="" id="{49C8853F-8484-4B6C-BDBB-BE9EF9ECD94C}"/>
              </a:ext>
            </a:extLst>
          </p:cNvPr>
          <p:cNvSpPr/>
          <p:nvPr/>
        </p:nvSpPr>
        <p:spPr>
          <a:xfrm>
            <a:off x="8530506" y="3516364"/>
            <a:ext cx="2852337" cy="1085547"/>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1" name="Parallelogram 14">
            <a:extLst>
              <a:ext uri="{FF2B5EF4-FFF2-40B4-BE49-F238E27FC236}">
                <a16:creationId xmlns:a16="http://schemas.microsoft.com/office/drawing/2014/main" xmlns="" id="{5B81A690-7558-4DDB-91A0-E6FAA845C672}"/>
              </a:ext>
            </a:extLst>
          </p:cNvPr>
          <p:cNvSpPr/>
          <p:nvPr/>
        </p:nvSpPr>
        <p:spPr>
          <a:xfrm>
            <a:off x="3434885" y="4874464"/>
            <a:ext cx="1134616" cy="1131402"/>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2" name="Parallelogram 15">
            <a:extLst>
              <a:ext uri="{FF2B5EF4-FFF2-40B4-BE49-F238E27FC236}">
                <a16:creationId xmlns:a16="http://schemas.microsoft.com/office/drawing/2014/main" xmlns="" id="{904C7E82-1826-4FA1-99DA-2C7F2EAB81E4}"/>
              </a:ext>
            </a:extLst>
          </p:cNvPr>
          <p:cNvSpPr/>
          <p:nvPr/>
        </p:nvSpPr>
        <p:spPr>
          <a:xfrm>
            <a:off x="4313995" y="4853294"/>
            <a:ext cx="2849320" cy="1085544"/>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3" name="Parallelogram 17">
            <a:extLst>
              <a:ext uri="{FF2B5EF4-FFF2-40B4-BE49-F238E27FC236}">
                <a16:creationId xmlns:a16="http://schemas.microsoft.com/office/drawing/2014/main" xmlns="" id="{F724863E-92AE-4276-AC83-FFF1819C9D0A}"/>
              </a:ext>
            </a:extLst>
          </p:cNvPr>
          <p:cNvSpPr/>
          <p:nvPr/>
        </p:nvSpPr>
        <p:spPr>
          <a:xfrm>
            <a:off x="7345291" y="4788609"/>
            <a:ext cx="1134616" cy="1131402"/>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4" name="Parallelogram 18">
            <a:extLst>
              <a:ext uri="{FF2B5EF4-FFF2-40B4-BE49-F238E27FC236}">
                <a16:creationId xmlns:a16="http://schemas.microsoft.com/office/drawing/2014/main" xmlns="" id="{6452C7EA-32EE-45D1-AFCF-DA9B43F741A4}"/>
              </a:ext>
            </a:extLst>
          </p:cNvPr>
          <p:cNvSpPr/>
          <p:nvPr/>
        </p:nvSpPr>
        <p:spPr>
          <a:xfrm>
            <a:off x="8154710" y="4808115"/>
            <a:ext cx="3046689" cy="1131403"/>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5" name="Subtitle 2">
            <a:extLst>
              <a:ext uri="{FF2B5EF4-FFF2-40B4-BE49-F238E27FC236}">
                <a16:creationId xmlns:a16="http://schemas.microsoft.com/office/drawing/2014/main" xmlns="" id="{28CC1EC7-7E08-4511-B9B5-EA961542B0F7}"/>
              </a:ext>
            </a:extLst>
          </p:cNvPr>
          <p:cNvSpPr txBox="1">
            <a:spLocks/>
          </p:cNvSpPr>
          <p:nvPr/>
        </p:nvSpPr>
        <p:spPr>
          <a:xfrm>
            <a:off x="5138696" y="2337759"/>
            <a:ext cx="2331761"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¿Quiénes son y cómo les afecta el asunto?</a:t>
            </a:r>
          </a:p>
        </p:txBody>
      </p:sp>
      <p:sp>
        <p:nvSpPr>
          <p:cNvPr id="46" name="Subtitle 2">
            <a:extLst>
              <a:ext uri="{FF2B5EF4-FFF2-40B4-BE49-F238E27FC236}">
                <a16:creationId xmlns:a16="http://schemas.microsoft.com/office/drawing/2014/main" xmlns="" id="{7FBA1E47-36FC-498A-9880-F8C3AF5AB18E}"/>
              </a:ext>
            </a:extLst>
          </p:cNvPr>
          <p:cNvSpPr txBox="1">
            <a:spLocks/>
          </p:cNvSpPr>
          <p:nvPr/>
        </p:nvSpPr>
        <p:spPr>
          <a:xfrm>
            <a:off x="9134898" y="2412443"/>
            <a:ext cx="2434173"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¿Cuál es el panorama general?</a:t>
            </a:r>
            <a:b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b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 cuáles son las repercusiones más amplias del problema?</a:t>
            </a:r>
          </a:p>
        </p:txBody>
      </p:sp>
      <p:sp>
        <p:nvSpPr>
          <p:cNvPr id="47" name="Subtitle 2">
            <a:extLst>
              <a:ext uri="{FF2B5EF4-FFF2-40B4-BE49-F238E27FC236}">
                <a16:creationId xmlns:a16="http://schemas.microsoft.com/office/drawing/2014/main" xmlns="" id="{11240CC8-70AB-43A9-8780-8630D98B5727}"/>
              </a:ext>
            </a:extLst>
          </p:cNvPr>
          <p:cNvSpPr txBox="1">
            <a:spLocks/>
          </p:cNvSpPr>
          <p:nvPr/>
        </p:nvSpPr>
        <p:spPr>
          <a:xfrm>
            <a:off x="4478108" y="5124719"/>
            <a:ext cx="2180212"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¿Qué procesos o sistemas están implicados en el problema?</a:t>
            </a:r>
          </a:p>
        </p:txBody>
      </p:sp>
      <p:sp>
        <p:nvSpPr>
          <p:cNvPr id="48" name="Subtitle 2">
            <a:extLst>
              <a:ext uri="{FF2B5EF4-FFF2-40B4-BE49-F238E27FC236}">
                <a16:creationId xmlns:a16="http://schemas.microsoft.com/office/drawing/2014/main" xmlns="" id="{A805D03A-8D31-407A-9341-4886B0940F84}"/>
              </a:ext>
            </a:extLst>
          </p:cNvPr>
          <p:cNvSpPr txBox="1">
            <a:spLocks/>
          </p:cNvSpPr>
          <p:nvPr/>
        </p:nvSpPr>
        <p:spPr>
          <a:xfrm>
            <a:off x="8355110" y="5102948"/>
            <a:ext cx="2701144"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Cuáles son las restricciones y limitaciones que afectarán a la solución y a su éxito</a:t>
            </a:r>
          </a:p>
        </p:txBody>
      </p:sp>
      <p:sp>
        <p:nvSpPr>
          <p:cNvPr id="49" name="Subtitle 2">
            <a:extLst>
              <a:ext uri="{FF2B5EF4-FFF2-40B4-BE49-F238E27FC236}">
                <a16:creationId xmlns:a16="http://schemas.microsoft.com/office/drawing/2014/main" xmlns="" id="{0FC92B80-E322-492E-A503-2BEC0A442E60}"/>
              </a:ext>
            </a:extLst>
          </p:cNvPr>
          <p:cNvSpPr txBox="1">
            <a:spLocks/>
          </p:cNvSpPr>
          <p:nvPr/>
        </p:nvSpPr>
        <p:spPr>
          <a:xfrm>
            <a:off x="4827543" y="3779337"/>
            <a:ext cx="2597859"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Quién está involucrado en el asunto </a:t>
            </a:r>
            <a:b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b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 quiénes participarán</a:t>
            </a:r>
            <a:b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b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en la aplicación de las soluciones?</a:t>
            </a:r>
          </a:p>
        </p:txBody>
      </p:sp>
      <p:sp>
        <p:nvSpPr>
          <p:cNvPr id="50" name="Subtitle 2">
            <a:extLst>
              <a:ext uri="{FF2B5EF4-FFF2-40B4-BE49-F238E27FC236}">
                <a16:creationId xmlns:a16="http://schemas.microsoft.com/office/drawing/2014/main" xmlns="" id="{A8D31553-AB28-4805-85B4-3D68A31A7121}"/>
              </a:ext>
            </a:extLst>
          </p:cNvPr>
          <p:cNvSpPr txBox="1">
            <a:spLocks/>
          </p:cNvSpPr>
          <p:nvPr/>
        </p:nvSpPr>
        <p:spPr>
          <a:xfrm>
            <a:off x="8821138" y="3772485"/>
            <a:ext cx="2466387"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¿A quién pertenece el proceso                       o la situación que está investigando?</a:t>
            </a:r>
          </a:p>
        </p:txBody>
      </p:sp>
      <p:sp>
        <p:nvSpPr>
          <p:cNvPr id="57" name="TextBox 33">
            <a:extLst>
              <a:ext uri="{FF2B5EF4-FFF2-40B4-BE49-F238E27FC236}">
                <a16:creationId xmlns:a16="http://schemas.microsoft.com/office/drawing/2014/main" xmlns="" id="{4C27C34E-3711-4C82-98E0-91BD04761520}"/>
              </a:ext>
            </a:extLst>
          </p:cNvPr>
          <p:cNvSpPr txBox="1"/>
          <p:nvPr/>
        </p:nvSpPr>
        <p:spPr>
          <a:xfrm>
            <a:off x="4599671" y="4816224"/>
            <a:ext cx="2180212" cy="338554"/>
          </a:xfrm>
          <a:prstGeom prst="rect">
            <a:avLst/>
          </a:prstGeom>
          <a:noFill/>
        </p:spPr>
        <p:txBody>
          <a:bodyPr wrap="none" rtlCol="0" anchor="ctr" anchorCtr="0">
            <a:spAutoFit/>
          </a:bodyPr>
          <a:lstStyle/>
          <a:p>
            <a:r>
              <a:rPr lang="en-GB" sz="1600" b="1" dirty="0">
                <a:solidFill>
                  <a:schemeClr val="tx2"/>
                </a:solidFill>
                <a:latin typeface="Poppins" pitchFamily="2" charset="77"/>
                <a:ea typeface="League Spartan" charset="0"/>
                <a:cs typeface="Poppins" pitchFamily="2" charset="77"/>
              </a:rPr>
              <a:t>Proceso de transformación</a:t>
            </a:r>
          </a:p>
        </p:txBody>
      </p:sp>
      <p:sp>
        <p:nvSpPr>
          <p:cNvPr id="58" name="TextBox 34">
            <a:extLst>
              <a:ext uri="{FF2B5EF4-FFF2-40B4-BE49-F238E27FC236}">
                <a16:creationId xmlns:a16="http://schemas.microsoft.com/office/drawing/2014/main" xmlns="" id="{118D695A-F4D9-48C7-B848-B2DB17E03624}"/>
              </a:ext>
            </a:extLst>
          </p:cNvPr>
          <p:cNvSpPr txBox="1"/>
          <p:nvPr/>
        </p:nvSpPr>
        <p:spPr>
          <a:xfrm>
            <a:off x="5107087" y="2094411"/>
            <a:ext cx="1005916" cy="338554"/>
          </a:xfrm>
          <a:prstGeom prst="rect">
            <a:avLst/>
          </a:prstGeom>
          <a:noFill/>
        </p:spPr>
        <p:txBody>
          <a:bodyPr wrap="none" rtlCol="0" anchor="ctr" anchorCtr="0">
            <a:spAutoFit/>
          </a:bodyPr>
          <a:lstStyle/>
          <a:p>
            <a:r>
              <a:rPr lang="en-GB" sz="1600" b="1" dirty="0">
                <a:solidFill>
                  <a:schemeClr val="tx2"/>
                </a:solidFill>
                <a:latin typeface="Poppins" pitchFamily="2" charset="77"/>
                <a:ea typeface="League Spartan" charset="0"/>
                <a:cs typeface="Poppins" pitchFamily="2" charset="77"/>
              </a:rPr>
              <a:t>Cliente</a:t>
            </a:r>
          </a:p>
        </p:txBody>
      </p:sp>
      <p:sp>
        <p:nvSpPr>
          <p:cNvPr id="59" name="TextBox 35">
            <a:extLst>
              <a:ext uri="{FF2B5EF4-FFF2-40B4-BE49-F238E27FC236}">
                <a16:creationId xmlns:a16="http://schemas.microsoft.com/office/drawing/2014/main" xmlns="" id="{21282498-1D83-4A34-8FD8-E2FFE81F1107}"/>
              </a:ext>
            </a:extLst>
          </p:cNvPr>
          <p:cNvSpPr txBox="1"/>
          <p:nvPr/>
        </p:nvSpPr>
        <p:spPr>
          <a:xfrm>
            <a:off x="8456933" y="4764394"/>
            <a:ext cx="2436501" cy="338554"/>
          </a:xfrm>
          <a:prstGeom prst="rect">
            <a:avLst/>
          </a:prstGeom>
          <a:noFill/>
        </p:spPr>
        <p:txBody>
          <a:bodyPr wrap="none" rtlCol="0" anchor="ctr" anchorCtr="0">
            <a:spAutoFit/>
          </a:bodyPr>
          <a:lstStyle/>
          <a:p>
            <a:r>
              <a:rPr lang="en-GB" sz="1600" b="1" dirty="0">
                <a:solidFill>
                  <a:srgbClr val="70AD47"/>
                </a:solidFill>
                <a:latin typeface="Poppins" pitchFamily="2" charset="77"/>
                <a:ea typeface="League Spartan" charset="0"/>
                <a:cs typeface="Poppins" pitchFamily="2" charset="77"/>
              </a:rPr>
              <a:t>Limitaciones medioambientales</a:t>
            </a:r>
          </a:p>
        </p:txBody>
      </p:sp>
      <p:sp>
        <p:nvSpPr>
          <p:cNvPr id="60" name="TextBox 36">
            <a:extLst>
              <a:ext uri="{FF2B5EF4-FFF2-40B4-BE49-F238E27FC236}">
                <a16:creationId xmlns:a16="http://schemas.microsoft.com/office/drawing/2014/main" xmlns="" id="{903A4883-E309-4AD7-8AA9-0D96A994BFFB}"/>
              </a:ext>
            </a:extLst>
          </p:cNvPr>
          <p:cNvSpPr txBox="1"/>
          <p:nvPr/>
        </p:nvSpPr>
        <p:spPr>
          <a:xfrm>
            <a:off x="9134898" y="2130497"/>
            <a:ext cx="1179105" cy="338554"/>
          </a:xfrm>
          <a:prstGeom prst="rect">
            <a:avLst/>
          </a:prstGeom>
          <a:noFill/>
        </p:spPr>
        <p:txBody>
          <a:bodyPr wrap="none" rtlCol="0" anchor="ctr" anchorCtr="0">
            <a:spAutoFit/>
          </a:bodyPr>
          <a:lstStyle/>
          <a:p>
            <a:r>
              <a:rPr lang="en-GB" sz="1600" b="1" dirty="0">
                <a:solidFill>
                  <a:srgbClr val="ED7D31"/>
                </a:solidFill>
                <a:latin typeface="Poppins" pitchFamily="2" charset="77"/>
                <a:ea typeface="League Spartan" charset="0"/>
                <a:cs typeface="Poppins" pitchFamily="2" charset="77"/>
              </a:rPr>
              <a:t>Visión del mundo</a:t>
            </a:r>
          </a:p>
        </p:txBody>
      </p:sp>
      <p:sp>
        <p:nvSpPr>
          <p:cNvPr id="61" name="TextBox 37">
            <a:extLst>
              <a:ext uri="{FF2B5EF4-FFF2-40B4-BE49-F238E27FC236}">
                <a16:creationId xmlns:a16="http://schemas.microsoft.com/office/drawing/2014/main" xmlns="" id="{FF3B6E79-0142-4F6A-88CB-D08130B3C651}"/>
              </a:ext>
            </a:extLst>
          </p:cNvPr>
          <p:cNvSpPr txBox="1"/>
          <p:nvPr/>
        </p:nvSpPr>
        <p:spPr>
          <a:xfrm>
            <a:off x="4967043" y="3433931"/>
            <a:ext cx="728405" cy="338554"/>
          </a:xfrm>
          <a:prstGeom prst="rect">
            <a:avLst/>
          </a:prstGeom>
          <a:noFill/>
        </p:spPr>
        <p:txBody>
          <a:bodyPr wrap="none" rtlCol="0" anchor="ctr" anchorCtr="0">
            <a:spAutoFit/>
          </a:bodyPr>
          <a:lstStyle/>
          <a:p>
            <a:r>
              <a:rPr lang="en-GB" sz="1600" b="1" dirty="0">
                <a:solidFill>
                  <a:schemeClr val="tx2"/>
                </a:solidFill>
                <a:latin typeface="Poppins" pitchFamily="2" charset="77"/>
                <a:ea typeface="League Spartan" charset="0"/>
                <a:cs typeface="Poppins" pitchFamily="2" charset="77"/>
              </a:rPr>
              <a:t>Actores</a:t>
            </a:r>
          </a:p>
        </p:txBody>
      </p:sp>
      <p:sp>
        <p:nvSpPr>
          <p:cNvPr id="62" name="TextBox 38">
            <a:extLst>
              <a:ext uri="{FF2B5EF4-FFF2-40B4-BE49-F238E27FC236}">
                <a16:creationId xmlns:a16="http://schemas.microsoft.com/office/drawing/2014/main" xmlns="" id="{7B809E66-0CF9-4B10-9E6C-19DC00B239E9}"/>
              </a:ext>
            </a:extLst>
          </p:cNvPr>
          <p:cNvSpPr txBox="1"/>
          <p:nvPr/>
        </p:nvSpPr>
        <p:spPr>
          <a:xfrm>
            <a:off x="8841283" y="3468484"/>
            <a:ext cx="763351" cy="338554"/>
          </a:xfrm>
          <a:prstGeom prst="rect">
            <a:avLst/>
          </a:prstGeom>
          <a:noFill/>
        </p:spPr>
        <p:txBody>
          <a:bodyPr wrap="none" rtlCol="0" anchor="ctr" anchorCtr="0">
            <a:spAutoFit/>
          </a:bodyPr>
          <a:lstStyle/>
          <a:p>
            <a:r>
              <a:rPr lang="en-GB" sz="1600" b="1" dirty="0">
                <a:solidFill>
                  <a:srgbClr val="245473"/>
                </a:solidFill>
                <a:latin typeface="Poppins" pitchFamily="2" charset="77"/>
                <a:ea typeface="League Spartan" charset="0"/>
                <a:cs typeface="Poppins" pitchFamily="2" charset="77"/>
              </a:rPr>
              <a:t>Propietario</a:t>
            </a:r>
          </a:p>
        </p:txBody>
      </p:sp>
      <p:sp>
        <p:nvSpPr>
          <p:cNvPr id="63" name="TextBox 34">
            <a:extLst>
              <a:ext uri="{FF2B5EF4-FFF2-40B4-BE49-F238E27FC236}">
                <a16:creationId xmlns:a16="http://schemas.microsoft.com/office/drawing/2014/main" xmlns="" id="{5E193A30-A7E6-4E65-815C-CA9958FF8F53}"/>
              </a:ext>
            </a:extLst>
          </p:cNvPr>
          <p:cNvSpPr txBox="1"/>
          <p:nvPr/>
        </p:nvSpPr>
        <p:spPr>
          <a:xfrm>
            <a:off x="4294702" y="2244488"/>
            <a:ext cx="455574" cy="707886"/>
          </a:xfrm>
          <a:prstGeom prst="rect">
            <a:avLst/>
          </a:prstGeom>
          <a:noFill/>
        </p:spPr>
        <p:txBody>
          <a:bodyPr wrap="none" rtlCol="0" anchor="ctr" anchorCtr="0">
            <a:spAutoFit/>
          </a:bodyPr>
          <a:lstStyle/>
          <a:p>
            <a:r>
              <a:rPr lang="en-GB" sz="4000" b="1" dirty="0">
                <a:solidFill>
                  <a:schemeClr val="bg1"/>
                </a:solidFill>
                <a:latin typeface="Poppins" pitchFamily="2" charset="77"/>
                <a:ea typeface="League Spartan" charset="0"/>
                <a:cs typeface="Poppins" pitchFamily="2" charset="77"/>
              </a:rPr>
              <a:t>C</a:t>
            </a:r>
          </a:p>
        </p:txBody>
      </p:sp>
      <p:sp>
        <p:nvSpPr>
          <p:cNvPr id="64" name="TextBox 34">
            <a:extLst>
              <a:ext uri="{FF2B5EF4-FFF2-40B4-BE49-F238E27FC236}">
                <a16:creationId xmlns:a16="http://schemas.microsoft.com/office/drawing/2014/main" xmlns="" id="{53D08255-214B-450A-8ED9-D7882F754155}"/>
              </a:ext>
            </a:extLst>
          </p:cNvPr>
          <p:cNvSpPr txBox="1"/>
          <p:nvPr/>
        </p:nvSpPr>
        <p:spPr>
          <a:xfrm>
            <a:off x="4073090" y="3628976"/>
            <a:ext cx="495649" cy="707886"/>
          </a:xfrm>
          <a:prstGeom prst="rect">
            <a:avLst/>
          </a:prstGeom>
          <a:noFill/>
        </p:spPr>
        <p:txBody>
          <a:bodyPr wrap="none" rtlCol="0" anchor="ctr" anchorCtr="0">
            <a:spAutoFit/>
          </a:bodyPr>
          <a:lstStyle/>
          <a:p>
            <a:r>
              <a:rPr lang="en-GB" sz="4000" b="1" dirty="0">
                <a:solidFill>
                  <a:schemeClr val="bg1"/>
                </a:solidFill>
                <a:latin typeface="Poppins" pitchFamily="2" charset="77"/>
                <a:ea typeface="League Spartan" charset="0"/>
                <a:cs typeface="Poppins" pitchFamily="2" charset="77"/>
              </a:rPr>
              <a:t>A</a:t>
            </a:r>
          </a:p>
        </p:txBody>
      </p:sp>
      <p:sp>
        <p:nvSpPr>
          <p:cNvPr id="65" name="TextBox 34">
            <a:extLst>
              <a:ext uri="{FF2B5EF4-FFF2-40B4-BE49-F238E27FC236}">
                <a16:creationId xmlns:a16="http://schemas.microsoft.com/office/drawing/2014/main" xmlns="" id="{A5D61C60-45A5-4541-8D60-1FB2C969C310}"/>
              </a:ext>
            </a:extLst>
          </p:cNvPr>
          <p:cNvSpPr txBox="1"/>
          <p:nvPr/>
        </p:nvSpPr>
        <p:spPr>
          <a:xfrm>
            <a:off x="3762136" y="4985501"/>
            <a:ext cx="437940" cy="707886"/>
          </a:xfrm>
          <a:prstGeom prst="rect">
            <a:avLst/>
          </a:prstGeom>
          <a:noFill/>
        </p:spPr>
        <p:txBody>
          <a:bodyPr wrap="none" rtlCol="0" anchor="ctr" anchorCtr="0">
            <a:spAutoFit/>
          </a:bodyPr>
          <a:lstStyle/>
          <a:p>
            <a:r>
              <a:rPr lang="en-GB" sz="4000" b="1" dirty="0">
                <a:solidFill>
                  <a:schemeClr val="bg1"/>
                </a:solidFill>
                <a:latin typeface="Poppins" pitchFamily="2" charset="77"/>
                <a:ea typeface="League Spartan" charset="0"/>
                <a:cs typeface="Poppins" pitchFamily="2" charset="77"/>
              </a:rPr>
              <a:t>T</a:t>
            </a:r>
          </a:p>
        </p:txBody>
      </p:sp>
      <p:sp>
        <p:nvSpPr>
          <p:cNvPr id="66" name="TextBox 34">
            <a:extLst>
              <a:ext uri="{FF2B5EF4-FFF2-40B4-BE49-F238E27FC236}">
                <a16:creationId xmlns:a16="http://schemas.microsoft.com/office/drawing/2014/main" xmlns="" id="{AE03B651-10A7-45DA-AE22-7C34AF716FBE}"/>
              </a:ext>
            </a:extLst>
          </p:cNvPr>
          <p:cNvSpPr txBox="1"/>
          <p:nvPr/>
        </p:nvSpPr>
        <p:spPr>
          <a:xfrm>
            <a:off x="8253830" y="2241919"/>
            <a:ext cx="649537" cy="707886"/>
          </a:xfrm>
          <a:prstGeom prst="rect">
            <a:avLst/>
          </a:prstGeom>
          <a:noFill/>
        </p:spPr>
        <p:txBody>
          <a:bodyPr wrap="none" rtlCol="0" anchor="ctr" anchorCtr="0">
            <a:spAutoFit/>
          </a:bodyPr>
          <a:lstStyle/>
          <a:p>
            <a:r>
              <a:rPr lang="en-GB" sz="4000" b="1" dirty="0">
                <a:solidFill>
                  <a:schemeClr val="bg1"/>
                </a:solidFill>
                <a:latin typeface="Poppins" pitchFamily="2" charset="77"/>
                <a:ea typeface="League Spartan" charset="0"/>
                <a:cs typeface="Poppins" pitchFamily="2" charset="77"/>
              </a:rPr>
              <a:t>W</a:t>
            </a:r>
          </a:p>
        </p:txBody>
      </p:sp>
      <p:sp>
        <p:nvSpPr>
          <p:cNvPr id="67" name="TextBox 34">
            <a:extLst>
              <a:ext uri="{FF2B5EF4-FFF2-40B4-BE49-F238E27FC236}">
                <a16:creationId xmlns:a16="http://schemas.microsoft.com/office/drawing/2014/main" xmlns="" id="{C8EC9757-454C-45CC-8CFF-7621E7D78D57}"/>
              </a:ext>
            </a:extLst>
          </p:cNvPr>
          <p:cNvSpPr txBox="1"/>
          <p:nvPr/>
        </p:nvSpPr>
        <p:spPr>
          <a:xfrm>
            <a:off x="7998445" y="3628976"/>
            <a:ext cx="530915" cy="707886"/>
          </a:xfrm>
          <a:prstGeom prst="rect">
            <a:avLst/>
          </a:prstGeom>
          <a:noFill/>
        </p:spPr>
        <p:txBody>
          <a:bodyPr wrap="none" rtlCol="0" anchor="ctr" anchorCtr="0">
            <a:spAutoFit/>
          </a:bodyPr>
          <a:lstStyle/>
          <a:p>
            <a:r>
              <a:rPr lang="en-GB" sz="4000" b="1" dirty="0">
                <a:solidFill>
                  <a:schemeClr val="bg1"/>
                </a:solidFill>
                <a:latin typeface="Poppins" pitchFamily="2" charset="77"/>
                <a:ea typeface="League Spartan" charset="0"/>
                <a:cs typeface="Poppins" pitchFamily="2" charset="77"/>
              </a:rPr>
              <a:t>O</a:t>
            </a:r>
          </a:p>
        </p:txBody>
      </p:sp>
      <p:sp>
        <p:nvSpPr>
          <p:cNvPr id="91" name="TextBox 34">
            <a:extLst>
              <a:ext uri="{FF2B5EF4-FFF2-40B4-BE49-F238E27FC236}">
                <a16:creationId xmlns:a16="http://schemas.microsoft.com/office/drawing/2014/main" xmlns="" id="{F80CA0FF-E4E5-4BB0-A463-9FFF80A45305}"/>
              </a:ext>
            </a:extLst>
          </p:cNvPr>
          <p:cNvSpPr txBox="1"/>
          <p:nvPr/>
        </p:nvSpPr>
        <p:spPr>
          <a:xfrm>
            <a:off x="7650474" y="4955443"/>
            <a:ext cx="434734" cy="707886"/>
          </a:xfrm>
          <a:prstGeom prst="rect">
            <a:avLst/>
          </a:prstGeom>
          <a:noFill/>
        </p:spPr>
        <p:txBody>
          <a:bodyPr wrap="none" rtlCol="0" anchor="ctr" anchorCtr="0">
            <a:spAutoFit/>
          </a:bodyPr>
          <a:lstStyle/>
          <a:p>
            <a:r>
              <a:rPr lang="en-GB" sz="4000" b="1" dirty="0">
                <a:solidFill>
                  <a:schemeClr val="bg1"/>
                </a:solidFill>
                <a:latin typeface="Poppins" pitchFamily="2" charset="77"/>
                <a:ea typeface="League Spartan" charset="0"/>
                <a:cs typeface="Poppins" pitchFamily="2" charset="77"/>
              </a:rPr>
              <a:t>E</a:t>
            </a:r>
          </a:p>
        </p:txBody>
      </p:sp>
    </p:spTree>
    <p:extLst>
      <p:ext uri="{BB962C8B-B14F-4D97-AF65-F5344CB8AC3E}">
        <p14:creationId xmlns:p14="http://schemas.microsoft.com/office/powerpoint/2010/main" val="2611666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92678" y="697931"/>
            <a:ext cx="8852375" cy="697353"/>
          </a:xfrm>
        </p:spPr>
        <p:txBody>
          <a:bodyPr>
            <a:normAutofit/>
          </a:bodyPr>
          <a:lstStyle/>
          <a:p>
            <a:r>
              <a:rPr lang="en-GB" dirty="0"/>
              <a:t>Paso 4 Análisis de la causa raíz, determinar las causas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3046" y="1840144"/>
            <a:ext cx="4006296" cy="532996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Utilizar un enfoque estratégico para determinar la(s) causa(s) raíz(es)</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Indicadores de que ha encontrado la causa raíz:</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Acuerdo sobre la causa principal</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La causa es lógica, tiene sentido y aporta claridad al problema</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La causa es algo en lo que se puede influir y controlar</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Si se resuelve la causa, hay una esperanza realista de que el problema pueda reducirse o prevenirse en el futuro.</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Las herramientas que le ayudarán a identificar las causas raíz son los 5 porqués, el análisis de Pareto, el diagrama de afinidad o el diagrama de espina de pescado que se explican más adelante en este módulo</a:t>
            </a: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84652"/>
            <a:ext cx="1609030"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06. Evaluación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106638"/>
            <a:ext cx="2402645"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04. Determinar las causas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415232" y="3745914"/>
            <a:ext cx="1653722"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02. Definiciones</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38620"/>
            <a:ext cx="1100878"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01. Equipo</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74886"/>
            <a:ext cx="1890454"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03. Análisis de datos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88252"/>
            <a:ext cx="2861617"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05. Planificación de la mejora</a:t>
            </a:r>
          </a:p>
        </p:txBody>
      </p:sp>
    </p:spTree>
    <p:extLst>
      <p:ext uri="{BB962C8B-B14F-4D97-AF65-F5344CB8AC3E}">
        <p14:creationId xmlns:p14="http://schemas.microsoft.com/office/powerpoint/2010/main" val="3311341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73353" y="687379"/>
            <a:ext cx="9192618" cy="821673"/>
          </a:xfrm>
        </p:spPr>
        <p:txBody>
          <a:bodyPr>
            <a:normAutofit fontScale="92500"/>
          </a:bodyPr>
          <a:lstStyle/>
          <a:p>
            <a:r>
              <a:rPr lang="en-GB" dirty="0"/>
              <a:t>Paso 5 Análisis de la causa raíz, planificación de la mejora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7382" y="1988668"/>
            <a:ext cx="4422907"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00" dirty="0">
                <a:solidFill>
                  <a:srgbClr val="245473"/>
                </a:solidFill>
                <a:latin typeface="+mj-lt"/>
                <a:ea typeface="Open Sans Light" panose="020B0306030504020204" pitchFamily="34" charset="0"/>
                <a:cs typeface="Open Sans Light" panose="020B0306030504020204" pitchFamily="34" charset="0"/>
              </a:rPr>
              <a:t>El plan de mejora debe incluir:</a:t>
            </a:r>
          </a:p>
          <a:p>
            <a:pPr marL="285750" indent="-285750" algn="l">
              <a:lnSpc>
                <a:spcPct val="100000"/>
              </a:lnSpc>
              <a:spcBef>
                <a:spcPts val="600"/>
              </a:spcBef>
              <a:buFont typeface="Wingdings" panose="05000000000000000000" pitchFamily="2" charset="2"/>
              <a:buChar char="à"/>
            </a:pPr>
            <a:r>
              <a:rPr lang="en-GB" sz="2100" dirty="0">
                <a:solidFill>
                  <a:srgbClr val="245473"/>
                </a:solidFill>
                <a:latin typeface="+mj-lt"/>
                <a:ea typeface="Open Sans Light" panose="020B0306030504020204" pitchFamily="34" charset="0"/>
                <a:cs typeface="Open Sans Light" panose="020B0306030504020204" pitchFamily="34" charset="0"/>
              </a:rPr>
              <a:t>Relación lógica entre la causa raíz y las actividades de mejora</a:t>
            </a:r>
          </a:p>
          <a:p>
            <a:pPr marL="285750" indent="-285750" algn="l">
              <a:lnSpc>
                <a:spcPct val="100000"/>
              </a:lnSpc>
              <a:spcBef>
                <a:spcPts val="600"/>
              </a:spcBef>
              <a:buFont typeface="Wingdings" panose="05000000000000000000" pitchFamily="2" charset="2"/>
              <a:buChar char="à"/>
            </a:pPr>
            <a:r>
              <a:rPr lang="en-GB" sz="2100" dirty="0">
                <a:solidFill>
                  <a:srgbClr val="245473"/>
                </a:solidFill>
                <a:latin typeface="+mj-lt"/>
                <a:ea typeface="Open Sans Light" panose="020B0306030504020204" pitchFamily="34" charset="0"/>
                <a:cs typeface="Open Sans Light" panose="020B0306030504020204" pitchFamily="34" charset="0"/>
              </a:rPr>
              <a:t>Prácticas basadas en la evidencia</a:t>
            </a:r>
          </a:p>
          <a:p>
            <a:pPr marL="285750" indent="-285750" algn="l">
              <a:lnSpc>
                <a:spcPct val="100000"/>
              </a:lnSpc>
              <a:spcBef>
                <a:spcPts val="600"/>
              </a:spcBef>
              <a:buFont typeface="Wingdings" panose="05000000000000000000" pitchFamily="2" charset="2"/>
              <a:buChar char="à"/>
            </a:pPr>
            <a:r>
              <a:rPr lang="en-GB" sz="2100" dirty="0">
                <a:solidFill>
                  <a:srgbClr val="245473"/>
                </a:solidFill>
                <a:latin typeface="+mj-lt"/>
                <a:ea typeface="Open Sans Light" panose="020B0306030504020204" pitchFamily="34" charset="0"/>
                <a:cs typeface="Open Sans Light" panose="020B0306030504020204" pitchFamily="34" charset="0"/>
              </a:rPr>
              <a:t>Resultados a corto y largo plazo, calendarios y medidas de acción para las actividades de mejora</a:t>
            </a:r>
          </a:p>
          <a:p>
            <a:pPr marL="285750" indent="-285750" algn="l">
              <a:lnSpc>
                <a:spcPct val="100000"/>
              </a:lnSpc>
              <a:spcBef>
                <a:spcPts val="600"/>
              </a:spcBef>
              <a:buFont typeface="Wingdings" panose="05000000000000000000" pitchFamily="2" charset="2"/>
              <a:buChar char="à"/>
            </a:pPr>
            <a:r>
              <a:rPr lang="en-GB" sz="2100" dirty="0">
                <a:solidFill>
                  <a:srgbClr val="245473"/>
                </a:solidFill>
                <a:latin typeface="+mj-lt"/>
                <a:ea typeface="Open Sans Light" panose="020B0306030504020204" pitchFamily="34" charset="0"/>
                <a:cs typeface="Open Sans Light" panose="020B0306030504020204" pitchFamily="34" charset="0"/>
              </a:rPr>
              <a:t>Personal (y socios) identificados para desarrollar, implementar, supervisar y evaluar la actividad de mejora</a:t>
            </a:r>
          </a:p>
          <a:p>
            <a:pPr marL="285750" indent="-285750" algn="l">
              <a:lnSpc>
                <a:spcPct val="100000"/>
              </a:lnSpc>
              <a:spcBef>
                <a:spcPts val="600"/>
              </a:spcBef>
              <a:buFont typeface="Wingdings" panose="05000000000000000000" pitchFamily="2" charset="2"/>
              <a:buChar char="à"/>
            </a:pPr>
            <a:r>
              <a:rPr lang="en-GB" sz="2100" dirty="0">
                <a:solidFill>
                  <a:srgbClr val="245473"/>
                </a:solidFill>
                <a:latin typeface="+mj-lt"/>
                <a:ea typeface="Open Sans Light" panose="020B0306030504020204" pitchFamily="34" charset="0"/>
                <a:cs typeface="Open Sans Light" panose="020B0306030504020204" pitchFamily="34" charset="0"/>
              </a:rPr>
              <a:t>Recoger datos para evaluar los resultados de las actividades de mejora</a:t>
            </a: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73635"/>
            <a:ext cx="1609030"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06. Evaluación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106638"/>
            <a:ext cx="2402645"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04. Determinar las causas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415232" y="3745914"/>
            <a:ext cx="1653722"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02. Definiciones</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38620"/>
            <a:ext cx="1100878"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01. Equipo</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51225"/>
            <a:ext cx="1890454"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03. Análisis de datos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64380"/>
            <a:ext cx="2861617" cy="400110"/>
          </a:xfrm>
          <a:prstGeom prst="rect">
            <a:avLst/>
          </a:prstGeom>
          <a:noFill/>
        </p:spPr>
        <p:txBody>
          <a:bodyPr wrap="none" rtlCol="0" anchor="ctr" anchorCtr="0">
            <a:spAutoFit/>
          </a:bodyPr>
          <a:lstStyle/>
          <a:p>
            <a:pPr algn="r"/>
            <a:r>
              <a:rPr lang="en-GB" sz="2000" b="1" dirty="0">
                <a:solidFill>
                  <a:schemeClr val="tx2"/>
                </a:solidFill>
                <a:latin typeface="+mj-lt"/>
                <a:ea typeface="League Spartan" charset="0"/>
                <a:cs typeface="Poppins" pitchFamily="2" charset="77"/>
              </a:rPr>
              <a:t>05. Planificación de la mejora</a:t>
            </a:r>
          </a:p>
        </p:txBody>
      </p:sp>
    </p:spTree>
    <p:extLst>
      <p:ext uri="{BB962C8B-B14F-4D97-AF65-F5344CB8AC3E}">
        <p14:creationId xmlns:p14="http://schemas.microsoft.com/office/powerpoint/2010/main" val="3736105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90868" y="2142759"/>
            <a:ext cx="3175504"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evaluación sistemática le permite determinar si las actividades planificadas se llevan a cabo eficazmente según lo previsto y en qué medida está logrando resultados a corto y largo plazo. </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68" name="Freeform 5">
            <a:extLst>
              <a:ext uri="{FF2B5EF4-FFF2-40B4-BE49-F238E27FC236}">
                <a16:creationId xmlns:a16="http://schemas.microsoft.com/office/drawing/2014/main" xmlns="" id="{BD570C19-C14C-4625-9AE4-BE3853D0F8DD}"/>
              </a:ext>
            </a:extLst>
          </p:cNvPr>
          <p:cNvSpPr>
            <a:spLocks/>
          </p:cNvSpPr>
          <p:nvPr/>
        </p:nvSpPr>
        <p:spPr bwMode="auto">
          <a:xfrm>
            <a:off x="6423495" y="3434042"/>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69" name="Freeform 6">
            <a:extLst>
              <a:ext uri="{FF2B5EF4-FFF2-40B4-BE49-F238E27FC236}">
                <a16:creationId xmlns:a16="http://schemas.microsoft.com/office/drawing/2014/main" xmlns="" id="{56C93D2E-27DA-466B-B165-DA09A7937F79}"/>
              </a:ext>
            </a:extLst>
          </p:cNvPr>
          <p:cNvSpPr>
            <a:spLocks/>
          </p:cNvSpPr>
          <p:nvPr/>
        </p:nvSpPr>
        <p:spPr bwMode="auto">
          <a:xfrm>
            <a:off x="8083511" y="4335956"/>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0" name="Freeform 7">
            <a:extLst>
              <a:ext uri="{FF2B5EF4-FFF2-40B4-BE49-F238E27FC236}">
                <a16:creationId xmlns:a16="http://schemas.microsoft.com/office/drawing/2014/main" xmlns="" id="{C1320645-D783-4A1D-B19B-42F781BBC131}"/>
              </a:ext>
            </a:extLst>
          </p:cNvPr>
          <p:cNvSpPr>
            <a:spLocks/>
          </p:cNvSpPr>
          <p:nvPr/>
        </p:nvSpPr>
        <p:spPr bwMode="auto">
          <a:xfrm>
            <a:off x="6423494" y="4335956"/>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1" name="Freeform 5">
            <a:extLst>
              <a:ext uri="{FF2B5EF4-FFF2-40B4-BE49-F238E27FC236}">
                <a16:creationId xmlns:a16="http://schemas.microsoft.com/office/drawing/2014/main" xmlns="" id="{6EFB2D75-A345-4B2C-90C8-D7E2B235A934}"/>
              </a:ext>
            </a:extLst>
          </p:cNvPr>
          <p:cNvSpPr>
            <a:spLocks/>
          </p:cNvSpPr>
          <p:nvPr/>
        </p:nvSpPr>
        <p:spPr bwMode="auto">
          <a:xfrm>
            <a:off x="6703805" y="3180691"/>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2" name="Freeform 6">
            <a:extLst>
              <a:ext uri="{FF2B5EF4-FFF2-40B4-BE49-F238E27FC236}">
                <a16:creationId xmlns:a16="http://schemas.microsoft.com/office/drawing/2014/main" xmlns="" id="{4D98A4EF-B473-47BA-9381-2D8CAF134B03}"/>
              </a:ext>
            </a:extLst>
          </p:cNvPr>
          <p:cNvSpPr>
            <a:spLocks/>
          </p:cNvSpPr>
          <p:nvPr/>
        </p:nvSpPr>
        <p:spPr bwMode="auto">
          <a:xfrm>
            <a:off x="8083512" y="3930309"/>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3" name="Freeform 7">
            <a:extLst>
              <a:ext uri="{FF2B5EF4-FFF2-40B4-BE49-F238E27FC236}">
                <a16:creationId xmlns:a16="http://schemas.microsoft.com/office/drawing/2014/main" xmlns="" id="{88FA3384-B961-4711-A319-571413E0BE3D}"/>
              </a:ext>
            </a:extLst>
          </p:cNvPr>
          <p:cNvSpPr>
            <a:spLocks/>
          </p:cNvSpPr>
          <p:nvPr/>
        </p:nvSpPr>
        <p:spPr bwMode="auto">
          <a:xfrm>
            <a:off x="6703805" y="3930309"/>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4" name="Freeform 19">
            <a:extLst>
              <a:ext uri="{FF2B5EF4-FFF2-40B4-BE49-F238E27FC236}">
                <a16:creationId xmlns:a16="http://schemas.microsoft.com/office/drawing/2014/main" xmlns="" id="{6F31A220-A2ED-4981-8AEF-31BA0FECCFAE}"/>
              </a:ext>
            </a:extLst>
          </p:cNvPr>
          <p:cNvSpPr>
            <a:spLocks/>
          </p:cNvSpPr>
          <p:nvPr/>
        </p:nvSpPr>
        <p:spPr bwMode="auto">
          <a:xfrm>
            <a:off x="6969210" y="2964435"/>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5" name="Freeform 20">
            <a:extLst>
              <a:ext uri="{FF2B5EF4-FFF2-40B4-BE49-F238E27FC236}">
                <a16:creationId xmlns:a16="http://schemas.microsoft.com/office/drawing/2014/main" xmlns="" id="{E8195B65-A3FD-452F-9EDC-C31D2B7B2822}"/>
              </a:ext>
            </a:extLst>
          </p:cNvPr>
          <p:cNvSpPr>
            <a:spLocks/>
          </p:cNvSpPr>
          <p:nvPr/>
        </p:nvSpPr>
        <p:spPr bwMode="auto">
          <a:xfrm>
            <a:off x="8082035" y="3569507"/>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6" name="Freeform 21">
            <a:extLst>
              <a:ext uri="{FF2B5EF4-FFF2-40B4-BE49-F238E27FC236}">
                <a16:creationId xmlns:a16="http://schemas.microsoft.com/office/drawing/2014/main" xmlns="" id="{8C176A2E-139C-4C69-AFA7-6400A384FD09}"/>
              </a:ext>
            </a:extLst>
          </p:cNvPr>
          <p:cNvSpPr>
            <a:spLocks/>
          </p:cNvSpPr>
          <p:nvPr/>
        </p:nvSpPr>
        <p:spPr bwMode="auto">
          <a:xfrm>
            <a:off x="6969210" y="3569507"/>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7" name="Freeform 11">
            <a:extLst>
              <a:ext uri="{FF2B5EF4-FFF2-40B4-BE49-F238E27FC236}">
                <a16:creationId xmlns:a16="http://schemas.microsoft.com/office/drawing/2014/main" xmlns="" id="{6C26DD2D-C79A-443D-BC16-588678337B3C}"/>
              </a:ext>
            </a:extLst>
          </p:cNvPr>
          <p:cNvSpPr>
            <a:spLocks/>
          </p:cNvSpPr>
          <p:nvPr/>
        </p:nvSpPr>
        <p:spPr bwMode="auto">
          <a:xfrm>
            <a:off x="7295670" y="2869191"/>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8" name="Freeform 12">
            <a:extLst>
              <a:ext uri="{FF2B5EF4-FFF2-40B4-BE49-F238E27FC236}">
                <a16:creationId xmlns:a16="http://schemas.microsoft.com/office/drawing/2014/main" xmlns="" id="{9487D13C-0A3B-411A-A55E-FC1C830EE103}"/>
              </a:ext>
            </a:extLst>
          </p:cNvPr>
          <p:cNvSpPr>
            <a:spLocks/>
          </p:cNvSpPr>
          <p:nvPr/>
        </p:nvSpPr>
        <p:spPr bwMode="auto">
          <a:xfrm>
            <a:off x="8082527" y="3297224"/>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79" name="Freeform 13">
            <a:extLst>
              <a:ext uri="{FF2B5EF4-FFF2-40B4-BE49-F238E27FC236}">
                <a16:creationId xmlns:a16="http://schemas.microsoft.com/office/drawing/2014/main" xmlns="" id="{0020CAAE-1F9F-48B3-8F4D-4D88E02221FB}"/>
              </a:ext>
            </a:extLst>
          </p:cNvPr>
          <p:cNvSpPr>
            <a:spLocks/>
          </p:cNvSpPr>
          <p:nvPr/>
        </p:nvSpPr>
        <p:spPr bwMode="auto">
          <a:xfrm>
            <a:off x="7295671" y="3297224"/>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0" name="Freeform 14">
            <a:extLst>
              <a:ext uri="{FF2B5EF4-FFF2-40B4-BE49-F238E27FC236}">
                <a16:creationId xmlns:a16="http://schemas.microsoft.com/office/drawing/2014/main" xmlns="" id="{1B5334C1-3DFD-44A6-95DF-6C65A6E49D4A}"/>
              </a:ext>
            </a:extLst>
          </p:cNvPr>
          <p:cNvSpPr>
            <a:spLocks/>
          </p:cNvSpPr>
          <p:nvPr/>
        </p:nvSpPr>
        <p:spPr bwMode="auto">
          <a:xfrm>
            <a:off x="7527099" y="2671982"/>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1" name="Freeform 15">
            <a:extLst>
              <a:ext uri="{FF2B5EF4-FFF2-40B4-BE49-F238E27FC236}">
                <a16:creationId xmlns:a16="http://schemas.microsoft.com/office/drawing/2014/main" xmlns="" id="{B8C7D73F-BFCB-40F0-B65B-D3A2BDA8630C}"/>
              </a:ext>
            </a:extLst>
          </p:cNvPr>
          <p:cNvSpPr>
            <a:spLocks/>
          </p:cNvSpPr>
          <p:nvPr/>
        </p:nvSpPr>
        <p:spPr bwMode="auto">
          <a:xfrm>
            <a:off x="8083513" y="2975639"/>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2" name="Freeform 16">
            <a:extLst>
              <a:ext uri="{FF2B5EF4-FFF2-40B4-BE49-F238E27FC236}">
                <a16:creationId xmlns:a16="http://schemas.microsoft.com/office/drawing/2014/main" xmlns="" id="{12607660-9D68-4F74-A7FF-F5A02ED7C650}"/>
              </a:ext>
            </a:extLst>
          </p:cNvPr>
          <p:cNvSpPr>
            <a:spLocks/>
          </p:cNvSpPr>
          <p:nvPr/>
        </p:nvSpPr>
        <p:spPr bwMode="auto">
          <a:xfrm>
            <a:off x="7527099" y="2975639"/>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alpha val="3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3" name="Freeform 17">
            <a:extLst>
              <a:ext uri="{FF2B5EF4-FFF2-40B4-BE49-F238E27FC236}">
                <a16:creationId xmlns:a16="http://schemas.microsoft.com/office/drawing/2014/main" xmlns="" id="{F4AD5132-60D4-432E-AB39-5F008EBC667D}"/>
              </a:ext>
            </a:extLst>
          </p:cNvPr>
          <p:cNvSpPr>
            <a:spLocks/>
          </p:cNvSpPr>
          <p:nvPr/>
        </p:nvSpPr>
        <p:spPr bwMode="auto">
          <a:xfrm>
            <a:off x="7635427" y="2481497"/>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sp>
        <p:nvSpPr>
          <p:cNvPr id="84" name="Freeform 18">
            <a:extLst>
              <a:ext uri="{FF2B5EF4-FFF2-40B4-BE49-F238E27FC236}">
                <a16:creationId xmlns:a16="http://schemas.microsoft.com/office/drawing/2014/main" xmlns="" id="{53DEEB98-E633-4181-9F65-12BCD3E42135}"/>
              </a:ext>
            </a:extLst>
          </p:cNvPr>
          <p:cNvSpPr>
            <a:spLocks/>
          </p:cNvSpPr>
          <p:nvPr/>
        </p:nvSpPr>
        <p:spPr bwMode="auto">
          <a:xfrm>
            <a:off x="7635427" y="2481497"/>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en-GB" sz="4000" dirty="0">
              <a:latin typeface="+mj-lt"/>
            </a:endParaRPr>
          </a:p>
        </p:txBody>
      </p:sp>
      <p:cxnSp>
        <p:nvCxnSpPr>
          <p:cNvPr id="85" name="Straight Arrow Connector 28">
            <a:extLst>
              <a:ext uri="{FF2B5EF4-FFF2-40B4-BE49-F238E27FC236}">
                <a16:creationId xmlns:a16="http://schemas.microsoft.com/office/drawing/2014/main" xmlns="" id="{F7331955-03E9-426C-95C1-C73F8C153614}"/>
              </a:ext>
            </a:extLst>
          </p:cNvPr>
          <p:cNvCxnSpPr>
            <a:cxnSpLocks/>
          </p:cNvCxnSpPr>
          <p:nvPr/>
        </p:nvCxnSpPr>
        <p:spPr>
          <a:xfrm>
            <a:off x="8084481" y="248233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29">
            <a:extLst>
              <a:ext uri="{FF2B5EF4-FFF2-40B4-BE49-F238E27FC236}">
                <a16:creationId xmlns:a16="http://schemas.microsoft.com/office/drawing/2014/main" xmlns="" id="{2F37ADB5-0FBC-4E67-BEBD-FF8E12FE9EAA}"/>
              </a:ext>
            </a:extLst>
          </p:cNvPr>
          <p:cNvCxnSpPr>
            <a:cxnSpLocks/>
          </p:cNvCxnSpPr>
          <p:nvPr/>
        </p:nvCxnSpPr>
        <p:spPr>
          <a:xfrm>
            <a:off x="8860135" y="3307789"/>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30">
            <a:extLst>
              <a:ext uri="{FF2B5EF4-FFF2-40B4-BE49-F238E27FC236}">
                <a16:creationId xmlns:a16="http://schemas.microsoft.com/office/drawing/2014/main" xmlns="" id="{CE592C9B-8C3A-4A81-B516-D66C675FECB2}"/>
              </a:ext>
            </a:extLst>
          </p:cNvPr>
          <p:cNvCxnSpPr>
            <a:cxnSpLocks/>
          </p:cNvCxnSpPr>
          <p:nvPr/>
        </p:nvCxnSpPr>
        <p:spPr>
          <a:xfrm>
            <a:off x="9455907" y="3943165"/>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Arrow Connector 31">
            <a:extLst>
              <a:ext uri="{FF2B5EF4-FFF2-40B4-BE49-F238E27FC236}">
                <a16:creationId xmlns:a16="http://schemas.microsoft.com/office/drawing/2014/main" xmlns="" id="{7D844583-3B27-4D30-BB10-80A742B099F4}"/>
              </a:ext>
            </a:extLst>
          </p:cNvPr>
          <p:cNvCxnSpPr>
            <a:cxnSpLocks/>
          </p:cNvCxnSpPr>
          <p:nvPr/>
        </p:nvCxnSpPr>
        <p:spPr>
          <a:xfrm rot="10800000">
            <a:off x="5570805" y="4338180"/>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32">
            <a:extLst>
              <a:ext uri="{FF2B5EF4-FFF2-40B4-BE49-F238E27FC236}">
                <a16:creationId xmlns:a16="http://schemas.microsoft.com/office/drawing/2014/main" xmlns="" id="{09584BA3-642D-4328-A811-7179FCBB4822}"/>
              </a:ext>
            </a:extLst>
          </p:cNvPr>
          <p:cNvCxnSpPr>
            <a:cxnSpLocks/>
          </p:cNvCxnSpPr>
          <p:nvPr/>
        </p:nvCxnSpPr>
        <p:spPr>
          <a:xfrm rot="10800000">
            <a:off x="6119373" y="3573602"/>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Arrow Connector 33">
            <a:extLst>
              <a:ext uri="{FF2B5EF4-FFF2-40B4-BE49-F238E27FC236}">
                <a16:creationId xmlns:a16="http://schemas.microsoft.com/office/drawing/2014/main" xmlns="" id="{AD132FDE-85F4-43BE-832D-0CADA4F3980D}"/>
              </a:ext>
            </a:extLst>
          </p:cNvPr>
          <p:cNvCxnSpPr>
            <a:cxnSpLocks/>
          </p:cNvCxnSpPr>
          <p:nvPr/>
        </p:nvCxnSpPr>
        <p:spPr>
          <a:xfrm rot="10800000">
            <a:off x="6664169" y="2989181"/>
            <a:ext cx="85747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92" name="TextBox 47">
            <a:extLst>
              <a:ext uri="{FF2B5EF4-FFF2-40B4-BE49-F238E27FC236}">
                <a16:creationId xmlns:a16="http://schemas.microsoft.com/office/drawing/2014/main" xmlns="" id="{25B41076-1DE2-4AA6-8B57-3E822148A060}"/>
              </a:ext>
            </a:extLst>
          </p:cNvPr>
          <p:cNvSpPr txBox="1"/>
          <p:nvPr/>
        </p:nvSpPr>
        <p:spPr>
          <a:xfrm>
            <a:off x="9036023" y="2273635"/>
            <a:ext cx="1609030"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06. Evaluación</a:t>
            </a:r>
          </a:p>
        </p:txBody>
      </p:sp>
      <p:sp>
        <p:nvSpPr>
          <p:cNvPr id="94" name="TextBox 49">
            <a:extLst>
              <a:ext uri="{FF2B5EF4-FFF2-40B4-BE49-F238E27FC236}">
                <a16:creationId xmlns:a16="http://schemas.microsoft.com/office/drawing/2014/main" xmlns="" id="{F53CC3FD-0B57-46E4-804C-A5271A92E7D4}"/>
              </a:ext>
            </a:extLst>
          </p:cNvPr>
          <p:cNvSpPr txBox="1"/>
          <p:nvPr/>
        </p:nvSpPr>
        <p:spPr>
          <a:xfrm>
            <a:off x="9799869" y="3106638"/>
            <a:ext cx="2402645"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04. Determinar las causas</a:t>
            </a:r>
          </a:p>
        </p:txBody>
      </p:sp>
      <p:sp>
        <p:nvSpPr>
          <p:cNvPr id="96" name="TextBox 51">
            <a:extLst>
              <a:ext uri="{FF2B5EF4-FFF2-40B4-BE49-F238E27FC236}">
                <a16:creationId xmlns:a16="http://schemas.microsoft.com/office/drawing/2014/main" xmlns="" id="{8B26284A-343A-4264-9482-F82BDD5C5277}"/>
              </a:ext>
            </a:extLst>
          </p:cNvPr>
          <p:cNvSpPr txBox="1"/>
          <p:nvPr/>
        </p:nvSpPr>
        <p:spPr>
          <a:xfrm>
            <a:off x="10415232" y="3745914"/>
            <a:ext cx="1653722" cy="400110"/>
          </a:xfrm>
          <a:prstGeom prst="rect">
            <a:avLst/>
          </a:prstGeom>
          <a:noFill/>
        </p:spPr>
        <p:txBody>
          <a:bodyPr wrap="none" rtlCol="0" anchor="ctr" anchorCtr="0">
            <a:spAutoFit/>
          </a:bodyPr>
          <a:lstStyle/>
          <a:p>
            <a:r>
              <a:rPr lang="en-GB" sz="2000" b="1" dirty="0">
                <a:solidFill>
                  <a:schemeClr val="tx2">
                    <a:alpha val="30000"/>
                  </a:schemeClr>
                </a:solidFill>
                <a:latin typeface="+mj-lt"/>
                <a:ea typeface="League Spartan" charset="0"/>
                <a:cs typeface="Poppins" pitchFamily="2" charset="77"/>
              </a:rPr>
              <a:t>02. Definiciones</a:t>
            </a:r>
          </a:p>
        </p:txBody>
      </p:sp>
      <p:sp>
        <p:nvSpPr>
          <p:cNvPr id="98" name="TextBox 53">
            <a:extLst>
              <a:ext uri="{FF2B5EF4-FFF2-40B4-BE49-F238E27FC236}">
                <a16:creationId xmlns:a16="http://schemas.microsoft.com/office/drawing/2014/main" xmlns="" id="{E707E67E-E7DA-4EB4-9DAD-4B3EE6E8164F}"/>
              </a:ext>
            </a:extLst>
          </p:cNvPr>
          <p:cNvSpPr txBox="1"/>
          <p:nvPr/>
        </p:nvSpPr>
        <p:spPr>
          <a:xfrm>
            <a:off x="4443191" y="4138620"/>
            <a:ext cx="1100878"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01. Equipo</a:t>
            </a:r>
          </a:p>
        </p:txBody>
      </p:sp>
      <p:sp>
        <p:nvSpPr>
          <p:cNvPr id="100" name="TextBox 55">
            <a:extLst>
              <a:ext uri="{FF2B5EF4-FFF2-40B4-BE49-F238E27FC236}">
                <a16:creationId xmlns:a16="http://schemas.microsoft.com/office/drawing/2014/main" xmlns="" id="{4F639777-5613-4529-AF4F-D95245289EB1}"/>
              </a:ext>
            </a:extLst>
          </p:cNvPr>
          <p:cNvSpPr txBox="1"/>
          <p:nvPr/>
        </p:nvSpPr>
        <p:spPr>
          <a:xfrm>
            <a:off x="4184212" y="3351225"/>
            <a:ext cx="1890454"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03. Análisis de datos</a:t>
            </a:r>
          </a:p>
        </p:txBody>
      </p:sp>
      <p:sp>
        <p:nvSpPr>
          <p:cNvPr id="102" name="TextBox 57">
            <a:extLst>
              <a:ext uri="{FF2B5EF4-FFF2-40B4-BE49-F238E27FC236}">
                <a16:creationId xmlns:a16="http://schemas.microsoft.com/office/drawing/2014/main" xmlns="" id="{213A4969-F376-479C-B76C-391B6DA8F14D}"/>
              </a:ext>
            </a:extLst>
          </p:cNvPr>
          <p:cNvSpPr txBox="1"/>
          <p:nvPr/>
        </p:nvSpPr>
        <p:spPr>
          <a:xfrm>
            <a:off x="3752517" y="2764380"/>
            <a:ext cx="2861617" cy="400110"/>
          </a:xfrm>
          <a:prstGeom prst="rect">
            <a:avLst/>
          </a:prstGeom>
          <a:noFill/>
        </p:spPr>
        <p:txBody>
          <a:bodyPr wrap="none" rtlCol="0" anchor="ctr" anchorCtr="0">
            <a:spAutoFit/>
          </a:bodyPr>
          <a:lstStyle/>
          <a:p>
            <a:pPr algn="r"/>
            <a:r>
              <a:rPr lang="en-GB" sz="2000" b="1" dirty="0">
                <a:solidFill>
                  <a:schemeClr val="tx2">
                    <a:alpha val="30000"/>
                  </a:schemeClr>
                </a:solidFill>
                <a:latin typeface="+mj-lt"/>
                <a:ea typeface="League Spartan" charset="0"/>
                <a:cs typeface="Poppins" pitchFamily="2" charset="77"/>
              </a:rPr>
              <a:t>05. Planificación de la mejora</a:t>
            </a:r>
          </a:p>
        </p:txBody>
      </p:sp>
      <p:sp>
        <p:nvSpPr>
          <p:cNvPr id="35" name="Textplatzhalter 1">
            <a:extLst>
              <a:ext uri="{FF2B5EF4-FFF2-40B4-BE49-F238E27FC236}">
                <a16:creationId xmlns:a16="http://schemas.microsoft.com/office/drawing/2014/main" xmlns="" id="{D4324926-0B58-4954-AAAB-213ED4CB9905}"/>
              </a:ext>
            </a:extLst>
          </p:cNvPr>
          <p:cNvSpPr txBox="1">
            <a:spLocks/>
          </p:cNvSpPr>
          <p:nvPr/>
        </p:nvSpPr>
        <p:spPr>
          <a:xfrm>
            <a:off x="1403232" y="518987"/>
            <a:ext cx="9192618" cy="8216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Paso 6 Análisis de la causa raíz, evaluación </a:t>
            </a:r>
          </a:p>
        </p:txBody>
      </p:sp>
    </p:spTree>
    <p:extLst>
      <p:ext uri="{BB962C8B-B14F-4D97-AF65-F5344CB8AC3E}">
        <p14:creationId xmlns:p14="http://schemas.microsoft.com/office/powerpoint/2010/main" val="4290642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67F03E6C-E0D4-4C1E-9775-68CF9F65DBD3}"/>
              </a:ext>
            </a:extLst>
          </p:cNvPr>
          <p:cNvSpPr>
            <a:spLocks noGrp="1"/>
          </p:cNvSpPr>
          <p:nvPr>
            <p:ph type="body" sz="quarter" idx="11"/>
          </p:nvPr>
        </p:nvSpPr>
        <p:spPr>
          <a:xfrm>
            <a:off x="1060469" y="3149493"/>
            <a:ext cx="6428903" cy="1582271"/>
          </a:xfrm>
        </p:spPr>
        <p:txBody>
          <a:bodyPr/>
          <a:lstStyle/>
          <a:p>
            <a:r>
              <a:rPr lang="en-GB" dirty="0"/>
              <a:t>HERRAMIENTAS ESENCIALES PARA EL ANÁLISIS DE LAS CAUSAS RAÍZ</a:t>
            </a:r>
          </a:p>
          <a:p>
            <a:endParaRPr lang="en-GB" dirty="0"/>
          </a:p>
        </p:txBody>
      </p:sp>
    </p:spTree>
    <p:extLst>
      <p:ext uri="{BB962C8B-B14F-4D97-AF65-F5344CB8AC3E}">
        <p14:creationId xmlns:p14="http://schemas.microsoft.com/office/powerpoint/2010/main" val="1799518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48948" y="579352"/>
            <a:ext cx="8852375" cy="697353"/>
          </a:xfrm>
        </p:spPr>
        <p:txBody>
          <a:bodyPr>
            <a:normAutofit/>
          </a:bodyPr>
          <a:lstStyle/>
          <a:p>
            <a:r>
              <a:rPr lang="en-GB" dirty="0"/>
              <a:t>Herramientas de análisis de las causas raíz: Lluvia de ideas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8624" y="2127519"/>
            <a:ext cx="3431353" cy="42989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"brainstorming" es una herramienta de uso frecuente, pero con la misma frecuencia se utiliza de forma incorrecta o ineficaz.</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obtener resultados útiles de una sesión de brainstorming, hay que seguir un proceso estructurado y moderado. </a:t>
            </a:r>
          </a:p>
          <a:p>
            <a:pPr algn="l">
              <a:lnSpc>
                <a:spcPct val="100000"/>
              </a:lnSpc>
              <a:spcBef>
                <a:spcPts val="600"/>
              </a:spcBef>
            </a:pPr>
            <a:r>
              <a:rPr lang="en-GB" sz="2200" b="1" dirty="0">
                <a:solidFill>
                  <a:srgbClr val="245473"/>
                </a:solidFill>
                <a:latin typeface="+mj-lt"/>
                <a:ea typeface="Open Sans Light" panose="020B0306030504020204" pitchFamily="34" charset="0"/>
                <a:cs typeface="Open Sans Light" panose="020B0306030504020204" pitchFamily="34" charset="0"/>
              </a:rPr>
              <a:t>La lluvia de ideas en el Análisis de Causa Raíz es aplicable cuando se enfrentan tipos de problemas de simple complejidad. </a:t>
            </a:r>
          </a:p>
        </p:txBody>
      </p:sp>
      <p:sp>
        <p:nvSpPr>
          <p:cNvPr id="5" name="Freeform 39">
            <a:extLst>
              <a:ext uri="{FF2B5EF4-FFF2-40B4-BE49-F238E27FC236}">
                <a16:creationId xmlns:a16="http://schemas.microsoft.com/office/drawing/2014/main" xmlns="" id="{6FB4FAF3-AFE5-4E0A-8CBF-02BF93B9E130}"/>
              </a:ext>
            </a:extLst>
          </p:cNvPr>
          <p:cNvSpPr>
            <a:spLocks/>
          </p:cNvSpPr>
          <p:nvPr/>
        </p:nvSpPr>
        <p:spPr bwMode="auto">
          <a:xfrm>
            <a:off x="3642976" y="1889338"/>
            <a:ext cx="4091027" cy="4436567"/>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Roboto Bold" charset="0"/>
            </a:endParaRPr>
          </a:p>
        </p:txBody>
      </p:sp>
      <p:sp>
        <p:nvSpPr>
          <p:cNvPr id="7" name="Freeform 37">
            <a:extLst>
              <a:ext uri="{FF2B5EF4-FFF2-40B4-BE49-F238E27FC236}">
                <a16:creationId xmlns:a16="http://schemas.microsoft.com/office/drawing/2014/main" xmlns="" id="{4F6936CE-D7E5-4968-AF45-D53B1A7C1955}"/>
              </a:ext>
            </a:extLst>
          </p:cNvPr>
          <p:cNvSpPr>
            <a:spLocks/>
          </p:cNvSpPr>
          <p:nvPr/>
        </p:nvSpPr>
        <p:spPr bwMode="auto">
          <a:xfrm>
            <a:off x="7814694" y="1871736"/>
            <a:ext cx="4072791" cy="4389310"/>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Roboto Bold" charset="0"/>
            </a:endParaRPr>
          </a:p>
        </p:txBody>
      </p:sp>
      <p:sp>
        <p:nvSpPr>
          <p:cNvPr id="10" name="TextBox 38">
            <a:extLst>
              <a:ext uri="{FF2B5EF4-FFF2-40B4-BE49-F238E27FC236}">
                <a16:creationId xmlns:a16="http://schemas.microsoft.com/office/drawing/2014/main" xmlns="" id="{AB88E9F0-788A-48CB-A6FA-E053CB242DD5}"/>
              </a:ext>
            </a:extLst>
          </p:cNvPr>
          <p:cNvSpPr txBox="1"/>
          <p:nvPr/>
        </p:nvSpPr>
        <p:spPr>
          <a:xfrm>
            <a:off x="8736651" y="2058150"/>
            <a:ext cx="2979878" cy="3970318"/>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Fase 2: Clasificar y evaluar</a:t>
            </a:r>
          </a:p>
          <a:p>
            <a:r>
              <a:rPr lang="en-GB" sz="2100" dirty="0">
                <a:solidFill>
                  <a:schemeClr val="bg1"/>
                </a:solidFill>
                <a:latin typeface="+mj-lt"/>
                <a:ea typeface="Lato Light" charset="0"/>
                <a:cs typeface="Lato Light" charset="0"/>
              </a:rPr>
              <a:t>Tras una pausa, el moderador lee todas las ideas y los participantes las discuten, evalúan y clasifican. En un primer momento, sólo se trata de las conexiones temáticas y de eliminar las ideas que no son relevantes para el problema.</a:t>
            </a:r>
          </a:p>
          <a:p>
            <a:r>
              <a:rPr lang="en-GB" sz="2100" b="1" dirty="0">
                <a:solidFill>
                  <a:schemeClr val="bg1"/>
                </a:solidFill>
                <a:latin typeface="+mj-lt"/>
                <a:ea typeface="Roboto" charset="0"/>
                <a:cs typeface="Roboto" charset="0"/>
              </a:rPr>
              <a:t> </a:t>
            </a:r>
          </a:p>
        </p:txBody>
      </p:sp>
      <p:sp>
        <p:nvSpPr>
          <p:cNvPr id="12" name="TextBox 40">
            <a:extLst>
              <a:ext uri="{FF2B5EF4-FFF2-40B4-BE49-F238E27FC236}">
                <a16:creationId xmlns:a16="http://schemas.microsoft.com/office/drawing/2014/main" xmlns="" id="{E862A613-E922-4A27-AB93-0A74E88AA9AC}"/>
              </a:ext>
            </a:extLst>
          </p:cNvPr>
          <p:cNvSpPr txBox="1"/>
          <p:nvPr/>
        </p:nvSpPr>
        <p:spPr>
          <a:xfrm>
            <a:off x="4259955" y="2000199"/>
            <a:ext cx="3237784" cy="4185761"/>
          </a:xfrm>
          <a:prstGeom prst="rect">
            <a:avLst/>
          </a:prstGeom>
          <a:noFill/>
        </p:spPr>
        <p:txBody>
          <a:bodyPr wrap="square" rtlCol="0">
            <a:spAutoFit/>
          </a:bodyPr>
          <a:lstStyle/>
          <a:p>
            <a:r>
              <a:rPr lang="en-GB" sz="2100" b="1" dirty="0">
                <a:solidFill>
                  <a:schemeClr val="bg1"/>
                </a:solidFill>
                <a:latin typeface="+mj-lt"/>
                <a:ea typeface="Roboto" charset="0"/>
                <a:cs typeface="Roboto" charset="0"/>
              </a:rPr>
              <a:t>Fase 1: Buscar ideas</a:t>
            </a:r>
          </a:p>
          <a:p>
            <a:r>
              <a:rPr lang="en-GB" sz="2100" dirty="0">
                <a:solidFill>
                  <a:schemeClr val="bg1"/>
                </a:solidFill>
                <a:latin typeface="+mj-lt"/>
                <a:ea typeface="Lato Light" charset="0"/>
                <a:cs typeface="Lato Light" charset="0"/>
              </a:rPr>
              <a:t>El primer paso es la búsqueda de ideas en una sesión de grupo moderada. Se pide a todos los participantes que nombren temas de forma espontánea, si es posible. Se anotan en papeles o tarjetas individuales.</a:t>
            </a:r>
          </a:p>
          <a:p>
            <a:r>
              <a:rPr lang="en-GB" sz="2100" dirty="0">
                <a:solidFill>
                  <a:schemeClr val="bg1"/>
                </a:solidFill>
                <a:latin typeface="+mj-lt"/>
                <a:ea typeface="Lato Light" charset="0"/>
                <a:cs typeface="Lato Light" charset="0"/>
              </a:rPr>
              <a:t>Todos los pensamientos están permitidos. Está prohibido criticar, rechazar o evaluar las ideas.</a:t>
            </a:r>
          </a:p>
          <a:p>
            <a:endParaRPr lang="en-GB" sz="1400" b="1" dirty="0">
              <a:solidFill>
                <a:schemeClr val="bg1"/>
              </a:solidFill>
              <a:latin typeface="+mj-lt"/>
              <a:ea typeface="Roboto" charset="0"/>
              <a:cs typeface="Roboto" charset="0"/>
            </a:endParaRPr>
          </a:p>
        </p:txBody>
      </p:sp>
      <p:cxnSp>
        <p:nvCxnSpPr>
          <p:cNvPr id="14" name="Gerader Verbinder 13">
            <a:extLst>
              <a:ext uri="{FF2B5EF4-FFF2-40B4-BE49-F238E27FC236}">
                <a16:creationId xmlns:a16="http://schemas.microsoft.com/office/drawing/2014/main" xmlns="" id="{DF984F78-EDE7-4399-9137-AD087869C720}"/>
              </a:ext>
            </a:extLst>
          </p:cNvPr>
          <p:cNvCxnSpPr/>
          <p:nvPr/>
        </p:nvCxnSpPr>
        <p:spPr>
          <a:xfrm>
            <a:off x="7668695" y="2378687"/>
            <a:ext cx="0" cy="36479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89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02823" y="481715"/>
            <a:ext cx="8852375" cy="697353"/>
          </a:xfrm>
        </p:spPr>
        <p:txBody>
          <a:bodyPr>
            <a:normAutofit fontScale="92500"/>
          </a:bodyPr>
          <a:lstStyle/>
          <a:p>
            <a:r>
              <a:rPr lang="en-GB" dirty="0"/>
              <a:t>Herramientas de análisis de la causa raíz: Lluvia de ideas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585839" y="1091912"/>
            <a:ext cx="10481136" cy="42093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llevar a cabo una sesión de Brainstorming eficaz, hay que atenerse a 7 principios básicos:</a:t>
            </a:r>
            <a:endParaRPr lang="en-GB" sz="2200" b="1" dirty="0">
              <a:solidFill>
                <a:srgbClr val="245473"/>
              </a:solidFill>
              <a:latin typeface="+mj-lt"/>
              <a:ea typeface="Open Sans Light" panose="020B0306030504020204" pitchFamily="34" charset="0"/>
              <a:cs typeface="Open Sans Light" panose="020B0306030504020204" pitchFamily="34" charset="0"/>
            </a:endParaRPr>
          </a:p>
        </p:txBody>
      </p:sp>
      <p:sp>
        <p:nvSpPr>
          <p:cNvPr id="16" name="Freeform 64">
            <a:extLst>
              <a:ext uri="{FF2B5EF4-FFF2-40B4-BE49-F238E27FC236}">
                <a16:creationId xmlns:a16="http://schemas.microsoft.com/office/drawing/2014/main" xmlns="" id="{2E27A10C-AD0B-4C3C-93CD-0005C2689301}"/>
              </a:ext>
            </a:extLst>
          </p:cNvPr>
          <p:cNvSpPr/>
          <p:nvPr/>
        </p:nvSpPr>
        <p:spPr>
          <a:xfrm>
            <a:off x="5629535" y="2188970"/>
            <a:ext cx="1682028" cy="1340131"/>
          </a:xfrm>
          <a:custGeom>
            <a:avLst/>
            <a:gdLst>
              <a:gd name="connsiteX0" fmla="*/ 3742519 w 4484239"/>
              <a:gd name="connsiteY0" fmla="*/ 0 h 3572752"/>
              <a:gd name="connsiteX1" fmla="*/ 4484239 w 4484239"/>
              <a:gd name="connsiteY1" fmla="*/ 2055896 h 3572752"/>
              <a:gd name="connsiteX2" fmla="*/ 2910706 w 4484239"/>
              <a:gd name="connsiteY2" fmla="*/ 3572752 h 3572752"/>
              <a:gd name="connsiteX3" fmla="*/ 2997576 w 4484239"/>
              <a:gd name="connsiteY3" fmla="*/ 3199634 h 3572752"/>
              <a:gd name="connsiteX4" fmla="*/ 2948308 w 4484239"/>
              <a:gd name="connsiteY4" fmla="*/ 3192115 h 3572752"/>
              <a:gd name="connsiteX5" fmla="*/ 2780065 w 4484239"/>
              <a:gd name="connsiteY5" fmla="*/ 3183619 h 3572752"/>
              <a:gd name="connsiteX6" fmla="*/ 1860047 w 4484239"/>
              <a:gd name="connsiteY6" fmla="*/ 3464646 h 3572752"/>
              <a:gd name="connsiteX7" fmla="*/ 1831948 w 4484239"/>
              <a:gd name="connsiteY7" fmla="*/ 3485658 h 3572752"/>
              <a:gd name="connsiteX8" fmla="*/ 1661705 w 4484239"/>
              <a:gd name="connsiteY8" fmla="*/ 1764109 h 3572752"/>
              <a:gd name="connsiteX9" fmla="*/ 14003 w 4484239"/>
              <a:gd name="connsiteY9" fmla="*/ 1213963 h 3572752"/>
              <a:gd name="connsiteX10" fmla="*/ 0 w 4484239"/>
              <a:gd name="connsiteY10" fmla="*/ 1196404 h 3572752"/>
              <a:gd name="connsiteX11" fmla="*/ 42665 w 4484239"/>
              <a:gd name="connsiteY11" fmla="*/ 1162876 h 3572752"/>
              <a:gd name="connsiteX12" fmla="*/ 2780065 w 4484239"/>
              <a:gd name="connsiteY12" fmla="*/ 253951 h 3572752"/>
              <a:gd name="connsiteX13" fmla="*/ 3476819 w 4484239"/>
              <a:gd name="connsiteY13" fmla="*/ 306667 h 3572752"/>
              <a:gd name="connsiteX14" fmla="*/ 3663364 w 4484239"/>
              <a:gd name="connsiteY14" fmla="*/ 339981 h 35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84239" h="3572752">
                <a:moveTo>
                  <a:pt x="3742519" y="0"/>
                </a:moveTo>
                <a:lnTo>
                  <a:pt x="4484239" y="2055896"/>
                </a:lnTo>
                <a:lnTo>
                  <a:pt x="2910706" y="3572752"/>
                </a:lnTo>
                <a:lnTo>
                  <a:pt x="2997576" y="3199634"/>
                </a:lnTo>
                <a:lnTo>
                  <a:pt x="2948308" y="3192115"/>
                </a:lnTo>
                <a:cubicBezTo>
                  <a:pt x="2892991" y="3186497"/>
                  <a:pt x="2836864" y="3183619"/>
                  <a:pt x="2780065" y="3183619"/>
                </a:cubicBezTo>
                <a:cubicBezTo>
                  <a:pt x="2439270" y="3183619"/>
                  <a:pt x="2122671" y="3287220"/>
                  <a:pt x="1860047" y="3464646"/>
                </a:cubicBezTo>
                <a:lnTo>
                  <a:pt x="1831948" y="3485658"/>
                </a:lnTo>
                <a:lnTo>
                  <a:pt x="1661705" y="1764109"/>
                </a:lnTo>
                <a:lnTo>
                  <a:pt x="14003" y="1213963"/>
                </a:lnTo>
                <a:lnTo>
                  <a:pt x="0" y="1196404"/>
                </a:lnTo>
                <a:lnTo>
                  <a:pt x="42665" y="1162876"/>
                </a:lnTo>
                <a:cubicBezTo>
                  <a:pt x="805999" y="592013"/>
                  <a:pt x="1753553" y="253951"/>
                  <a:pt x="2780065" y="253951"/>
                </a:cubicBezTo>
                <a:cubicBezTo>
                  <a:pt x="3016953" y="253951"/>
                  <a:pt x="3249635" y="271955"/>
                  <a:pt x="3476819" y="306667"/>
                </a:cubicBezTo>
                <a:lnTo>
                  <a:pt x="3663364" y="3399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17" name="Freeform 65">
            <a:extLst>
              <a:ext uri="{FF2B5EF4-FFF2-40B4-BE49-F238E27FC236}">
                <a16:creationId xmlns:a16="http://schemas.microsoft.com/office/drawing/2014/main" xmlns="" id="{0F12E8F7-DBCA-404F-A66A-B7915F371E49}"/>
              </a:ext>
            </a:extLst>
          </p:cNvPr>
          <p:cNvSpPr/>
          <p:nvPr/>
        </p:nvSpPr>
        <p:spPr>
          <a:xfrm>
            <a:off x="6846473" y="2334936"/>
            <a:ext cx="1465736" cy="1508746"/>
          </a:xfrm>
          <a:custGeom>
            <a:avLst/>
            <a:gdLst>
              <a:gd name="connsiteX0" fmla="*/ 640814 w 3907612"/>
              <a:gd name="connsiteY0" fmla="*/ 0 h 4022276"/>
              <a:gd name="connsiteX1" fmla="*/ 679151 w 3907612"/>
              <a:gd name="connsiteY1" fmla="*/ 8848 h 4022276"/>
              <a:gd name="connsiteX2" fmla="*/ 3558720 w 3907612"/>
              <a:gd name="connsiteY2" fmla="*/ 2259184 h 4022276"/>
              <a:gd name="connsiteX3" fmla="*/ 3584973 w 3907612"/>
              <a:gd name="connsiteY3" fmla="*/ 2310443 h 4022276"/>
              <a:gd name="connsiteX4" fmla="*/ 3907612 w 3907612"/>
              <a:gd name="connsiteY4" fmla="*/ 2154789 h 4022276"/>
              <a:gd name="connsiteX5" fmla="*/ 2772116 w 3907612"/>
              <a:gd name="connsiteY5" fmla="*/ 4022276 h 4022276"/>
              <a:gd name="connsiteX6" fmla="*/ 603700 w 3907612"/>
              <a:gd name="connsiteY6" fmla="*/ 3748725 h 4022276"/>
              <a:gd name="connsiteX7" fmla="*/ 940489 w 3907612"/>
              <a:gd name="connsiteY7" fmla="*/ 3586245 h 4022276"/>
              <a:gd name="connsiteX8" fmla="*/ 900224 w 3907612"/>
              <a:gd name="connsiteY8" fmla="*/ 3519966 h 4022276"/>
              <a:gd name="connsiteX9" fmla="*/ 25067 w 3907612"/>
              <a:gd name="connsiteY9" fmla="*/ 2868456 h 4022276"/>
              <a:gd name="connsiteX10" fmla="*/ 0 w 3907612"/>
              <a:gd name="connsiteY10" fmla="*/ 2862011 h 4022276"/>
              <a:gd name="connsiteX11" fmla="*/ 1239917 w 3907612"/>
              <a:gd name="connsiteY11" fmla="*/ 1666754 h 4022276"/>
              <a:gd name="connsiteX12" fmla="*/ 639954 w 3907612"/>
              <a:gd name="connsiteY12" fmla="*/ 3778 h 402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7612" h="4022276">
                <a:moveTo>
                  <a:pt x="640814" y="0"/>
                </a:moveTo>
                <a:lnTo>
                  <a:pt x="679151" y="8848"/>
                </a:lnTo>
                <a:cubicBezTo>
                  <a:pt x="1921725" y="328548"/>
                  <a:pt x="2960044" y="1157123"/>
                  <a:pt x="3558720" y="2259184"/>
                </a:cubicBezTo>
                <a:lnTo>
                  <a:pt x="3584973" y="2310443"/>
                </a:lnTo>
                <a:lnTo>
                  <a:pt x="3907612" y="2154789"/>
                </a:lnTo>
                <a:lnTo>
                  <a:pt x="2772116" y="4022276"/>
                </a:lnTo>
                <a:lnTo>
                  <a:pt x="603700" y="3748725"/>
                </a:lnTo>
                <a:lnTo>
                  <a:pt x="940489" y="3586245"/>
                </a:lnTo>
                <a:lnTo>
                  <a:pt x="900224" y="3519966"/>
                </a:lnTo>
                <a:cubicBezTo>
                  <a:pt x="693227" y="3213570"/>
                  <a:pt x="385747" y="2980639"/>
                  <a:pt x="25067" y="2868456"/>
                </a:cubicBezTo>
                <a:lnTo>
                  <a:pt x="0" y="2862011"/>
                </a:lnTo>
                <a:lnTo>
                  <a:pt x="1239917" y="1666754"/>
                </a:lnTo>
                <a:lnTo>
                  <a:pt x="639954" y="377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18" name="Freeform 70">
            <a:extLst>
              <a:ext uri="{FF2B5EF4-FFF2-40B4-BE49-F238E27FC236}">
                <a16:creationId xmlns:a16="http://schemas.microsoft.com/office/drawing/2014/main" xmlns="" id="{49C762AA-2223-4559-9EB7-A74C69338135}"/>
              </a:ext>
            </a:extLst>
          </p:cNvPr>
          <p:cNvSpPr/>
          <p:nvPr/>
        </p:nvSpPr>
        <p:spPr>
          <a:xfrm>
            <a:off x="4957214" y="2591048"/>
            <a:ext cx="1376301" cy="1373443"/>
          </a:xfrm>
          <a:custGeom>
            <a:avLst/>
            <a:gdLst>
              <a:gd name="connsiteX0" fmla="*/ 1380996 w 3669181"/>
              <a:gd name="connsiteY0" fmla="*/ 0 h 3661560"/>
              <a:gd name="connsiteX1" fmla="*/ 3454097 w 3669181"/>
              <a:gd name="connsiteY1" fmla="*/ 692181 h 3661560"/>
              <a:gd name="connsiteX2" fmla="*/ 3669181 w 3669181"/>
              <a:gd name="connsiteY2" fmla="*/ 2867175 h 3661560"/>
              <a:gd name="connsiteX3" fmla="*/ 3433241 w 3669181"/>
              <a:gd name="connsiteY3" fmla="*/ 2571535 h 3661560"/>
              <a:gd name="connsiteX4" fmla="*/ 3408909 w 3669181"/>
              <a:gd name="connsiteY4" fmla="*/ 2593649 h 3661560"/>
              <a:gd name="connsiteX5" fmla="*/ 2935447 w 3669181"/>
              <a:gd name="connsiteY5" fmla="*/ 3588955 h 3661560"/>
              <a:gd name="connsiteX6" fmla="*/ 2931781 w 3669181"/>
              <a:gd name="connsiteY6" fmla="*/ 3661560 h 3661560"/>
              <a:gd name="connsiteX7" fmla="*/ 1456766 w 3669181"/>
              <a:gd name="connsiteY7" fmla="*/ 2705704 h 3661560"/>
              <a:gd name="connsiteX8" fmla="*/ 0 w 3669181"/>
              <a:gd name="connsiteY8" fmla="*/ 3649734 h 3661560"/>
              <a:gd name="connsiteX9" fmla="*/ 3236 w 3669181"/>
              <a:gd name="connsiteY9" fmla="*/ 3521760 h 3661560"/>
              <a:gd name="connsiteX10" fmla="*/ 1496214 w 3669181"/>
              <a:gd name="connsiteY10" fmla="*/ 370571 h 3661560"/>
              <a:gd name="connsiteX11" fmla="*/ 1602949 w 3669181"/>
              <a:gd name="connsiteY11" fmla="*/ 278115 h 366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9181" h="3661560">
                <a:moveTo>
                  <a:pt x="1380996" y="0"/>
                </a:moveTo>
                <a:lnTo>
                  <a:pt x="3454097" y="692181"/>
                </a:lnTo>
                <a:lnTo>
                  <a:pt x="3669181" y="2867175"/>
                </a:lnTo>
                <a:lnTo>
                  <a:pt x="3433241" y="2571535"/>
                </a:lnTo>
                <a:lnTo>
                  <a:pt x="3408909" y="2593649"/>
                </a:lnTo>
                <a:cubicBezTo>
                  <a:pt x="3148353" y="2854205"/>
                  <a:pt x="2974771" y="3201735"/>
                  <a:pt x="2935447" y="3588955"/>
                </a:cubicBezTo>
                <a:lnTo>
                  <a:pt x="2931781" y="3661560"/>
                </a:lnTo>
                <a:lnTo>
                  <a:pt x="1456766" y="2705704"/>
                </a:lnTo>
                <a:lnTo>
                  <a:pt x="0" y="3649734"/>
                </a:lnTo>
                <a:lnTo>
                  <a:pt x="3236" y="3521760"/>
                </a:lnTo>
                <a:cubicBezTo>
                  <a:pt x="66482" y="2274078"/>
                  <a:pt x="629556" y="1158267"/>
                  <a:pt x="1496214" y="370571"/>
                </a:cubicBezTo>
                <a:lnTo>
                  <a:pt x="1602949" y="2781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19" name="Freeform 66">
            <a:extLst>
              <a:ext uri="{FF2B5EF4-FFF2-40B4-BE49-F238E27FC236}">
                <a16:creationId xmlns:a16="http://schemas.microsoft.com/office/drawing/2014/main" xmlns="" id="{3DB8C802-3E67-4139-8AD9-0DA08E4D12ED}"/>
              </a:ext>
            </a:extLst>
          </p:cNvPr>
          <p:cNvSpPr/>
          <p:nvPr/>
        </p:nvSpPr>
        <p:spPr>
          <a:xfrm>
            <a:off x="7109383" y="3275357"/>
            <a:ext cx="1268201" cy="1563609"/>
          </a:xfrm>
          <a:custGeom>
            <a:avLst/>
            <a:gdLst>
              <a:gd name="connsiteX0" fmla="*/ 2965857 w 3380988"/>
              <a:gd name="connsiteY0" fmla="*/ 0 h 4168537"/>
              <a:gd name="connsiteX1" fmla="*/ 3021448 w 3380988"/>
              <a:gd name="connsiteY1" fmla="*/ 122964 h 4168537"/>
              <a:gd name="connsiteX2" fmla="*/ 3380988 w 3380988"/>
              <a:gd name="connsiteY2" fmla="*/ 1903828 h 4168537"/>
              <a:gd name="connsiteX3" fmla="*/ 3021448 w 3380988"/>
              <a:gd name="connsiteY3" fmla="*/ 3684692 h 4168537"/>
              <a:gd name="connsiteX4" fmla="*/ 2997997 w 3380988"/>
              <a:gd name="connsiteY4" fmla="*/ 3736565 h 4168537"/>
              <a:gd name="connsiteX5" fmla="*/ 3310660 w 3380988"/>
              <a:gd name="connsiteY5" fmla="*/ 3885771 h 4168537"/>
              <a:gd name="connsiteX6" fmla="*/ 1143426 w 3380988"/>
              <a:gd name="connsiteY6" fmla="*/ 4168537 h 4168537"/>
              <a:gd name="connsiteX7" fmla="*/ 0 w 3380988"/>
              <a:gd name="connsiteY7" fmla="*/ 2305895 h 4168537"/>
              <a:gd name="connsiteX8" fmla="*/ 348422 w 3380988"/>
              <a:gd name="connsiteY8" fmla="*/ 2472165 h 4168537"/>
              <a:gd name="connsiteX9" fmla="*/ 377341 w 3380988"/>
              <a:gd name="connsiteY9" fmla="*/ 2393151 h 4168537"/>
              <a:gd name="connsiteX10" fmla="*/ 451320 w 3380988"/>
              <a:gd name="connsiteY10" fmla="*/ 1903828 h 4168537"/>
              <a:gd name="connsiteX11" fmla="*/ 377341 w 3380988"/>
              <a:gd name="connsiteY11" fmla="*/ 1414505 h 4168537"/>
              <a:gd name="connsiteX12" fmla="*/ 325473 w 3380988"/>
              <a:gd name="connsiteY12" fmla="*/ 1272791 h 4168537"/>
              <a:gd name="connsiteX13" fmla="*/ 330797 w 3380988"/>
              <a:gd name="connsiteY13" fmla="*/ 1270225 h 4168537"/>
              <a:gd name="connsiteX14" fmla="*/ 2042185 w 3380988"/>
              <a:gd name="connsiteY14" fmla="*/ 1486121 h 4168537"/>
              <a:gd name="connsiteX15" fmla="*/ 2937480 w 3380988"/>
              <a:gd name="connsiteY15" fmla="*/ 13680 h 416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0988" h="4168537">
                <a:moveTo>
                  <a:pt x="2965857" y="0"/>
                </a:moveTo>
                <a:lnTo>
                  <a:pt x="3021448" y="122964"/>
                </a:lnTo>
                <a:cubicBezTo>
                  <a:pt x="3252964" y="670330"/>
                  <a:pt x="3380988" y="1272128"/>
                  <a:pt x="3380988" y="1903828"/>
                </a:cubicBezTo>
                <a:cubicBezTo>
                  <a:pt x="3380988" y="2535528"/>
                  <a:pt x="3252964" y="3137326"/>
                  <a:pt x="3021448" y="3684692"/>
                </a:cubicBezTo>
                <a:lnTo>
                  <a:pt x="2997997" y="3736565"/>
                </a:lnTo>
                <a:lnTo>
                  <a:pt x="3310660" y="3885771"/>
                </a:lnTo>
                <a:lnTo>
                  <a:pt x="1143426" y="4168537"/>
                </a:lnTo>
                <a:lnTo>
                  <a:pt x="0" y="2305895"/>
                </a:lnTo>
                <a:lnTo>
                  <a:pt x="348422" y="2472165"/>
                </a:lnTo>
                <a:lnTo>
                  <a:pt x="377341" y="2393151"/>
                </a:lnTo>
                <a:cubicBezTo>
                  <a:pt x="425420" y="2238574"/>
                  <a:pt x="451320" y="2074226"/>
                  <a:pt x="451320" y="1903828"/>
                </a:cubicBezTo>
                <a:cubicBezTo>
                  <a:pt x="451320" y="1733430"/>
                  <a:pt x="425420" y="1569082"/>
                  <a:pt x="377341" y="1414505"/>
                </a:cubicBezTo>
                <a:lnTo>
                  <a:pt x="325473" y="1272791"/>
                </a:lnTo>
                <a:lnTo>
                  <a:pt x="330797" y="1270225"/>
                </a:lnTo>
                <a:lnTo>
                  <a:pt x="2042185" y="1486121"/>
                </a:lnTo>
                <a:lnTo>
                  <a:pt x="2937480" y="1368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0" name="Freeform 69">
            <a:extLst>
              <a:ext uri="{FF2B5EF4-FFF2-40B4-BE49-F238E27FC236}">
                <a16:creationId xmlns:a16="http://schemas.microsoft.com/office/drawing/2014/main" xmlns="" id="{41E1575C-A738-4CBD-84B1-CCB42E2E3536}"/>
              </a:ext>
            </a:extLst>
          </p:cNvPr>
          <p:cNvSpPr/>
          <p:nvPr/>
        </p:nvSpPr>
        <p:spPr>
          <a:xfrm>
            <a:off x="4815655" y="3605951"/>
            <a:ext cx="1442110" cy="1712598"/>
          </a:xfrm>
          <a:custGeom>
            <a:avLst/>
            <a:gdLst>
              <a:gd name="connsiteX0" fmla="*/ 1834153 w 3844624"/>
              <a:gd name="connsiteY0" fmla="*/ 0 h 4565739"/>
              <a:gd name="connsiteX1" fmla="*/ 3668306 w 3844624"/>
              <a:gd name="connsiteY1" fmla="*/ 1188588 h 4565739"/>
              <a:gd name="connsiteX2" fmla="*/ 3311261 w 3844624"/>
              <a:gd name="connsiteY2" fmla="*/ 1188588 h 4565739"/>
              <a:gd name="connsiteX3" fmla="*/ 3312834 w 3844624"/>
              <a:gd name="connsiteY3" fmla="*/ 1219737 h 4565739"/>
              <a:gd name="connsiteX4" fmla="*/ 3786296 w 3844624"/>
              <a:gd name="connsiteY4" fmla="*/ 2215043 h 4565739"/>
              <a:gd name="connsiteX5" fmla="*/ 3844624 w 3844624"/>
              <a:gd name="connsiteY5" fmla="*/ 2268056 h 4565739"/>
              <a:gd name="connsiteX6" fmla="*/ 2188845 w 3844624"/>
              <a:gd name="connsiteY6" fmla="*/ 2828957 h 4565739"/>
              <a:gd name="connsiteX7" fmla="*/ 2025275 w 3844624"/>
              <a:gd name="connsiteY7" fmla="*/ 4560306 h 4565739"/>
              <a:gd name="connsiteX8" fmla="*/ 2020928 w 3844624"/>
              <a:gd name="connsiteY8" fmla="*/ 4565739 h 4565739"/>
              <a:gd name="connsiteX9" fmla="*/ 1873601 w 3844624"/>
              <a:gd name="connsiteY9" fmla="*/ 4438121 h 4565739"/>
              <a:gd name="connsiteX10" fmla="*/ 380623 w 3844624"/>
              <a:gd name="connsiteY10" fmla="*/ 1286932 h 4565739"/>
              <a:gd name="connsiteX11" fmla="*/ 378137 w 3844624"/>
              <a:gd name="connsiteY11" fmla="*/ 1188588 h 4565739"/>
              <a:gd name="connsiteX12" fmla="*/ 0 w 3844624"/>
              <a:gd name="connsiteY12" fmla="*/ 1188588 h 456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4624" h="4565739">
                <a:moveTo>
                  <a:pt x="1834153" y="0"/>
                </a:moveTo>
                <a:lnTo>
                  <a:pt x="3668306" y="1188588"/>
                </a:lnTo>
                <a:lnTo>
                  <a:pt x="3311261" y="1188588"/>
                </a:lnTo>
                <a:lnTo>
                  <a:pt x="3312834" y="1219737"/>
                </a:lnTo>
                <a:cubicBezTo>
                  <a:pt x="3352158" y="1606957"/>
                  <a:pt x="3525740" y="1954487"/>
                  <a:pt x="3786296" y="2215043"/>
                </a:cubicBezTo>
                <a:lnTo>
                  <a:pt x="3844624" y="2268056"/>
                </a:lnTo>
                <a:lnTo>
                  <a:pt x="2188845" y="2828957"/>
                </a:lnTo>
                <a:lnTo>
                  <a:pt x="2025275" y="4560306"/>
                </a:lnTo>
                <a:lnTo>
                  <a:pt x="2020928" y="4565739"/>
                </a:lnTo>
                <a:lnTo>
                  <a:pt x="1873601" y="4438121"/>
                </a:lnTo>
                <a:cubicBezTo>
                  <a:pt x="1006943" y="3650425"/>
                  <a:pt x="443869" y="2534614"/>
                  <a:pt x="380623" y="1286932"/>
                </a:cubicBezTo>
                <a:lnTo>
                  <a:pt x="378137" y="1188588"/>
                </a:lnTo>
                <a:lnTo>
                  <a:pt x="0" y="11885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21" name="Freeform 67">
            <a:extLst>
              <a:ext uri="{FF2B5EF4-FFF2-40B4-BE49-F238E27FC236}">
                <a16:creationId xmlns:a16="http://schemas.microsoft.com/office/drawing/2014/main" xmlns="" id="{3DCDDC3D-07A8-413C-AA84-B26742BFEC81}"/>
              </a:ext>
            </a:extLst>
          </p:cNvPr>
          <p:cNvSpPr/>
          <p:nvPr/>
        </p:nvSpPr>
        <p:spPr>
          <a:xfrm>
            <a:off x="6546319" y="4289227"/>
            <a:ext cx="1647519" cy="1495163"/>
          </a:xfrm>
          <a:custGeom>
            <a:avLst/>
            <a:gdLst>
              <a:gd name="connsiteX0" fmla="*/ 1744852 w 4392240"/>
              <a:gd name="connsiteY0" fmla="*/ 0 h 3986063"/>
              <a:gd name="connsiteX1" fmla="*/ 2644538 w 4392240"/>
              <a:gd name="connsiteY1" fmla="*/ 1465589 h 3986063"/>
              <a:gd name="connsiteX2" fmla="*/ 4355494 w 4392240"/>
              <a:gd name="connsiteY2" fmla="*/ 1242355 h 3986063"/>
              <a:gd name="connsiteX3" fmla="*/ 4392240 w 4392240"/>
              <a:gd name="connsiteY3" fmla="*/ 1259964 h 3986063"/>
              <a:gd name="connsiteX4" fmla="*/ 4329901 w 4392240"/>
              <a:gd name="connsiteY4" fmla="*/ 1381680 h 3986063"/>
              <a:gd name="connsiteX5" fmla="*/ 1680864 w 4392240"/>
              <a:gd name="connsiteY5" fmla="*/ 3566166 h 3986063"/>
              <a:gd name="connsiteX6" fmla="*/ 1483087 w 4392240"/>
              <a:gd name="connsiteY6" fmla="*/ 3622660 h 3986063"/>
              <a:gd name="connsiteX7" fmla="*/ 1565732 w 4392240"/>
              <a:gd name="connsiteY7" fmla="*/ 3986063 h 3986063"/>
              <a:gd name="connsiteX8" fmla="*/ 0 w 4392240"/>
              <a:gd name="connsiteY8" fmla="*/ 2461155 h 3986063"/>
              <a:gd name="connsiteX9" fmla="*/ 752256 w 4392240"/>
              <a:gd name="connsiteY9" fmla="*/ 409090 h 3986063"/>
              <a:gd name="connsiteX10" fmla="*/ 831965 w 4392240"/>
              <a:gd name="connsiteY10" fmla="*/ 759583 h 3986063"/>
              <a:gd name="connsiteX11" fmla="*/ 928917 w 4392240"/>
              <a:gd name="connsiteY11" fmla="*/ 724772 h 3986063"/>
              <a:gd name="connsiteX12" fmla="*/ 1671405 w 4392240"/>
              <a:gd name="connsiteY12" fmla="*/ 120898 h 398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2240" h="3986063">
                <a:moveTo>
                  <a:pt x="1744852" y="0"/>
                </a:moveTo>
                <a:lnTo>
                  <a:pt x="2644538" y="1465589"/>
                </a:lnTo>
                <a:lnTo>
                  <a:pt x="4355494" y="1242355"/>
                </a:lnTo>
                <a:lnTo>
                  <a:pt x="4392240" y="1259964"/>
                </a:lnTo>
                <a:lnTo>
                  <a:pt x="4329901" y="1381680"/>
                </a:lnTo>
                <a:cubicBezTo>
                  <a:pt x="3768642" y="2414863"/>
                  <a:pt x="2820979" y="3207676"/>
                  <a:pt x="1680864" y="3566166"/>
                </a:cubicBezTo>
                <a:lnTo>
                  <a:pt x="1483087" y="3622660"/>
                </a:lnTo>
                <a:lnTo>
                  <a:pt x="1565732" y="3986063"/>
                </a:lnTo>
                <a:lnTo>
                  <a:pt x="0" y="2461155"/>
                </a:lnTo>
                <a:lnTo>
                  <a:pt x="752256" y="409090"/>
                </a:lnTo>
                <a:lnTo>
                  <a:pt x="831965" y="759583"/>
                </a:lnTo>
                <a:lnTo>
                  <a:pt x="928917" y="724772"/>
                </a:lnTo>
                <a:cubicBezTo>
                  <a:pt x="1232228" y="600844"/>
                  <a:pt x="1490283" y="388995"/>
                  <a:pt x="1671405" y="12089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2" name="Freeform 68">
            <a:extLst>
              <a:ext uri="{FF2B5EF4-FFF2-40B4-BE49-F238E27FC236}">
                <a16:creationId xmlns:a16="http://schemas.microsoft.com/office/drawing/2014/main" xmlns="" id="{CAA04BE9-0B52-4C32-8AA8-C21BAE21E5CE}"/>
              </a:ext>
            </a:extLst>
          </p:cNvPr>
          <p:cNvSpPr/>
          <p:nvPr/>
        </p:nvSpPr>
        <p:spPr>
          <a:xfrm>
            <a:off x="5559578" y="4404053"/>
            <a:ext cx="1464639" cy="1312448"/>
          </a:xfrm>
          <a:custGeom>
            <a:avLst/>
            <a:gdLst>
              <a:gd name="connsiteX0" fmla="*/ 2275624 w 3904686"/>
              <a:gd name="connsiteY0" fmla="*/ 0 h 3498949"/>
              <a:gd name="connsiteX1" fmla="*/ 2047278 w 3904686"/>
              <a:gd name="connsiteY1" fmla="*/ 288706 h 3498949"/>
              <a:gd name="connsiteX2" fmla="*/ 2147509 w 3904686"/>
              <a:gd name="connsiteY2" fmla="*/ 351270 h 3498949"/>
              <a:gd name="connsiteX3" fmla="*/ 2966571 w 3904686"/>
              <a:gd name="connsiteY3" fmla="*/ 569281 h 3498949"/>
              <a:gd name="connsiteX4" fmla="*/ 3134814 w 3904686"/>
              <a:gd name="connsiteY4" fmla="*/ 560785 h 3498949"/>
              <a:gd name="connsiteX5" fmla="*/ 3246029 w 3904686"/>
              <a:gd name="connsiteY5" fmla="*/ 543812 h 3498949"/>
              <a:gd name="connsiteX6" fmla="*/ 3251781 w 3904686"/>
              <a:gd name="connsiteY6" fmla="*/ 568775 h 3498949"/>
              <a:gd name="connsiteX7" fmla="*/ 2659646 w 3904686"/>
              <a:gd name="connsiteY7" fmla="*/ 2184049 h 3498949"/>
              <a:gd name="connsiteX8" fmla="*/ 3903003 w 3904686"/>
              <a:gd name="connsiteY8" fmla="*/ 3394987 h 3498949"/>
              <a:gd name="connsiteX9" fmla="*/ 3904686 w 3904686"/>
              <a:gd name="connsiteY9" fmla="*/ 3402292 h 3498949"/>
              <a:gd name="connsiteX10" fmla="*/ 3888628 w 3904686"/>
              <a:gd name="connsiteY10" fmla="*/ 3405998 h 3498949"/>
              <a:gd name="connsiteX11" fmla="*/ 2966571 w 3904686"/>
              <a:gd name="connsiteY11" fmla="*/ 3498949 h 3498949"/>
              <a:gd name="connsiteX12" fmla="*/ 229171 w 3904686"/>
              <a:gd name="connsiteY12" fmla="*/ 2590024 h 3498949"/>
              <a:gd name="connsiteX13" fmla="*/ 227893 w 3904686"/>
              <a:gd name="connsiteY13" fmla="*/ 2589019 h 3498949"/>
              <a:gd name="connsiteX14" fmla="*/ 0 w 3904686"/>
              <a:gd name="connsiteY14" fmla="*/ 2877152 h 3498949"/>
              <a:gd name="connsiteX15" fmla="*/ 205570 w 3904686"/>
              <a:gd name="connsiteY15" fmla="*/ 701238 h 349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4686" h="3498949">
                <a:moveTo>
                  <a:pt x="2275624" y="0"/>
                </a:moveTo>
                <a:lnTo>
                  <a:pt x="2047278" y="288706"/>
                </a:lnTo>
                <a:lnTo>
                  <a:pt x="2147509" y="351270"/>
                </a:lnTo>
                <a:cubicBezTo>
                  <a:pt x="2388705" y="489962"/>
                  <a:pt x="2668375" y="569281"/>
                  <a:pt x="2966571" y="569281"/>
                </a:cubicBezTo>
                <a:cubicBezTo>
                  <a:pt x="3023370" y="569281"/>
                  <a:pt x="3079497" y="566403"/>
                  <a:pt x="3134814" y="560785"/>
                </a:cubicBezTo>
                <a:lnTo>
                  <a:pt x="3246029" y="543812"/>
                </a:lnTo>
                <a:lnTo>
                  <a:pt x="3251781" y="568775"/>
                </a:lnTo>
                <a:lnTo>
                  <a:pt x="2659646" y="2184049"/>
                </a:lnTo>
                <a:lnTo>
                  <a:pt x="3903003" y="3394987"/>
                </a:lnTo>
                <a:lnTo>
                  <a:pt x="3904686" y="3402292"/>
                </a:lnTo>
                <a:lnTo>
                  <a:pt x="3888628" y="3405998"/>
                </a:lnTo>
                <a:cubicBezTo>
                  <a:pt x="3590795" y="3466943"/>
                  <a:pt x="3282421" y="3498949"/>
                  <a:pt x="2966571" y="3498949"/>
                </a:cubicBezTo>
                <a:cubicBezTo>
                  <a:pt x="1940059" y="3498949"/>
                  <a:pt x="992505" y="3160887"/>
                  <a:pt x="229171" y="2590024"/>
                </a:cubicBezTo>
                <a:lnTo>
                  <a:pt x="227893" y="2589019"/>
                </a:lnTo>
                <a:lnTo>
                  <a:pt x="0" y="2877152"/>
                </a:lnTo>
                <a:lnTo>
                  <a:pt x="205570" y="7012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sp>
        <p:nvSpPr>
          <p:cNvPr id="23" name="TextBox 71">
            <a:extLst>
              <a:ext uri="{FF2B5EF4-FFF2-40B4-BE49-F238E27FC236}">
                <a16:creationId xmlns:a16="http://schemas.microsoft.com/office/drawing/2014/main" xmlns="" id="{A3BDB6CD-2C5D-412C-A3DB-39E6338148F7}"/>
              </a:ext>
            </a:extLst>
          </p:cNvPr>
          <p:cNvSpPr txBox="1"/>
          <p:nvPr/>
        </p:nvSpPr>
        <p:spPr>
          <a:xfrm>
            <a:off x="6216769" y="3689794"/>
            <a:ext cx="367408" cy="307777"/>
          </a:xfrm>
          <a:prstGeom prst="rect">
            <a:avLst/>
          </a:prstGeom>
          <a:noFill/>
        </p:spPr>
        <p:txBody>
          <a:bodyPr wrap="non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02</a:t>
            </a:r>
          </a:p>
        </p:txBody>
      </p:sp>
      <p:sp>
        <p:nvSpPr>
          <p:cNvPr id="24" name="TextBox 72">
            <a:extLst>
              <a:ext uri="{FF2B5EF4-FFF2-40B4-BE49-F238E27FC236}">
                <a16:creationId xmlns:a16="http://schemas.microsoft.com/office/drawing/2014/main" xmlns="" id="{D871BA23-6074-4F2D-AAA0-69288359FE46}"/>
              </a:ext>
            </a:extLst>
          </p:cNvPr>
          <p:cNvSpPr txBox="1"/>
          <p:nvPr/>
        </p:nvSpPr>
        <p:spPr>
          <a:xfrm>
            <a:off x="6470549" y="2618643"/>
            <a:ext cx="418705" cy="369332"/>
          </a:xfrm>
          <a:prstGeom prst="rect">
            <a:avLst/>
          </a:prstGeom>
          <a:noFill/>
        </p:spPr>
        <p:txBody>
          <a:bodyPr wrap="none" rtlCol="0" anchor="ctr" anchorCtr="0">
            <a:spAutoFit/>
          </a:bodyPr>
          <a:lstStyle/>
          <a:p>
            <a:pPr algn="ctr"/>
            <a:r>
              <a:rPr lang="en-GB" b="1" dirty="0">
                <a:solidFill>
                  <a:schemeClr val="bg1"/>
                </a:solidFill>
                <a:latin typeface="Poppins" pitchFamily="2" charset="77"/>
                <a:ea typeface="League Spartan" charset="0"/>
                <a:cs typeface="Poppins" pitchFamily="2" charset="77"/>
              </a:rPr>
              <a:t>03</a:t>
            </a:r>
            <a:endParaRPr lang="en-GB" sz="1400" b="1" dirty="0">
              <a:solidFill>
                <a:schemeClr val="bg1"/>
              </a:solidFill>
              <a:latin typeface="Poppins" pitchFamily="2" charset="77"/>
              <a:ea typeface="League Spartan" charset="0"/>
              <a:cs typeface="Poppins" pitchFamily="2" charset="77"/>
            </a:endParaRPr>
          </a:p>
        </p:txBody>
      </p:sp>
      <p:sp>
        <p:nvSpPr>
          <p:cNvPr id="25" name="TextBox 73">
            <a:extLst>
              <a:ext uri="{FF2B5EF4-FFF2-40B4-BE49-F238E27FC236}">
                <a16:creationId xmlns:a16="http://schemas.microsoft.com/office/drawing/2014/main" xmlns="" id="{1E162036-619A-4BD1-88AA-9D72E6621C46}"/>
              </a:ext>
            </a:extLst>
          </p:cNvPr>
          <p:cNvSpPr txBox="1"/>
          <p:nvPr/>
        </p:nvSpPr>
        <p:spPr>
          <a:xfrm>
            <a:off x="7328160" y="3073291"/>
            <a:ext cx="418705" cy="369332"/>
          </a:xfrm>
          <a:prstGeom prst="rect">
            <a:avLst/>
          </a:prstGeom>
          <a:noFill/>
        </p:spPr>
        <p:txBody>
          <a:bodyPr wrap="none" rtlCol="0" anchor="ctr" anchorCtr="0">
            <a:spAutoFit/>
          </a:bodyPr>
          <a:lstStyle/>
          <a:p>
            <a:pPr algn="ctr"/>
            <a:r>
              <a:rPr lang="en-GB" b="1" dirty="0">
                <a:solidFill>
                  <a:schemeClr val="bg1"/>
                </a:solidFill>
                <a:latin typeface="Poppins" pitchFamily="2" charset="77"/>
                <a:ea typeface="League Spartan" charset="0"/>
                <a:cs typeface="Poppins" pitchFamily="2" charset="77"/>
              </a:rPr>
              <a:t>04</a:t>
            </a:r>
            <a:endParaRPr lang="en-GB" sz="1400" b="1" dirty="0">
              <a:solidFill>
                <a:schemeClr val="bg1"/>
              </a:solidFill>
              <a:latin typeface="Poppins" pitchFamily="2" charset="77"/>
              <a:ea typeface="League Spartan" charset="0"/>
              <a:cs typeface="Poppins" pitchFamily="2" charset="77"/>
            </a:endParaRPr>
          </a:p>
        </p:txBody>
      </p:sp>
      <p:sp>
        <p:nvSpPr>
          <p:cNvPr id="26" name="TextBox 74">
            <a:extLst>
              <a:ext uri="{FF2B5EF4-FFF2-40B4-BE49-F238E27FC236}">
                <a16:creationId xmlns:a16="http://schemas.microsoft.com/office/drawing/2014/main" xmlns="" id="{E4B64080-0A21-45C0-BCD8-CF59D61BE222}"/>
              </a:ext>
            </a:extLst>
          </p:cNvPr>
          <p:cNvSpPr txBox="1"/>
          <p:nvPr/>
        </p:nvSpPr>
        <p:spPr>
          <a:xfrm>
            <a:off x="8504556" y="3519521"/>
            <a:ext cx="367408" cy="307777"/>
          </a:xfrm>
          <a:prstGeom prst="rect">
            <a:avLst/>
          </a:prstGeom>
          <a:noFill/>
        </p:spPr>
        <p:txBody>
          <a:bodyPr wrap="non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05</a:t>
            </a:r>
          </a:p>
        </p:txBody>
      </p:sp>
      <p:sp>
        <p:nvSpPr>
          <p:cNvPr id="27" name="TextBox 75">
            <a:extLst>
              <a:ext uri="{FF2B5EF4-FFF2-40B4-BE49-F238E27FC236}">
                <a16:creationId xmlns:a16="http://schemas.microsoft.com/office/drawing/2014/main" xmlns="" id="{010EB26D-42CD-457A-A356-DD917EAB8A2E}"/>
              </a:ext>
            </a:extLst>
          </p:cNvPr>
          <p:cNvSpPr txBox="1"/>
          <p:nvPr/>
        </p:nvSpPr>
        <p:spPr>
          <a:xfrm>
            <a:off x="7619183" y="3935283"/>
            <a:ext cx="444352" cy="400110"/>
          </a:xfrm>
          <a:prstGeom prst="rect">
            <a:avLst/>
          </a:prstGeom>
          <a:noFill/>
        </p:spPr>
        <p:txBody>
          <a:bodyPr wrap="none" rtlCol="0" anchor="ctr" anchorCtr="0">
            <a:spAutoFit/>
          </a:bodyPr>
          <a:lstStyle/>
          <a:p>
            <a:pPr algn="ctr"/>
            <a:r>
              <a:rPr lang="en-GB" sz="2000" b="1" dirty="0">
                <a:solidFill>
                  <a:schemeClr val="bg1"/>
                </a:solidFill>
                <a:latin typeface="Poppins" pitchFamily="2" charset="77"/>
                <a:ea typeface="League Spartan" charset="0"/>
                <a:cs typeface="Poppins" pitchFamily="2" charset="77"/>
              </a:rPr>
              <a:t>05</a:t>
            </a:r>
          </a:p>
        </p:txBody>
      </p:sp>
      <p:sp>
        <p:nvSpPr>
          <p:cNvPr id="28" name="TextBox 76">
            <a:extLst>
              <a:ext uri="{FF2B5EF4-FFF2-40B4-BE49-F238E27FC236}">
                <a16:creationId xmlns:a16="http://schemas.microsoft.com/office/drawing/2014/main" xmlns="" id="{F49FF18B-B2F9-49B1-876F-C403D01017FE}"/>
              </a:ext>
            </a:extLst>
          </p:cNvPr>
          <p:cNvSpPr txBox="1"/>
          <p:nvPr/>
        </p:nvSpPr>
        <p:spPr>
          <a:xfrm>
            <a:off x="5929827" y="4939761"/>
            <a:ext cx="444353" cy="400110"/>
          </a:xfrm>
          <a:prstGeom prst="rect">
            <a:avLst/>
          </a:prstGeom>
          <a:noFill/>
        </p:spPr>
        <p:txBody>
          <a:bodyPr wrap="none" rtlCol="0" anchor="ctr" anchorCtr="0">
            <a:spAutoFit/>
          </a:bodyPr>
          <a:lstStyle/>
          <a:p>
            <a:pPr algn="ctr"/>
            <a:r>
              <a:rPr lang="en-GB" sz="2000" b="1" dirty="0">
                <a:solidFill>
                  <a:schemeClr val="bg1"/>
                </a:solidFill>
                <a:latin typeface="Poppins" pitchFamily="2" charset="77"/>
                <a:ea typeface="League Spartan" charset="0"/>
                <a:cs typeface="Poppins" pitchFamily="2" charset="77"/>
              </a:rPr>
              <a:t>07</a:t>
            </a:r>
          </a:p>
        </p:txBody>
      </p:sp>
      <p:sp>
        <p:nvSpPr>
          <p:cNvPr id="29" name="TextBox 77">
            <a:extLst>
              <a:ext uri="{FF2B5EF4-FFF2-40B4-BE49-F238E27FC236}">
                <a16:creationId xmlns:a16="http://schemas.microsoft.com/office/drawing/2014/main" xmlns="" id="{F4611868-7F40-4E65-A21A-7DAF27A3B63F}"/>
              </a:ext>
            </a:extLst>
          </p:cNvPr>
          <p:cNvSpPr txBox="1"/>
          <p:nvPr/>
        </p:nvSpPr>
        <p:spPr>
          <a:xfrm>
            <a:off x="5297045" y="4048540"/>
            <a:ext cx="418705" cy="369332"/>
          </a:xfrm>
          <a:prstGeom prst="rect">
            <a:avLst/>
          </a:prstGeom>
          <a:noFill/>
        </p:spPr>
        <p:txBody>
          <a:bodyPr wrap="none" rtlCol="0" anchor="ctr" anchorCtr="0">
            <a:spAutoFit/>
          </a:bodyPr>
          <a:lstStyle/>
          <a:p>
            <a:pPr algn="ctr"/>
            <a:r>
              <a:rPr lang="en-GB" b="1" dirty="0">
                <a:solidFill>
                  <a:schemeClr val="bg1"/>
                </a:solidFill>
                <a:latin typeface="Poppins" pitchFamily="2" charset="77"/>
                <a:ea typeface="League Spartan" charset="0"/>
                <a:cs typeface="Poppins" pitchFamily="2" charset="77"/>
              </a:rPr>
              <a:t>01</a:t>
            </a:r>
            <a:endParaRPr lang="en-GB" sz="1400" b="1" dirty="0">
              <a:solidFill>
                <a:schemeClr val="bg1"/>
              </a:solidFill>
              <a:latin typeface="Poppins" pitchFamily="2" charset="77"/>
              <a:ea typeface="League Spartan" charset="0"/>
              <a:cs typeface="Poppins" pitchFamily="2" charset="77"/>
            </a:endParaRPr>
          </a:p>
        </p:txBody>
      </p:sp>
      <p:sp>
        <p:nvSpPr>
          <p:cNvPr id="30" name="TextBox 85">
            <a:extLst>
              <a:ext uri="{FF2B5EF4-FFF2-40B4-BE49-F238E27FC236}">
                <a16:creationId xmlns:a16="http://schemas.microsoft.com/office/drawing/2014/main" xmlns="" id="{5550FF46-C50D-4033-81CB-A812368A9BFD}"/>
              </a:ext>
            </a:extLst>
          </p:cNvPr>
          <p:cNvSpPr txBox="1"/>
          <p:nvPr/>
        </p:nvSpPr>
        <p:spPr>
          <a:xfrm>
            <a:off x="918120" y="5716501"/>
            <a:ext cx="1769780"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Máximo 60 minutos</a:t>
            </a:r>
          </a:p>
        </p:txBody>
      </p:sp>
      <p:sp>
        <p:nvSpPr>
          <p:cNvPr id="31" name="Subtitle 2">
            <a:extLst>
              <a:ext uri="{FF2B5EF4-FFF2-40B4-BE49-F238E27FC236}">
                <a16:creationId xmlns:a16="http://schemas.microsoft.com/office/drawing/2014/main" xmlns="" id="{5E7E4E8E-B274-4DFD-AF86-91E723EAA155}"/>
              </a:ext>
            </a:extLst>
          </p:cNvPr>
          <p:cNvSpPr txBox="1">
            <a:spLocks/>
          </p:cNvSpPr>
          <p:nvPr/>
        </p:nvSpPr>
        <p:spPr>
          <a:xfrm>
            <a:off x="985269" y="5947050"/>
            <a:ext cx="5903985" cy="8194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700" dirty="0">
                <a:solidFill>
                  <a:schemeClr val="tx1"/>
                </a:solidFill>
                <a:latin typeface="+mj-lt"/>
                <a:ea typeface="Lato Light" panose="020F0502020204030203" pitchFamily="34" charset="0"/>
                <a:cs typeface="Mukta ExtraLight" panose="020B0000000000000000" pitchFamily="34" charset="77"/>
              </a:rPr>
              <a:t>Ninguna lluvia de ideas debe durar más de 60 minutos. Un tema debe debatirse durante un máximo de 25 minutos, después de los cuales hay que hacer una pausa. Si es necesario, tómate otros 25 minutos después.</a:t>
            </a:r>
          </a:p>
        </p:txBody>
      </p:sp>
      <p:sp>
        <p:nvSpPr>
          <p:cNvPr id="32" name="TextBox 89">
            <a:extLst>
              <a:ext uri="{FF2B5EF4-FFF2-40B4-BE49-F238E27FC236}">
                <a16:creationId xmlns:a16="http://schemas.microsoft.com/office/drawing/2014/main" xmlns="" id="{8B37CD95-98DE-4C70-BAE6-7333F4D780A4}"/>
              </a:ext>
            </a:extLst>
          </p:cNvPr>
          <p:cNvSpPr txBox="1"/>
          <p:nvPr/>
        </p:nvSpPr>
        <p:spPr>
          <a:xfrm>
            <a:off x="259925" y="1749290"/>
            <a:ext cx="1304845"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Guarda los detalles</a:t>
            </a:r>
          </a:p>
        </p:txBody>
      </p:sp>
      <p:sp>
        <p:nvSpPr>
          <p:cNvPr id="33" name="Subtitle 2">
            <a:extLst>
              <a:ext uri="{FF2B5EF4-FFF2-40B4-BE49-F238E27FC236}">
                <a16:creationId xmlns:a16="http://schemas.microsoft.com/office/drawing/2014/main" xmlns="" id="{8F49B660-4BCF-435B-8A3C-D45C5308858F}"/>
              </a:ext>
            </a:extLst>
          </p:cNvPr>
          <p:cNvSpPr txBox="1">
            <a:spLocks/>
          </p:cNvSpPr>
          <p:nvPr/>
        </p:nvSpPr>
        <p:spPr>
          <a:xfrm>
            <a:off x="275763" y="1966498"/>
            <a:ext cx="4772701" cy="134268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700" dirty="0">
                <a:solidFill>
                  <a:schemeClr val="tx1"/>
                </a:solidFill>
                <a:latin typeface="+mj-lt"/>
                <a:ea typeface="Lato Light" panose="020F0502020204030203" pitchFamily="34" charset="0"/>
                <a:cs typeface="Mukta ExtraLight" panose="020B0000000000000000" pitchFamily="34" charset="77"/>
              </a:rPr>
              <a:t>Deja los detalles para el final de la sesión de brainstorming. Evita discutir los beneficios de una idea con demasiado detalle al principio. Esto puede restarle energía a la idea desde el principio e impedir que se hagan más sugerencias.</a:t>
            </a:r>
          </a:p>
        </p:txBody>
      </p:sp>
      <p:sp>
        <p:nvSpPr>
          <p:cNvPr id="34" name="TextBox 92">
            <a:extLst>
              <a:ext uri="{FF2B5EF4-FFF2-40B4-BE49-F238E27FC236}">
                <a16:creationId xmlns:a16="http://schemas.microsoft.com/office/drawing/2014/main" xmlns="" id="{820E92D0-2C82-46DA-A757-47CF13997B0D}"/>
              </a:ext>
            </a:extLst>
          </p:cNvPr>
          <p:cNvSpPr txBox="1"/>
          <p:nvPr/>
        </p:nvSpPr>
        <p:spPr>
          <a:xfrm>
            <a:off x="498183" y="4212849"/>
            <a:ext cx="590804"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Enfoque</a:t>
            </a:r>
          </a:p>
        </p:txBody>
      </p:sp>
      <p:sp>
        <p:nvSpPr>
          <p:cNvPr id="35" name="Subtitle 2">
            <a:extLst>
              <a:ext uri="{FF2B5EF4-FFF2-40B4-BE49-F238E27FC236}">
                <a16:creationId xmlns:a16="http://schemas.microsoft.com/office/drawing/2014/main" xmlns="" id="{B671BD0A-970B-49DF-99F8-6CAC2C2841E5}"/>
              </a:ext>
            </a:extLst>
          </p:cNvPr>
          <p:cNvSpPr txBox="1">
            <a:spLocks/>
          </p:cNvSpPr>
          <p:nvPr/>
        </p:nvSpPr>
        <p:spPr>
          <a:xfrm>
            <a:off x="455901" y="4432689"/>
            <a:ext cx="4623390" cy="134268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700" dirty="0">
                <a:solidFill>
                  <a:schemeClr val="tx1"/>
                </a:solidFill>
                <a:latin typeface="+mj-lt"/>
                <a:ea typeface="Lato Light" panose="020F0502020204030203" pitchFamily="34" charset="0"/>
                <a:cs typeface="Mukta ExtraLight" panose="020B0000000000000000" pitchFamily="34" charset="77"/>
              </a:rPr>
              <a:t>Defina la tarea o el problema de forma precisa con un enunciado dirigido y asegúrese de que los participantes no se desvían del tema. El primer paso para resolver un problema es siempre definir claramente la posición de partida. </a:t>
            </a:r>
          </a:p>
        </p:txBody>
      </p:sp>
      <p:sp>
        <p:nvSpPr>
          <p:cNvPr id="36" name="TextBox 95">
            <a:extLst>
              <a:ext uri="{FF2B5EF4-FFF2-40B4-BE49-F238E27FC236}">
                <a16:creationId xmlns:a16="http://schemas.microsoft.com/office/drawing/2014/main" xmlns="" id="{C0D49060-8056-42C5-8992-FC1FA50BAB7E}"/>
              </a:ext>
            </a:extLst>
          </p:cNvPr>
          <p:cNvSpPr txBox="1"/>
          <p:nvPr/>
        </p:nvSpPr>
        <p:spPr>
          <a:xfrm>
            <a:off x="275763" y="3134408"/>
            <a:ext cx="1289007" cy="307777"/>
          </a:xfrm>
          <a:prstGeom prst="rect">
            <a:avLst/>
          </a:prstGeom>
          <a:noFill/>
        </p:spPr>
        <p:txBody>
          <a:bodyPr wrap="none" rtlCol="0" anchor="b" anchorCtr="0">
            <a:spAutoFit/>
          </a:bodyPr>
          <a:lstStyle/>
          <a:p>
            <a:pPr algn="r"/>
            <a:r>
              <a:rPr lang="en-GB" sz="1400" b="1" dirty="0">
                <a:solidFill>
                  <a:schemeClr val="tx2"/>
                </a:solidFill>
                <a:latin typeface="+mj-lt"/>
                <a:ea typeface="League Spartan" charset="0"/>
                <a:cs typeface="Poppins" pitchFamily="2" charset="77"/>
              </a:rPr>
              <a:t>Jefe al final</a:t>
            </a:r>
          </a:p>
        </p:txBody>
      </p:sp>
      <p:sp>
        <p:nvSpPr>
          <p:cNvPr id="37" name="Subtitle 2">
            <a:extLst>
              <a:ext uri="{FF2B5EF4-FFF2-40B4-BE49-F238E27FC236}">
                <a16:creationId xmlns:a16="http://schemas.microsoft.com/office/drawing/2014/main" xmlns="" id="{3BB653AF-70A7-49A0-A622-24E1B4AC8498}"/>
              </a:ext>
            </a:extLst>
          </p:cNvPr>
          <p:cNvSpPr txBox="1">
            <a:spLocks/>
          </p:cNvSpPr>
          <p:nvPr/>
        </p:nvSpPr>
        <p:spPr>
          <a:xfrm>
            <a:off x="626054" y="3372500"/>
            <a:ext cx="4255410" cy="8194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700" dirty="0">
                <a:solidFill>
                  <a:schemeClr val="tx1"/>
                </a:solidFill>
                <a:latin typeface="+mj-lt"/>
                <a:ea typeface="Lato Light" panose="020F0502020204030203" pitchFamily="34" charset="0"/>
                <a:cs typeface="Mukta ExtraLight" panose="020B0000000000000000" pitchFamily="34" charset="77"/>
              </a:rPr>
              <a:t>La forma más segura de hacer fracasar una lluvia de ideas es dejar que el jefe hable primero. Los empleados no quieren contradecir. </a:t>
            </a:r>
          </a:p>
        </p:txBody>
      </p:sp>
      <p:sp>
        <p:nvSpPr>
          <p:cNvPr id="45" name="TextBox 101">
            <a:extLst>
              <a:ext uri="{FF2B5EF4-FFF2-40B4-BE49-F238E27FC236}">
                <a16:creationId xmlns:a16="http://schemas.microsoft.com/office/drawing/2014/main" xmlns="" id="{BA249E1F-CBB9-4802-A067-C3D88AAD8ADC}"/>
              </a:ext>
            </a:extLst>
          </p:cNvPr>
          <p:cNvSpPr txBox="1"/>
          <p:nvPr/>
        </p:nvSpPr>
        <p:spPr>
          <a:xfrm>
            <a:off x="7944266" y="1860673"/>
            <a:ext cx="1695977"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Números y nombres</a:t>
            </a:r>
          </a:p>
        </p:txBody>
      </p:sp>
      <p:sp>
        <p:nvSpPr>
          <p:cNvPr id="46" name="Subtitle 2">
            <a:extLst>
              <a:ext uri="{FF2B5EF4-FFF2-40B4-BE49-F238E27FC236}">
                <a16:creationId xmlns:a16="http://schemas.microsoft.com/office/drawing/2014/main" xmlns="" id="{B947A12C-907A-4C0C-A1E3-1F7B44C61D52}"/>
              </a:ext>
            </a:extLst>
          </p:cNvPr>
          <p:cNvSpPr txBox="1">
            <a:spLocks/>
          </p:cNvSpPr>
          <p:nvPr/>
        </p:nvSpPr>
        <p:spPr>
          <a:xfrm>
            <a:off x="8202313" y="2096105"/>
            <a:ext cx="4083091" cy="108107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700" dirty="0">
                <a:solidFill>
                  <a:schemeClr val="tx1"/>
                </a:solidFill>
                <a:latin typeface="+mj-lt"/>
                <a:ea typeface="Lato Light" panose="020F0502020204030203" pitchFamily="34" charset="0"/>
                <a:cs typeface="Mukta ExtraLight" panose="020B0000000000000000" pitchFamily="34" charset="77"/>
              </a:rPr>
              <a:t>Numere y nombre las ideas para poder referirse a ellas una y otra vez en el debate posterior sin perder la visión de conjunto.</a:t>
            </a:r>
          </a:p>
        </p:txBody>
      </p:sp>
      <p:sp>
        <p:nvSpPr>
          <p:cNvPr id="48" name="TextBox 104">
            <a:extLst>
              <a:ext uri="{FF2B5EF4-FFF2-40B4-BE49-F238E27FC236}">
                <a16:creationId xmlns:a16="http://schemas.microsoft.com/office/drawing/2014/main" xmlns="" id="{E7599A81-82D6-457C-A372-8BC2B095FD75}"/>
              </a:ext>
            </a:extLst>
          </p:cNvPr>
          <p:cNvSpPr txBox="1"/>
          <p:nvPr/>
        </p:nvSpPr>
        <p:spPr>
          <a:xfrm>
            <a:off x="8088333" y="4983274"/>
            <a:ext cx="1336071"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Físicamente activo</a:t>
            </a:r>
          </a:p>
        </p:txBody>
      </p:sp>
      <p:sp>
        <p:nvSpPr>
          <p:cNvPr id="49" name="Subtitle 2">
            <a:extLst>
              <a:ext uri="{FF2B5EF4-FFF2-40B4-BE49-F238E27FC236}">
                <a16:creationId xmlns:a16="http://schemas.microsoft.com/office/drawing/2014/main" xmlns="" id="{CEC9C0E6-9F7A-4EEA-B40E-1B569B36F393}"/>
              </a:ext>
            </a:extLst>
          </p:cNvPr>
          <p:cNvSpPr txBox="1">
            <a:spLocks/>
          </p:cNvSpPr>
          <p:nvPr/>
        </p:nvSpPr>
        <p:spPr>
          <a:xfrm>
            <a:off x="7885933" y="5254516"/>
            <a:ext cx="4181042" cy="8194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700" dirty="0">
                <a:solidFill>
                  <a:schemeClr val="tx1"/>
                </a:solidFill>
                <a:latin typeface="+mj-lt"/>
                <a:ea typeface="Lato Light" panose="020F0502020204030203" pitchFamily="34" charset="0"/>
                <a:cs typeface="Mukta ExtraLight" panose="020B0000000000000000" pitchFamily="34" charset="77"/>
              </a:rPr>
              <a:t>Utiliza otras herramientas que estimulen otras partes del cerebro: plastilina, bloques de construcción, figuras de juego, cinta adhesiva, pegamento o tijeras. Construye tus ideas. </a:t>
            </a:r>
          </a:p>
        </p:txBody>
      </p:sp>
      <p:sp>
        <p:nvSpPr>
          <p:cNvPr id="51" name="TextBox 107">
            <a:extLst>
              <a:ext uri="{FF2B5EF4-FFF2-40B4-BE49-F238E27FC236}">
                <a16:creationId xmlns:a16="http://schemas.microsoft.com/office/drawing/2014/main" xmlns="" id="{F03F21ED-31F4-428D-A4D5-5B559F1BAD2C}"/>
              </a:ext>
            </a:extLst>
          </p:cNvPr>
          <p:cNvSpPr txBox="1"/>
          <p:nvPr/>
        </p:nvSpPr>
        <p:spPr>
          <a:xfrm>
            <a:off x="8452333" y="3221324"/>
            <a:ext cx="1521122" cy="307777"/>
          </a:xfrm>
          <a:prstGeom prst="rect">
            <a:avLst/>
          </a:prstGeom>
          <a:noFill/>
        </p:spPr>
        <p:txBody>
          <a:bodyPr wrap="none" rtlCol="0" anchor="b" anchorCtr="0">
            <a:spAutoFit/>
          </a:bodyPr>
          <a:lstStyle/>
          <a:p>
            <a:r>
              <a:rPr lang="en-GB" sz="1400" b="1" dirty="0">
                <a:solidFill>
                  <a:schemeClr val="tx2"/>
                </a:solidFill>
                <a:latin typeface="+mj-lt"/>
                <a:ea typeface="League Spartan" charset="0"/>
                <a:cs typeface="Poppins" pitchFamily="2" charset="77"/>
              </a:rPr>
              <a:t>Difusión (físicamente)</a:t>
            </a:r>
          </a:p>
        </p:txBody>
      </p:sp>
      <p:sp>
        <p:nvSpPr>
          <p:cNvPr id="52" name="Subtitle 2">
            <a:extLst>
              <a:ext uri="{FF2B5EF4-FFF2-40B4-BE49-F238E27FC236}">
                <a16:creationId xmlns:a16="http://schemas.microsoft.com/office/drawing/2014/main" xmlns="" id="{692C2D48-4467-4732-9F4B-7343428E0442}"/>
              </a:ext>
            </a:extLst>
          </p:cNvPr>
          <p:cNvSpPr txBox="1">
            <a:spLocks/>
          </p:cNvSpPr>
          <p:nvPr/>
        </p:nvSpPr>
        <p:spPr>
          <a:xfrm>
            <a:off x="8514565" y="3429000"/>
            <a:ext cx="3622238" cy="134268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700" dirty="0">
                <a:solidFill>
                  <a:schemeClr val="tx1"/>
                </a:solidFill>
                <a:latin typeface="+mj-lt"/>
                <a:ea typeface="Lato Light" panose="020F0502020204030203" pitchFamily="34" charset="0"/>
                <a:cs typeface="Mukta ExtraLight" panose="020B0000000000000000" pitchFamily="34" charset="77"/>
              </a:rPr>
              <a:t>Distribuye tantos rotafolios o mesas por la sala como sea posible para que los participantes puedan anotar sus ideas (sin tener que ponerse delante de todo el grupo).</a:t>
            </a:r>
          </a:p>
        </p:txBody>
      </p:sp>
      <p:sp>
        <p:nvSpPr>
          <p:cNvPr id="38" name="TextBox 72">
            <a:extLst>
              <a:ext uri="{FF2B5EF4-FFF2-40B4-BE49-F238E27FC236}">
                <a16:creationId xmlns:a16="http://schemas.microsoft.com/office/drawing/2014/main" xmlns="" id="{2ACF11C6-BDDC-4B0A-A536-DE311C76F523}"/>
              </a:ext>
            </a:extLst>
          </p:cNvPr>
          <p:cNvSpPr txBox="1"/>
          <p:nvPr/>
        </p:nvSpPr>
        <p:spPr>
          <a:xfrm>
            <a:off x="5613808" y="3064566"/>
            <a:ext cx="418705" cy="369332"/>
          </a:xfrm>
          <a:prstGeom prst="rect">
            <a:avLst/>
          </a:prstGeom>
          <a:noFill/>
        </p:spPr>
        <p:txBody>
          <a:bodyPr wrap="none" rtlCol="0" anchor="ctr" anchorCtr="0">
            <a:spAutoFit/>
          </a:bodyPr>
          <a:lstStyle/>
          <a:p>
            <a:pPr algn="ctr"/>
            <a:r>
              <a:rPr lang="en-GB" b="1" dirty="0">
                <a:solidFill>
                  <a:schemeClr val="bg1"/>
                </a:solidFill>
                <a:latin typeface="Poppins" pitchFamily="2" charset="77"/>
                <a:ea typeface="League Spartan" charset="0"/>
                <a:cs typeface="Poppins" pitchFamily="2" charset="77"/>
              </a:rPr>
              <a:t>02</a:t>
            </a:r>
          </a:p>
        </p:txBody>
      </p:sp>
      <p:sp>
        <p:nvSpPr>
          <p:cNvPr id="39" name="TextBox 75">
            <a:extLst>
              <a:ext uri="{FF2B5EF4-FFF2-40B4-BE49-F238E27FC236}">
                <a16:creationId xmlns:a16="http://schemas.microsoft.com/office/drawing/2014/main" xmlns="" id="{651032F7-1124-4E88-883A-66F967B47C8E}"/>
              </a:ext>
            </a:extLst>
          </p:cNvPr>
          <p:cNvSpPr txBox="1"/>
          <p:nvPr/>
        </p:nvSpPr>
        <p:spPr>
          <a:xfrm>
            <a:off x="6944269" y="4817025"/>
            <a:ext cx="444352" cy="400110"/>
          </a:xfrm>
          <a:prstGeom prst="rect">
            <a:avLst/>
          </a:prstGeom>
          <a:noFill/>
        </p:spPr>
        <p:txBody>
          <a:bodyPr wrap="none" rtlCol="0" anchor="ctr" anchorCtr="0">
            <a:spAutoFit/>
          </a:bodyPr>
          <a:lstStyle/>
          <a:p>
            <a:pPr algn="ctr"/>
            <a:r>
              <a:rPr lang="en-GB" sz="2000" b="1" dirty="0">
                <a:solidFill>
                  <a:schemeClr val="bg1"/>
                </a:solidFill>
                <a:latin typeface="Poppins" pitchFamily="2" charset="77"/>
                <a:ea typeface="League Spartan" charset="0"/>
                <a:cs typeface="Poppins" pitchFamily="2" charset="77"/>
              </a:rPr>
              <a:t>06</a:t>
            </a:r>
          </a:p>
        </p:txBody>
      </p:sp>
    </p:spTree>
    <p:extLst>
      <p:ext uri="{BB962C8B-B14F-4D97-AF65-F5344CB8AC3E}">
        <p14:creationId xmlns:p14="http://schemas.microsoft.com/office/powerpoint/2010/main" val="986147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22943"/>
            <a:ext cx="8852375" cy="697353"/>
          </a:xfrm>
        </p:spPr>
        <p:txBody>
          <a:bodyPr>
            <a:normAutofit/>
          </a:bodyPr>
          <a:lstStyle/>
          <a:p>
            <a:r>
              <a:rPr lang="en-GB" dirty="0"/>
              <a:t>Herramientas de análisis de la causa raíz: Los 5 porqués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66434" y="1805838"/>
            <a:ext cx="2975712" cy="509913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El Análisis de los 5 Porqués es una herramienta sencilla para profundizar en el planteamiento del problema hasta identificar la causa raíz preguntando 5 veces el </a:t>
            </a:r>
            <a:r>
              <a:rPr lang="en-GB" sz="1800" b="1" dirty="0">
                <a:solidFill>
                  <a:srgbClr val="245473"/>
                </a:solidFill>
                <a:latin typeface="+mj-lt"/>
                <a:ea typeface="Open Sans Light" panose="020B0306030504020204" pitchFamily="34" charset="0"/>
                <a:cs typeface="Open Sans Light" panose="020B0306030504020204" pitchFamily="34" charset="0"/>
              </a:rPr>
              <a:t>"PORQUÉ"</a:t>
            </a:r>
            <a:r>
              <a:rPr lang="en-GB" sz="1800" dirty="0">
                <a:solidFill>
                  <a:srgbClr val="245473"/>
                </a:solidFill>
                <a:latin typeface="+mj-lt"/>
                <a:ea typeface="Open Sans Light" panose="020B0306030504020204" pitchFamily="34" charset="0"/>
                <a:cs typeface="Open Sans Light" panose="020B0306030504020204" pitchFamily="34" charset="0"/>
              </a:rPr>
              <a:t>.</a:t>
            </a:r>
          </a:p>
          <a:p>
            <a:pPr algn="l">
              <a:lnSpc>
                <a:spcPct val="100000"/>
              </a:lnSpc>
              <a:spcBef>
                <a:spcPts val="600"/>
              </a:spcBef>
            </a:pPr>
            <a:r>
              <a:rPr lang="en-GB" sz="1800" b="1" dirty="0">
                <a:solidFill>
                  <a:srgbClr val="245473"/>
                </a:solidFill>
                <a:latin typeface="+mj-lt"/>
                <a:ea typeface="Open Sans Light" panose="020B0306030504020204" pitchFamily="34" charset="0"/>
                <a:cs typeface="Open Sans Light" panose="020B0306030504020204" pitchFamily="34" charset="0"/>
              </a:rPr>
              <a:t>Es aplicable cuando se examina una causa principal y si es necesario profundizar para llegar a una causa raíz</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Evite los prejuicios, intencionados o no, al responder</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Encuentre a la persona adecuada que pueda responder</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Utilizar otras herramientas complementarias</a:t>
            </a:r>
            <a:endParaRPr lang="en-GB" sz="1800" dirty="0">
              <a:solidFill>
                <a:srgbClr val="245473"/>
              </a:solidFill>
              <a:latin typeface="+mj-lt"/>
              <a:ea typeface="Open Sans Light" panose="020B0306030504020204" pitchFamily="34" charset="0"/>
              <a:cs typeface="Open Sans Light" panose="020B0306030504020204" pitchFamily="34" charset="0"/>
            </a:endParaRPr>
          </a:p>
        </p:txBody>
      </p:sp>
      <p:cxnSp>
        <p:nvCxnSpPr>
          <p:cNvPr id="39" name="Straight Connector 53">
            <a:extLst>
              <a:ext uri="{FF2B5EF4-FFF2-40B4-BE49-F238E27FC236}">
                <a16:creationId xmlns:a16="http://schemas.microsoft.com/office/drawing/2014/main" xmlns="" id="{A130A087-E8E2-4891-B441-9A17CA0EF69C}"/>
              </a:ext>
            </a:extLst>
          </p:cNvPr>
          <p:cNvCxnSpPr/>
          <p:nvPr/>
        </p:nvCxnSpPr>
        <p:spPr>
          <a:xfrm>
            <a:off x="8540629" y="4084681"/>
            <a:ext cx="1372774" cy="283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41" name="Straight Connector 54">
            <a:extLst>
              <a:ext uri="{FF2B5EF4-FFF2-40B4-BE49-F238E27FC236}">
                <a16:creationId xmlns:a16="http://schemas.microsoft.com/office/drawing/2014/main" xmlns="" id="{44478C97-2791-4794-A963-30086A585720}"/>
              </a:ext>
            </a:extLst>
          </p:cNvPr>
          <p:cNvCxnSpPr/>
          <p:nvPr/>
        </p:nvCxnSpPr>
        <p:spPr>
          <a:xfrm>
            <a:off x="9063009" y="3032970"/>
            <a:ext cx="842037"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42" name="Straight Connector 55">
            <a:extLst>
              <a:ext uri="{FF2B5EF4-FFF2-40B4-BE49-F238E27FC236}">
                <a16:creationId xmlns:a16="http://schemas.microsoft.com/office/drawing/2014/main" xmlns="" id="{0B4F1369-B9BC-4984-823C-1F26D4DC1712}"/>
              </a:ext>
            </a:extLst>
          </p:cNvPr>
          <p:cNvCxnSpPr>
            <a:cxnSpLocks/>
          </p:cNvCxnSpPr>
          <p:nvPr/>
        </p:nvCxnSpPr>
        <p:spPr>
          <a:xfrm flipH="1">
            <a:off x="5567199" y="3647494"/>
            <a:ext cx="921740" cy="4935"/>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43" name="Straight Connector 56">
            <a:extLst>
              <a:ext uri="{FF2B5EF4-FFF2-40B4-BE49-F238E27FC236}">
                <a16:creationId xmlns:a16="http://schemas.microsoft.com/office/drawing/2014/main" xmlns="" id="{9930FEB8-30E6-4CD5-8633-3D45423FD2A4}"/>
              </a:ext>
            </a:extLst>
          </p:cNvPr>
          <p:cNvCxnSpPr/>
          <p:nvPr/>
        </p:nvCxnSpPr>
        <p:spPr>
          <a:xfrm flipH="1">
            <a:off x="5567199" y="2326017"/>
            <a:ext cx="642399" cy="2372"/>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grpSp>
        <p:nvGrpSpPr>
          <p:cNvPr id="44" name="그룹 78">
            <a:extLst>
              <a:ext uri="{FF2B5EF4-FFF2-40B4-BE49-F238E27FC236}">
                <a16:creationId xmlns:a16="http://schemas.microsoft.com/office/drawing/2014/main" xmlns="" id="{B7481D14-633D-4A16-AA8E-084B1B6BBFC1}"/>
              </a:ext>
            </a:extLst>
          </p:cNvPr>
          <p:cNvGrpSpPr/>
          <p:nvPr/>
        </p:nvGrpSpPr>
        <p:grpSpPr>
          <a:xfrm>
            <a:off x="6129440" y="2027484"/>
            <a:ext cx="3061088" cy="513114"/>
            <a:chOff x="4031263" y="1089025"/>
            <a:chExt cx="3061088" cy="513181"/>
          </a:xfrm>
        </p:grpSpPr>
        <p:grpSp>
          <p:nvGrpSpPr>
            <p:cNvPr id="45" name="그룹 81">
              <a:extLst>
                <a:ext uri="{FF2B5EF4-FFF2-40B4-BE49-F238E27FC236}">
                  <a16:creationId xmlns:a16="http://schemas.microsoft.com/office/drawing/2014/main" xmlns="" id="{496AE2BB-4644-4667-86FE-02EE1D8AFAC6}"/>
                </a:ext>
              </a:extLst>
            </p:cNvPr>
            <p:cNvGrpSpPr/>
            <p:nvPr/>
          </p:nvGrpSpPr>
          <p:grpSpPr>
            <a:xfrm>
              <a:off x="4031263" y="1089025"/>
              <a:ext cx="3061088" cy="513181"/>
              <a:chOff x="3349626" y="1260475"/>
              <a:chExt cx="2916238" cy="468313"/>
            </a:xfrm>
          </p:grpSpPr>
          <p:sp>
            <p:nvSpPr>
              <p:cNvPr id="47" name="Rectangle 24">
                <a:extLst>
                  <a:ext uri="{FF2B5EF4-FFF2-40B4-BE49-F238E27FC236}">
                    <a16:creationId xmlns:a16="http://schemas.microsoft.com/office/drawing/2014/main" xmlns="" id="{1E6C79FC-CD8A-4E4F-979A-3008702DE3EB}"/>
                  </a:ext>
                </a:extLst>
              </p:cNvPr>
              <p:cNvSpPr>
                <a:spLocks noChangeArrowheads="1"/>
              </p:cNvSpPr>
              <p:nvPr/>
            </p:nvSpPr>
            <p:spPr bwMode="auto">
              <a:xfrm>
                <a:off x="3556001" y="1576388"/>
                <a:ext cx="2505075" cy="152400"/>
              </a:xfrm>
              <a:prstGeom prst="rect">
                <a:avLst/>
              </a:prstGeom>
              <a:solidFill>
                <a:schemeClr val="accent1">
                  <a:lumMod val="75000"/>
                  <a:lumOff val="2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sp>
            <p:nvSpPr>
              <p:cNvPr id="48" name="Freeform 25">
                <a:extLst>
                  <a:ext uri="{FF2B5EF4-FFF2-40B4-BE49-F238E27FC236}">
                    <a16:creationId xmlns:a16="http://schemas.microsoft.com/office/drawing/2014/main" xmlns="" id="{AFADA212-282E-4D01-9782-0CD3DD54A2CD}"/>
                  </a:ext>
                </a:extLst>
              </p:cNvPr>
              <p:cNvSpPr>
                <a:spLocks/>
              </p:cNvSpPr>
              <p:nvPr/>
            </p:nvSpPr>
            <p:spPr bwMode="auto">
              <a:xfrm>
                <a:off x="3349626" y="1260475"/>
                <a:ext cx="206375" cy="468312"/>
              </a:xfrm>
              <a:custGeom>
                <a:avLst/>
                <a:gdLst>
                  <a:gd name="T0" fmla="*/ 0 w 130"/>
                  <a:gd name="T1" fmla="*/ 0 h 295"/>
                  <a:gd name="T2" fmla="*/ 0 w 130"/>
                  <a:gd name="T3" fmla="*/ 98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8"/>
                    </a:lnTo>
                    <a:lnTo>
                      <a:pt x="130" y="295"/>
                    </a:lnTo>
                    <a:lnTo>
                      <a:pt x="130" y="199"/>
                    </a:lnTo>
                    <a:lnTo>
                      <a:pt x="0"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sp>
            <p:nvSpPr>
              <p:cNvPr id="49" name="Freeform 26">
                <a:extLst>
                  <a:ext uri="{FF2B5EF4-FFF2-40B4-BE49-F238E27FC236}">
                    <a16:creationId xmlns:a16="http://schemas.microsoft.com/office/drawing/2014/main" xmlns="" id="{659B78CE-5128-4BCA-B254-7864BA0237A2}"/>
                  </a:ext>
                </a:extLst>
              </p:cNvPr>
              <p:cNvSpPr>
                <a:spLocks/>
              </p:cNvSpPr>
              <p:nvPr/>
            </p:nvSpPr>
            <p:spPr bwMode="auto">
              <a:xfrm>
                <a:off x="6061076" y="1260475"/>
                <a:ext cx="204788" cy="468312"/>
              </a:xfrm>
              <a:custGeom>
                <a:avLst/>
                <a:gdLst>
                  <a:gd name="T0" fmla="*/ 129 w 129"/>
                  <a:gd name="T1" fmla="*/ 0 h 295"/>
                  <a:gd name="T2" fmla="*/ 129 w 129"/>
                  <a:gd name="T3" fmla="*/ 98 h 295"/>
                  <a:gd name="T4" fmla="*/ 0 w 129"/>
                  <a:gd name="T5" fmla="*/ 295 h 295"/>
                  <a:gd name="T6" fmla="*/ 0 w 129"/>
                  <a:gd name="T7" fmla="*/ 199 h 295"/>
                  <a:gd name="T8" fmla="*/ 129 w 129"/>
                  <a:gd name="T9" fmla="*/ 0 h 295"/>
                </a:gdLst>
                <a:ahLst/>
                <a:cxnLst>
                  <a:cxn ang="0">
                    <a:pos x="T0" y="T1"/>
                  </a:cxn>
                  <a:cxn ang="0">
                    <a:pos x="T2" y="T3"/>
                  </a:cxn>
                  <a:cxn ang="0">
                    <a:pos x="T4" y="T5"/>
                  </a:cxn>
                  <a:cxn ang="0">
                    <a:pos x="T6" y="T7"/>
                  </a:cxn>
                  <a:cxn ang="0">
                    <a:pos x="T8" y="T9"/>
                  </a:cxn>
                </a:cxnLst>
                <a:rect l="0" t="0" r="r" b="b"/>
                <a:pathLst>
                  <a:path w="129" h="295">
                    <a:moveTo>
                      <a:pt x="129" y="0"/>
                    </a:moveTo>
                    <a:lnTo>
                      <a:pt x="129" y="98"/>
                    </a:lnTo>
                    <a:lnTo>
                      <a:pt x="0" y="295"/>
                    </a:lnTo>
                    <a:lnTo>
                      <a:pt x="0" y="199"/>
                    </a:lnTo>
                    <a:lnTo>
                      <a:pt x="129"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sp>
            <p:nvSpPr>
              <p:cNvPr id="50" name="Freeform 41">
                <a:extLst>
                  <a:ext uri="{FF2B5EF4-FFF2-40B4-BE49-F238E27FC236}">
                    <a16:creationId xmlns:a16="http://schemas.microsoft.com/office/drawing/2014/main" xmlns="" id="{5ECC4C0E-79E6-47E1-8669-ACBA90CCAF12}"/>
                  </a:ext>
                </a:extLst>
              </p:cNvPr>
              <p:cNvSpPr>
                <a:spLocks/>
              </p:cNvSpPr>
              <p:nvPr/>
            </p:nvSpPr>
            <p:spPr bwMode="auto">
              <a:xfrm>
                <a:off x="3349626" y="1260475"/>
                <a:ext cx="2916238" cy="315912"/>
              </a:xfrm>
              <a:custGeom>
                <a:avLst/>
                <a:gdLst>
                  <a:gd name="T0" fmla="*/ 1837 w 1837"/>
                  <a:gd name="T1" fmla="*/ 0 h 199"/>
                  <a:gd name="T2" fmla="*/ 0 w 1837"/>
                  <a:gd name="T3" fmla="*/ 0 h 199"/>
                  <a:gd name="T4" fmla="*/ 130 w 1837"/>
                  <a:gd name="T5" fmla="*/ 199 h 199"/>
                  <a:gd name="T6" fmla="*/ 1708 w 1837"/>
                  <a:gd name="T7" fmla="*/ 199 h 199"/>
                  <a:gd name="T8" fmla="*/ 1837 w 1837"/>
                  <a:gd name="T9" fmla="*/ 0 h 199"/>
                </a:gdLst>
                <a:ahLst/>
                <a:cxnLst>
                  <a:cxn ang="0">
                    <a:pos x="T0" y="T1"/>
                  </a:cxn>
                  <a:cxn ang="0">
                    <a:pos x="T2" y="T3"/>
                  </a:cxn>
                  <a:cxn ang="0">
                    <a:pos x="T4" y="T5"/>
                  </a:cxn>
                  <a:cxn ang="0">
                    <a:pos x="T6" y="T7"/>
                  </a:cxn>
                  <a:cxn ang="0">
                    <a:pos x="T8" y="T9"/>
                  </a:cxn>
                </a:cxnLst>
                <a:rect l="0" t="0" r="r" b="b"/>
                <a:pathLst>
                  <a:path w="1837" h="199">
                    <a:moveTo>
                      <a:pt x="1837" y="0"/>
                    </a:moveTo>
                    <a:lnTo>
                      <a:pt x="0" y="0"/>
                    </a:lnTo>
                    <a:lnTo>
                      <a:pt x="130" y="199"/>
                    </a:lnTo>
                    <a:lnTo>
                      <a:pt x="1708" y="199"/>
                    </a:lnTo>
                    <a:lnTo>
                      <a:pt x="1837" y="0"/>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grpSp>
        <p:sp>
          <p:nvSpPr>
            <p:cNvPr id="46" name="TextBox 79">
              <a:extLst>
                <a:ext uri="{FF2B5EF4-FFF2-40B4-BE49-F238E27FC236}">
                  <a16:creationId xmlns:a16="http://schemas.microsoft.com/office/drawing/2014/main" xmlns="" id="{4B2F984F-5629-4621-9E84-6C93349215E3}"/>
                </a:ext>
              </a:extLst>
            </p:cNvPr>
            <p:cNvSpPr txBox="1"/>
            <p:nvPr/>
          </p:nvSpPr>
          <p:spPr>
            <a:xfrm>
              <a:off x="4678363" y="1181884"/>
              <a:ext cx="1766886"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Problema</a:t>
              </a:r>
            </a:p>
          </p:txBody>
        </p:sp>
      </p:grpSp>
      <p:grpSp>
        <p:nvGrpSpPr>
          <p:cNvPr id="51" name="그룹 79">
            <a:extLst>
              <a:ext uri="{FF2B5EF4-FFF2-40B4-BE49-F238E27FC236}">
                <a16:creationId xmlns:a16="http://schemas.microsoft.com/office/drawing/2014/main" xmlns="" id="{21B08391-95EA-4580-B542-0783E67505C2}"/>
              </a:ext>
            </a:extLst>
          </p:cNvPr>
          <p:cNvGrpSpPr/>
          <p:nvPr/>
        </p:nvGrpSpPr>
        <p:grpSpPr>
          <a:xfrm>
            <a:off x="6334911" y="2783480"/>
            <a:ext cx="2629502" cy="513113"/>
            <a:chOff x="4247889" y="1602206"/>
            <a:chExt cx="2629502" cy="513180"/>
          </a:xfrm>
        </p:grpSpPr>
        <p:grpSp>
          <p:nvGrpSpPr>
            <p:cNvPr id="52" name="그룹 82">
              <a:extLst>
                <a:ext uri="{FF2B5EF4-FFF2-40B4-BE49-F238E27FC236}">
                  <a16:creationId xmlns:a16="http://schemas.microsoft.com/office/drawing/2014/main" xmlns="" id="{B4ECB0B8-99E3-42BA-B446-D34AA86854C5}"/>
                </a:ext>
              </a:extLst>
            </p:cNvPr>
            <p:cNvGrpSpPr/>
            <p:nvPr/>
          </p:nvGrpSpPr>
          <p:grpSpPr>
            <a:xfrm>
              <a:off x="4247889" y="1602206"/>
              <a:ext cx="2629502" cy="513180"/>
              <a:chOff x="3556001" y="1728788"/>
              <a:chExt cx="2505075" cy="468312"/>
            </a:xfrm>
          </p:grpSpPr>
          <p:sp>
            <p:nvSpPr>
              <p:cNvPr id="54" name="Rectangle 27">
                <a:extLst>
                  <a:ext uri="{FF2B5EF4-FFF2-40B4-BE49-F238E27FC236}">
                    <a16:creationId xmlns:a16="http://schemas.microsoft.com/office/drawing/2014/main" xmlns="" id="{2E1B480B-F181-460A-93FD-7D464B81231F}"/>
                  </a:ext>
                </a:extLst>
              </p:cNvPr>
              <p:cNvSpPr>
                <a:spLocks noChangeArrowheads="1"/>
              </p:cNvSpPr>
              <p:nvPr/>
            </p:nvSpPr>
            <p:spPr bwMode="auto">
              <a:xfrm>
                <a:off x="3762376" y="2043113"/>
                <a:ext cx="2090738" cy="153987"/>
              </a:xfrm>
              <a:prstGeom prst="rect">
                <a:avLst/>
              </a:prstGeom>
              <a:solidFill>
                <a:schemeClr val="accent2">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55" name="Freeform 28">
                <a:extLst>
                  <a:ext uri="{FF2B5EF4-FFF2-40B4-BE49-F238E27FC236}">
                    <a16:creationId xmlns:a16="http://schemas.microsoft.com/office/drawing/2014/main" xmlns="" id="{5D50C8C8-240C-4AB4-AA84-6A636FD67A2E}"/>
                  </a:ext>
                </a:extLst>
              </p:cNvPr>
              <p:cNvSpPr>
                <a:spLocks/>
              </p:cNvSpPr>
              <p:nvPr/>
            </p:nvSpPr>
            <p:spPr bwMode="auto">
              <a:xfrm>
                <a:off x="3556001" y="1728788"/>
                <a:ext cx="206375" cy="468312"/>
              </a:xfrm>
              <a:custGeom>
                <a:avLst/>
                <a:gdLst>
                  <a:gd name="T0" fmla="*/ 0 w 130"/>
                  <a:gd name="T1" fmla="*/ 0 h 295"/>
                  <a:gd name="T2" fmla="*/ 0 w 130"/>
                  <a:gd name="T3" fmla="*/ 96 h 295"/>
                  <a:gd name="T4" fmla="*/ 130 w 130"/>
                  <a:gd name="T5" fmla="*/ 295 h 295"/>
                  <a:gd name="T6" fmla="*/ 130 w 130"/>
                  <a:gd name="T7" fmla="*/ 198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6"/>
                    </a:lnTo>
                    <a:lnTo>
                      <a:pt x="130" y="295"/>
                    </a:lnTo>
                    <a:lnTo>
                      <a:pt x="130" y="198"/>
                    </a:lnTo>
                    <a:lnTo>
                      <a:pt x="0" y="0"/>
                    </a:lnTo>
                    <a:close/>
                  </a:path>
                </a:pathLst>
              </a:custGeom>
              <a:solidFill>
                <a:schemeClr val="accent2">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56" name="Freeform 29">
                <a:extLst>
                  <a:ext uri="{FF2B5EF4-FFF2-40B4-BE49-F238E27FC236}">
                    <a16:creationId xmlns:a16="http://schemas.microsoft.com/office/drawing/2014/main" xmlns="" id="{273C4D32-4AE2-480F-82F6-7C63816EE218}"/>
                  </a:ext>
                </a:extLst>
              </p:cNvPr>
              <p:cNvSpPr>
                <a:spLocks/>
              </p:cNvSpPr>
              <p:nvPr/>
            </p:nvSpPr>
            <p:spPr bwMode="auto">
              <a:xfrm>
                <a:off x="5853113" y="172878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2">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57" name="Freeform 42">
                <a:extLst>
                  <a:ext uri="{FF2B5EF4-FFF2-40B4-BE49-F238E27FC236}">
                    <a16:creationId xmlns:a16="http://schemas.microsoft.com/office/drawing/2014/main" xmlns="" id="{D11302E1-708B-4DD2-BD85-0A04E608AC4C}"/>
                  </a:ext>
                </a:extLst>
              </p:cNvPr>
              <p:cNvSpPr>
                <a:spLocks/>
              </p:cNvSpPr>
              <p:nvPr/>
            </p:nvSpPr>
            <p:spPr bwMode="auto">
              <a:xfrm>
                <a:off x="3556001" y="1728788"/>
                <a:ext cx="2505075" cy="314325"/>
              </a:xfrm>
              <a:custGeom>
                <a:avLst/>
                <a:gdLst>
                  <a:gd name="T0" fmla="*/ 1578 w 1578"/>
                  <a:gd name="T1" fmla="*/ 0 h 198"/>
                  <a:gd name="T2" fmla="*/ 0 w 1578"/>
                  <a:gd name="T3" fmla="*/ 0 h 198"/>
                  <a:gd name="T4" fmla="*/ 130 w 1578"/>
                  <a:gd name="T5" fmla="*/ 198 h 198"/>
                  <a:gd name="T6" fmla="*/ 1447 w 1578"/>
                  <a:gd name="T7" fmla="*/ 198 h 198"/>
                  <a:gd name="T8" fmla="*/ 1578 w 1578"/>
                  <a:gd name="T9" fmla="*/ 0 h 198"/>
                </a:gdLst>
                <a:ahLst/>
                <a:cxnLst>
                  <a:cxn ang="0">
                    <a:pos x="T0" y="T1"/>
                  </a:cxn>
                  <a:cxn ang="0">
                    <a:pos x="T2" y="T3"/>
                  </a:cxn>
                  <a:cxn ang="0">
                    <a:pos x="T4" y="T5"/>
                  </a:cxn>
                  <a:cxn ang="0">
                    <a:pos x="T6" y="T7"/>
                  </a:cxn>
                  <a:cxn ang="0">
                    <a:pos x="T8" y="T9"/>
                  </a:cxn>
                </a:cxnLst>
                <a:rect l="0" t="0" r="r" b="b"/>
                <a:pathLst>
                  <a:path w="1578" h="198">
                    <a:moveTo>
                      <a:pt x="1578" y="0"/>
                    </a:moveTo>
                    <a:lnTo>
                      <a:pt x="0" y="0"/>
                    </a:lnTo>
                    <a:lnTo>
                      <a:pt x="130" y="198"/>
                    </a:lnTo>
                    <a:lnTo>
                      <a:pt x="1447" y="198"/>
                    </a:lnTo>
                    <a:lnTo>
                      <a:pt x="1578" y="0"/>
                    </a:lnTo>
                    <a:close/>
                  </a:path>
                </a:pathLst>
              </a:custGeom>
              <a:solidFill>
                <a:schemeClr val="accent2"/>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53" name="TextBox 86">
              <a:extLst>
                <a:ext uri="{FF2B5EF4-FFF2-40B4-BE49-F238E27FC236}">
                  <a16:creationId xmlns:a16="http://schemas.microsoft.com/office/drawing/2014/main" xmlns="" id="{32A25C1B-D722-420F-B654-B469028D3126}"/>
                </a:ext>
              </a:extLst>
            </p:cNvPr>
            <p:cNvSpPr txBox="1"/>
            <p:nvPr/>
          </p:nvSpPr>
          <p:spPr>
            <a:xfrm>
              <a:off x="4788030" y="1694646"/>
              <a:ext cx="1547554" cy="193940"/>
            </a:xfrm>
            <a:prstGeom prst="rect">
              <a:avLst/>
            </a:prstGeom>
            <a:noFill/>
            <a:ln>
              <a:noFill/>
            </a:ln>
          </p:spPr>
          <p:txBody>
            <a:bodyPr wrap="square" lIns="26997" tIns="0" rIns="26997" bIns="0" rtlCol="0" anchor="t">
              <a:noAutofit/>
            </a:bodyPr>
            <a:lstStyle/>
            <a:p>
              <a:pPr lvl="0" algn="ctr"/>
              <a:r>
                <a:rPr lang="en-GB" altLang="ko-KR" sz="1400" b="1" dirty="0">
                  <a:solidFill>
                    <a:srgbClr val="FFFFFF"/>
                  </a:solidFill>
                  <a:latin typeface="+mj-lt"/>
                  <a:ea typeface="Roboto Light"/>
                  <a:cs typeface="Roboto Regular"/>
                </a:rPr>
                <a:t>1. Por qué</a:t>
              </a:r>
            </a:p>
          </p:txBody>
        </p:sp>
      </p:grpSp>
      <p:grpSp>
        <p:nvGrpSpPr>
          <p:cNvPr id="58" name="그룹 80">
            <a:extLst>
              <a:ext uri="{FF2B5EF4-FFF2-40B4-BE49-F238E27FC236}">
                <a16:creationId xmlns:a16="http://schemas.microsoft.com/office/drawing/2014/main" xmlns="" id="{0F86859F-A867-491C-980A-D88AB3E5CC27}"/>
              </a:ext>
            </a:extLst>
          </p:cNvPr>
          <p:cNvGrpSpPr/>
          <p:nvPr/>
        </p:nvGrpSpPr>
        <p:grpSpPr>
          <a:xfrm>
            <a:off x="6551537" y="3308034"/>
            <a:ext cx="2194585" cy="511374"/>
            <a:chOff x="4464514" y="2115386"/>
            <a:chExt cx="2194585" cy="511441"/>
          </a:xfrm>
        </p:grpSpPr>
        <p:grpSp>
          <p:nvGrpSpPr>
            <p:cNvPr id="59" name="그룹 83">
              <a:extLst>
                <a:ext uri="{FF2B5EF4-FFF2-40B4-BE49-F238E27FC236}">
                  <a16:creationId xmlns:a16="http://schemas.microsoft.com/office/drawing/2014/main" xmlns="" id="{6B0AB8DA-D0EF-4906-9CBC-30A3994DCF99}"/>
                </a:ext>
              </a:extLst>
            </p:cNvPr>
            <p:cNvGrpSpPr/>
            <p:nvPr/>
          </p:nvGrpSpPr>
          <p:grpSpPr>
            <a:xfrm>
              <a:off x="4464514" y="2115386"/>
              <a:ext cx="2194585" cy="511441"/>
              <a:chOff x="3762376" y="2197100"/>
              <a:chExt cx="2090738" cy="466725"/>
            </a:xfrm>
          </p:grpSpPr>
          <p:sp>
            <p:nvSpPr>
              <p:cNvPr id="61" name="Rectangle 30">
                <a:extLst>
                  <a:ext uri="{FF2B5EF4-FFF2-40B4-BE49-F238E27FC236}">
                    <a16:creationId xmlns:a16="http://schemas.microsoft.com/office/drawing/2014/main" xmlns="" id="{27AD2CAB-A259-4173-A264-6B9DB05B1DDA}"/>
                  </a:ext>
                </a:extLst>
              </p:cNvPr>
              <p:cNvSpPr>
                <a:spLocks noChangeArrowheads="1"/>
              </p:cNvSpPr>
              <p:nvPr/>
            </p:nvSpPr>
            <p:spPr bwMode="auto">
              <a:xfrm>
                <a:off x="3970338" y="2511425"/>
                <a:ext cx="1674813" cy="152400"/>
              </a:xfrm>
              <a:prstGeom prst="rect">
                <a:avLst/>
              </a:prstGeom>
              <a:solidFill>
                <a:schemeClr val="accent3">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2" name="Freeform 31">
                <a:extLst>
                  <a:ext uri="{FF2B5EF4-FFF2-40B4-BE49-F238E27FC236}">
                    <a16:creationId xmlns:a16="http://schemas.microsoft.com/office/drawing/2014/main" xmlns="" id="{E10C765E-DA7D-4260-8B5F-00D04A052B5F}"/>
                  </a:ext>
                </a:extLst>
              </p:cNvPr>
              <p:cNvSpPr>
                <a:spLocks/>
              </p:cNvSpPr>
              <p:nvPr/>
            </p:nvSpPr>
            <p:spPr bwMode="auto">
              <a:xfrm>
                <a:off x="3762376" y="2197100"/>
                <a:ext cx="207963" cy="466725"/>
              </a:xfrm>
              <a:custGeom>
                <a:avLst/>
                <a:gdLst>
                  <a:gd name="T0" fmla="*/ 0 w 131"/>
                  <a:gd name="T1" fmla="*/ 0 h 294"/>
                  <a:gd name="T2" fmla="*/ 131 w 131"/>
                  <a:gd name="T3" fmla="*/ 198 h 294"/>
                  <a:gd name="T4" fmla="*/ 131 w 131"/>
                  <a:gd name="T5" fmla="*/ 294 h 294"/>
                  <a:gd name="T6" fmla="*/ 0 w 131"/>
                  <a:gd name="T7" fmla="*/ 96 h 294"/>
                  <a:gd name="T8" fmla="*/ 0 w 131"/>
                  <a:gd name="T9" fmla="*/ 0 h 294"/>
                </a:gdLst>
                <a:ahLst/>
                <a:cxnLst>
                  <a:cxn ang="0">
                    <a:pos x="T0" y="T1"/>
                  </a:cxn>
                  <a:cxn ang="0">
                    <a:pos x="T2" y="T3"/>
                  </a:cxn>
                  <a:cxn ang="0">
                    <a:pos x="T4" y="T5"/>
                  </a:cxn>
                  <a:cxn ang="0">
                    <a:pos x="T6" y="T7"/>
                  </a:cxn>
                  <a:cxn ang="0">
                    <a:pos x="T8" y="T9"/>
                  </a:cxn>
                </a:cxnLst>
                <a:rect l="0" t="0" r="r" b="b"/>
                <a:pathLst>
                  <a:path w="131" h="294">
                    <a:moveTo>
                      <a:pt x="0" y="0"/>
                    </a:moveTo>
                    <a:lnTo>
                      <a:pt x="131" y="198"/>
                    </a:lnTo>
                    <a:lnTo>
                      <a:pt x="131" y="294"/>
                    </a:lnTo>
                    <a:lnTo>
                      <a:pt x="0" y="96"/>
                    </a:lnTo>
                    <a:lnTo>
                      <a:pt x="0" y="0"/>
                    </a:lnTo>
                    <a:close/>
                  </a:path>
                </a:pathLst>
              </a:custGeom>
              <a:solidFill>
                <a:schemeClr val="accent3">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3" name="Freeform 32">
                <a:extLst>
                  <a:ext uri="{FF2B5EF4-FFF2-40B4-BE49-F238E27FC236}">
                    <a16:creationId xmlns:a16="http://schemas.microsoft.com/office/drawing/2014/main" xmlns="" id="{D0BDF1FB-B4A4-4526-A33F-F48057E968E4}"/>
                  </a:ext>
                </a:extLst>
              </p:cNvPr>
              <p:cNvSpPr>
                <a:spLocks/>
              </p:cNvSpPr>
              <p:nvPr/>
            </p:nvSpPr>
            <p:spPr bwMode="auto">
              <a:xfrm>
                <a:off x="5645151" y="2197100"/>
                <a:ext cx="207963" cy="466725"/>
              </a:xfrm>
              <a:custGeom>
                <a:avLst/>
                <a:gdLst>
                  <a:gd name="T0" fmla="*/ 131 w 131"/>
                  <a:gd name="T1" fmla="*/ 0 h 294"/>
                  <a:gd name="T2" fmla="*/ 0 w 131"/>
                  <a:gd name="T3" fmla="*/ 198 h 294"/>
                  <a:gd name="T4" fmla="*/ 0 w 131"/>
                  <a:gd name="T5" fmla="*/ 294 h 294"/>
                  <a:gd name="T6" fmla="*/ 131 w 131"/>
                  <a:gd name="T7" fmla="*/ 96 h 294"/>
                  <a:gd name="T8" fmla="*/ 131 w 131"/>
                  <a:gd name="T9" fmla="*/ 0 h 294"/>
                </a:gdLst>
                <a:ahLst/>
                <a:cxnLst>
                  <a:cxn ang="0">
                    <a:pos x="T0" y="T1"/>
                  </a:cxn>
                  <a:cxn ang="0">
                    <a:pos x="T2" y="T3"/>
                  </a:cxn>
                  <a:cxn ang="0">
                    <a:pos x="T4" y="T5"/>
                  </a:cxn>
                  <a:cxn ang="0">
                    <a:pos x="T6" y="T7"/>
                  </a:cxn>
                  <a:cxn ang="0">
                    <a:pos x="T8" y="T9"/>
                  </a:cxn>
                </a:cxnLst>
                <a:rect l="0" t="0" r="r" b="b"/>
                <a:pathLst>
                  <a:path w="131" h="294">
                    <a:moveTo>
                      <a:pt x="131" y="0"/>
                    </a:moveTo>
                    <a:lnTo>
                      <a:pt x="0" y="198"/>
                    </a:lnTo>
                    <a:lnTo>
                      <a:pt x="0" y="294"/>
                    </a:lnTo>
                    <a:lnTo>
                      <a:pt x="131" y="96"/>
                    </a:lnTo>
                    <a:lnTo>
                      <a:pt x="131" y="0"/>
                    </a:lnTo>
                    <a:close/>
                  </a:path>
                </a:pathLst>
              </a:custGeom>
              <a:solidFill>
                <a:schemeClr val="accent3">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4" name="Freeform 43">
                <a:extLst>
                  <a:ext uri="{FF2B5EF4-FFF2-40B4-BE49-F238E27FC236}">
                    <a16:creationId xmlns:a16="http://schemas.microsoft.com/office/drawing/2014/main" xmlns="" id="{05556C0A-79B8-4777-A18A-AEBE87305A93}"/>
                  </a:ext>
                </a:extLst>
              </p:cNvPr>
              <p:cNvSpPr>
                <a:spLocks/>
              </p:cNvSpPr>
              <p:nvPr/>
            </p:nvSpPr>
            <p:spPr bwMode="auto">
              <a:xfrm>
                <a:off x="3762376" y="2197100"/>
                <a:ext cx="2090738" cy="314325"/>
              </a:xfrm>
              <a:custGeom>
                <a:avLst/>
                <a:gdLst>
                  <a:gd name="T0" fmla="*/ 0 w 1317"/>
                  <a:gd name="T1" fmla="*/ 0 h 198"/>
                  <a:gd name="T2" fmla="*/ 131 w 1317"/>
                  <a:gd name="T3" fmla="*/ 198 h 198"/>
                  <a:gd name="T4" fmla="*/ 1186 w 1317"/>
                  <a:gd name="T5" fmla="*/ 198 h 198"/>
                  <a:gd name="T6" fmla="*/ 1317 w 1317"/>
                  <a:gd name="T7" fmla="*/ 0 h 198"/>
                  <a:gd name="T8" fmla="*/ 0 w 1317"/>
                  <a:gd name="T9" fmla="*/ 0 h 198"/>
                </a:gdLst>
                <a:ahLst/>
                <a:cxnLst>
                  <a:cxn ang="0">
                    <a:pos x="T0" y="T1"/>
                  </a:cxn>
                  <a:cxn ang="0">
                    <a:pos x="T2" y="T3"/>
                  </a:cxn>
                  <a:cxn ang="0">
                    <a:pos x="T4" y="T5"/>
                  </a:cxn>
                  <a:cxn ang="0">
                    <a:pos x="T6" y="T7"/>
                  </a:cxn>
                  <a:cxn ang="0">
                    <a:pos x="T8" y="T9"/>
                  </a:cxn>
                </a:cxnLst>
                <a:rect l="0" t="0" r="r" b="b"/>
                <a:pathLst>
                  <a:path w="1317" h="198">
                    <a:moveTo>
                      <a:pt x="0" y="0"/>
                    </a:moveTo>
                    <a:lnTo>
                      <a:pt x="131" y="198"/>
                    </a:lnTo>
                    <a:lnTo>
                      <a:pt x="1186" y="198"/>
                    </a:lnTo>
                    <a:lnTo>
                      <a:pt x="1317" y="0"/>
                    </a:lnTo>
                    <a:lnTo>
                      <a:pt x="0" y="0"/>
                    </a:lnTo>
                    <a:close/>
                  </a:path>
                </a:pathLst>
              </a:custGeom>
              <a:solidFill>
                <a:schemeClr val="accent3"/>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60" name="TextBox 93">
              <a:extLst>
                <a:ext uri="{FF2B5EF4-FFF2-40B4-BE49-F238E27FC236}">
                  <a16:creationId xmlns:a16="http://schemas.microsoft.com/office/drawing/2014/main" xmlns="" id="{F3D9397F-F2D1-4EF1-80A4-1641C6C3C853}"/>
                </a:ext>
              </a:extLst>
            </p:cNvPr>
            <p:cNvSpPr txBox="1"/>
            <p:nvPr/>
          </p:nvSpPr>
          <p:spPr>
            <a:xfrm>
              <a:off x="4678363" y="2207409"/>
              <a:ext cx="1766886"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2. Por qué</a:t>
              </a:r>
            </a:p>
          </p:txBody>
        </p:sp>
      </p:grpSp>
      <p:grpSp>
        <p:nvGrpSpPr>
          <p:cNvPr id="65" name="그룹 87">
            <a:extLst>
              <a:ext uri="{FF2B5EF4-FFF2-40B4-BE49-F238E27FC236}">
                <a16:creationId xmlns:a16="http://schemas.microsoft.com/office/drawing/2014/main" xmlns="" id="{689EA97F-4EE1-4918-97DC-938E2CA6AF37}"/>
              </a:ext>
            </a:extLst>
          </p:cNvPr>
          <p:cNvGrpSpPr/>
          <p:nvPr/>
        </p:nvGrpSpPr>
        <p:grpSpPr>
          <a:xfrm>
            <a:off x="6769829" y="3830850"/>
            <a:ext cx="1758001" cy="513114"/>
            <a:chOff x="4682806" y="2626827"/>
            <a:chExt cx="1758001" cy="513181"/>
          </a:xfrm>
        </p:grpSpPr>
        <p:grpSp>
          <p:nvGrpSpPr>
            <p:cNvPr id="66" name="그룹 84">
              <a:extLst>
                <a:ext uri="{FF2B5EF4-FFF2-40B4-BE49-F238E27FC236}">
                  <a16:creationId xmlns:a16="http://schemas.microsoft.com/office/drawing/2014/main" xmlns="" id="{9D96B26D-D461-40EE-963F-4274CADD9FCD}"/>
                </a:ext>
              </a:extLst>
            </p:cNvPr>
            <p:cNvGrpSpPr/>
            <p:nvPr/>
          </p:nvGrpSpPr>
          <p:grpSpPr>
            <a:xfrm>
              <a:off x="4682806" y="2626827"/>
              <a:ext cx="1758001" cy="513181"/>
              <a:chOff x="3970338" y="2663825"/>
              <a:chExt cx="1674813" cy="468313"/>
            </a:xfrm>
          </p:grpSpPr>
          <p:sp>
            <p:nvSpPr>
              <p:cNvPr id="68" name="Rectangle 33">
                <a:extLst>
                  <a:ext uri="{FF2B5EF4-FFF2-40B4-BE49-F238E27FC236}">
                    <a16:creationId xmlns:a16="http://schemas.microsoft.com/office/drawing/2014/main" xmlns="" id="{29D8EAA7-BF1A-4F20-A0C1-D9AADD4907A7}"/>
                  </a:ext>
                </a:extLst>
              </p:cNvPr>
              <p:cNvSpPr>
                <a:spLocks noChangeArrowheads="1"/>
              </p:cNvSpPr>
              <p:nvPr/>
            </p:nvSpPr>
            <p:spPr bwMode="auto">
              <a:xfrm>
                <a:off x="4176713" y="2979738"/>
                <a:ext cx="1260475" cy="152400"/>
              </a:xfrm>
              <a:prstGeom prst="rect">
                <a:avLst/>
              </a:prstGeom>
              <a:solidFill>
                <a:schemeClr val="accent4">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9" name="Freeform 34">
                <a:extLst>
                  <a:ext uri="{FF2B5EF4-FFF2-40B4-BE49-F238E27FC236}">
                    <a16:creationId xmlns:a16="http://schemas.microsoft.com/office/drawing/2014/main" xmlns="" id="{22768EC9-6C3B-46FB-8214-CB3EAFF4267A}"/>
                  </a:ext>
                </a:extLst>
              </p:cNvPr>
              <p:cNvSpPr>
                <a:spLocks/>
              </p:cNvSpPr>
              <p:nvPr/>
            </p:nvSpPr>
            <p:spPr bwMode="auto">
              <a:xfrm>
                <a:off x="3970338" y="2663825"/>
                <a:ext cx="206375" cy="468312"/>
              </a:xfrm>
              <a:custGeom>
                <a:avLst/>
                <a:gdLst>
                  <a:gd name="T0" fmla="*/ 0 w 130"/>
                  <a:gd name="T1" fmla="*/ 0 h 295"/>
                  <a:gd name="T2" fmla="*/ 0 w 130"/>
                  <a:gd name="T3" fmla="*/ 97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7"/>
                    </a:lnTo>
                    <a:lnTo>
                      <a:pt x="130" y="295"/>
                    </a:lnTo>
                    <a:lnTo>
                      <a:pt x="130" y="199"/>
                    </a:lnTo>
                    <a:lnTo>
                      <a:pt x="0" y="0"/>
                    </a:lnTo>
                    <a:close/>
                  </a:path>
                </a:pathLst>
              </a:custGeom>
              <a:solidFill>
                <a:schemeClr val="accent4">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0" name="Freeform 35">
                <a:extLst>
                  <a:ext uri="{FF2B5EF4-FFF2-40B4-BE49-F238E27FC236}">
                    <a16:creationId xmlns:a16="http://schemas.microsoft.com/office/drawing/2014/main" xmlns="" id="{FB849457-6564-4EAD-8329-7FE7DEEF61B0}"/>
                  </a:ext>
                </a:extLst>
              </p:cNvPr>
              <p:cNvSpPr>
                <a:spLocks/>
              </p:cNvSpPr>
              <p:nvPr/>
            </p:nvSpPr>
            <p:spPr bwMode="auto">
              <a:xfrm>
                <a:off x="5437188" y="2663825"/>
                <a:ext cx="207963" cy="468312"/>
              </a:xfrm>
              <a:custGeom>
                <a:avLst/>
                <a:gdLst>
                  <a:gd name="T0" fmla="*/ 131 w 131"/>
                  <a:gd name="T1" fmla="*/ 0 h 295"/>
                  <a:gd name="T2" fmla="*/ 131 w 131"/>
                  <a:gd name="T3" fmla="*/ 97 h 295"/>
                  <a:gd name="T4" fmla="*/ 0 w 131"/>
                  <a:gd name="T5" fmla="*/ 295 h 295"/>
                  <a:gd name="T6" fmla="*/ 0 w 131"/>
                  <a:gd name="T7" fmla="*/ 199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7"/>
                    </a:lnTo>
                    <a:lnTo>
                      <a:pt x="0" y="295"/>
                    </a:lnTo>
                    <a:lnTo>
                      <a:pt x="0" y="199"/>
                    </a:lnTo>
                    <a:lnTo>
                      <a:pt x="131" y="0"/>
                    </a:lnTo>
                    <a:close/>
                  </a:path>
                </a:pathLst>
              </a:custGeom>
              <a:solidFill>
                <a:schemeClr val="accent4">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1" name="Freeform 44">
                <a:extLst>
                  <a:ext uri="{FF2B5EF4-FFF2-40B4-BE49-F238E27FC236}">
                    <a16:creationId xmlns:a16="http://schemas.microsoft.com/office/drawing/2014/main" xmlns="" id="{A444000A-A61D-4A69-B67D-94CDDBAEAE70}"/>
                  </a:ext>
                </a:extLst>
              </p:cNvPr>
              <p:cNvSpPr>
                <a:spLocks/>
              </p:cNvSpPr>
              <p:nvPr/>
            </p:nvSpPr>
            <p:spPr bwMode="auto">
              <a:xfrm>
                <a:off x="3970338" y="2663825"/>
                <a:ext cx="1674813" cy="315912"/>
              </a:xfrm>
              <a:custGeom>
                <a:avLst/>
                <a:gdLst>
                  <a:gd name="T0" fmla="*/ 130 w 1055"/>
                  <a:gd name="T1" fmla="*/ 199 h 199"/>
                  <a:gd name="T2" fmla="*/ 924 w 1055"/>
                  <a:gd name="T3" fmla="*/ 199 h 199"/>
                  <a:gd name="T4" fmla="*/ 1055 w 1055"/>
                  <a:gd name="T5" fmla="*/ 0 h 199"/>
                  <a:gd name="T6" fmla="*/ 0 w 1055"/>
                  <a:gd name="T7" fmla="*/ 0 h 199"/>
                  <a:gd name="T8" fmla="*/ 130 w 1055"/>
                  <a:gd name="T9" fmla="*/ 199 h 199"/>
                </a:gdLst>
                <a:ahLst/>
                <a:cxnLst>
                  <a:cxn ang="0">
                    <a:pos x="T0" y="T1"/>
                  </a:cxn>
                  <a:cxn ang="0">
                    <a:pos x="T2" y="T3"/>
                  </a:cxn>
                  <a:cxn ang="0">
                    <a:pos x="T4" y="T5"/>
                  </a:cxn>
                  <a:cxn ang="0">
                    <a:pos x="T6" y="T7"/>
                  </a:cxn>
                  <a:cxn ang="0">
                    <a:pos x="T8" y="T9"/>
                  </a:cxn>
                </a:cxnLst>
                <a:rect l="0" t="0" r="r" b="b"/>
                <a:pathLst>
                  <a:path w="1055" h="199">
                    <a:moveTo>
                      <a:pt x="130" y="199"/>
                    </a:moveTo>
                    <a:lnTo>
                      <a:pt x="924" y="199"/>
                    </a:lnTo>
                    <a:lnTo>
                      <a:pt x="1055" y="0"/>
                    </a:lnTo>
                    <a:lnTo>
                      <a:pt x="0" y="0"/>
                    </a:lnTo>
                    <a:lnTo>
                      <a:pt x="130" y="199"/>
                    </a:lnTo>
                    <a:close/>
                  </a:path>
                </a:pathLst>
              </a:custGeom>
              <a:solidFill>
                <a:schemeClr val="accent4"/>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67" name="TextBox 100">
              <a:extLst>
                <a:ext uri="{FF2B5EF4-FFF2-40B4-BE49-F238E27FC236}">
                  <a16:creationId xmlns:a16="http://schemas.microsoft.com/office/drawing/2014/main" xmlns="" id="{59349FC0-ABDF-4BF6-BC49-73B3EE379DC6}"/>
                </a:ext>
              </a:extLst>
            </p:cNvPr>
            <p:cNvSpPr txBox="1"/>
            <p:nvPr/>
          </p:nvSpPr>
          <p:spPr>
            <a:xfrm>
              <a:off x="4788030" y="2720171"/>
              <a:ext cx="1547554"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3. Por qué</a:t>
              </a:r>
            </a:p>
          </p:txBody>
        </p:sp>
      </p:grpSp>
      <p:grpSp>
        <p:nvGrpSpPr>
          <p:cNvPr id="72" name="그룹 88">
            <a:extLst>
              <a:ext uri="{FF2B5EF4-FFF2-40B4-BE49-F238E27FC236}">
                <a16:creationId xmlns:a16="http://schemas.microsoft.com/office/drawing/2014/main" xmlns="" id="{C2D72A9E-E158-4F0E-884D-D1617771C65B}"/>
              </a:ext>
            </a:extLst>
          </p:cNvPr>
          <p:cNvGrpSpPr/>
          <p:nvPr/>
        </p:nvGrpSpPr>
        <p:grpSpPr>
          <a:xfrm>
            <a:off x="6986454" y="4355406"/>
            <a:ext cx="1323084" cy="513113"/>
            <a:chOff x="4899432" y="3140008"/>
            <a:chExt cx="1323084" cy="513180"/>
          </a:xfrm>
        </p:grpSpPr>
        <p:grpSp>
          <p:nvGrpSpPr>
            <p:cNvPr id="73" name="그룹 85">
              <a:extLst>
                <a:ext uri="{FF2B5EF4-FFF2-40B4-BE49-F238E27FC236}">
                  <a16:creationId xmlns:a16="http://schemas.microsoft.com/office/drawing/2014/main" xmlns="" id="{083242E3-5102-4257-BFBC-389A544579E1}"/>
                </a:ext>
              </a:extLst>
            </p:cNvPr>
            <p:cNvGrpSpPr/>
            <p:nvPr/>
          </p:nvGrpSpPr>
          <p:grpSpPr>
            <a:xfrm>
              <a:off x="4899432" y="3140008"/>
              <a:ext cx="1323084" cy="513180"/>
              <a:chOff x="4176713" y="3132138"/>
              <a:chExt cx="1260476" cy="468312"/>
            </a:xfrm>
          </p:grpSpPr>
          <p:sp>
            <p:nvSpPr>
              <p:cNvPr id="75" name="Rectangle 36">
                <a:extLst>
                  <a:ext uri="{FF2B5EF4-FFF2-40B4-BE49-F238E27FC236}">
                    <a16:creationId xmlns:a16="http://schemas.microsoft.com/office/drawing/2014/main" xmlns="" id="{0AAFC5CF-87BE-4715-A19E-AE247FCEF4FD}"/>
                  </a:ext>
                </a:extLst>
              </p:cNvPr>
              <p:cNvSpPr>
                <a:spLocks noChangeArrowheads="1"/>
              </p:cNvSpPr>
              <p:nvPr/>
            </p:nvSpPr>
            <p:spPr bwMode="auto">
              <a:xfrm>
                <a:off x="4384676" y="3446463"/>
                <a:ext cx="844550" cy="153987"/>
              </a:xfrm>
              <a:prstGeom prst="rect">
                <a:avLst/>
              </a:prstGeom>
              <a:solidFill>
                <a:schemeClr val="accent5">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6" name="Freeform 37">
                <a:extLst>
                  <a:ext uri="{FF2B5EF4-FFF2-40B4-BE49-F238E27FC236}">
                    <a16:creationId xmlns:a16="http://schemas.microsoft.com/office/drawing/2014/main" xmlns="" id="{A69C3AAC-5677-4C7A-A512-C2AFE5867458}"/>
                  </a:ext>
                </a:extLst>
              </p:cNvPr>
              <p:cNvSpPr>
                <a:spLocks/>
              </p:cNvSpPr>
              <p:nvPr/>
            </p:nvSpPr>
            <p:spPr bwMode="auto">
              <a:xfrm>
                <a:off x="4176713" y="3132138"/>
                <a:ext cx="207963" cy="468312"/>
              </a:xfrm>
              <a:custGeom>
                <a:avLst/>
                <a:gdLst>
                  <a:gd name="T0" fmla="*/ 0 w 131"/>
                  <a:gd name="T1" fmla="*/ 0 h 295"/>
                  <a:gd name="T2" fmla="*/ 0 w 131"/>
                  <a:gd name="T3" fmla="*/ 96 h 295"/>
                  <a:gd name="T4" fmla="*/ 131 w 131"/>
                  <a:gd name="T5" fmla="*/ 295 h 295"/>
                  <a:gd name="T6" fmla="*/ 131 w 131"/>
                  <a:gd name="T7" fmla="*/ 198 h 295"/>
                  <a:gd name="T8" fmla="*/ 0 w 131"/>
                  <a:gd name="T9" fmla="*/ 0 h 295"/>
                </a:gdLst>
                <a:ahLst/>
                <a:cxnLst>
                  <a:cxn ang="0">
                    <a:pos x="T0" y="T1"/>
                  </a:cxn>
                  <a:cxn ang="0">
                    <a:pos x="T2" y="T3"/>
                  </a:cxn>
                  <a:cxn ang="0">
                    <a:pos x="T4" y="T5"/>
                  </a:cxn>
                  <a:cxn ang="0">
                    <a:pos x="T6" y="T7"/>
                  </a:cxn>
                  <a:cxn ang="0">
                    <a:pos x="T8" y="T9"/>
                  </a:cxn>
                </a:cxnLst>
                <a:rect l="0" t="0" r="r" b="b"/>
                <a:pathLst>
                  <a:path w="131" h="295">
                    <a:moveTo>
                      <a:pt x="0" y="0"/>
                    </a:moveTo>
                    <a:lnTo>
                      <a:pt x="0" y="96"/>
                    </a:lnTo>
                    <a:lnTo>
                      <a:pt x="131" y="295"/>
                    </a:lnTo>
                    <a:lnTo>
                      <a:pt x="131" y="198"/>
                    </a:lnTo>
                    <a:lnTo>
                      <a:pt x="0" y="0"/>
                    </a:lnTo>
                    <a:close/>
                  </a:path>
                </a:pathLst>
              </a:custGeom>
              <a:solidFill>
                <a:schemeClr val="accent5">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7" name="Freeform 38">
                <a:extLst>
                  <a:ext uri="{FF2B5EF4-FFF2-40B4-BE49-F238E27FC236}">
                    <a16:creationId xmlns:a16="http://schemas.microsoft.com/office/drawing/2014/main" xmlns="" id="{F9B269C1-0EDA-435B-98AF-C8BC52DAB21A}"/>
                  </a:ext>
                </a:extLst>
              </p:cNvPr>
              <p:cNvSpPr>
                <a:spLocks/>
              </p:cNvSpPr>
              <p:nvPr/>
            </p:nvSpPr>
            <p:spPr bwMode="auto">
              <a:xfrm>
                <a:off x="5229226" y="313213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5">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8" name="Freeform 45">
                <a:extLst>
                  <a:ext uri="{FF2B5EF4-FFF2-40B4-BE49-F238E27FC236}">
                    <a16:creationId xmlns:a16="http://schemas.microsoft.com/office/drawing/2014/main" xmlns="" id="{57129B35-8F9B-47D1-AC80-490F6B4FFA5A}"/>
                  </a:ext>
                </a:extLst>
              </p:cNvPr>
              <p:cNvSpPr>
                <a:spLocks/>
              </p:cNvSpPr>
              <p:nvPr/>
            </p:nvSpPr>
            <p:spPr bwMode="auto">
              <a:xfrm>
                <a:off x="4176713" y="3132138"/>
                <a:ext cx="1260475" cy="314325"/>
              </a:xfrm>
              <a:custGeom>
                <a:avLst/>
                <a:gdLst>
                  <a:gd name="T0" fmla="*/ 131 w 794"/>
                  <a:gd name="T1" fmla="*/ 198 h 198"/>
                  <a:gd name="T2" fmla="*/ 663 w 794"/>
                  <a:gd name="T3" fmla="*/ 198 h 198"/>
                  <a:gd name="T4" fmla="*/ 794 w 794"/>
                  <a:gd name="T5" fmla="*/ 0 h 198"/>
                  <a:gd name="T6" fmla="*/ 0 w 794"/>
                  <a:gd name="T7" fmla="*/ 0 h 198"/>
                  <a:gd name="T8" fmla="*/ 131 w 794"/>
                  <a:gd name="T9" fmla="*/ 198 h 198"/>
                </a:gdLst>
                <a:ahLst/>
                <a:cxnLst>
                  <a:cxn ang="0">
                    <a:pos x="T0" y="T1"/>
                  </a:cxn>
                  <a:cxn ang="0">
                    <a:pos x="T2" y="T3"/>
                  </a:cxn>
                  <a:cxn ang="0">
                    <a:pos x="T4" y="T5"/>
                  </a:cxn>
                  <a:cxn ang="0">
                    <a:pos x="T6" y="T7"/>
                  </a:cxn>
                  <a:cxn ang="0">
                    <a:pos x="T8" y="T9"/>
                  </a:cxn>
                </a:cxnLst>
                <a:rect l="0" t="0" r="r" b="b"/>
                <a:pathLst>
                  <a:path w="794" h="198">
                    <a:moveTo>
                      <a:pt x="131" y="198"/>
                    </a:moveTo>
                    <a:lnTo>
                      <a:pt x="663" y="198"/>
                    </a:lnTo>
                    <a:lnTo>
                      <a:pt x="794" y="0"/>
                    </a:lnTo>
                    <a:lnTo>
                      <a:pt x="0" y="0"/>
                    </a:lnTo>
                    <a:lnTo>
                      <a:pt x="131" y="198"/>
                    </a:lnTo>
                    <a:close/>
                  </a:path>
                </a:pathLst>
              </a:custGeom>
              <a:solidFill>
                <a:schemeClr val="accent5"/>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74" name="TextBox 107">
              <a:extLst>
                <a:ext uri="{FF2B5EF4-FFF2-40B4-BE49-F238E27FC236}">
                  <a16:creationId xmlns:a16="http://schemas.microsoft.com/office/drawing/2014/main" xmlns="" id="{C8131082-3FB7-4EF6-8417-22C67D5C43E8}"/>
                </a:ext>
              </a:extLst>
            </p:cNvPr>
            <p:cNvSpPr txBox="1"/>
            <p:nvPr/>
          </p:nvSpPr>
          <p:spPr>
            <a:xfrm>
              <a:off x="4967392" y="3232934"/>
              <a:ext cx="1188828"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4. Por qué</a:t>
              </a:r>
            </a:p>
          </p:txBody>
        </p:sp>
      </p:grpSp>
      <p:grpSp>
        <p:nvGrpSpPr>
          <p:cNvPr id="79" name="그룹 96">
            <a:extLst>
              <a:ext uri="{FF2B5EF4-FFF2-40B4-BE49-F238E27FC236}">
                <a16:creationId xmlns:a16="http://schemas.microsoft.com/office/drawing/2014/main" xmlns="" id="{9F08B054-74E9-490C-8249-342D645E822E}"/>
              </a:ext>
            </a:extLst>
          </p:cNvPr>
          <p:cNvGrpSpPr/>
          <p:nvPr/>
        </p:nvGrpSpPr>
        <p:grpSpPr>
          <a:xfrm>
            <a:off x="6875051" y="4879959"/>
            <a:ext cx="1547554" cy="870202"/>
            <a:chOff x="4788030" y="3652671"/>
            <a:chExt cx="1547554" cy="870315"/>
          </a:xfrm>
        </p:grpSpPr>
        <p:grpSp>
          <p:nvGrpSpPr>
            <p:cNvPr id="80" name="그룹 95">
              <a:extLst>
                <a:ext uri="{FF2B5EF4-FFF2-40B4-BE49-F238E27FC236}">
                  <a16:creationId xmlns:a16="http://schemas.microsoft.com/office/drawing/2014/main" xmlns="" id="{4389DEC3-32CD-471F-AF90-CB9A9901B534}"/>
                </a:ext>
              </a:extLst>
            </p:cNvPr>
            <p:cNvGrpSpPr/>
            <p:nvPr/>
          </p:nvGrpSpPr>
          <p:grpSpPr>
            <a:xfrm>
              <a:off x="4788030" y="3653188"/>
              <a:ext cx="1547554" cy="869798"/>
              <a:chOff x="4788030" y="3653188"/>
              <a:chExt cx="1547554" cy="869798"/>
            </a:xfrm>
          </p:grpSpPr>
          <p:grpSp>
            <p:nvGrpSpPr>
              <p:cNvPr id="82" name="그룹 86">
                <a:extLst>
                  <a:ext uri="{FF2B5EF4-FFF2-40B4-BE49-F238E27FC236}">
                    <a16:creationId xmlns:a16="http://schemas.microsoft.com/office/drawing/2014/main" xmlns="" id="{7DDBD1F7-468D-46F8-BAEF-DC42D107B3ED}"/>
                  </a:ext>
                </a:extLst>
              </p:cNvPr>
              <p:cNvGrpSpPr/>
              <p:nvPr/>
            </p:nvGrpSpPr>
            <p:grpSpPr>
              <a:xfrm>
                <a:off x="5117724" y="3653188"/>
                <a:ext cx="886499" cy="869798"/>
                <a:chOff x="4384676" y="3600450"/>
                <a:chExt cx="844550" cy="793750"/>
              </a:xfrm>
            </p:grpSpPr>
            <p:sp>
              <p:nvSpPr>
                <p:cNvPr id="84" name="Freeform 39">
                  <a:extLst>
                    <a:ext uri="{FF2B5EF4-FFF2-40B4-BE49-F238E27FC236}">
                      <a16:creationId xmlns:a16="http://schemas.microsoft.com/office/drawing/2014/main" xmlns="" id="{2421C08C-CA3B-40DF-929C-5ACC35ACE3C7}"/>
                    </a:ext>
                  </a:extLst>
                </p:cNvPr>
                <p:cNvSpPr>
                  <a:spLocks/>
                </p:cNvSpPr>
                <p:nvPr/>
              </p:nvSpPr>
              <p:spPr bwMode="auto">
                <a:xfrm>
                  <a:off x="4384676" y="3600450"/>
                  <a:ext cx="422275" cy="793750"/>
                </a:xfrm>
                <a:custGeom>
                  <a:avLst/>
                  <a:gdLst>
                    <a:gd name="T0" fmla="*/ 0 w 266"/>
                    <a:gd name="T1" fmla="*/ 0 h 500"/>
                    <a:gd name="T2" fmla="*/ 0 w 266"/>
                    <a:gd name="T3" fmla="*/ 96 h 500"/>
                    <a:gd name="T4" fmla="*/ 266 w 266"/>
                    <a:gd name="T5" fmla="*/ 500 h 500"/>
                    <a:gd name="T6" fmla="*/ 266 w 266"/>
                    <a:gd name="T7" fmla="*/ 404 h 500"/>
                    <a:gd name="T8" fmla="*/ 0 w 266"/>
                    <a:gd name="T9" fmla="*/ 0 h 500"/>
                  </a:gdLst>
                  <a:ahLst/>
                  <a:cxnLst>
                    <a:cxn ang="0">
                      <a:pos x="T0" y="T1"/>
                    </a:cxn>
                    <a:cxn ang="0">
                      <a:pos x="T2" y="T3"/>
                    </a:cxn>
                    <a:cxn ang="0">
                      <a:pos x="T4" y="T5"/>
                    </a:cxn>
                    <a:cxn ang="0">
                      <a:pos x="T6" y="T7"/>
                    </a:cxn>
                    <a:cxn ang="0">
                      <a:pos x="T8" y="T9"/>
                    </a:cxn>
                  </a:cxnLst>
                  <a:rect l="0" t="0" r="r" b="b"/>
                  <a:pathLst>
                    <a:path w="266" h="500">
                      <a:moveTo>
                        <a:pt x="0" y="0"/>
                      </a:moveTo>
                      <a:lnTo>
                        <a:pt x="0" y="96"/>
                      </a:lnTo>
                      <a:lnTo>
                        <a:pt x="266" y="500"/>
                      </a:lnTo>
                      <a:lnTo>
                        <a:pt x="266" y="404"/>
                      </a:lnTo>
                      <a:lnTo>
                        <a:pt x="0" y="0"/>
                      </a:lnTo>
                      <a:close/>
                    </a:path>
                  </a:pathLst>
                </a:custGeom>
                <a:solidFill>
                  <a:srgbClr val="99135C"/>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85" name="Freeform 40">
                  <a:extLst>
                    <a:ext uri="{FF2B5EF4-FFF2-40B4-BE49-F238E27FC236}">
                      <a16:creationId xmlns:a16="http://schemas.microsoft.com/office/drawing/2014/main" xmlns="" id="{F364BA27-99C1-488D-92D8-0A5D4A7A11E6}"/>
                    </a:ext>
                  </a:extLst>
                </p:cNvPr>
                <p:cNvSpPr>
                  <a:spLocks/>
                </p:cNvSpPr>
                <p:nvPr/>
              </p:nvSpPr>
              <p:spPr bwMode="auto">
                <a:xfrm>
                  <a:off x="4806951" y="3600450"/>
                  <a:ext cx="422275" cy="793750"/>
                </a:xfrm>
                <a:custGeom>
                  <a:avLst/>
                  <a:gdLst>
                    <a:gd name="T0" fmla="*/ 266 w 266"/>
                    <a:gd name="T1" fmla="*/ 0 h 500"/>
                    <a:gd name="T2" fmla="*/ 266 w 266"/>
                    <a:gd name="T3" fmla="*/ 96 h 500"/>
                    <a:gd name="T4" fmla="*/ 0 w 266"/>
                    <a:gd name="T5" fmla="*/ 500 h 500"/>
                    <a:gd name="T6" fmla="*/ 0 w 266"/>
                    <a:gd name="T7" fmla="*/ 404 h 500"/>
                    <a:gd name="T8" fmla="*/ 266 w 266"/>
                    <a:gd name="T9" fmla="*/ 0 h 500"/>
                  </a:gdLst>
                  <a:ahLst/>
                  <a:cxnLst>
                    <a:cxn ang="0">
                      <a:pos x="T0" y="T1"/>
                    </a:cxn>
                    <a:cxn ang="0">
                      <a:pos x="T2" y="T3"/>
                    </a:cxn>
                    <a:cxn ang="0">
                      <a:pos x="T4" y="T5"/>
                    </a:cxn>
                    <a:cxn ang="0">
                      <a:pos x="T6" y="T7"/>
                    </a:cxn>
                    <a:cxn ang="0">
                      <a:pos x="T8" y="T9"/>
                    </a:cxn>
                  </a:cxnLst>
                  <a:rect l="0" t="0" r="r" b="b"/>
                  <a:pathLst>
                    <a:path w="266" h="500">
                      <a:moveTo>
                        <a:pt x="266" y="0"/>
                      </a:moveTo>
                      <a:lnTo>
                        <a:pt x="266" y="96"/>
                      </a:lnTo>
                      <a:lnTo>
                        <a:pt x="0" y="500"/>
                      </a:lnTo>
                      <a:lnTo>
                        <a:pt x="0" y="404"/>
                      </a:lnTo>
                      <a:lnTo>
                        <a:pt x="266" y="0"/>
                      </a:lnTo>
                      <a:close/>
                    </a:path>
                  </a:pathLst>
                </a:custGeom>
                <a:solidFill>
                  <a:srgbClr val="99135C"/>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86" name="Freeform 119">
                  <a:extLst>
                    <a:ext uri="{FF2B5EF4-FFF2-40B4-BE49-F238E27FC236}">
                      <a16:creationId xmlns:a16="http://schemas.microsoft.com/office/drawing/2014/main" xmlns="" id="{C89E7974-409C-474E-BCB5-10569C7E1359}"/>
                    </a:ext>
                  </a:extLst>
                </p:cNvPr>
                <p:cNvSpPr>
                  <a:spLocks/>
                </p:cNvSpPr>
                <p:nvPr/>
              </p:nvSpPr>
              <p:spPr bwMode="auto">
                <a:xfrm>
                  <a:off x="4384676" y="3600450"/>
                  <a:ext cx="844550" cy="641350"/>
                </a:xfrm>
                <a:custGeom>
                  <a:avLst/>
                  <a:gdLst>
                    <a:gd name="T0" fmla="*/ 266 w 532"/>
                    <a:gd name="T1" fmla="*/ 404 h 404"/>
                    <a:gd name="T2" fmla="*/ 532 w 532"/>
                    <a:gd name="T3" fmla="*/ 0 h 404"/>
                    <a:gd name="T4" fmla="*/ 0 w 532"/>
                    <a:gd name="T5" fmla="*/ 0 h 404"/>
                    <a:gd name="T6" fmla="*/ 266 w 532"/>
                    <a:gd name="T7" fmla="*/ 404 h 404"/>
                  </a:gdLst>
                  <a:ahLst/>
                  <a:cxnLst>
                    <a:cxn ang="0">
                      <a:pos x="T0" y="T1"/>
                    </a:cxn>
                    <a:cxn ang="0">
                      <a:pos x="T2" y="T3"/>
                    </a:cxn>
                    <a:cxn ang="0">
                      <a:pos x="T4" y="T5"/>
                    </a:cxn>
                    <a:cxn ang="0">
                      <a:pos x="T6" y="T7"/>
                    </a:cxn>
                  </a:cxnLst>
                  <a:rect l="0" t="0" r="r" b="b"/>
                  <a:pathLst>
                    <a:path w="532" h="404">
                      <a:moveTo>
                        <a:pt x="266" y="404"/>
                      </a:moveTo>
                      <a:lnTo>
                        <a:pt x="532" y="0"/>
                      </a:lnTo>
                      <a:lnTo>
                        <a:pt x="0" y="0"/>
                      </a:lnTo>
                      <a:lnTo>
                        <a:pt x="266" y="404"/>
                      </a:lnTo>
                      <a:close/>
                    </a:path>
                  </a:pathLst>
                </a:custGeom>
                <a:solidFill>
                  <a:srgbClr val="E53292"/>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83" name="TextBox 116">
                <a:extLst>
                  <a:ext uri="{FF2B5EF4-FFF2-40B4-BE49-F238E27FC236}">
                    <a16:creationId xmlns:a16="http://schemas.microsoft.com/office/drawing/2014/main" xmlns="" id="{F6B20986-C94D-4410-B4FF-4AF213243782}"/>
                  </a:ext>
                </a:extLst>
              </p:cNvPr>
              <p:cNvSpPr txBox="1"/>
              <p:nvPr/>
            </p:nvSpPr>
            <p:spPr>
              <a:xfrm>
                <a:off x="4788030" y="3740934"/>
                <a:ext cx="1547554"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5. Por qué</a:t>
                </a:r>
              </a:p>
            </p:txBody>
          </p:sp>
        </p:grpSp>
        <p:sp>
          <p:nvSpPr>
            <p:cNvPr id="81" name="Freeform 79">
              <a:extLst>
                <a:ext uri="{FF2B5EF4-FFF2-40B4-BE49-F238E27FC236}">
                  <a16:creationId xmlns:a16="http://schemas.microsoft.com/office/drawing/2014/main" xmlns="" id="{E54F2114-94A1-41AC-87CB-9D2DC95B6BA8}"/>
                </a:ext>
              </a:extLst>
            </p:cNvPr>
            <p:cNvSpPr>
              <a:spLocks/>
            </p:cNvSpPr>
            <p:nvPr/>
          </p:nvSpPr>
          <p:spPr bwMode="auto">
            <a:xfrm>
              <a:off x="5117397" y="3652671"/>
              <a:ext cx="887009" cy="100276"/>
            </a:xfrm>
            <a:custGeom>
              <a:avLst/>
              <a:gdLst>
                <a:gd name="T0" fmla="*/ 0 w 490"/>
                <a:gd name="T1" fmla="*/ 0 h 53"/>
                <a:gd name="T2" fmla="*/ 35 w 490"/>
                <a:gd name="T3" fmla="*/ 53 h 53"/>
                <a:gd name="T4" fmla="*/ 455 w 490"/>
                <a:gd name="T5" fmla="*/ 53 h 53"/>
                <a:gd name="T6" fmla="*/ 490 w 490"/>
                <a:gd name="T7" fmla="*/ 0 h 53"/>
                <a:gd name="T8" fmla="*/ 0 w 490"/>
                <a:gd name="T9" fmla="*/ 0 h 53"/>
              </a:gdLst>
              <a:ahLst/>
              <a:cxnLst>
                <a:cxn ang="0">
                  <a:pos x="T0" y="T1"/>
                </a:cxn>
                <a:cxn ang="0">
                  <a:pos x="T2" y="T3"/>
                </a:cxn>
                <a:cxn ang="0">
                  <a:pos x="T4" y="T5"/>
                </a:cxn>
                <a:cxn ang="0">
                  <a:pos x="T6" y="T7"/>
                </a:cxn>
                <a:cxn ang="0">
                  <a:pos x="T8" y="T9"/>
                </a:cxn>
              </a:cxnLst>
              <a:rect l="0" t="0" r="r" b="b"/>
              <a:pathLst>
                <a:path w="490" h="53">
                  <a:moveTo>
                    <a:pt x="0" y="0"/>
                  </a:moveTo>
                  <a:lnTo>
                    <a:pt x="35" y="53"/>
                  </a:lnTo>
                  <a:lnTo>
                    <a:pt x="455" y="53"/>
                  </a:lnTo>
                  <a:lnTo>
                    <a:pt x="490" y="0"/>
                  </a:lnTo>
                  <a:lnTo>
                    <a:pt x="0" y="0"/>
                  </a:lnTo>
                  <a:close/>
                </a:path>
              </a:pathLst>
            </a:custGeom>
            <a:solidFill>
              <a:schemeClr val="accent6">
                <a:lumMod val="50000"/>
                <a:alpha val="40000"/>
              </a:schemeClr>
            </a:solidFill>
            <a:ln w="9525">
              <a:noFill/>
              <a:round/>
              <a:headEnd/>
              <a:tailEnd/>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grpSp>
      <p:cxnSp>
        <p:nvCxnSpPr>
          <p:cNvPr id="87" name="Straight Connector 120">
            <a:extLst>
              <a:ext uri="{FF2B5EF4-FFF2-40B4-BE49-F238E27FC236}">
                <a16:creationId xmlns:a16="http://schemas.microsoft.com/office/drawing/2014/main" xmlns="" id="{EF0C3D0D-A0A8-45D2-BC2D-63F5446E3A4A}"/>
              </a:ext>
            </a:extLst>
          </p:cNvPr>
          <p:cNvCxnSpPr>
            <a:cxnSpLocks/>
          </p:cNvCxnSpPr>
          <p:nvPr/>
        </p:nvCxnSpPr>
        <p:spPr>
          <a:xfrm flipH="1" flipV="1">
            <a:off x="5538661" y="4634322"/>
            <a:ext cx="1336391" cy="6804"/>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88" name="Straight Connector 127">
            <a:extLst>
              <a:ext uri="{FF2B5EF4-FFF2-40B4-BE49-F238E27FC236}">
                <a16:creationId xmlns:a16="http://schemas.microsoft.com/office/drawing/2014/main" xmlns="" id="{A087AEF7-0969-47EA-B298-2C32221D623A}"/>
              </a:ext>
            </a:extLst>
          </p:cNvPr>
          <p:cNvCxnSpPr/>
          <p:nvPr/>
        </p:nvCxnSpPr>
        <p:spPr>
          <a:xfrm>
            <a:off x="8091427" y="5138049"/>
            <a:ext cx="1800978"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sp>
        <p:nvSpPr>
          <p:cNvPr id="101" name="TextBox 70">
            <a:extLst>
              <a:ext uri="{FF2B5EF4-FFF2-40B4-BE49-F238E27FC236}">
                <a16:creationId xmlns:a16="http://schemas.microsoft.com/office/drawing/2014/main" xmlns="" id="{7DCF158B-63D1-4FC3-9A91-EA7E1194C2C3}"/>
              </a:ext>
            </a:extLst>
          </p:cNvPr>
          <p:cNvSpPr txBox="1"/>
          <p:nvPr/>
        </p:nvSpPr>
        <p:spPr>
          <a:xfrm>
            <a:off x="9962010" y="2894470"/>
            <a:ext cx="2171172" cy="830997"/>
          </a:xfrm>
          <a:prstGeom prst="rect">
            <a:avLst/>
          </a:prstGeom>
          <a:noFill/>
        </p:spPr>
        <p:txBody>
          <a:bodyPr wrap="none" rtlCol="0">
            <a:spAutoFit/>
          </a:bodyPr>
          <a:lstStyle/>
          <a:p>
            <a:r>
              <a:rPr lang="en-GB" sz="1600" b="1" dirty="0">
                <a:solidFill>
                  <a:schemeClr val="tx2"/>
                </a:solidFill>
                <a:latin typeface="+mj-lt"/>
                <a:ea typeface="Roboto" charset="0"/>
                <a:cs typeface="Roboto" charset="0"/>
              </a:rPr>
              <a:t>Porque nuestro tiempo de respuesta</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para las consultas de servicio</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es demasiado largo</a:t>
            </a:r>
          </a:p>
        </p:txBody>
      </p:sp>
      <p:sp>
        <p:nvSpPr>
          <p:cNvPr id="103" name="TextBox 74">
            <a:extLst>
              <a:ext uri="{FF2B5EF4-FFF2-40B4-BE49-F238E27FC236}">
                <a16:creationId xmlns:a16="http://schemas.microsoft.com/office/drawing/2014/main" xmlns="" id="{34AAC741-2EA7-4451-88B4-C0A03D106824}"/>
              </a:ext>
            </a:extLst>
          </p:cNvPr>
          <p:cNvSpPr txBox="1"/>
          <p:nvPr/>
        </p:nvSpPr>
        <p:spPr>
          <a:xfrm>
            <a:off x="9962010" y="3918281"/>
            <a:ext cx="2281715" cy="830997"/>
          </a:xfrm>
          <a:prstGeom prst="rect">
            <a:avLst/>
          </a:prstGeom>
          <a:noFill/>
        </p:spPr>
        <p:txBody>
          <a:bodyPr wrap="none" rtlCol="0">
            <a:spAutoFit/>
          </a:bodyPr>
          <a:lstStyle/>
          <a:p>
            <a:r>
              <a:rPr lang="en-GB" sz="1600" b="1" dirty="0">
                <a:solidFill>
                  <a:schemeClr val="tx2"/>
                </a:solidFill>
                <a:latin typeface="+mj-lt"/>
                <a:ea typeface="Roboto" charset="0"/>
                <a:cs typeface="Roboto" charset="0"/>
              </a:rPr>
              <a:t>El número de problemas de los clientes </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problemas de los clientes fue claramente </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subestimado</a:t>
            </a:r>
          </a:p>
        </p:txBody>
      </p:sp>
      <p:sp>
        <p:nvSpPr>
          <p:cNvPr id="105" name="TextBox 76">
            <a:extLst>
              <a:ext uri="{FF2B5EF4-FFF2-40B4-BE49-F238E27FC236}">
                <a16:creationId xmlns:a16="http://schemas.microsoft.com/office/drawing/2014/main" xmlns="" id="{0ADCE387-C8C0-422A-A216-B312CFA06B3B}"/>
              </a:ext>
            </a:extLst>
          </p:cNvPr>
          <p:cNvSpPr txBox="1"/>
          <p:nvPr/>
        </p:nvSpPr>
        <p:spPr>
          <a:xfrm>
            <a:off x="9962010" y="4942094"/>
            <a:ext cx="2329356" cy="830997"/>
          </a:xfrm>
          <a:prstGeom prst="rect">
            <a:avLst/>
          </a:prstGeom>
          <a:noFill/>
        </p:spPr>
        <p:txBody>
          <a:bodyPr wrap="none" rtlCol="0">
            <a:spAutoFit/>
          </a:bodyPr>
          <a:lstStyle/>
          <a:p>
            <a:r>
              <a:rPr lang="en-GB" sz="1600" b="1" dirty="0">
                <a:solidFill>
                  <a:schemeClr val="tx2"/>
                </a:solidFill>
                <a:latin typeface="+mj-lt"/>
                <a:ea typeface="Roboto" charset="0"/>
                <a:cs typeface="Roboto" charset="0"/>
              </a:rPr>
              <a:t>No hubo ninguna prueba sistemática </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de los usuarios finales antes de </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de lanzar el producto.</a:t>
            </a:r>
          </a:p>
        </p:txBody>
      </p:sp>
      <p:sp>
        <p:nvSpPr>
          <p:cNvPr id="107" name="TextBox 123">
            <a:extLst>
              <a:ext uri="{FF2B5EF4-FFF2-40B4-BE49-F238E27FC236}">
                <a16:creationId xmlns:a16="http://schemas.microsoft.com/office/drawing/2014/main" xmlns="" id="{658040DE-DA39-4245-81BD-0AF91A225751}"/>
              </a:ext>
            </a:extLst>
          </p:cNvPr>
          <p:cNvSpPr txBox="1"/>
          <p:nvPr/>
        </p:nvSpPr>
        <p:spPr>
          <a:xfrm>
            <a:off x="3803116" y="2093384"/>
            <a:ext cx="1738938" cy="584775"/>
          </a:xfrm>
          <a:prstGeom prst="rect">
            <a:avLst/>
          </a:prstGeom>
          <a:noFill/>
        </p:spPr>
        <p:txBody>
          <a:bodyPr wrap="none" rtlCol="0">
            <a:spAutoFit/>
          </a:bodyPr>
          <a:lstStyle/>
          <a:p>
            <a:pPr algn="r"/>
            <a:r>
              <a:rPr lang="en-GB" sz="1600" b="1" dirty="0">
                <a:solidFill>
                  <a:schemeClr val="tx2"/>
                </a:solidFill>
                <a:latin typeface="+mj-lt"/>
                <a:ea typeface="Roboto" charset="0"/>
                <a:cs typeface="Roboto" charset="0"/>
              </a:rPr>
              <a:t>Los clientes califican</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la calidad del servicio es baja</a:t>
            </a:r>
          </a:p>
        </p:txBody>
      </p:sp>
      <p:sp>
        <p:nvSpPr>
          <p:cNvPr id="109" name="TextBox 125">
            <a:extLst>
              <a:ext uri="{FF2B5EF4-FFF2-40B4-BE49-F238E27FC236}">
                <a16:creationId xmlns:a16="http://schemas.microsoft.com/office/drawing/2014/main" xmlns="" id="{E3D924A1-8531-4D1F-B518-2635FB651A63}"/>
              </a:ext>
            </a:extLst>
          </p:cNvPr>
          <p:cNvSpPr txBox="1"/>
          <p:nvPr/>
        </p:nvSpPr>
        <p:spPr>
          <a:xfrm>
            <a:off x="3676356" y="3516623"/>
            <a:ext cx="1862305" cy="830997"/>
          </a:xfrm>
          <a:prstGeom prst="rect">
            <a:avLst/>
          </a:prstGeom>
          <a:noFill/>
        </p:spPr>
        <p:txBody>
          <a:bodyPr wrap="none" rtlCol="0">
            <a:spAutoFit/>
          </a:bodyPr>
          <a:lstStyle/>
          <a:p>
            <a:pPr algn="r"/>
            <a:r>
              <a:rPr lang="en-GB" sz="1600" b="1" dirty="0">
                <a:solidFill>
                  <a:schemeClr val="tx2"/>
                </a:solidFill>
                <a:latin typeface="+mj-lt"/>
                <a:ea typeface="Roboto" charset="0"/>
                <a:cs typeface="Roboto" charset="0"/>
              </a:rPr>
              <a:t>Porque no tenemos</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tenemos suficiente gente</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trabajando en el Servicio</a:t>
            </a:r>
          </a:p>
        </p:txBody>
      </p:sp>
      <p:sp>
        <p:nvSpPr>
          <p:cNvPr id="111" name="TextBox 129">
            <a:extLst>
              <a:ext uri="{FF2B5EF4-FFF2-40B4-BE49-F238E27FC236}">
                <a16:creationId xmlns:a16="http://schemas.microsoft.com/office/drawing/2014/main" xmlns="" id="{8CA47DF1-54BF-4A04-9A77-ABB9C7C67696}"/>
              </a:ext>
            </a:extLst>
          </p:cNvPr>
          <p:cNvSpPr txBox="1"/>
          <p:nvPr/>
        </p:nvSpPr>
        <p:spPr>
          <a:xfrm>
            <a:off x="2806182" y="4540435"/>
            <a:ext cx="2732479" cy="830997"/>
          </a:xfrm>
          <a:prstGeom prst="rect">
            <a:avLst/>
          </a:prstGeom>
          <a:noFill/>
        </p:spPr>
        <p:txBody>
          <a:bodyPr wrap="none" rtlCol="0">
            <a:spAutoFit/>
          </a:bodyPr>
          <a:lstStyle/>
          <a:p>
            <a:pPr algn="r"/>
            <a:r>
              <a:rPr lang="en-GB" sz="1600" b="1" dirty="0">
                <a:solidFill>
                  <a:schemeClr val="tx2"/>
                </a:solidFill>
                <a:latin typeface="+mj-lt"/>
                <a:ea typeface="Roboto" charset="0"/>
                <a:cs typeface="Roboto" charset="0"/>
              </a:rPr>
              <a:t>El producto todavía tiene numerosos</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problemas iniciales y no estaba </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aún listo para el mercado</a:t>
            </a:r>
          </a:p>
        </p:txBody>
      </p:sp>
      <p:sp>
        <p:nvSpPr>
          <p:cNvPr id="113" name="TextBox 76">
            <a:extLst>
              <a:ext uri="{FF2B5EF4-FFF2-40B4-BE49-F238E27FC236}">
                <a16:creationId xmlns:a16="http://schemas.microsoft.com/office/drawing/2014/main" xmlns="" id="{FCEA532D-12B3-4E0C-8B0D-EAC5D2BE19C7}"/>
              </a:ext>
            </a:extLst>
          </p:cNvPr>
          <p:cNvSpPr txBox="1"/>
          <p:nvPr/>
        </p:nvSpPr>
        <p:spPr>
          <a:xfrm>
            <a:off x="8725455" y="4861050"/>
            <a:ext cx="1113125" cy="338554"/>
          </a:xfrm>
          <a:prstGeom prst="rect">
            <a:avLst/>
          </a:prstGeom>
          <a:noFill/>
        </p:spPr>
        <p:txBody>
          <a:bodyPr wrap="none" rtlCol="0">
            <a:spAutoFit/>
          </a:bodyPr>
          <a:lstStyle/>
          <a:p>
            <a:r>
              <a:rPr lang="en-GB" sz="1600" b="1" dirty="0">
                <a:solidFill>
                  <a:srgbClr val="E53292"/>
                </a:solidFill>
                <a:latin typeface="+mj-lt"/>
                <a:ea typeface="Roboto" charset="0"/>
                <a:cs typeface="Roboto" charset="0"/>
              </a:rPr>
              <a:t>Causa principal</a:t>
            </a:r>
          </a:p>
        </p:txBody>
      </p:sp>
    </p:spTree>
    <p:extLst>
      <p:ext uri="{BB962C8B-B14F-4D97-AF65-F5344CB8AC3E}">
        <p14:creationId xmlns:p14="http://schemas.microsoft.com/office/powerpoint/2010/main" val="1315751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754" y="581144"/>
            <a:ext cx="8852375" cy="697353"/>
          </a:xfrm>
        </p:spPr>
        <p:txBody>
          <a:bodyPr>
            <a:normAutofit fontScale="92500"/>
          </a:bodyPr>
          <a:lstStyle/>
          <a:p>
            <a:r>
              <a:rPr lang="en-GB" dirty="0"/>
              <a:t>Herramientas de análisis de la causa raíz: Los 5 porqués (Ejemplo II)</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5367" y="1805838"/>
            <a:ext cx="3032253" cy="509913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El Análisis de los 5 Porqués es una herramienta sencilla para profundizar en el planteamiento del problema hasta identificar la causa raíz preguntando 5 veces el </a:t>
            </a:r>
            <a:r>
              <a:rPr lang="en-GB" sz="1800" b="1" dirty="0">
                <a:solidFill>
                  <a:srgbClr val="245473"/>
                </a:solidFill>
                <a:latin typeface="+mj-lt"/>
                <a:ea typeface="Open Sans Light" panose="020B0306030504020204" pitchFamily="34" charset="0"/>
                <a:cs typeface="Open Sans Light" panose="020B0306030504020204" pitchFamily="34" charset="0"/>
              </a:rPr>
              <a:t>"PORQUÉ"</a:t>
            </a:r>
            <a:r>
              <a:rPr lang="en-GB" sz="1800" dirty="0">
                <a:solidFill>
                  <a:srgbClr val="245473"/>
                </a:solidFill>
                <a:latin typeface="+mj-lt"/>
                <a:ea typeface="Open Sans Light" panose="020B0306030504020204" pitchFamily="34" charset="0"/>
                <a:cs typeface="Open Sans Light" panose="020B0306030504020204" pitchFamily="34" charset="0"/>
              </a:rPr>
              <a:t>.</a:t>
            </a:r>
          </a:p>
          <a:p>
            <a:pPr algn="l">
              <a:lnSpc>
                <a:spcPct val="100000"/>
              </a:lnSpc>
              <a:spcBef>
                <a:spcPts val="600"/>
              </a:spcBef>
            </a:pPr>
            <a:r>
              <a:rPr lang="en-GB" sz="1800" b="1" dirty="0">
                <a:solidFill>
                  <a:srgbClr val="245473"/>
                </a:solidFill>
                <a:latin typeface="+mj-lt"/>
                <a:ea typeface="Open Sans Light" panose="020B0306030504020204" pitchFamily="34" charset="0"/>
                <a:cs typeface="Open Sans Light" panose="020B0306030504020204" pitchFamily="34" charset="0"/>
              </a:rPr>
              <a:t>Es aplicable cuando se examina una causa principal y si es necesario profundizar para llegar a una causa raíz</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Evitar los prejuicios, intencionados o no, al responder</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Encuentre a la persona adecuada que pueda responder</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Utilizar otras herramientas complementarias</a:t>
            </a:r>
            <a:endParaRPr lang="en-GB" sz="1800" dirty="0">
              <a:solidFill>
                <a:srgbClr val="245473"/>
              </a:solidFill>
              <a:latin typeface="+mj-lt"/>
              <a:ea typeface="Open Sans Light" panose="020B0306030504020204" pitchFamily="34" charset="0"/>
              <a:cs typeface="Open Sans Light" panose="020B0306030504020204" pitchFamily="34" charset="0"/>
            </a:endParaRPr>
          </a:p>
        </p:txBody>
      </p:sp>
      <p:cxnSp>
        <p:nvCxnSpPr>
          <p:cNvPr id="39" name="Straight Connector 53">
            <a:extLst>
              <a:ext uri="{FF2B5EF4-FFF2-40B4-BE49-F238E27FC236}">
                <a16:creationId xmlns:a16="http://schemas.microsoft.com/office/drawing/2014/main" xmlns="" id="{A130A087-E8E2-4891-B441-9A17CA0EF69C}"/>
              </a:ext>
            </a:extLst>
          </p:cNvPr>
          <p:cNvCxnSpPr/>
          <p:nvPr/>
        </p:nvCxnSpPr>
        <p:spPr>
          <a:xfrm>
            <a:off x="8540629" y="4084681"/>
            <a:ext cx="1372774" cy="283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41" name="Straight Connector 54">
            <a:extLst>
              <a:ext uri="{FF2B5EF4-FFF2-40B4-BE49-F238E27FC236}">
                <a16:creationId xmlns:a16="http://schemas.microsoft.com/office/drawing/2014/main" xmlns="" id="{44478C97-2791-4794-A963-30086A585720}"/>
              </a:ext>
            </a:extLst>
          </p:cNvPr>
          <p:cNvCxnSpPr/>
          <p:nvPr/>
        </p:nvCxnSpPr>
        <p:spPr>
          <a:xfrm>
            <a:off x="9063009" y="3032970"/>
            <a:ext cx="842037"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42" name="Straight Connector 55">
            <a:extLst>
              <a:ext uri="{FF2B5EF4-FFF2-40B4-BE49-F238E27FC236}">
                <a16:creationId xmlns:a16="http://schemas.microsoft.com/office/drawing/2014/main" xmlns="" id="{0B4F1369-B9BC-4984-823C-1F26D4DC1712}"/>
              </a:ext>
            </a:extLst>
          </p:cNvPr>
          <p:cNvCxnSpPr/>
          <p:nvPr/>
        </p:nvCxnSpPr>
        <p:spPr>
          <a:xfrm flipH="1">
            <a:off x="5411957" y="3647494"/>
            <a:ext cx="1076982"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43" name="Straight Connector 56">
            <a:extLst>
              <a:ext uri="{FF2B5EF4-FFF2-40B4-BE49-F238E27FC236}">
                <a16:creationId xmlns:a16="http://schemas.microsoft.com/office/drawing/2014/main" xmlns="" id="{9930FEB8-30E6-4CD5-8633-3D45423FD2A4}"/>
              </a:ext>
            </a:extLst>
          </p:cNvPr>
          <p:cNvCxnSpPr/>
          <p:nvPr/>
        </p:nvCxnSpPr>
        <p:spPr>
          <a:xfrm flipH="1">
            <a:off x="5353491" y="2323323"/>
            <a:ext cx="642399" cy="2372"/>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grpSp>
        <p:nvGrpSpPr>
          <p:cNvPr id="44" name="그룹 78">
            <a:extLst>
              <a:ext uri="{FF2B5EF4-FFF2-40B4-BE49-F238E27FC236}">
                <a16:creationId xmlns:a16="http://schemas.microsoft.com/office/drawing/2014/main" xmlns="" id="{B7481D14-633D-4A16-AA8E-084B1B6BBFC1}"/>
              </a:ext>
            </a:extLst>
          </p:cNvPr>
          <p:cNvGrpSpPr/>
          <p:nvPr/>
        </p:nvGrpSpPr>
        <p:grpSpPr>
          <a:xfrm>
            <a:off x="6129440" y="2027484"/>
            <a:ext cx="3061088" cy="513114"/>
            <a:chOff x="4031263" y="1089025"/>
            <a:chExt cx="3061088" cy="513181"/>
          </a:xfrm>
        </p:grpSpPr>
        <p:grpSp>
          <p:nvGrpSpPr>
            <p:cNvPr id="45" name="그룹 81">
              <a:extLst>
                <a:ext uri="{FF2B5EF4-FFF2-40B4-BE49-F238E27FC236}">
                  <a16:creationId xmlns:a16="http://schemas.microsoft.com/office/drawing/2014/main" xmlns="" id="{496AE2BB-4644-4667-86FE-02EE1D8AFAC6}"/>
                </a:ext>
              </a:extLst>
            </p:cNvPr>
            <p:cNvGrpSpPr/>
            <p:nvPr/>
          </p:nvGrpSpPr>
          <p:grpSpPr>
            <a:xfrm>
              <a:off x="4031263" y="1089025"/>
              <a:ext cx="3061088" cy="513181"/>
              <a:chOff x="3349626" y="1260475"/>
              <a:chExt cx="2916238" cy="468313"/>
            </a:xfrm>
          </p:grpSpPr>
          <p:sp>
            <p:nvSpPr>
              <p:cNvPr id="47" name="Rectangle 24">
                <a:extLst>
                  <a:ext uri="{FF2B5EF4-FFF2-40B4-BE49-F238E27FC236}">
                    <a16:creationId xmlns:a16="http://schemas.microsoft.com/office/drawing/2014/main" xmlns="" id="{1E6C79FC-CD8A-4E4F-979A-3008702DE3EB}"/>
                  </a:ext>
                </a:extLst>
              </p:cNvPr>
              <p:cNvSpPr>
                <a:spLocks noChangeArrowheads="1"/>
              </p:cNvSpPr>
              <p:nvPr/>
            </p:nvSpPr>
            <p:spPr bwMode="auto">
              <a:xfrm>
                <a:off x="3556001" y="1576388"/>
                <a:ext cx="2505075" cy="152400"/>
              </a:xfrm>
              <a:prstGeom prst="rect">
                <a:avLst/>
              </a:prstGeom>
              <a:solidFill>
                <a:schemeClr val="accent1">
                  <a:lumMod val="75000"/>
                  <a:lumOff val="2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sp>
            <p:nvSpPr>
              <p:cNvPr id="48" name="Freeform 25">
                <a:extLst>
                  <a:ext uri="{FF2B5EF4-FFF2-40B4-BE49-F238E27FC236}">
                    <a16:creationId xmlns:a16="http://schemas.microsoft.com/office/drawing/2014/main" xmlns="" id="{AFADA212-282E-4D01-9782-0CD3DD54A2CD}"/>
                  </a:ext>
                </a:extLst>
              </p:cNvPr>
              <p:cNvSpPr>
                <a:spLocks/>
              </p:cNvSpPr>
              <p:nvPr/>
            </p:nvSpPr>
            <p:spPr bwMode="auto">
              <a:xfrm>
                <a:off x="3349626" y="1260475"/>
                <a:ext cx="206375" cy="468312"/>
              </a:xfrm>
              <a:custGeom>
                <a:avLst/>
                <a:gdLst>
                  <a:gd name="T0" fmla="*/ 0 w 130"/>
                  <a:gd name="T1" fmla="*/ 0 h 295"/>
                  <a:gd name="T2" fmla="*/ 0 w 130"/>
                  <a:gd name="T3" fmla="*/ 98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8"/>
                    </a:lnTo>
                    <a:lnTo>
                      <a:pt x="130" y="295"/>
                    </a:lnTo>
                    <a:lnTo>
                      <a:pt x="130" y="199"/>
                    </a:lnTo>
                    <a:lnTo>
                      <a:pt x="0"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sp>
            <p:nvSpPr>
              <p:cNvPr id="49" name="Freeform 26">
                <a:extLst>
                  <a:ext uri="{FF2B5EF4-FFF2-40B4-BE49-F238E27FC236}">
                    <a16:creationId xmlns:a16="http://schemas.microsoft.com/office/drawing/2014/main" xmlns="" id="{659B78CE-5128-4BCA-B254-7864BA0237A2}"/>
                  </a:ext>
                </a:extLst>
              </p:cNvPr>
              <p:cNvSpPr>
                <a:spLocks/>
              </p:cNvSpPr>
              <p:nvPr/>
            </p:nvSpPr>
            <p:spPr bwMode="auto">
              <a:xfrm>
                <a:off x="6061076" y="1260475"/>
                <a:ext cx="204788" cy="468312"/>
              </a:xfrm>
              <a:custGeom>
                <a:avLst/>
                <a:gdLst>
                  <a:gd name="T0" fmla="*/ 129 w 129"/>
                  <a:gd name="T1" fmla="*/ 0 h 295"/>
                  <a:gd name="T2" fmla="*/ 129 w 129"/>
                  <a:gd name="T3" fmla="*/ 98 h 295"/>
                  <a:gd name="T4" fmla="*/ 0 w 129"/>
                  <a:gd name="T5" fmla="*/ 295 h 295"/>
                  <a:gd name="T6" fmla="*/ 0 w 129"/>
                  <a:gd name="T7" fmla="*/ 199 h 295"/>
                  <a:gd name="T8" fmla="*/ 129 w 129"/>
                  <a:gd name="T9" fmla="*/ 0 h 295"/>
                </a:gdLst>
                <a:ahLst/>
                <a:cxnLst>
                  <a:cxn ang="0">
                    <a:pos x="T0" y="T1"/>
                  </a:cxn>
                  <a:cxn ang="0">
                    <a:pos x="T2" y="T3"/>
                  </a:cxn>
                  <a:cxn ang="0">
                    <a:pos x="T4" y="T5"/>
                  </a:cxn>
                  <a:cxn ang="0">
                    <a:pos x="T6" y="T7"/>
                  </a:cxn>
                  <a:cxn ang="0">
                    <a:pos x="T8" y="T9"/>
                  </a:cxn>
                </a:cxnLst>
                <a:rect l="0" t="0" r="r" b="b"/>
                <a:pathLst>
                  <a:path w="129" h="295">
                    <a:moveTo>
                      <a:pt x="129" y="0"/>
                    </a:moveTo>
                    <a:lnTo>
                      <a:pt x="129" y="98"/>
                    </a:lnTo>
                    <a:lnTo>
                      <a:pt x="0" y="295"/>
                    </a:lnTo>
                    <a:lnTo>
                      <a:pt x="0" y="199"/>
                    </a:lnTo>
                    <a:lnTo>
                      <a:pt x="129"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sp>
            <p:nvSpPr>
              <p:cNvPr id="50" name="Freeform 41">
                <a:extLst>
                  <a:ext uri="{FF2B5EF4-FFF2-40B4-BE49-F238E27FC236}">
                    <a16:creationId xmlns:a16="http://schemas.microsoft.com/office/drawing/2014/main" xmlns="" id="{5ECC4C0E-79E6-47E1-8669-ACBA90CCAF12}"/>
                  </a:ext>
                </a:extLst>
              </p:cNvPr>
              <p:cNvSpPr>
                <a:spLocks/>
              </p:cNvSpPr>
              <p:nvPr/>
            </p:nvSpPr>
            <p:spPr bwMode="auto">
              <a:xfrm>
                <a:off x="3349626" y="1260475"/>
                <a:ext cx="2916238" cy="315912"/>
              </a:xfrm>
              <a:custGeom>
                <a:avLst/>
                <a:gdLst>
                  <a:gd name="T0" fmla="*/ 1837 w 1837"/>
                  <a:gd name="T1" fmla="*/ 0 h 199"/>
                  <a:gd name="T2" fmla="*/ 0 w 1837"/>
                  <a:gd name="T3" fmla="*/ 0 h 199"/>
                  <a:gd name="T4" fmla="*/ 130 w 1837"/>
                  <a:gd name="T5" fmla="*/ 199 h 199"/>
                  <a:gd name="T6" fmla="*/ 1708 w 1837"/>
                  <a:gd name="T7" fmla="*/ 199 h 199"/>
                  <a:gd name="T8" fmla="*/ 1837 w 1837"/>
                  <a:gd name="T9" fmla="*/ 0 h 199"/>
                </a:gdLst>
                <a:ahLst/>
                <a:cxnLst>
                  <a:cxn ang="0">
                    <a:pos x="T0" y="T1"/>
                  </a:cxn>
                  <a:cxn ang="0">
                    <a:pos x="T2" y="T3"/>
                  </a:cxn>
                  <a:cxn ang="0">
                    <a:pos x="T4" y="T5"/>
                  </a:cxn>
                  <a:cxn ang="0">
                    <a:pos x="T6" y="T7"/>
                  </a:cxn>
                  <a:cxn ang="0">
                    <a:pos x="T8" y="T9"/>
                  </a:cxn>
                </a:cxnLst>
                <a:rect l="0" t="0" r="r" b="b"/>
                <a:pathLst>
                  <a:path w="1837" h="199">
                    <a:moveTo>
                      <a:pt x="1837" y="0"/>
                    </a:moveTo>
                    <a:lnTo>
                      <a:pt x="0" y="0"/>
                    </a:lnTo>
                    <a:lnTo>
                      <a:pt x="130" y="199"/>
                    </a:lnTo>
                    <a:lnTo>
                      <a:pt x="1708" y="199"/>
                    </a:lnTo>
                    <a:lnTo>
                      <a:pt x="1837" y="0"/>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en-GB" altLang="ko-KR" sz="1400" b="1" dirty="0">
                  <a:solidFill>
                    <a:srgbClr val="FFFFFF"/>
                  </a:solidFill>
                  <a:latin typeface="+mj-lt"/>
                  <a:ea typeface="Roboto Light"/>
                  <a:cs typeface="Roboto Regular"/>
                </a:endParaRPr>
              </a:p>
            </p:txBody>
          </p:sp>
        </p:grpSp>
        <p:sp>
          <p:nvSpPr>
            <p:cNvPr id="46" name="TextBox 79">
              <a:extLst>
                <a:ext uri="{FF2B5EF4-FFF2-40B4-BE49-F238E27FC236}">
                  <a16:creationId xmlns:a16="http://schemas.microsoft.com/office/drawing/2014/main" xmlns="" id="{4B2F984F-5629-4621-9E84-6C93349215E3}"/>
                </a:ext>
              </a:extLst>
            </p:cNvPr>
            <p:cNvSpPr txBox="1"/>
            <p:nvPr/>
          </p:nvSpPr>
          <p:spPr>
            <a:xfrm>
              <a:off x="4678363" y="1181884"/>
              <a:ext cx="1766886"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Problema</a:t>
              </a:r>
            </a:p>
          </p:txBody>
        </p:sp>
      </p:grpSp>
      <p:grpSp>
        <p:nvGrpSpPr>
          <p:cNvPr id="51" name="그룹 79">
            <a:extLst>
              <a:ext uri="{FF2B5EF4-FFF2-40B4-BE49-F238E27FC236}">
                <a16:creationId xmlns:a16="http://schemas.microsoft.com/office/drawing/2014/main" xmlns="" id="{21B08391-95EA-4580-B542-0783E67505C2}"/>
              </a:ext>
            </a:extLst>
          </p:cNvPr>
          <p:cNvGrpSpPr/>
          <p:nvPr/>
        </p:nvGrpSpPr>
        <p:grpSpPr>
          <a:xfrm>
            <a:off x="6334911" y="2783480"/>
            <a:ext cx="2629502" cy="513113"/>
            <a:chOff x="4247889" y="1602206"/>
            <a:chExt cx="2629502" cy="513180"/>
          </a:xfrm>
        </p:grpSpPr>
        <p:grpSp>
          <p:nvGrpSpPr>
            <p:cNvPr id="52" name="그룹 82">
              <a:extLst>
                <a:ext uri="{FF2B5EF4-FFF2-40B4-BE49-F238E27FC236}">
                  <a16:creationId xmlns:a16="http://schemas.microsoft.com/office/drawing/2014/main" xmlns="" id="{B4ECB0B8-99E3-42BA-B446-D34AA86854C5}"/>
                </a:ext>
              </a:extLst>
            </p:cNvPr>
            <p:cNvGrpSpPr/>
            <p:nvPr/>
          </p:nvGrpSpPr>
          <p:grpSpPr>
            <a:xfrm>
              <a:off x="4247889" y="1602206"/>
              <a:ext cx="2629502" cy="513180"/>
              <a:chOff x="3556001" y="1728788"/>
              <a:chExt cx="2505075" cy="468312"/>
            </a:xfrm>
          </p:grpSpPr>
          <p:sp>
            <p:nvSpPr>
              <p:cNvPr id="54" name="Rectangle 27">
                <a:extLst>
                  <a:ext uri="{FF2B5EF4-FFF2-40B4-BE49-F238E27FC236}">
                    <a16:creationId xmlns:a16="http://schemas.microsoft.com/office/drawing/2014/main" xmlns="" id="{2E1B480B-F181-460A-93FD-7D464B81231F}"/>
                  </a:ext>
                </a:extLst>
              </p:cNvPr>
              <p:cNvSpPr>
                <a:spLocks noChangeArrowheads="1"/>
              </p:cNvSpPr>
              <p:nvPr/>
            </p:nvSpPr>
            <p:spPr bwMode="auto">
              <a:xfrm>
                <a:off x="3762376" y="2043113"/>
                <a:ext cx="2090738" cy="153987"/>
              </a:xfrm>
              <a:prstGeom prst="rect">
                <a:avLst/>
              </a:prstGeom>
              <a:solidFill>
                <a:schemeClr val="accent2">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55" name="Freeform 28">
                <a:extLst>
                  <a:ext uri="{FF2B5EF4-FFF2-40B4-BE49-F238E27FC236}">
                    <a16:creationId xmlns:a16="http://schemas.microsoft.com/office/drawing/2014/main" xmlns="" id="{5D50C8C8-240C-4AB4-AA84-6A636FD67A2E}"/>
                  </a:ext>
                </a:extLst>
              </p:cNvPr>
              <p:cNvSpPr>
                <a:spLocks/>
              </p:cNvSpPr>
              <p:nvPr/>
            </p:nvSpPr>
            <p:spPr bwMode="auto">
              <a:xfrm>
                <a:off x="3556001" y="1728788"/>
                <a:ext cx="206375" cy="468312"/>
              </a:xfrm>
              <a:custGeom>
                <a:avLst/>
                <a:gdLst>
                  <a:gd name="T0" fmla="*/ 0 w 130"/>
                  <a:gd name="T1" fmla="*/ 0 h 295"/>
                  <a:gd name="T2" fmla="*/ 0 w 130"/>
                  <a:gd name="T3" fmla="*/ 96 h 295"/>
                  <a:gd name="T4" fmla="*/ 130 w 130"/>
                  <a:gd name="T5" fmla="*/ 295 h 295"/>
                  <a:gd name="T6" fmla="*/ 130 w 130"/>
                  <a:gd name="T7" fmla="*/ 198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6"/>
                    </a:lnTo>
                    <a:lnTo>
                      <a:pt x="130" y="295"/>
                    </a:lnTo>
                    <a:lnTo>
                      <a:pt x="130" y="198"/>
                    </a:lnTo>
                    <a:lnTo>
                      <a:pt x="0" y="0"/>
                    </a:lnTo>
                    <a:close/>
                  </a:path>
                </a:pathLst>
              </a:custGeom>
              <a:solidFill>
                <a:schemeClr val="accent2">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56" name="Freeform 29">
                <a:extLst>
                  <a:ext uri="{FF2B5EF4-FFF2-40B4-BE49-F238E27FC236}">
                    <a16:creationId xmlns:a16="http://schemas.microsoft.com/office/drawing/2014/main" xmlns="" id="{273C4D32-4AE2-480F-82F6-7C63816EE218}"/>
                  </a:ext>
                </a:extLst>
              </p:cNvPr>
              <p:cNvSpPr>
                <a:spLocks/>
              </p:cNvSpPr>
              <p:nvPr/>
            </p:nvSpPr>
            <p:spPr bwMode="auto">
              <a:xfrm>
                <a:off x="5853113" y="172878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2">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57" name="Freeform 42">
                <a:extLst>
                  <a:ext uri="{FF2B5EF4-FFF2-40B4-BE49-F238E27FC236}">
                    <a16:creationId xmlns:a16="http://schemas.microsoft.com/office/drawing/2014/main" xmlns="" id="{D11302E1-708B-4DD2-BD85-0A04E608AC4C}"/>
                  </a:ext>
                </a:extLst>
              </p:cNvPr>
              <p:cNvSpPr>
                <a:spLocks/>
              </p:cNvSpPr>
              <p:nvPr/>
            </p:nvSpPr>
            <p:spPr bwMode="auto">
              <a:xfrm>
                <a:off x="3556001" y="1728788"/>
                <a:ext cx="2505075" cy="314325"/>
              </a:xfrm>
              <a:custGeom>
                <a:avLst/>
                <a:gdLst>
                  <a:gd name="T0" fmla="*/ 1578 w 1578"/>
                  <a:gd name="T1" fmla="*/ 0 h 198"/>
                  <a:gd name="T2" fmla="*/ 0 w 1578"/>
                  <a:gd name="T3" fmla="*/ 0 h 198"/>
                  <a:gd name="T4" fmla="*/ 130 w 1578"/>
                  <a:gd name="T5" fmla="*/ 198 h 198"/>
                  <a:gd name="T6" fmla="*/ 1447 w 1578"/>
                  <a:gd name="T7" fmla="*/ 198 h 198"/>
                  <a:gd name="T8" fmla="*/ 1578 w 1578"/>
                  <a:gd name="T9" fmla="*/ 0 h 198"/>
                </a:gdLst>
                <a:ahLst/>
                <a:cxnLst>
                  <a:cxn ang="0">
                    <a:pos x="T0" y="T1"/>
                  </a:cxn>
                  <a:cxn ang="0">
                    <a:pos x="T2" y="T3"/>
                  </a:cxn>
                  <a:cxn ang="0">
                    <a:pos x="T4" y="T5"/>
                  </a:cxn>
                  <a:cxn ang="0">
                    <a:pos x="T6" y="T7"/>
                  </a:cxn>
                  <a:cxn ang="0">
                    <a:pos x="T8" y="T9"/>
                  </a:cxn>
                </a:cxnLst>
                <a:rect l="0" t="0" r="r" b="b"/>
                <a:pathLst>
                  <a:path w="1578" h="198">
                    <a:moveTo>
                      <a:pt x="1578" y="0"/>
                    </a:moveTo>
                    <a:lnTo>
                      <a:pt x="0" y="0"/>
                    </a:lnTo>
                    <a:lnTo>
                      <a:pt x="130" y="198"/>
                    </a:lnTo>
                    <a:lnTo>
                      <a:pt x="1447" y="198"/>
                    </a:lnTo>
                    <a:lnTo>
                      <a:pt x="1578" y="0"/>
                    </a:lnTo>
                    <a:close/>
                  </a:path>
                </a:pathLst>
              </a:custGeom>
              <a:solidFill>
                <a:schemeClr val="accent2"/>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53" name="TextBox 86">
              <a:extLst>
                <a:ext uri="{FF2B5EF4-FFF2-40B4-BE49-F238E27FC236}">
                  <a16:creationId xmlns:a16="http://schemas.microsoft.com/office/drawing/2014/main" xmlns="" id="{32A25C1B-D722-420F-B654-B469028D3126}"/>
                </a:ext>
              </a:extLst>
            </p:cNvPr>
            <p:cNvSpPr txBox="1"/>
            <p:nvPr/>
          </p:nvSpPr>
          <p:spPr>
            <a:xfrm>
              <a:off x="4788030" y="1694646"/>
              <a:ext cx="1547554" cy="193940"/>
            </a:xfrm>
            <a:prstGeom prst="rect">
              <a:avLst/>
            </a:prstGeom>
            <a:noFill/>
            <a:ln>
              <a:noFill/>
            </a:ln>
          </p:spPr>
          <p:txBody>
            <a:bodyPr wrap="square" lIns="26997" tIns="0" rIns="26997" bIns="0" rtlCol="0" anchor="t">
              <a:noAutofit/>
            </a:bodyPr>
            <a:lstStyle/>
            <a:p>
              <a:pPr lvl="0" algn="ctr"/>
              <a:r>
                <a:rPr lang="en-GB" altLang="ko-KR" sz="1400" b="1" dirty="0">
                  <a:solidFill>
                    <a:srgbClr val="FFFFFF"/>
                  </a:solidFill>
                  <a:latin typeface="+mj-lt"/>
                  <a:ea typeface="Roboto Light"/>
                  <a:cs typeface="Roboto Regular"/>
                </a:rPr>
                <a:t>1. Por qué</a:t>
              </a:r>
            </a:p>
          </p:txBody>
        </p:sp>
      </p:grpSp>
      <p:grpSp>
        <p:nvGrpSpPr>
          <p:cNvPr id="58" name="그룹 80">
            <a:extLst>
              <a:ext uri="{FF2B5EF4-FFF2-40B4-BE49-F238E27FC236}">
                <a16:creationId xmlns:a16="http://schemas.microsoft.com/office/drawing/2014/main" xmlns="" id="{0F86859F-A867-491C-980A-D88AB3E5CC27}"/>
              </a:ext>
            </a:extLst>
          </p:cNvPr>
          <p:cNvGrpSpPr/>
          <p:nvPr/>
        </p:nvGrpSpPr>
        <p:grpSpPr>
          <a:xfrm>
            <a:off x="6551537" y="3308034"/>
            <a:ext cx="2194585" cy="511374"/>
            <a:chOff x="4464514" y="2115386"/>
            <a:chExt cx="2194585" cy="511441"/>
          </a:xfrm>
        </p:grpSpPr>
        <p:grpSp>
          <p:nvGrpSpPr>
            <p:cNvPr id="59" name="그룹 83">
              <a:extLst>
                <a:ext uri="{FF2B5EF4-FFF2-40B4-BE49-F238E27FC236}">
                  <a16:creationId xmlns:a16="http://schemas.microsoft.com/office/drawing/2014/main" xmlns="" id="{6B0AB8DA-D0EF-4906-9CBC-30A3994DCF99}"/>
                </a:ext>
              </a:extLst>
            </p:cNvPr>
            <p:cNvGrpSpPr/>
            <p:nvPr/>
          </p:nvGrpSpPr>
          <p:grpSpPr>
            <a:xfrm>
              <a:off x="4464514" y="2115386"/>
              <a:ext cx="2194585" cy="511441"/>
              <a:chOff x="3762376" y="2197100"/>
              <a:chExt cx="2090738" cy="466725"/>
            </a:xfrm>
          </p:grpSpPr>
          <p:sp>
            <p:nvSpPr>
              <p:cNvPr id="61" name="Rectangle 30">
                <a:extLst>
                  <a:ext uri="{FF2B5EF4-FFF2-40B4-BE49-F238E27FC236}">
                    <a16:creationId xmlns:a16="http://schemas.microsoft.com/office/drawing/2014/main" xmlns="" id="{27AD2CAB-A259-4173-A264-6B9DB05B1DDA}"/>
                  </a:ext>
                </a:extLst>
              </p:cNvPr>
              <p:cNvSpPr>
                <a:spLocks noChangeArrowheads="1"/>
              </p:cNvSpPr>
              <p:nvPr/>
            </p:nvSpPr>
            <p:spPr bwMode="auto">
              <a:xfrm>
                <a:off x="3970338" y="2511425"/>
                <a:ext cx="1674813" cy="152400"/>
              </a:xfrm>
              <a:prstGeom prst="rect">
                <a:avLst/>
              </a:prstGeom>
              <a:solidFill>
                <a:schemeClr val="accent3">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2" name="Freeform 31">
                <a:extLst>
                  <a:ext uri="{FF2B5EF4-FFF2-40B4-BE49-F238E27FC236}">
                    <a16:creationId xmlns:a16="http://schemas.microsoft.com/office/drawing/2014/main" xmlns="" id="{E10C765E-DA7D-4260-8B5F-00D04A052B5F}"/>
                  </a:ext>
                </a:extLst>
              </p:cNvPr>
              <p:cNvSpPr>
                <a:spLocks/>
              </p:cNvSpPr>
              <p:nvPr/>
            </p:nvSpPr>
            <p:spPr bwMode="auto">
              <a:xfrm>
                <a:off x="3762376" y="2197100"/>
                <a:ext cx="207963" cy="466725"/>
              </a:xfrm>
              <a:custGeom>
                <a:avLst/>
                <a:gdLst>
                  <a:gd name="T0" fmla="*/ 0 w 131"/>
                  <a:gd name="T1" fmla="*/ 0 h 294"/>
                  <a:gd name="T2" fmla="*/ 131 w 131"/>
                  <a:gd name="T3" fmla="*/ 198 h 294"/>
                  <a:gd name="T4" fmla="*/ 131 w 131"/>
                  <a:gd name="T5" fmla="*/ 294 h 294"/>
                  <a:gd name="T6" fmla="*/ 0 w 131"/>
                  <a:gd name="T7" fmla="*/ 96 h 294"/>
                  <a:gd name="T8" fmla="*/ 0 w 131"/>
                  <a:gd name="T9" fmla="*/ 0 h 294"/>
                </a:gdLst>
                <a:ahLst/>
                <a:cxnLst>
                  <a:cxn ang="0">
                    <a:pos x="T0" y="T1"/>
                  </a:cxn>
                  <a:cxn ang="0">
                    <a:pos x="T2" y="T3"/>
                  </a:cxn>
                  <a:cxn ang="0">
                    <a:pos x="T4" y="T5"/>
                  </a:cxn>
                  <a:cxn ang="0">
                    <a:pos x="T6" y="T7"/>
                  </a:cxn>
                  <a:cxn ang="0">
                    <a:pos x="T8" y="T9"/>
                  </a:cxn>
                </a:cxnLst>
                <a:rect l="0" t="0" r="r" b="b"/>
                <a:pathLst>
                  <a:path w="131" h="294">
                    <a:moveTo>
                      <a:pt x="0" y="0"/>
                    </a:moveTo>
                    <a:lnTo>
                      <a:pt x="131" y="198"/>
                    </a:lnTo>
                    <a:lnTo>
                      <a:pt x="131" y="294"/>
                    </a:lnTo>
                    <a:lnTo>
                      <a:pt x="0" y="96"/>
                    </a:lnTo>
                    <a:lnTo>
                      <a:pt x="0" y="0"/>
                    </a:lnTo>
                    <a:close/>
                  </a:path>
                </a:pathLst>
              </a:custGeom>
              <a:solidFill>
                <a:schemeClr val="accent3">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3" name="Freeform 32">
                <a:extLst>
                  <a:ext uri="{FF2B5EF4-FFF2-40B4-BE49-F238E27FC236}">
                    <a16:creationId xmlns:a16="http://schemas.microsoft.com/office/drawing/2014/main" xmlns="" id="{D0BDF1FB-B4A4-4526-A33F-F48057E968E4}"/>
                  </a:ext>
                </a:extLst>
              </p:cNvPr>
              <p:cNvSpPr>
                <a:spLocks/>
              </p:cNvSpPr>
              <p:nvPr/>
            </p:nvSpPr>
            <p:spPr bwMode="auto">
              <a:xfrm>
                <a:off x="5645151" y="2197100"/>
                <a:ext cx="207963" cy="466725"/>
              </a:xfrm>
              <a:custGeom>
                <a:avLst/>
                <a:gdLst>
                  <a:gd name="T0" fmla="*/ 131 w 131"/>
                  <a:gd name="T1" fmla="*/ 0 h 294"/>
                  <a:gd name="T2" fmla="*/ 0 w 131"/>
                  <a:gd name="T3" fmla="*/ 198 h 294"/>
                  <a:gd name="T4" fmla="*/ 0 w 131"/>
                  <a:gd name="T5" fmla="*/ 294 h 294"/>
                  <a:gd name="T6" fmla="*/ 131 w 131"/>
                  <a:gd name="T7" fmla="*/ 96 h 294"/>
                  <a:gd name="T8" fmla="*/ 131 w 131"/>
                  <a:gd name="T9" fmla="*/ 0 h 294"/>
                </a:gdLst>
                <a:ahLst/>
                <a:cxnLst>
                  <a:cxn ang="0">
                    <a:pos x="T0" y="T1"/>
                  </a:cxn>
                  <a:cxn ang="0">
                    <a:pos x="T2" y="T3"/>
                  </a:cxn>
                  <a:cxn ang="0">
                    <a:pos x="T4" y="T5"/>
                  </a:cxn>
                  <a:cxn ang="0">
                    <a:pos x="T6" y="T7"/>
                  </a:cxn>
                  <a:cxn ang="0">
                    <a:pos x="T8" y="T9"/>
                  </a:cxn>
                </a:cxnLst>
                <a:rect l="0" t="0" r="r" b="b"/>
                <a:pathLst>
                  <a:path w="131" h="294">
                    <a:moveTo>
                      <a:pt x="131" y="0"/>
                    </a:moveTo>
                    <a:lnTo>
                      <a:pt x="0" y="198"/>
                    </a:lnTo>
                    <a:lnTo>
                      <a:pt x="0" y="294"/>
                    </a:lnTo>
                    <a:lnTo>
                      <a:pt x="131" y="96"/>
                    </a:lnTo>
                    <a:lnTo>
                      <a:pt x="131" y="0"/>
                    </a:lnTo>
                    <a:close/>
                  </a:path>
                </a:pathLst>
              </a:custGeom>
              <a:solidFill>
                <a:schemeClr val="accent3">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4" name="Freeform 43">
                <a:extLst>
                  <a:ext uri="{FF2B5EF4-FFF2-40B4-BE49-F238E27FC236}">
                    <a16:creationId xmlns:a16="http://schemas.microsoft.com/office/drawing/2014/main" xmlns="" id="{05556C0A-79B8-4777-A18A-AEBE87305A93}"/>
                  </a:ext>
                </a:extLst>
              </p:cNvPr>
              <p:cNvSpPr>
                <a:spLocks/>
              </p:cNvSpPr>
              <p:nvPr/>
            </p:nvSpPr>
            <p:spPr bwMode="auto">
              <a:xfrm>
                <a:off x="3762376" y="2197100"/>
                <a:ext cx="2090738" cy="314325"/>
              </a:xfrm>
              <a:custGeom>
                <a:avLst/>
                <a:gdLst>
                  <a:gd name="T0" fmla="*/ 0 w 1317"/>
                  <a:gd name="T1" fmla="*/ 0 h 198"/>
                  <a:gd name="T2" fmla="*/ 131 w 1317"/>
                  <a:gd name="T3" fmla="*/ 198 h 198"/>
                  <a:gd name="T4" fmla="*/ 1186 w 1317"/>
                  <a:gd name="T5" fmla="*/ 198 h 198"/>
                  <a:gd name="T6" fmla="*/ 1317 w 1317"/>
                  <a:gd name="T7" fmla="*/ 0 h 198"/>
                  <a:gd name="T8" fmla="*/ 0 w 1317"/>
                  <a:gd name="T9" fmla="*/ 0 h 198"/>
                </a:gdLst>
                <a:ahLst/>
                <a:cxnLst>
                  <a:cxn ang="0">
                    <a:pos x="T0" y="T1"/>
                  </a:cxn>
                  <a:cxn ang="0">
                    <a:pos x="T2" y="T3"/>
                  </a:cxn>
                  <a:cxn ang="0">
                    <a:pos x="T4" y="T5"/>
                  </a:cxn>
                  <a:cxn ang="0">
                    <a:pos x="T6" y="T7"/>
                  </a:cxn>
                  <a:cxn ang="0">
                    <a:pos x="T8" y="T9"/>
                  </a:cxn>
                </a:cxnLst>
                <a:rect l="0" t="0" r="r" b="b"/>
                <a:pathLst>
                  <a:path w="1317" h="198">
                    <a:moveTo>
                      <a:pt x="0" y="0"/>
                    </a:moveTo>
                    <a:lnTo>
                      <a:pt x="131" y="198"/>
                    </a:lnTo>
                    <a:lnTo>
                      <a:pt x="1186" y="198"/>
                    </a:lnTo>
                    <a:lnTo>
                      <a:pt x="1317" y="0"/>
                    </a:lnTo>
                    <a:lnTo>
                      <a:pt x="0" y="0"/>
                    </a:lnTo>
                    <a:close/>
                  </a:path>
                </a:pathLst>
              </a:custGeom>
              <a:solidFill>
                <a:schemeClr val="accent3"/>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60" name="TextBox 93">
              <a:extLst>
                <a:ext uri="{FF2B5EF4-FFF2-40B4-BE49-F238E27FC236}">
                  <a16:creationId xmlns:a16="http://schemas.microsoft.com/office/drawing/2014/main" xmlns="" id="{F3D9397F-F2D1-4EF1-80A4-1641C6C3C853}"/>
                </a:ext>
              </a:extLst>
            </p:cNvPr>
            <p:cNvSpPr txBox="1"/>
            <p:nvPr/>
          </p:nvSpPr>
          <p:spPr>
            <a:xfrm>
              <a:off x="4678363" y="2207409"/>
              <a:ext cx="1766886"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2. Por qué</a:t>
              </a:r>
            </a:p>
          </p:txBody>
        </p:sp>
      </p:grpSp>
      <p:grpSp>
        <p:nvGrpSpPr>
          <p:cNvPr id="65" name="그룹 87">
            <a:extLst>
              <a:ext uri="{FF2B5EF4-FFF2-40B4-BE49-F238E27FC236}">
                <a16:creationId xmlns:a16="http://schemas.microsoft.com/office/drawing/2014/main" xmlns="" id="{689EA97F-4EE1-4918-97DC-938E2CA6AF37}"/>
              </a:ext>
            </a:extLst>
          </p:cNvPr>
          <p:cNvGrpSpPr/>
          <p:nvPr/>
        </p:nvGrpSpPr>
        <p:grpSpPr>
          <a:xfrm>
            <a:off x="6769829" y="3830850"/>
            <a:ext cx="1758001" cy="513114"/>
            <a:chOff x="4682806" y="2626827"/>
            <a:chExt cx="1758001" cy="513181"/>
          </a:xfrm>
        </p:grpSpPr>
        <p:grpSp>
          <p:nvGrpSpPr>
            <p:cNvPr id="66" name="그룹 84">
              <a:extLst>
                <a:ext uri="{FF2B5EF4-FFF2-40B4-BE49-F238E27FC236}">
                  <a16:creationId xmlns:a16="http://schemas.microsoft.com/office/drawing/2014/main" xmlns="" id="{9D96B26D-D461-40EE-963F-4274CADD9FCD}"/>
                </a:ext>
              </a:extLst>
            </p:cNvPr>
            <p:cNvGrpSpPr/>
            <p:nvPr/>
          </p:nvGrpSpPr>
          <p:grpSpPr>
            <a:xfrm>
              <a:off x="4682806" y="2626827"/>
              <a:ext cx="1758001" cy="513181"/>
              <a:chOff x="3970338" y="2663825"/>
              <a:chExt cx="1674813" cy="468313"/>
            </a:xfrm>
          </p:grpSpPr>
          <p:sp>
            <p:nvSpPr>
              <p:cNvPr id="68" name="Rectangle 33">
                <a:extLst>
                  <a:ext uri="{FF2B5EF4-FFF2-40B4-BE49-F238E27FC236}">
                    <a16:creationId xmlns:a16="http://schemas.microsoft.com/office/drawing/2014/main" xmlns="" id="{29D8EAA7-BF1A-4F20-A0C1-D9AADD4907A7}"/>
                  </a:ext>
                </a:extLst>
              </p:cNvPr>
              <p:cNvSpPr>
                <a:spLocks noChangeArrowheads="1"/>
              </p:cNvSpPr>
              <p:nvPr/>
            </p:nvSpPr>
            <p:spPr bwMode="auto">
              <a:xfrm>
                <a:off x="4176713" y="2979738"/>
                <a:ext cx="1260475" cy="152400"/>
              </a:xfrm>
              <a:prstGeom prst="rect">
                <a:avLst/>
              </a:prstGeom>
              <a:solidFill>
                <a:schemeClr val="accent4">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69" name="Freeform 34">
                <a:extLst>
                  <a:ext uri="{FF2B5EF4-FFF2-40B4-BE49-F238E27FC236}">
                    <a16:creationId xmlns:a16="http://schemas.microsoft.com/office/drawing/2014/main" xmlns="" id="{22768EC9-6C3B-46FB-8214-CB3EAFF4267A}"/>
                  </a:ext>
                </a:extLst>
              </p:cNvPr>
              <p:cNvSpPr>
                <a:spLocks/>
              </p:cNvSpPr>
              <p:nvPr/>
            </p:nvSpPr>
            <p:spPr bwMode="auto">
              <a:xfrm>
                <a:off x="3970338" y="2663825"/>
                <a:ext cx="206375" cy="468312"/>
              </a:xfrm>
              <a:custGeom>
                <a:avLst/>
                <a:gdLst>
                  <a:gd name="T0" fmla="*/ 0 w 130"/>
                  <a:gd name="T1" fmla="*/ 0 h 295"/>
                  <a:gd name="T2" fmla="*/ 0 w 130"/>
                  <a:gd name="T3" fmla="*/ 97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7"/>
                    </a:lnTo>
                    <a:lnTo>
                      <a:pt x="130" y="295"/>
                    </a:lnTo>
                    <a:lnTo>
                      <a:pt x="130" y="199"/>
                    </a:lnTo>
                    <a:lnTo>
                      <a:pt x="0" y="0"/>
                    </a:lnTo>
                    <a:close/>
                  </a:path>
                </a:pathLst>
              </a:custGeom>
              <a:solidFill>
                <a:schemeClr val="accent4">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0" name="Freeform 35">
                <a:extLst>
                  <a:ext uri="{FF2B5EF4-FFF2-40B4-BE49-F238E27FC236}">
                    <a16:creationId xmlns:a16="http://schemas.microsoft.com/office/drawing/2014/main" xmlns="" id="{FB849457-6564-4EAD-8329-7FE7DEEF61B0}"/>
                  </a:ext>
                </a:extLst>
              </p:cNvPr>
              <p:cNvSpPr>
                <a:spLocks/>
              </p:cNvSpPr>
              <p:nvPr/>
            </p:nvSpPr>
            <p:spPr bwMode="auto">
              <a:xfrm>
                <a:off x="5437188" y="2663825"/>
                <a:ext cx="207963" cy="468312"/>
              </a:xfrm>
              <a:custGeom>
                <a:avLst/>
                <a:gdLst>
                  <a:gd name="T0" fmla="*/ 131 w 131"/>
                  <a:gd name="T1" fmla="*/ 0 h 295"/>
                  <a:gd name="T2" fmla="*/ 131 w 131"/>
                  <a:gd name="T3" fmla="*/ 97 h 295"/>
                  <a:gd name="T4" fmla="*/ 0 w 131"/>
                  <a:gd name="T5" fmla="*/ 295 h 295"/>
                  <a:gd name="T6" fmla="*/ 0 w 131"/>
                  <a:gd name="T7" fmla="*/ 199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7"/>
                    </a:lnTo>
                    <a:lnTo>
                      <a:pt x="0" y="295"/>
                    </a:lnTo>
                    <a:lnTo>
                      <a:pt x="0" y="199"/>
                    </a:lnTo>
                    <a:lnTo>
                      <a:pt x="131" y="0"/>
                    </a:lnTo>
                    <a:close/>
                  </a:path>
                </a:pathLst>
              </a:custGeom>
              <a:solidFill>
                <a:schemeClr val="accent4">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1" name="Freeform 44">
                <a:extLst>
                  <a:ext uri="{FF2B5EF4-FFF2-40B4-BE49-F238E27FC236}">
                    <a16:creationId xmlns:a16="http://schemas.microsoft.com/office/drawing/2014/main" xmlns="" id="{A444000A-A61D-4A69-B67D-94CDDBAEAE70}"/>
                  </a:ext>
                </a:extLst>
              </p:cNvPr>
              <p:cNvSpPr>
                <a:spLocks/>
              </p:cNvSpPr>
              <p:nvPr/>
            </p:nvSpPr>
            <p:spPr bwMode="auto">
              <a:xfrm>
                <a:off x="3970338" y="2663825"/>
                <a:ext cx="1674813" cy="315912"/>
              </a:xfrm>
              <a:custGeom>
                <a:avLst/>
                <a:gdLst>
                  <a:gd name="T0" fmla="*/ 130 w 1055"/>
                  <a:gd name="T1" fmla="*/ 199 h 199"/>
                  <a:gd name="T2" fmla="*/ 924 w 1055"/>
                  <a:gd name="T3" fmla="*/ 199 h 199"/>
                  <a:gd name="T4" fmla="*/ 1055 w 1055"/>
                  <a:gd name="T5" fmla="*/ 0 h 199"/>
                  <a:gd name="T6" fmla="*/ 0 w 1055"/>
                  <a:gd name="T7" fmla="*/ 0 h 199"/>
                  <a:gd name="T8" fmla="*/ 130 w 1055"/>
                  <a:gd name="T9" fmla="*/ 199 h 199"/>
                </a:gdLst>
                <a:ahLst/>
                <a:cxnLst>
                  <a:cxn ang="0">
                    <a:pos x="T0" y="T1"/>
                  </a:cxn>
                  <a:cxn ang="0">
                    <a:pos x="T2" y="T3"/>
                  </a:cxn>
                  <a:cxn ang="0">
                    <a:pos x="T4" y="T5"/>
                  </a:cxn>
                  <a:cxn ang="0">
                    <a:pos x="T6" y="T7"/>
                  </a:cxn>
                  <a:cxn ang="0">
                    <a:pos x="T8" y="T9"/>
                  </a:cxn>
                </a:cxnLst>
                <a:rect l="0" t="0" r="r" b="b"/>
                <a:pathLst>
                  <a:path w="1055" h="199">
                    <a:moveTo>
                      <a:pt x="130" y="199"/>
                    </a:moveTo>
                    <a:lnTo>
                      <a:pt x="924" y="199"/>
                    </a:lnTo>
                    <a:lnTo>
                      <a:pt x="1055" y="0"/>
                    </a:lnTo>
                    <a:lnTo>
                      <a:pt x="0" y="0"/>
                    </a:lnTo>
                    <a:lnTo>
                      <a:pt x="130" y="199"/>
                    </a:lnTo>
                    <a:close/>
                  </a:path>
                </a:pathLst>
              </a:custGeom>
              <a:solidFill>
                <a:schemeClr val="accent4"/>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67" name="TextBox 100">
              <a:extLst>
                <a:ext uri="{FF2B5EF4-FFF2-40B4-BE49-F238E27FC236}">
                  <a16:creationId xmlns:a16="http://schemas.microsoft.com/office/drawing/2014/main" xmlns="" id="{59349FC0-ABDF-4BF6-BC49-73B3EE379DC6}"/>
                </a:ext>
              </a:extLst>
            </p:cNvPr>
            <p:cNvSpPr txBox="1"/>
            <p:nvPr/>
          </p:nvSpPr>
          <p:spPr>
            <a:xfrm>
              <a:off x="4788030" y="2720171"/>
              <a:ext cx="1547554"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3. Por qué</a:t>
              </a:r>
            </a:p>
          </p:txBody>
        </p:sp>
      </p:grpSp>
      <p:grpSp>
        <p:nvGrpSpPr>
          <p:cNvPr id="72" name="그룹 88">
            <a:extLst>
              <a:ext uri="{FF2B5EF4-FFF2-40B4-BE49-F238E27FC236}">
                <a16:creationId xmlns:a16="http://schemas.microsoft.com/office/drawing/2014/main" xmlns="" id="{C2D72A9E-E158-4F0E-884D-D1617771C65B}"/>
              </a:ext>
            </a:extLst>
          </p:cNvPr>
          <p:cNvGrpSpPr/>
          <p:nvPr/>
        </p:nvGrpSpPr>
        <p:grpSpPr>
          <a:xfrm>
            <a:off x="6986454" y="4355406"/>
            <a:ext cx="1323084" cy="513113"/>
            <a:chOff x="4899432" y="3140008"/>
            <a:chExt cx="1323084" cy="513180"/>
          </a:xfrm>
        </p:grpSpPr>
        <p:grpSp>
          <p:nvGrpSpPr>
            <p:cNvPr id="73" name="그룹 85">
              <a:extLst>
                <a:ext uri="{FF2B5EF4-FFF2-40B4-BE49-F238E27FC236}">
                  <a16:creationId xmlns:a16="http://schemas.microsoft.com/office/drawing/2014/main" xmlns="" id="{083242E3-5102-4257-BFBC-389A544579E1}"/>
                </a:ext>
              </a:extLst>
            </p:cNvPr>
            <p:cNvGrpSpPr/>
            <p:nvPr/>
          </p:nvGrpSpPr>
          <p:grpSpPr>
            <a:xfrm>
              <a:off x="4899432" y="3140008"/>
              <a:ext cx="1323084" cy="513180"/>
              <a:chOff x="4176713" y="3132138"/>
              <a:chExt cx="1260476" cy="468312"/>
            </a:xfrm>
          </p:grpSpPr>
          <p:sp>
            <p:nvSpPr>
              <p:cNvPr id="75" name="Rectangle 36">
                <a:extLst>
                  <a:ext uri="{FF2B5EF4-FFF2-40B4-BE49-F238E27FC236}">
                    <a16:creationId xmlns:a16="http://schemas.microsoft.com/office/drawing/2014/main" xmlns="" id="{0AAFC5CF-87BE-4715-A19E-AE247FCEF4FD}"/>
                  </a:ext>
                </a:extLst>
              </p:cNvPr>
              <p:cNvSpPr>
                <a:spLocks noChangeArrowheads="1"/>
              </p:cNvSpPr>
              <p:nvPr/>
            </p:nvSpPr>
            <p:spPr bwMode="auto">
              <a:xfrm>
                <a:off x="4384676" y="3446463"/>
                <a:ext cx="844550" cy="153987"/>
              </a:xfrm>
              <a:prstGeom prst="rect">
                <a:avLst/>
              </a:prstGeom>
              <a:solidFill>
                <a:schemeClr val="accent5">
                  <a:lumMod val="75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6" name="Freeform 37">
                <a:extLst>
                  <a:ext uri="{FF2B5EF4-FFF2-40B4-BE49-F238E27FC236}">
                    <a16:creationId xmlns:a16="http://schemas.microsoft.com/office/drawing/2014/main" xmlns="" id="{A69C3AAC-5677-4C7A-A512-C2AFE5867458}"/>
                  </a:ext>
                </a:extLst>
              </p:cNvPr>
              <p:cNvSpPr>
                <a:spLocks/>
              </p:cNvSpPr>
              <p:nvPr/>
            </p:nvSpPr>
            <p:spPr bwMode="auto">
              <a:xfrm>
                <a:off x="4176713" y="3132138"/>
                <a:ext cx="207963" cy="468312"/>
              </a:xfrm>
              <a:custGeom>
                <a:avLst/>
                <a:gdLst>
                  <a:gd name="T0" fmla="*/ 0 w 131"/>
                  <a:gd name="T1" fmla="*/ 0 h 295"/>
                  <a:gd name="T2" fmla="*/ 0 w 131"/>
                  <a:gd name="T3" fmla="*/ 96 h 295"/>
                  <a:gd name="T4" fmla="*/ 131 w 131"/>
                  <a:gd name="T5" fmla="*/ 295 h 295"/>
                  <a:gd name="T6" fmla="*/ 131 w 131"/>
                  <a:gd name="T7" fmla="*/ 198 h 295"/>
                  <a:gd name="T8" fmla="*/ 0 w 131"/>
                  <a:gd name="T9" fmla="*/ 0 h 295"/>
                </a:gdLst>
                <a:ahLst/>
                <a:cxnLst>
                  <a:cxn ang="0">
                    <a:pos x="T0" y="T1"/>
                  </a:cxn>
                  <a:cxn ang="0">
                    <a:pos x="T2" y="T3"/>
                  </a:cxn>
                  <a:cxn ang="0">
                    <a:pos x="T4" y="T5"/>
                  </a:cxn>
                  <a:cxn ang="0">
                    <a:pos x="T6" y="T7"/>
                  </a:cxn>
                  <a:cxn ang="0">
                    <a:pos x="T8" y="T9"/>
                  </a:cxn>
                </a:cxnLst>
                <a:rect l="0" t="0" r="r" b="b"/>
                <a:pathLst>
                  <a:path w="131" h="295">
                    <a:moveTo>
                      <a:pt x="0" y="0"/>
                    </a:moveTo>
                    <a:lnTo>
                      <a:pt x="0" y="96"/>
                    </a:lnTo>
                    <a:lnTo>
                      <a:pt x="131" y="295"/>
                    </a:lnTo>
                    <a:lnTo>
                      <a:pt x="131" y="198"/>
                    </a:lnTo>
                    <a:lnTo>
                      <a:pt x="0" y="0"/>
                    </a:lnTo>
                    <a:close/>
                  </a:path>
                </a:pathLst>
              </a:custGeom>
              <a:solidFill>
                <a:schemeClr val="accent5">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7" name="Freeform 38">
                <a:extLst>
                  <a:ext uri="{FF2B5EF4-FFF2-40B4-BE49-F238E27FC236}">
                    <a16:creationId xmlns:a16="http://schemas.microsoft.com/office/drawing/2014/main" xmlns="" id="{F9B269C1-0EDA-435B-98AF-C8BC52DAB21A}"/>
                  </a:ext>
                </a:extLst>
              </p:cNvPr>
              <p:cNvSpPr>
                <a:spLocks/>
              </p:cNvSpPr>
              <p:nvPr/>
            </p:nvSpPr>
            <p:spPr bwMode="auto">
              <a:xfrm>
                <a:off x="5229226" y="3132138"/>
                <a:ext cx="207963"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5">
                  <a:lumMod val="50000"/>
                </a:schemeClr>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78" name="Freeform 45">
                <a:extLst>
                  <a:ext uri="{FF2B5EF4-FFF2-40B4-BE49-F238E27FC236}">
                    <a16:creationId xmlns:a16="http://schemas.microsoft.com/office/drawing/2014/main" xmlns="" id="{57129B35-8F9B-47D1-AC80-490F6B4FFA5A}"/>
                  </a:ext>
                </a:extLst>
              </p:cNvPr>
              <p:cNvSpPr>
                <a:spLocks/>
              </p:cNvSpPr>
              <p:nvPr/>
            </p:nvSpPr>
            <p:spPr bwMode="auto">
              <a:xfrm>
                <a:off x="4176713" y="3132138"/>
                <a:ext cx="1260475" cy="314325"/>
              </a:xfrm>
              <a:custGeom>
                <a:avLst/>
                <a:gdLst>
                  <a:gd name="T0" fmla="*/ 131 w 794"/>
                  <a:gd name="T1" fmla="*/ 198 h 198"/>
                  <a:gd name="T2" fmla="*/ 663 w 794"/>
                  <a:gd name="T3" fmla="*/ 198 h 198"/>
                  <a:gd name="T4" fmla="*/ 794 w 794"/>
                  <a:gd name="T5" fmla="*/ 0 h 198"/>
                  <a:gd name="T6" fmla="*/ 0 w 794"/>
                  <a:gd name="T7" fmla="*/ 0 h 198"/>
                  <a:gd name="T8" fmla="*/ 131 w 794"/>
                  <a:gd name="T9" fmla="*/ 198 h 198"/>
                </a:gdLst>
                <a:ahLst/>
                <a:cxnLst>
                  <a:cxn ang="0">
                    <a:pos x="T0" y="T1"/>
                  </a:cxn>
                  <a:cxn ang="0">
                    <a:pos x="T2" y="T3"/>
                  </a:cxn>
                  <a:cxn ang="0">
                    <a:pos x="T4" y="T5"/>
                  </a:cxn>
                  <a:cxn ang="0">
                    <a:pos x="T6" y="T7"/>
                  </a:cxn>
                  <a:cxn ang="0">
                    <a:pos x="T8" y="T9"/>
                  </a:cxn>
                </a:cxnLst>
                <a:rect l="0" t="0" r="r" b="b"/>
                <a:pathLst>
                  <a:path w="794" h="198">
                    <a:moveTo>
                      <a:pt x="131" y="198"/>
                    </a:moveTo>
                    <a:lnTo>
                      <a:pt x="663" y="198"/>
                    </a:lnTo>
                    <a:lnTo>
                      <a:pt x="794" y="0"/>
                    </a:lnTo>
                    <a:lnTo>
                      <a:pt x="0" y="0"/>
                    </a:lnTo>
                    <a:lnTo>
                      <a:pt x="131" y="198"/>
                    </a:lnTo>
                    <a:close/>
                  </a:path>
                </a:pathLst>
              </a:custGeom>
              <a:solidFill>
                <a:schemeClr val="accent5"/>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74" name="TextBox 107">
              <a:extLst>
                <a:ext uri="{FF2B5EF4-FFF2-40B4-BE49-F238E27FC236}">
                  <a16:creationId xmlns:a16="http://schemas.microsoft.com/office/drawing/2014/main" xmlns="" id="{C8131082-3FB7-4EF6-8417-22C67D5C43E8}"/>
                </a:ext>
              </a:extLst>
            </p:cNvPr>
            <p:cNvSpPr txBox="1"/>
            <p:nvPr/>
          </p:nvSpPr>
          <p:spPr>
            <a:xfrm>
              <a:off x="4967392" y="3232934"/>
              <a:ext cx="1188828"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4. Por qué</a:t>
              </a:r>
            </a:p>
          </p:txBody>
        </p:sp>
      </p:grpSp>
      <p:grpSp>
        <p:nvGrpSpPr>
          <p:cNvPr id="79" name="그룹 96">
            <a:extLst>
              <a:ext uri="{FF2B5EF4-FFF2-40B4-BE49-F238E27FC236}">
                <a16:creationId xmlns:a16="http://schemas.microsoft.com/office/drawing/2014/main" xmlns="" id="{9F08B054-74E9-490C-8249-342D645E822E}"/>
              </a:ext>
            </a:extLst>
          </p:cNvPr>
          <p:cNvGrpSpPr/>
          <p:nvPr/>
        </p:nvGrpSpPr>
        <p:grpSpPr>
          <a:xfrm>
            <a:off x="6875051" y="4879959"/>
            <a:ext cx="1547554" cy="870202"/>
            <a:chOff x="4788030" y="3652671"/>
            <a:chExt cx="1547554" cy="870315"/>
          </a:xfrm>
        </p:grpSpPr>
        <p:grpSp>
          <p:nvGrpSpPr>
            <p:cNvPr id="80" name="그룹 95">
              <a:extLst>
                <a:ext uri="{FF2B5EF4-FFF2-40B4-BE49-F238E27FC236}">
                  <a16:creationId xmlns:a16="http://schemas.microsoft.com/office/drawing/2014/main" xmlns="" id="{4389DEC3-32CD-471F-AF90-CB9A9901B534}"/>
                </a:ext>
              </a:extLst>
            </p:cNvPr>
            <p:cNvGrpSpPr/>
            <p:nvPr/>
          </p:nvGrpSpPr>
          <p:grpSpPr>
            <a:xfrm>
              <a:off x="4788030" y="3653188"/>
              <a:ext cx="1547554" cy="869798"/>
              <a:chOff x="4788030" y="3653188"/>
              <a:chExt cx="1547554" cy="869798"/>
            </a:xfrm>
          </p:grpSpPr>
          <p:grpSp>
            <p:nvGrpSpPr>
              <p:cNvPr id="82" name="그룹 86">
                <a:extLst>
                  <a:ext uri="{FF2B5EF4-FFF2-40B4-BE49-F238E27FC236}">
                    <a16:creationId xmlns:a16="http://schemas.microsoft.com/office/drawing/2014/main" xmlns="" id="{7DDBD1F7-468D-46F8-BAEF-DC42D107B3ED}"/>
                  </a:ext>
                </a:extLst>
              </p:cNvPr>
              <p:cNvGrpSpPr/>
              <p:nvPr/>
            </p:nvGrpSpPr>
            <p:grpSpPr>
              <a:xfrm>
                <a:off x="5117724" y="3653188"/>
                <a:ext cx="886499" cy="869798"/>
                <a:chOff x="4384676" y="3600450"/>
                <a:chExt cx="844550" cy="793750"/>
              </a:xfrm>
            </p:grpSpPr>
            <p:sp>
              <p:nvSpPr>
                <p:cNvPr id="84" name="Freeform 39">
                  <a:extLst>
                    <a:ext uri="{FF2B5EF4-FFF2-40B4-BE49-F238E27FC236}">
                      <a16:creationId xmlns:a16="http://schemas.microsoft.com/office/drawing/2014/main" xmlns="" id="{2421C08C-CA3B-40DF-929C-5ACC35ACE3C7}"/>
                    </a:ext>
                  </a:extLst>
                </p:cNvPr>
                <p:cNvSpPr>
                  <a:spLocks/>
                </p:cNvSpPr>
                <p:nvPr/>
              </p:nvSpPr>
              <p:spPr bwMode="auto">
                <a:xfrm>
                  <a:off x="4384676" y="3600450"/>
                  <a:ext cx="422275" cy="793750"/>
                </a:xfrm>
                <a:custGeom>
                  <a:avLst/>
                  <a:gdLst>
                    <a:gd name="T0" fmla="*/ 0 w 266"/>
                    <a:gd name="T1" fmla="*/ 0 h 500"/>
                    <a:gd name="T2" fmla="*/ 0 w 266"/>
                    <a:gd name="T3" fmla="*/ 96 h 500"/>
                    <a:gd name="T4" fmla="*/ 266 w 266"/>
                    <a:gd name="T5" fmla="*/ 500 h 500"/>
                    <a:gd name="T6" fmla="*/ 266 w 266"/>
                    <a:gd name="T7" fmla="*/ 404 h 500"/>
                    <a:gd name="T8" fmla="*/ 0 w 266"/>
                    <a:gd name="T9" fmla="*/ 0 h 500"/>
                  </a:gdLst>
                  <a:ahLst/>
                  <a:cxnLst>
                    <a:cxn ang="0">
                      <a:pos x="T0" y="T1"/>
                    </a:cxn>
                    <a:cxn ang="0">
                      <a:pos x="T2" y="T3"/>
                    </a:cxn>
                    <a:cxn ang="0">
                      <a:pos x="T4" y="T5"/>
                    </a:cxn>
                    <a:cxn ang="0">
                      <a:pos x="T6" y="T7"/>
                    </a:cxn>
                    <a:cxn ang="0">
                      <a:pos x="T8" y="T9"/>
                    </a:cxn>
                  </a:cxnLst>
                  <a:rect l="0" t="0" r="r" b="b"/>
                  <a:pathLst>
                    <a:path w="266" h="500">
                      <a:moveTo>
                        <a:pt x="0" y="0"/>
                      </a:moveTo>
                      <a:lnTo>
                        <a:pt x="0" y="96"/>
                      </a:lnTo>
                      <a:lnTo>
                        <a:pt x="266" y="500"/>
                      </a:lnTo>
                      <a:lnTo>
                        <a:pt x="266" y="404"/>
                      </a:lnTo>
                      <a:lnTo>
                        <a:pt x="0" y="0"/>
                      </a:lnTo>
                      <a:close/>
                    </a:path>
                  </a:pathLst>
                </a:custGeom>
                <a:solidFill>
                  <a:srgbClr val="99135C"/>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85" name="Freeform 40">
                  <a:extLst>
                    <a:ext uri="{FF2B5EF4-FFF2-40B4-BE49-F238E27FC236}">
                      <a16:creationId xmlns:a16="http://schemas.microsoft.com/office/drawing/2014/main" xmlns="" id="{F364BA27-99C1-488D-92D8-0A5D4A7A11E6}"/>
                    </a:ext>
                  </a:extLst>
                </p:cNvPr>
                <p:cNvSpPr>
                  <a:spLocks/>
                </p:cNvSpPr>
                <p:nvPr/>
              </p:nvSpPr>
              <p:spPr bwMode="auto">
                <a:xfrm>
                  <a:off x="4806951" y="3600450"/>
                  <a:ext cx="422275" cy="793750"/>
                </a:xfrm>
                <a:custGeom>
                  <a:avLst/>
                  <a:gdLst>
                    <a:gd name="T0" fmla="*/ 266 w 266"/>
                    <a:gd name="T1" fmla="*/ 0 h 500"/>
                    <a:gd name="T2" fmla="*/ 266 w 266"/>
                    <a:gd name="T3" fmla="*/ 96 h 500"/>
                    <a:gd name="T4" fmla="*/ 0 w 266"/>
                    <a:gd name="T5" fmla="*/ 500 h 500"/>
                    <a:gd name="T6" fmla="*/ 0 w 266"/>
                    <a:gd name="T7" fmla="*/ 404 h 500"/>
                    <a:gd name="T8" fmla="*/ 266 w 266"/>
                    <a:gd name="T9" fmla="*/ 0 h 500"/>
                  </a:gdLst>
                  <a:ahLst/>
                  <a:cxnLst>
                    <a:cxn ang="0">
                      <a:pos x="T0" y="T1"/>
                    </a:cxn>
                    <a:cxn ang="0">
                      <a:pos x="T2" y="T3"/>
                    </a:cxn>
                    <a:cxn ang="0">
                      <a:pos x="T4" y="T5"/>
                    </a:cxn>
                    <a:cxn ang="0">
                      <a:pos x="T6" y="T7"/>
                    </a:cxn>
                    <a:cxn ang="0">
                      <a:pos x="T8" y="T9"/>
                    </a:cxn>
                  </a:cxnLst>
                  <a:rect l="0" t="0" r="r" b="b"/>
                  <a:pathLst>
                    <a:path w="266" h="500">
                      <a:moveTo>
                        <a:pt x="266" y="0"/>
                      </a:moveTo>
                      <a:lnTo>
                        <a:pt x="266" y="96"/>
                      </a:lnTo>
                      <a:lnTo>
                        <a:pt x="0" y="500"/>
                      </a:lnTo>
                      <a:lnTo>
                        <a:pt x="0" y="404"/>
                      </a:lnTo>
                      <a:lnTo>
                        <a:pt x="266" y="0"/>
                      </a:lnTo>
                      <a:close/>
                    </a:path>
                  </a:pathLst>
                </a:custGeom>
                <a:solidFill>
                  <a:srgbClr val="99135C"/>
                </a:solidFill>
                <a:ln w="3175">
                  <a:noFill/>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sp>
              <p:nvSpPr>
                <p:cNvPr id="86" name="Freeform 119">
                  <a:extLst>
                    <a:ext uri="{FF2B5EF4-FFF2-40B4-BE49-F238E27FC236}">
                      <a16:creationId xmlns:a16="http://schemas.microsoft.com/office/drawing/2014/main" xmlns="" id="{C89E7974-409C-474E-BCB5-10569C7E1359}"/>
                    </a:ext>
                  </a:extLst>
                </p:cNvPr>
                <p:cNvSpPr>
                  <a:spLocks/>
                </p:cNvSpPr>
                <p:nvPr/>
              </p:nvSpPr>
              <p:spPr bwMode="auto">
                <a:xfrm>
                  <a:off x="4384676" y="3600450"/>
                  <a:ext cx="844550" cy="641350"/>
                </a:xfrm>
                <a:custGeom>
                  <a:avLst/>
                  <a:gdLst>
                    <a:gd name="T0" fmla="*/ 266 w 532"/>
                    <a:gd name="T1" fmla="*/ 404 h 404"/>
                    <a:gd name="T2" fmla="*/ 532 w 532"/>
                    <a:gd name="T3" fmla="*/ 0 h 404"/>
                    <a:gd name="T4" fmla="*/ 0 w 532"/>
                    <a:gd name="T5" fmla="*/ 0 h 404"/>
                    <a:gd name="T6" fmla="*/ 266 w 532"/>
                    <a:gd name="T7" fmla="*/ 404 h 404"/>
                  </a:gdLst>
                  <a:ahLst/>
                  <a:cxnLst>
                    <a:cxn ang="0">
                      <a:pos x="T0" y="T1"/>
                    </a:cxn>
                    <a:cxn ang="0">
                      <a:pos x="T2" y="T3"/>
                    </a:cxn>
                    <a:cxn ang="0">
                      <a:pos x="T4" y="T5"/>
                    </a:cxn>
                    <a:cxn ang="0">
                      <a:pos x="T6" y="T7"/>
                    </a:cxn>
                  </a:cxnLst>
                  <a:rect l="0" t="0" r="r" b="b"/>
                  <a:pathLst>
                    <a:path w="532" h="404">
                      <a:moveTo>
                        <a:pt x="266" y="404"/>
                      </a:moveTo>
                      <a:lnTo>
                        <a:pt x="532" y="0"/>
                      </a:lnTo>
                      <a:lnTo>
                        <a:pt x="0" y="0"/>
                      </a:lnTo>
                      <a:lnTo>
                        <a:pt x="266" y="404"/>
                      </a:lnTo>
                      <a:close/>
                    </a:path>
                  </a:pathLst>
                </a:custGeom>
                <a:solidFill>
                  <a:srgbClr val="E53292"/>
                </a:solidFill>
                <a:ln w="3175">
                  <a:noFill/>
                </a:ln>
              </p:spPr>
              <p:txBody>
                <a:bodyPr vert="horz" wrap="square" lIns="0" tIns="0" rIns="0" bIns="0" numCol="1" anchor="ctr" anchorCtr="0" compatLnSpc="1">
                  <a:prstTxWarp prst="textNoShape">
                    <a:avLst/>
                  </a:prstTxWarp>
                </a:bodyPr>
                <a:lstStyle/>
                <a:p>
                  <a:pPr algn="ctr">
                    <a:spcAft>
                      <a:spcPts val="300"/>
                    </a:spcAft>
                  </a:pPr>
                  <a:endParaRPr lang="en-GB" altLang="ko-KR" sz="1400" b="1" dirty="0">
                    <a:solidFill>
                      <a:srgbClr val="FFFFFF"/>
                    </a:solidFill>
                    <a:latin typeface="+mj-lt"/>
                    <a:ea typeface="Roboto Condensed Regular"/>
                    <a:cs typeface="Roboto Regular"/>
                  </a:endParaRPr>
                </a:p>
              </p:txBody>
            </p:sp>
          </p:grpSp>
          <p:sp>
            <p:nvSpPr>
              <p:cNvPr id="83" name="TextBox 116">
                <a:extLst>
                  <a:ext uri="{FF2B5EF4-FFF2-40B4-BE49-F238E27FC236}">
                    <a16:creationId xmlns:a16="http://schemas.microsoft.com/office/drawing/2014/main" xmlns="" id="{F6B20986-C94D-4410-B4FF-4AF213243782}"/>
                  </a:ext>
                </a:extLst>
              </p:cNvPr>
              <p:cNvSpPr txBox="1"/>
              <p:nvPr/>
            </p:nvSpPr>
            <p:spPr>
              <a:xfrm>
                <a:off x="4788030" y="3740934"/>
                <a:ext cx="1547554" cy="193940"/>
              </a:xfrm>
              <a:prstGeom prst="rect">
                <a:avLst/>
              </a:prstGeom>
              <a:noFill/>
              <a:ln>
                <a:noFill/>
              </a:ln>
            </p:spPr>
            <p:txBody>
              <a:bodyPr wrap="square" lIns="26997" tIns="0" rIns="26997" bIns="0" rtlCol="0" anchor="t">
                <a:noAutofit/>
              </a:bodyPr>
              <a:lstStyle/>
              <a:p>
                <a:pPr algn="ctr"/>
                <a:r>
                  <a:rPr lang="en-GB" altLang="ko-KR" sz="1400" b="1" dirty="0">
                    <a:solidFill>
                      <a:srgbClr val="FFFFFF"/>
                    </a:solidFill>
                    <a:latin typeface="+mj-lt"/>
                    <a:ea typeface="Roboto Light"/>
                    <a:cs typeface="Roboto Regular"/>
                  </a:rPr>
                  <a:t>5. Por qué</a:t>
                </a:r>
              </a:p>
            </p:txBody>
          </p:sp>
        </p:grpSp>
        <p:sp>
          <p:nvSpPr>
            <p:cNvPr id="81" name="Freeform 79">
              <a:extLst>
                <a:ext uri="{FF2B5EF4-FFF2-40B4-BE49-F238E27FC236}">
                  <a16:creationId xmlns:a16="http://schemas.microsoft.com/office/drawing/2014/main" xmlns="" id="{E54F2114-94A1-41AC-87CB-9D2DC95B6BA8}"/>
                </a:ext>
              </a:extLst>
            </p:cNvPr>
            <p:cNvSpPr>
              <a:spLocks/>
            </p:cNvSpPr>
            <p:nvPr/>
          </p:nvSpPr>
          <p:spPr bwMode="auto">
            <a:xfrm>
              <a:off x="5117397" y="3652671"/>
              <a:ext cx="887009" cy="100276"/>
            </a:xfrm>
            <a:custGeom>
              <a:avLst/>
              <a:gdLst>
                <a:gd name="T0" fmla="*/ 0 w 490"/>
                <a:gd name="T1" fmla="*/ 0 h 53"/>
                <a:gd name="T2" fmla="*/ 35 w 490"/>
                <a:gd name="T3" fmla="*/ 53 h 53"/>
                <a:gd name="T4" fmla="*/ 455 w 490"/>
                <a:gd name="T5" fmla="*/ 53 h 53"/>
                <a:gd name="T6" fmla="*/ 490 w 490"/>
                <a:gd name="T7" fmla="*/ 0 h 53"/>
                <a:gd name="T8" fmla="*/ 0 w 490"/>
                <a:gd name="T9" fmla="*/ 0 h 53"/>
              </a:gdLst>
              <a:ahLst/>
              <a:cxnLst>
                <a:cxn ang="0">
                  <a:pos x="T0" y="T1"/>
                </a:cxn>
                <a:cxn ang="0">
                  <a:pos x="T2" y="T3"/>
                </a:cxn>
                <a:cxn ang="0">
                  <a:pos x="T4" y="T5"/>
                </a:cxn>
                <a:cxn ang="0">
                  <a:pos x="T6" y="T7"/>
                </a:cxn>
                <a:cxn ang="0">
                  <a:pos x="T8" y="T9"/>
                </a:cxn>
              </a:cxnLst>
              <a:rect l="0" t="0" r="r" b="b"/>
              <a:pathLst>
                <a:path w="490" h="53">
                  <a:moveTo>
                    <a:pt x="0" y="0"/>
                  </a:moveTo>
                  <a:lnTo>
                    <a:pt x="35" y="53"/>
                  </a:lnTo>
                  <a:lnTo>
                    <a:pt x="455" y="53"/>
                  </a:lnTo>
                  <a:lnTo>
                    <a:pt x="490" y="0"/>
                  </a:lnTo>
                  <a:lnTo>
                    <a:pt x="0" y="0"/>
                  </a:lnTo>
                  <a:close/>
                </a:path>
              </a:pathLst>
            </a:custGeom>
            <a:solidFill>
              <a:schemeClr val="accent6">
                <a:lumMod val="50000"/>
                <a:alpha val="40000"/>
              </a:schemeClr>
            </a:solidFill>
            <a:ln w="9525">
              <a:noFill/>
              <a:round/>
              <a:headEnd/>
              <a:tailEnd/>
            </a:ln>
          </p:spPr>
          <p:txBody>
            <a:bodyPr vert="horz" wrap="square" lIns="34285" tIns="17143" rIns="34285" bIns="17143" numCol="1" anchor="t" anchorCtr="0" compatLnSpc="1">
              <a:prstTxWarp prst="textNoShape">
                <a:avLst/>
              </a:prstTxWarp>
            </a:bodyPr>
            <a:lstStyle/>
            <a:p>
              <a:endParaRPr lang="en-GB" altLang="ko-KR" sz="1400" b="1" dirty="0">
                <a:solidFill>
                  <a:srgbClr val="FFFFFF"/>
                </a:solidFill>
                <a:latin typeface="+mj-lt"/>
                <a:ea typeface="Roboto Light"/>
                <a:cs typeface="Roboto Regular"/>
              </a:endParaRPr>
            </a:p>
          </p:txBody>
        </p:sp>
      </p:grpSp>
      <p:cxnSp>
        <p:nvCxnSpPr>
          <p:cNvPr id="87" name="Straight Connector 120">
            <a:extLst>
              <a:ext uri="{FF2B5EF4-FFF2-40B4-BE49-F238E27FC236}">
                <a16:creationId xmlns:a16="http://schemas.microsoft.com/office/drawing/2014/main" xmlns="" id="{EF0C3D0D-A0A8-45D2-BC2D-63F5446E3A4A}"/>
              </a:ext>
            </a:extLst>
          </p:cNvPr>
          <p:cNvCxnSpPr/>
          <p:nvPr/>
        </p:nvCxnSpPr>
        <p:spPr>
          <a:xfrm flipH="1" flipV="1">
            <a:off x="5434100" y="4633810"/>
            <a:ext cx="1440952" cy="7316"/>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cxnSp>
        <p:nvCxnSpPr>
          <p:cNvPr id="88" name="Straight Connector 127">
            <a:extLst>
              <a:ext uri="{FF2B5EF4-FFF2-40B4-BE49-F238E27FC236}">
                <a16:creationId xmlns:a16="http://schemas.microsoft.com/office/drawing/2014/main" xmlns="" id="{A087AEF7-0969-47EA-B298-2C32221D623A}"/>
              </a:ext>
            </a:extLst>
          </p:cNvPr>
          <p:cNvCxnSpPr/>
          <p:nvPr/>
        </p:nvCxnSpPr>
        <p:spPr>
          <a:xfrm>
            <a:off x="8091427" y="5138049"/>
            <a:ext cx="1800978" cy="0"/>
          </a:xfrm>
          <a:prstGeom prst="line">
            <a:avLst/>
          </a:prstGeom>
          <a:ln>
            <a:solidFill>
              <a:schemeClr val="bg1">
                <a:lumMod val="65000"/>
              </a:schemeClr>
            </a:solidFill>
            <a:prstDash val="sysDash"/>
            <a:headEnd type="arrow" w="sm" len="sm"/>
            <a:tailEnd type="none" w="sm" len="sm"/>
          </a:ln>
        </p:spPr>
        <p:style>
          <a:lnRef idx="1">
            <a:schemeClr val="dk1"/>
          </a:lnRef>
          <a:fillRef idx="0">
            <a:schemeClr val="dk1"/>
          </a:fillRef>
          <a:effectRef idx="0">
            <a:schemeClr val="dk1"/>
          </a:effectRef>
          <a:fontRef idx="minor">
            <a:schemeClr val="tx1"/>
          </a:fontRef>
        </p:style>
      </p:cxnSp>
      <p:sp>
        <p:nvSpPr>
          <p:cNvPr id="101" name="TextBox 70">
            <a:extLst>
              <a:ext uri="{FF2B5EF4-FFF2-40B4-BE49-F238E27FC236}">
                <a16:creationId xmlns:a16="http://schemas.microsoft.com/office/drawing/2014/main" xmlns="" id="{7DCF158B-63D1-4FC3-9A91-EA7E1194C2C3}"/>
              </a:ext>
            </a:extLst>
          </p:cNvPr>
          <p:cNvSpPr txBox="1"/>
          <p:nvPr/>
        </p:nvSpPr>
        <p:spPr>
          <a:xfrm>
            <a:off x="9962010" y="2894470"/>
            <a:ext cx="2024850" cy="584775"/>
          </a:xfrm>
          <a:prstGeom prst="rect">
            <a:avLst/>
          </a:prstGeom>
          <a:noFill/>
        </p:spPr>
        <p:txBody>
          <a:bodyPr wrap="none" rtlCol="0">
            <a:spAutoFit/>
          </a:bodyPr>
          <a:lstStyle/>
          <a:p>
            <a:r>
              <a:rPr lang="en-GB" sz="1600" b="1" dirty="0">
                <a:solidFill>
                  <a:schemeClr val="tx2"/>
                </a:solidFill>
                <a:latin typeface="+mj-lt"/>
                <a:ea typeface="Roboto" charset="0"/>
                <a:cs typeface="Roboto" charset="0"/>
              </a:rPr>
              <a:t>A menudo se producen daños</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en tránsito</a:t>
            </a:r>
          </a:p>
        </p:txBody>
      </p:sp>
      <p:sp>
        <p:nvSpPr>
          <p:cNvPr id="103" name="TextBox 74">
            <a:extLst>
              <a:ext uri="{FF2B5EF4-FFF2-40B4-BE49-F238E27FC236}">
                <a16:creationId xmlns:a16="http://schemas.microsoft.com/office/drawing/2014/main" xmlns="" id="{34AAC741-2EA7-4451-88B4-C0A03D106824}"/>
              </a:ext>
            </a:extLst>
          </p:cNvPr>
          <p:cNvSpPr txBox="1"/>
          <p:nvPr/>
        </p:nvSpPr>
        <p:spPr>
          <a:xfrm>
            <a:off x="9962010" y="3918281"/>
            <a:ext cx="2158283" cy="584775"/>
          </a:xfrm>
          <a:prstGeom prst="rect">
            <a:avLst/>
          </a:prstGeom>
          <a:noFill/>
        </p:spPr>
        <p:txBody>
          <a:bodyPr wrap="none" rtlCol="0">
            <a:spAutoFit/>
          </a:bodyPr>
          <a:lstStyle/>
          <a:p>
            <a:r>
              <a:rPr lang="en-GB" sz="1600" b="1" dirty="0">
                <a:solidFill>
                  <a:schemeClr val="tx2"/>
                </a:solidFill>
                <a:latin typeface="+mj-lt"/>
                <a:ea typeface="Roboto" charset="0"/>
                <a:cs typeface="Roboto" charset="0"/>
              </a:rPr>
              <a:t>Las especificaciones de embalaje</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están incompletas</a:t>
            </a:r>
          </a:p>
        </p:txBody>
      </p:sp>
      <p:sp>
        <p:nvSpPr>
          <p:cNvPr id="105" name="TextBox 76">
            <a:extLst>
              <a:ext uri="{FF2B5EF4-FFF2-40B4-BE49-F238E27FC236}">
                <a16:creationId xmlns:a16="http://schemas.microsoft.com/office/drawing/2014/main" xmlns="" id="{0ADCE387-C8C0-422A-A216-B312CFA06B3B}"/>
              </a:ext>
            </a:extLst>
          </p:cNvPr>
          <p:cNvSpPr txBox="1"/>
          <p:nvPr/>
        </p:nvSpPr>
        <p:spPr>
          <a:xfrm>
            <a:off x="9962010" y="4942094"/>
            <a:ext cx="1494320" cy="584775"/>
          </a:xfrm>
          <a:prstGeom prst="rect">
            <a:avLst/>
          </a:prstGeom>
          <a:noFill/>
        </p:spPr>
        <p:txBody>
          <a:bodyPr wrap="none" rtlCol="0">
            <a:spAutoFit/>
          </a:bodyPr>
          <a:lstStyle/>
          <a:p>
            <a:r>
              <a:rPr lang="en-GB" sz="1600" b="1" dirty="0">
                <a:solidFill>
                  <a:schemeClr val="tx2"/>
                </a:solidFill>
                <a:latin typeface="+mj-lt"/>
                <a:ea typeface="Roboto" charset="0"/>
                <a:cs typeface="Roboto" charset="0"/>
              </a:rPr>
              <a:t>No holístico</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Estrategia de calidad</a:t>
            </a:r>
          </a:p>
        </p:txBody>
      </p:sp>
      <p:sp>
        <p:nvSpPr>
          <p:cNvPr id="107" name="TextBox 123">
            <a:extLst>
              <a:ext uri="{FF2B5EF4-FFF2-40B4-BE49-F238E27FC236}">
                <a16:creationId xmlns:a16="http://schemas.microsoft.com/office/drawing/2014/main" xmlns="" id="{658040DE-DA39-4245-81BD-0AF91A225751}"/>
              </a:ext>
            </a:extLst>
          </p:cNvPr>
          <p:cNvSpPr txBox="1"/>
          <p:nvPr/>
        </p:nvSpPr>
        <p:spPr>
          <a:xfrm>
            <a:off x="3229630" y="2090690"/>
            <a:ext cx="2098716" cy="830997"/>
          </a:xfrm>
          <a:prstGeom prst="rect">
            <a:avLst/>
          </a:prstGeom>
          <a:noFill/>
        </p:spPr>
        <p:txBody>
          <a:bodyPr wrap="none" rtlCol="0">
            <a:spAutoFit/>
          </a:bodyPr>
          <a:lstStyle/>
          <a:p>
            <a:pPr algn="r"/>
            <a:r>
              <a:rPr lang="en-GB" sz="1600" b="1" dirty="0">
                <a:solidFill>
                  <a:schemeClr val="tx2"/>
                </a:solidFill>
                <a:latin typeface="+mj-lt"/>
                <a:ea typeface="Roboto" charset="0"/>
                <a:cs typeface="Roboto" charset="0"/>
              </a:rPr>
              <a:t>Los fallos en los productos son</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2 veces la media del sector </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media del sector </a:t>
            </a:r>
          </a:p>
        </p:txBody>
      </p:sp>
      <p:sp>
        <p:nvSpPr>
          <p:cNvPr id="109" name="TextBox 125">
            <a:extLst>
              <a:ext uri="{FF2B5EF4-FFF2-40B4-BE49-F238E27FC236}">
                <a16:creationId xmlns:a16="http://schemas.microsoft.com/office/drawing/2014/main" xmlns="" id="{E3D924A1-8531-4D1F-B518-2635FB651A63}"/>
              </a:ext>
            </a:extLst>
          </p:cNvPr>
          <p:cNvSpPr txBox="1"/>
          <p:nvPr/>
        </p:nvSpPr>
        <p:spPr>
          <a:xfrm>
            <a:off x="4156555" y="3513929"/>
            <a:ext cx="1168398" cy="584775"/>
          </a:xfrm>
          <a:prstGeom prst="rect">
            <a:avLst/>
          </a:prstGeom>
          <a:noFill/>
        </p:spPr>
        <p:txBody>
          <a:bodyPr wrap="none" rtlCol="0">
            <a:spAutoFit/>
          </a:bodyPr>
          <a:lstStyle/>
          <a:p>
            <a:pPr algn="r"/>
            <a:r>
              <a:rPr lang="en-GB" sz="1600" b="1" dirty="0">
                <a:solidFill>
                  <a:schemeClr val="tx2"/>
                </a:solidFill>
                <a:latin typeface="+mj-lt"/>
                <a:ea typeface="Roboto" charset="0"/>
                <a:cs typeface="Roboto" charset="0"/>
              </a:rPr>
              <a:t>El embalaje es</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insuficiente</a:t>
            </a:r>
          </a:p>
        </p:txBody>
      </p:sp>
      <p:sp>
        <p:nvSpPr>
          <p:cNvPr id="111" name="TextBox 129">
            <a:extLst>
              <a:ext uri="{FF2B5EF4-FFF2-40B4-BE49-F238E27FC236}">
                <a16:creationId xmlns:a16="http://schemas.microsoft.com/office/drawing/2014/main" xmlns="" id="{8CA47DF1-54BF-4A04-9A77-ABB9C7C67696}"/>
              </a:ext>
            </a:extLst>
          </p:cNvPr>
          <p:cNvSpPr txBox="1"/>
          <p:nvPr/>
        </p:nvSpPr>
        <p:spPr>
          <a:xfrm>
            <a:off x="2999123" y="4537741"/>
            <a:ext cx="2325830" cy="830997"/>
          </a:xfrm>
          <a:prstGeom prst="rect">
            <a:avLst/>
          </a:prstGeom>
          <a:noFill/>
        </p:spPr>
        <p:txBody>
          <a:bodyPr wrap="none" rtlCol="0">
            <a:spAutoFit/>
          </a:bodyPr>
          <a:lstStyle/>
          <a:p>
            <a:pPr algn="r"/>
            <a:r>
              <a:rPr lang="en-GB" sz="1600" b="1" dirty="0">
                <a:solidFill>
                  <a:schemeClr val="tx2"/>
                </a:solidFill>
                <a:latin typeface="+mj-lt"/>
                <a:ea typeface="Roboto" charset="0"/>
                <a:cs typeface="Roboto" charset="0"/>
              </a:rPr>
              <a:t>No hay especificaciones técnicas</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especificaciones para</a:t>
            </a:r>
            <a:br>
              <a:rPr lang="en-GB" sz="1600" b="1" dirty="0">
                <a:solidFill>
                  <a:schemeClr val="tx2"/>
                </a:solidFill>
                <a:latin typeface="+mj-lt"/>
                <a:ea typeface="Roboto" charset="0"/>
                <a:cs typeface="Roboto" charset="0"/>
              </a:rPr>
            </a:br>
            <a:r>
              <a:rPr lang="en-GB" sz="1600" b="1" dirty="0">
                <a:solidFill>
                  <a:schemeClr val="tx2"/>
                </a:solidFill>
                <a:latin typeface="+mj-lt"/>
                <a:ea typeface="Roboto" charset="0"/>
                <a:cs typeface="Roboto" charset="0"/>
              </a:rPr>
              <a:t>embalaje en la empresa</a:t>
            </a:r>
          </a:p>
        </p:txBody>
      </p:sp>
      <p:sp>
        <p:nvSpPr>
          <p:cNvPr id="113" name="TextBox 76">
            <a:extLst>
              <a:ext uri="{FF2B5EF4-FFF2-40B4-BE49-F238E27FC236}">
                <a16:creationId xmlns:a16="http://schemas.microsoft.com/office/drawing/2014/main" xmlns="" id="{FCEA532D-12B3-4E0C-8B0D-EAC5D2BE19C7}"/>
              </a:ext>
            </a:extLst>
          </p:cNvPr>
          <p:cNvSpPr txBox="1"/>
          <p:nvPr/>
        </p:nvSpPr>
        <p:spPr>
          <a:xfrm>
            <a:off x="8725455" y="4861050"/>
            <a:ext cx="1113125" cy="338554"/>
          </a:xfrm>
          <a:prstGeom prst="rect">
            <a:avLst/>
          </a:prstGeom>
          <a:noFill/>
        </p:spPr>
        <p:txBody>
          <a:bodyPr wrap="none" rtlCol="0">
            <a:spAutoFit/>
          </a:bodyPr>
          <a:lstStyle/>
          <a:p>
            <a:r>
              <a:rPr lang="en-GB" sz="1600" b="1" dirty="0">
                <a:solidFill>
                  <a:srgbClr val="E53292"/>
                </a:solidFill>
                <a:latin typeface="+mj-lt"/>
                <a:ea typeface="Roboto" charset="0"/>
                <a:cs typeface="Roboto" charset="0"/>
              </a:rPr>
              <a:t>Causa principal</a:t>
            </a:r>
          </a:p>
        </p:txBody>
      </p:sp>
    </p:spTree>
    <p:extLst>
      <p:ext uri="{BB962C8B-B14F-4D97-AF65-F5344CB8AC3E}">
        <p14:creationId xmlns:p14="http://schemas.microsoft.com/office/powerpoint/2010/main" val="415733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74105" y="335487"/>
            <a:ext cx="8852375" cy="697353"/>
          </a:xfrm>
        </p:spPr>
        <p:txBody>
          <a:bodyPr>
            <a:normAutofit/>
          </a:bodyPr>
          <a:lstStyle/>
          <a:p>
            <a:r>
              <a:rPr lang="en-GB" dirty="0"/>
              <a:t>Gestión de riesgos tradicional frente a la empresarial</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10891" y="1769461"/>
            <a:ext cx="4104471" cy="509913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Todas las organizaciones se enfrentan a riesgos que desafían al negocio. Las empresas de éxito emplean las mejores prácticas y un equipo e infraestructura cohesionados para abordar los riesgos estratégicos, financieros, operativos y de peligro a los que se enfrentan.</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En una estructura tradicional de gestión de riesgos, el esfuerzo está departamentalizado y se centra principalmente en los riesgos de peligro. La gestión de riesgos empresariales es una extensión de la gestión de riesgos tradicional, y difiere en los siguientes aspectos: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Enfoque estratégico integrado</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Consideración de todos los riesgos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Basado en métricas de rendimiento basadas en los resultados</a:t>
            </a:r>
            <a:endParaRPr lang="en-GB" sz="1800" dirty="0">
              <a:solidFill>
                <a:srgbClr val="245473"/>
              </a:solidFill>
              <a:latin typeface="+mj-lt"/>
              <a:ea typeface="Open Sans Light" panose="020B0306030504020204" pitchFamily="34" charset="0"/>
              <a:cs typeface="Open Sans Light" panose="020B0306030504020204" pitchFamily="34" charset="0"/>
            </a:endParaRPr>
          </a:p>
        </p:txBody>
      </p:sp>
      <p:sp>
        <p:nvSpPr>
          <p:cNvPr id="123" name="Subtitle 2">
            <a:extLst>
              <a:ext uri="{FF2B5EF4-FFF2-40B4-BE49-F238E27FC236}">
                <a16:creationId xmlns:a16="http://schemas.microsoft.com/office/drawing/2014/main" xmlns="" id="{3D655CBB-E809-4EE7-A175-CBFD4507899E}"/>
              </a:ext>
            </a:extLst>
          </p:cNvPr>
          <p:cNvSpPr txBox="1">
            <a:spLocks/>
          </p:cNvSpPr>
          <p:nvPr/>
        </p:nvSpPr>
        <p:spPr>
          <a:xfrm>
            <a:off x="4417241" y="2714691"/>
            <a:ext cx="2366104" cy="396801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3038" indent="-173038"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Táctica, centrada en el cumplimiento</a:t>
            </a:r>
          </a:p>
          <a:p>
            <a:pPr marL="173038" indent="-173038"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Procesos basados en silos</a:t>
            </a:r>
          </a:p>
          <a:p>
            <a:pPr marL="173038" indent="-173038"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Vista de la línea de negocio o del tipo de riesgo</a:t>
            </a:r>
          </a:p>
          <a:p>
            <a:pPr marL="173038" indent="-173038"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Examina los riesgos individualmente</a:t>
            </a:r>
          </a:p>
          <a:p>
            <a:pPr marL="173038" indent="-173038"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Las decisiones empresariales no están estrechamente vinculadas a los riesgos</a:t>
            </a:r>
          </a:p>
          <a:p>
            <a:pPr marL="173038" indent="-173038"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Impulsado por la gestión de riesgos y la auditoría interna</a:t>
            </a:r>
          </a:p>
          <a:p>
            <a:pPr marL="173038" indent="-173038"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Con el apoyo de las normas</a:t>
            </a:r>
          </a:p>
        </p:txBody>
      </p:sp>
      <p:sp>
        <p:nvSpPr>
          <p:cNvPr id="125" name="Subtitle 2">
            <a:extLst>
              <a:ext uri="{FF2B5EF4-FFF2-40B4-BE49-F238E27FC236}">
                <a16:creationId xmlns:a16="http://schemas.microsoft.com/office/drawing/2014/main" xmlns="" id="{262C86DE-342F-4BDE-8FD0-9AD6359F3184}"/>
              </a:ext>
            </a:extLst>
          </p:cNvPr>
          <p:cNvSpPr txBox="1">
            <a:spLocks/>
          </p:cNvSpPr>
          <p:nvPr/>
        </p:nvSpPr>
        <p:spPr>
          <a:xfrm>
            <a:off x="9644977" y="2290720"/>
            <a:ext cx="2328866" cy="402341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3038" indent="-173038"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Estratégico, centrado en el rendimiento</a:t>
            </a:r>
          </a:p>
          <a:p>
            <a:pPr marL="173038" indent="-173038"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Enfoque de gestión de riesgos coherente en toda la empresa</a:t>
            </a:r>
          </a:p>
          <a:p>
            <a:pPr marL="173038" indent="-173038"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Visión holística de los principales riesgos</a:t>
            </a:r>
          </a:p>
          <a:p>
            <a:pPr marL="173038" indent="-173038"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Considera las interacciones de riesgo</a:t>
            </a:r>
          </a:p>
          <a:p>
            <a:pPr marL="173038" indent="-173038"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Decisiones empresariales basadas en una clara comprensión de los riesgos</a:t>
            </a:r>
          </a:p>
          <a:p>
            <a:pPr marL="173038" indent="-173038"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Impulsado por el consejo de administración y propiedad de la empresa</a:t>
            </a:r>
          </a:p>
          <a:p>
            <a:pPr marL="173038" indent="-173038" algn="l">
              <a:lnSpc>
                <a:spcPct val="100000"/>
              </a:lnSpc>
              <a:buFont typeface="Arial" panose="020B0604020202020204" pitchFamily="34" charset="0"/>
              <a:buChar char="•"/>
            </a:pPr>
            <a:r>
              <a:rPr lang="en-GB" sz="1600" dirty="0">
                <a:solidFill>
                  <a:srgbClr val="245473"/>
                </a:solidFill>
                <a:latin typeface="+mj-lt"/>
                <a:ea typeface="Lato Light" panose="020F0502020204030203" pitchFamily="34" charset="0"/>
                <a:cs typeface="Mukta ExtraLight" panose="020B0000000000000000" pitchFamily="34" charset="77"/>
              </a:rPr>
              <a:t>Con el apoyo de una "cultura del riesgo"</a:t>
            </a:r>
          </a:p>
        </p:txBody>
      </p:sp>
      <p:grpSp>
        <p:nvGrpSpPr>
          <p:cNvPr id="3" name="Gruppieren 2">
            <a:extLst>
              <a:ext uri="{FF2B5EF4-FFF2-40B4-BE49-F238E27FC236}">
                <a16:creationId xmlns:a16="http://schemas.microsoft.com/office/drawing/2014/main" xmlns="" id="{FD0D4522-7BF4-40F1-BA5E-B6AB2221ABE3}"/>
              </a:ext>
            </a:extLst>
          </p:cNvPr>
          <p:cNvGrpSpPr>
            <a:grpSpLocks noChangeAspect="1"/>
          </p:cNvGrpSpPr>
          <p:nvPr/>
        </p:nvGrpSpPr>
        <p:grpSpPr>
          <a:xfrm>
            <a:off x="6708656" y="2655316"/>
            <a:ext cx="2809130" cy="2487270"/>
            <a:chOff x="5175184" y="2365771"/>
            <a:chExt cx="3626644" cy="3211117"/>
          </a:xfrm>
        </p:grpSpPr>
        <p:sp>
          <p:nvSpPr>
            <p:cNvPr id="122" name="Freeform 2">
              <a:extLst>
                <a:ext uri="{FF2B5EF4-FFF2-40B4-BE49-F238E27FC236}">
                  <a16:creationId xmlns:a16="http://schemas.microsoft.com/office/drawing/2014/main" xmlns="" id="{BC62CAB1-435C-4059-961E-6BB10117AFDF}"/>
                </a:ext>
              </a:extLst>
            </p:cNvPr>
            <p:cNvSpPr>
              <a:spLocks/>
            </p:cNvSpPr>
            <p:nvPr/>
          </p:nvSpPr>
          <p:spPr bwMode="auto">
            <a:xfrm>
              <a:off x="5359731" y="2365771"/>
              <a:ext cx="3442097" cy="2126457"/>
            </a:xfrm>
            <a:custGeom>
              <a:avLst/>
              <a:gdLst>
                <a:gd name="T0" fmla="*/ 4117 w 4961"/>
                <a:gd name="T1" fmla="*/ 2584 h 3065"/>
                <a:gd name="T2" fmla="*/ 2794 w 4961"/>
                <a:gd name="T3" fmla="*/ 2938 h 3065"/>
                <a:gd name="T4" fmla="*/ 594 w 4961"/>
                <a:gd name="T5" fmla="*/ 995 h 3065"/>
                <a:gd name="T6" fmla="*/ 419 w 4961"/>
                <a:gd name="T7" fmla="*/ 1529 h 3065"/>
                <a:gd name="T8" fmla="*/ 0 w 4961"/>
                <a:gd name="T9" fmla="*/ 1115 h 3065"/>
                <a:gd name="T10" fmla="*/ 273 w 4961"/>
                <a:gd name="T11" fmla="*/ 281 h 3065"/>
                <a:gd name="T12" fmla="*/ 1104 w 4961"/>
                <a:gd name="T13" fmla="*/ 0 h 3065"/>
                <a:gd name="T14" fmla="*/ 1523 w 4961"/>
                <a:gd name="T15" fmla="*/ 415 h 3065"/>
                <a:gd name="T16" fmla="*/ 988 w 4961"/>
                <a:gd name="T17" fmla="*/ 596 h 3065"/>
                <a:gd name="T18" fmla="*/ 2654 w 4961"/>
                <a:gd name="T19" fmla="*/ 2210 h 3065"/>
                <a:gd name="T20" fmla="*/ 3148 w 4961"/>
                <a:gd name="T21" fmla="*/ 2377 h 3065"/>
                <a:gd name="T22" fmla="*/ 3910 w 4961"/>
                <a:gd name="T23" fmla="*/ 1615 h 3065"/>
                <a:gd name="T24" fmla="*/ 3148 w 4961"/>
                <a:gd name="T25" fmla="*/ 853 h 3065"/>
                <a:gd name="T26" fmla="*/ 2386 w 4961"/>
                <a:gd name="T27" fmla="*/ 1602 h 3065"/>
                <a:gd name="T28" fmla="*/ 1861 w 4961"/>
                <a:gd name="T29" fmla="*/ 1142 h 3065"/>
                <a:gd name="T30" fmla="*/ 3148 w 4961"/>
                <a:gd name="T31" fmla="*/ 245 h 3065"/>
                <a:gd name="T32" fmla="*/ 4117 w 4961"/>
                <a:gd name="T33" fmla="*/ 2584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1" h="3065">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sp>
          <p:nvSpPr>
            <p:cNvPr id="124" name="Freeform 3">
              <a:extLst>
                <a:ext uri="{FF2B5EF4-FFF2-40B4-BE49-F238E27FC236}">
                  <a16:creationId xmlns:a16="http://schemas.microsoft.com/office/drawing/2014/main" xmlns="" id="{7764EC5B-9185-4F3C-8C02-A22E01B409C6}"/>
                </a:ext>
              </a:extLst>
            </p:cNvPr>
            <p:cNvSpPr>
              <a:spLocks/>
            </p:cNvSpPr>
            <p:nvPr/>
          </p:nvSpPr>
          <p:spPr bwMode="auto">
            <a:xfrm>
              <a:off x="5175184" y="3450431"/>
              <a:ext cx="3442097" cy="2126457"/>
            </a:xfrm>
            <a:custGeom>
              <a:avLst/>
              <a:gdLst>
                <a:gd name="T0" fmla="*/ 845 w 4962"/>
                <a:gd name="T1" fmla="*/ 481 h 3065"/>
                <a:gd name="T2" fmla="*/ 2168 w 4962"/>
                <a:gd name="T3" fmla="*/ 126 h 3065"/>
                <a:gd name="T4" fmla="*/ 4368 w 4962"/>
                <a:gd name="T5" fmla="*/ 2070 h 3065"/>
                <a:gd name="T6" fmla="*/ 4542 w 4962"/>
                <a:gd name="T7" fmla="*/ 1535 h 3065"/>
                <a:gd name="T8" fmla="*/ 4962 w 4962"/>
                <a:gd name="T9" fmla="*/ 1950 h 3065"/>
                <a:gd name="T10" fmla="*/ 4689 w 4962"/>
                <a:gd name="T11" fmla="*/ 2783 h 3065"/>
                <a:gd name="T12" fmla="*/ 3858 w 4962"/>
                <a:gd name="T13" fmla="*/ 3065 h 3065"/>
                <a:gd name="T14" fmla="*/ 3439 w 4962"/>
                <a:gd name="T15" fmla="*/ 2650 h 3065"/>
                <a:gd name="T16" fmla="*/ 3974 w 4962"/>
                <a:gd name="T17" fmla="*/ 2469 h 3065"/>
                <a:gd name="T18" fmla="*/ 2307 w 4962"/>
                <a:gd name="T19" fmla="*/ 855 h 3065"/>
                <a:gd name="T20" fmla="*/ 1814 w 4962"/>
                <a:gd name="T21" fmla="*/ 688 h 3065"/>
                <a:gd name="T22" fmla="*/ 1052 w 4962"/>
                <a:gd name="T23" fmla="*/ 1450 h 3065"/>
                <a:gd name="T24" fmla="*/ 1814 w 4962"/>
                <a:gd name="T25" fmla="*/ 2212 h 3065"/>
                <a:gd name="T26" fmla="*/ 2576 w 4962"/>
                <a:gd name="T27" fmla="*/ 1462 h 3065"/>
                <a:gd name="T28" fmla="*/ 3100 w 4962"/>
                <a:gd name="T29" fmla="*/ 1922 h 3065"/>
                <a:gd name="T30" fmla="*/ 1814 w 4962"/>
                <a:gd name="T31" fmla="*/ 2820 h 3065"/>
                <a:gd name="T32" fmla="*/ 845 w 4962"/>
                <a:gd name="T33" fmla="*/ 481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2" h="3065">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2700" dirty="0">
                <a:latin typeface="Lato Light" panose="020F0502020204030203" pitchFamily="34" charset="0"/>
              </a:endParaRPr>
            </a:p>
          </p:txBody>
        </p:sp>
      </p:grpSp>
      <p:sp>
        <p:nvSpPr>
          <p:cNvPr id="128" name="TextBox 18">
            <a:extLst>
              <a:ext uri="{FF2B5EF4-FFF2-40B4-BE49-F238E27FC236}">
                <a16:creationId xmlns:a16="http://schemas.microsoft.com/office/drawing/2014/main" xmlns="" id="{BB11CE60-292A-4FF1-8DC3-1B06FC17E4E7}"/>
              </a:ext>
            </a:extLst>
          </p:cNvPr>
          <p:cNvSpPr txBox="1"/>
          <p:nvPr/>
        </p:nvSpPr>
        <p:spPr>
          <a:xfrm>
            <a:off x="9144817" y="1871412"/>
            <a:ext cx="2924585" cy="338554"/>
          </a:xfrm>
          <a:prstGeom prst="rect">
            <a:avLst/>
          </a:prstGeom>
          <a:solidFill>
            <a:schemeClr val="accent1">
              <a:lumMod val="60000"/>
              <a:lumOff val="40000"/>
            </a:schemeClr>
          </a:solidFill>
        </p:spPr>
        <p:txBody>
          <a:bodyPr wrap="square" rtlCol="0" anchor="ctr" anchorCtr="0">
            <a:spAutoFit/>
          </a:bodyPr>
          <a:lstStyle/>
          <a:p>
            <a:pPr lvl="0"/>
            <a:r>
              <a:rPr lang="en-GB" sz="1600" b="1" spc="113" dirty="0">
                <a:solidFill>
                  <a:schemeClr val="bg1"/>
                </a:solidFill>
                <a:latin typeface="+mj-lt"/>
                <a:ea typeface="League Spartan" charset="0"/>
                <a:cs typeface="Poppins" pitchFamily="2" charset="77"/>
              </a:rPr>
              <a:t>Gestión del riesgo empresarial</a:t>
            </a:r>
          </a:p>
        </p:txBody>
      </p:sp>
      <p:sp>
        <p:nvSpPr>
          <p:cNvPr id="129" name="TextBox 20">
            <a:extLst>
              <a:ext uri="{FF2B5EF4-FFF2-40B4-BE49-F238E27FC236}">
                <a16:creationId xmlns:a16="http://schemas.microsoft.com/office/drawing/2014/main" xmlns="" id="{F7A12BFB-4CBB-42C0-AF3D-8C6DECC14714}"/>
              </a:ext>
            </a:extLst>
          </p:cNvPr>
          <p:cNvSpPr txBox="1"/>
          <p:nvPr/>
        </p:nvSpPr>
        <p:spPr>
          <a:xfrm>
            <a:off x="4422079" y="1887040"/>
            <a:ext cx="2014719" cy="707886"/>
          </a:xfrm>
          <a:prstGeom prst="rect">
            <a:avLst/>
          </a:prstGeom>
          <a:solidFill>
            <a:schemeClr val="accent2"/>
          </a:solidFill>
        </p:spPr>
        <p:txBody>
          <a:bodyPr wrap="none" rtlCol="0" anchor="ctr" anchorCtr="0">
            <a:spAutoFit/>
          </a:bodyPr>
          <a:lstStyle/>
          <a:p>
            <a:pPr lvl="0"/>
            <a:r>
              <a:rPr lang="en-GB" sz="2000" b="1" spc="113" dirty="0">
                <a:solidFill>
                  <a:schemeClr val="bg1"/>
                </a:solidFill>
                <a:latin typeface="+mj-lt"/>
                <a:ea typeface="League Spartan" charset="0"/>
                <a:cs typeface="Poppins" pitchFamily="2" charset="77"/>
              </a:rPr>
              <a:t>Gestión de riesgos tradicional </a:t>
            </a:r>
            <a:br>
              <a:rPr lang="en-GB" sz="2000" b="1" spc="113" dirty="0">
                <a:solidFill>
                  <a:schemeClr val="bg1"/>
                </a:solidFill>
                <a:latin typeface="+mj-lt"/>
                <a:ea typeface="League Spartan" charset="0"/>
                <a:cs typeface="Poppins" pitchFamily="2" charset="77"/>
              </a:rPr>
            </a:br>
            <a:r>
              <a:rPr lang="en-GB" sz="2000" b="1" spc="113" dirty="0">
                <a:solidFill>
                  <a:schemeClr val="bg1"/>
                </a:solidFill>
                <a:latin typeface="+mj-lt"/>
                <a:ea typeface="League Spartan" charset="0"/>
                <a:cs typeface="Poppins" pitchFamily="2" charset="77"/>
              </a:rPr>
              <a:t>Gestión de riesgos</a:t>
            </a:r>
          </a:p>
        </p:txBody>
      </p:sp>
    </p:spTree>
    <p:extLst>
      <p:ext uri="{BB962C8B-B14F-4D97-AF65-F5344CB8AC3E}">
        <p14:creationId xmlns:p14="http://schemas.microsoft.com/office/powerpoint/2010/main" val="2003374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Herramientas de análisis de la causa raíz: Los 5 porqués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1622" y="2543900"/>
            <a:ext cx="1760975" cy="177514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proceso de los 5 porqués se suele subdividir en 4 pasos principales:</a:t>
            </a:r>
          </a:p>
        </p:txBody>
      </p:sp>
      <p:grpSp>
        <p:nvGrpSpPr>
          <p:cNvPr id="89" name="Group 7">
            <a:extLst>
              <a:ext uri="{FF2B5EF4-FFF2-40B4-BE49-F238E27FC236}">
                <a16:creationId xmlns:a16="http://schemas.microsoft.com/office/drawing/2014/main" xmlns="" id="{D4A47570-9560-4DF8-860C-2DA26980D455}"/>
              </a:ext>
            </a:extLst>
          </p:cNvPr>
          <p:cNvGrpSpPr/>
          <p:nvPr/>
        </p:nvGrpSpPr>
        <p:grpSpPr>
          <a:xfrm>
            <a:off x="2004521" y="1830282"/>
            <a:ext cx="2520436" cy="4855525"/>
            <a:chOff x="4639732" y="4669465"/>
            <a:chExt cx="5960532" cy="7446337"/>
          </a:xfrm>
        </p:grpSpPr>
        <p:sp>
          <p:nvSpPr>
            <p:cNvPr id="90" name="Freeform 6">
              <a:extLst>
                <a:ext uri="{FF2B5EF4-FFF2-40B4-BE49-F238E27FC236}">
                  <a16:creationId xmlns:a16="http://schemas.microsoft.com/office/drawing/2014/main" xmlns="" id="{42975C44-4C18-4AD3-A13B-688F364FB73E}"/>
                </a:ext>
              </a:extLst>
            </p:cNvPr>
            <p:cNvSpPr/>
            <p:nvPr/>
          </p:nvSpPr>
          <p:spPr>
            <a:xfrm rot="5400000">
              <a:off x="4566793" y="6082332"/>
              <a:ext cx="6106409"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1" name="Diamond 1">
              <a:extLst>
                <a:ext uri="{FF2B5EF4-FFF2-40B4-BE49-F238E27FC236}">
                  <a16:creationId xmlns:a16="http://schemas.microsoft.com/office/drawing/2014/main" xmlns="" id="{E0E81407-85C5-4B56-A1FB-458931D9771F}"/>
                </a:ext>
              </a:extLst>
            </p:cNvPr>
            <p:cNvSpPr/>
            <p:nvPr/>
          </p:nvSpPr>
          <p:spPr>
            <a:xfrm>
              <a:off x="5858932" y="4669465"/>
              <a:ext cx="3522135" cy="239587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grpSp>
      <p:grpSp>
        <p:nvGrpSpPr>
          <p:cNvPr id="92" name="Group 18">
            <a:extLst>
              <a:ext uri="{FF2B5EF4-FFF2-40B4-BE49-F238E27FC236}">
                <a16:creationId xmlns:a16="http://schemas.microsoft.com/office/drawing/2014/main" xmlns="" id="{2A606A9B-2F8E-428A-BD19-A015540EA19D}"/>
              </a:ext>
            </a:extLst>
          </p:cNvPr>
          <p:cNvGrpSpPr/>
          <p:nvPr/>
        </p:nvGrpSpPr>
        <p:grpSpPr>
          <a:xfrm>
            <a:off x="7134224" y="1830282"/>
            <a:ext cx="2520436" cy="4855525"/>
            <a:chOff x="4639733" y="4669465"/>
            <a:chExt cx="5960532" cy="7446335"/>
          </a:xfrm>
        </p:grpSpPr>
        <p:sp>
          <p:nvSpPr>
            <p:cNvPr id="93" name="Freeform 19">
              <a:extLst>
                <a:ext uri="{FF2B5EF4-FFF2-40B4-BE49-F238E27FC236}">
                  <a16:creationId xmlns:a16="http://schemas.microsoft.com/office/drawing/2014/main" xmlns="" id="{3C5422E8-17E7-44E3-B8CB-5A4081F6C49C}"/>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4" name="Diamond 20">
              <a:extLst>
                <a:ext uri="{FF2B5EF4-FFF2-40B4-BE49-F238E27FC236}">
                  <a16:creationId xmlns:a16="http://schemas.microsoft.com/office/drawing/2014/main" xmlns="" id="{993FBFFB-7B8B-4F80-8D17-D8D21C8F6F0B}"/>
                </a:ext>
              </a:extLst>
            </p:cNvPr>
            <p:cNvSpPr/>
            <p:nvPr/>
          </p:nvSpPr>
          <p:spPr>
            <a:xfrm>
              <a:off x="5858933" y="4669465"/>
              <a:ext cx="3522134" cy="2395870"/>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grpSp>
      <p:grpSp>
        <p:nvGrpSpPr>
          <p:cNvPr id="95" name="Group 21">
            <a:extLst>
              <a:ext uri="{FF2B5EF4-FFF2-40B4-BE49-F238E27FC236}">
                <a16:creationId xmlns:a16="http://schemas.microsoft.com/office/drawing/2014/main" xmlns="" id="{CAB434C3-DBA5-4509-B018-75E77CCE6B24}"/>
              </a:ext>
            </a:extLst>
          </p:cNvPr>
          <p:cNvGrpSpPr/>
          <p:nvPr/>
        </p:nvGrpSpPr>
        <p:grpSpPr>
          <a:xfrm>
            <a:off x="4572895" y="1829103"/>
            <a:ext cx="2520436" cy="4855525"/>
            <a:chOff x="4639733" y="4669465"/>
            <a:chExt cx="5960532" cy="7446335"/>
          </a:xfrm>
        </p:grpSpPr>
        <p:sp>
          <p:nvSpPr>
            <p:cNvPr id="96" name="Freeform 22">
              <a:extLst>
                <a:ext uri="{FF2B5EF4-FFF2-40B4-BE49-F238E27FC236}">
                  <a16:creationId xmlns:a16="http://schemas.microsoft.com/office/drawing/2014/main" xmlns="" id="{E127F8DD-0C65-4CFF-B4A9-2BED13C98F72}"/>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7" name="Diamond 23">
              <a:extLst>
                <a:ext uri="{FF2B5EF4-FFF2-40B4-BE49-F238E27FC236}">
                  <a16:creationId xmlns:a16="http://schemas.microsoft.com/office/drawing/2014/main" xmlns="" id="{2438C81C-DF8B-431E-A440-9CFDCD723C25}"/>
                </a:ext>
              </a:extLst>
            </p:cNvPr>
            <p:cNvSpPr/>
            <p:nvPr/>
          </p:nvSpPr>
          <p:spPr>
            <a:xfrm>
              <a:off x="5858933" y="4669465"/>
              <a:ext cx="3522134" cy="2395870"/>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grpSp>
      <p:grpSp>
        <p:nvGrpSpPr>
          <p:cNvPr id="98" name="Group 24">
            <a:extLst>
              <a:ext uri="{FF2B5EF4-FFF2-40B4-BE49-F238E27FC236}">
                <a16:creationId xmlns:a16="http://schemas.microsoft.com/office/drawing/2014/main" xmlns="" id="{4AA7E33A-8DC0-44F0-A6E7-C3F83032B19B}"/>
              </a:ext>
            </a:extLst>
          </p:cNvPr>
          <p:cNvGrpSpPr/>
          <p:nvPr/>
        </p:nvGrpSpPr>
        <p:grpSpPr>
          <a:xfrm>
            <a:off x="9674213" y="1829103"/>
            <a:ext cx="2520436" cy="4855525"/>
            <a:chOff x="4639733" y="4669465"/>
            <a:chExt cx="5960532" cy="7446335"/>
          </a:xfrm>
        </p:grpSpPr>
        <p:sp>
          <p:nvSpPr>
            <p:cNvPr id="99" name="Freeform 25">
              <a:extLst>
                <a:ext uri="{FF2B5EF4-FFF2-40B4-BE49-F238E27FC236}">
                  <a16:creationId xmlns:a16="http://schemas.microsoft.com/office/drawing/2014/main" xmlns="" id="{0C9D116A-796C-4595-9CF0-0384A90FDDA8}"/>
                </a:ext>
              </a:extLst>
            </p:cNvPr>
            <p:cNvSpPr/>
            <p:nvPr/>
          </p:nvSpPr>
          <p:spPr>
            <a:xfrm rot="5400000">
              <a:off x="4566795" y="6082330"/>
              <a:ext cx="6106408" cy="5960532"/>
            </a:xfrm>
            <a:custGeom>
              <a:avLst/>
              <a:gdLst>
                <a:gd name="connsiteX0" fmla="*/ 0 w 6106408"/>
                <a:gd name="connsiteY0" fmla="*/ 4945484 h 5960532"/>
                <a:gd name="connsiteX1" fmla="*/ 1336806 w 6106408"/>
                <a:gd name="connsiteY1" fmla="*/ 2980266 h 5960532"/>
                <a:gd name="connsiteX2" fmla="*/ 1 w 6106408"/>
                <a:gd name="connsiteY2" fmla="*/ 1015048 h 5960532"/>
                <a:gd name="connsiteX3" fmla="*/ 692081 w 6106408"/>
                <a:gd name="connsiteY3" fmla="*/ 0 h 5960532"/>
                <a:gd name="connsiteX4" fmla="*/ 4074402 w 6106408"/>
                <a:gd name="connsiteY4" fmla="*/ 0 h 5960532"/>
                <a:gd name="connsiteX5" fmla="*/ 6106408 w 6106408"/>
                <a:gd name="connsiteY5" fmla="*/ 2980266 h 5960532"/>
                <a:gd name="connsiteX6" fmla="*/ 4074402 w 6106408"/>
                <a:gd name="connsiteY6" fmla="*/ 5960532 h 5960532"/>
                <a:gd name="connsiteX7" fmla="*/ 692081 w 6106408"/>
                <a:gd name="connsiteY7" fmla="*/ 5960532 h 596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6408" h="5960532">
                  <a:moveTo>
                    <a:pt x="0" y="4945484"/>
                  </a:moveTo>
                  <a:lnTo>
                    <a:pt x="1336806" y="2980266"/>
                  </a:lnTo>
                  <a:lnTo>
                    <a:pt x="1" y="1015048"/>
                  </a:lnTo>
                  <a:lnTo>
                    <a:pt x="692081" y="0"/>
                  </a:lnTo>
                  <a:lnTo>
                    <a:pt x="4074402" y="0"/>
                  </a:lnTo>
                  <a:lnTo>
                    <a:pt x="6106408" y="2980266"/>
                  </a:lnTo>
                  <a:lnTo>
                    <a:pt x="4074402" y="5960532"/>
                  </a:lnTo>
                  <a:lnTo>
                    <a:pt x="692081" y="596053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00" name="Diamond 26">
              <a:extLst>
                <a:ext uri="{FF2B5EF4-FFF2-40B4-BE49-F238E27FC236}">
                  <a16:creationId xmlns:a16="http://schemas.microsoft.com/office/drawing/2014/main" xmlns="" id="{A17FFB0D-989B-41F5-A55F-B10A5FFAA84E}"/>
                </a:ext>
              </a:extLst>
            </p:cNvPr>
            <p:cNvSpPr/>
            <p:nvPr/>
          </p:nvSpPr>
          <p:spPr>
            <a:xfrm>
              <a:off x="5858933" y="4669465"/>
              <a:ext cx="3522134" cy="239587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grpSp>
      <p:sp>
        <p:nvSpPr>
          <p:cNvPr id="112" name="Subtitle 2">
            <a:extLst>
              <a:ext uri="{FF2B5EF4-FFF2-40B4-BE49-F238E27FC236}">
                <a16:creationId xmlns:a16="http://schemas.microsoft.com/office/drawing/2014/main" xmlns="" id="{5FA0E406-FF3C-432A-9357-0A8EBBF664D6}"/>
              </a:ext>
            </a:extLst>
          </p:cNvPr>
          <p:cNvSpPr txBox="1">
            <a:spLocks/>
          </p:cNvSpPr>
          <p:nvPr/>
        </p:nvSpPr>
        <p:spPr>
          <a:xfrm>
            <a:off x="1992646" y="3551636"/>
            <a:ext cx="2520436"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Open Sans Light" panose="020B0306030504020204" pitchFamily="34" charset="0"/>
                <a:cs typeface="Open Sans Light" panose="020B0306030504020204" pitchFamily="34" charset="0"/>
              </a:rPr>
              <a:t>Hasta que no defina bien el problema, resolverlo va a ser una tarea ardua. Dedica algún tiempo a asegurarte de que has definido bien el problema. Cuanto más detallada sea tu definición del problema, más fácil te resultará resolverlo.</a:t>
            </a:r>
          </a:p>
        </p:txBody>
      </p:sp>
      <p:sp>
        <p:nvSpPr>
          <p:cNvPr id="116" name="Subtitle 2">
            <a:extLst>
              <a:ext uri="{FF2B5EF4-FFF2-40B4-BE49-F238E27FC236}">
                <a16:creationId xmlns:a16="http://schemas.microsoft.com/office/drawing/2014/main" xmlns="" id="{F0375A36-84FB-447B-95EF-3E151E589013}"/>
              </a:ext>
            </a:extLst>
          </p:cNvPr>
          <p:cNvSpPr txBox="1">
            <a:spLocks/>
          </p:cNvSpPr>
          <p:nvPr/>
        </p:nvSpPr>
        <p:spPr>
          <a:xfrm>
            <a:off x="4572894" y="3878905"/>
            <a:ext cx="2520436"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Compruebe una capa a la vez y siga disparando un "por qué" en cuanto encuentre un problema en cada nivel.</a:t>
            </a:r>
          </a:p>
        </p:txBody>
      </p:sp>
      <p:sp>
        <p:nvSpPr>
          <p:cNvPr id="119" name="Subtitle 2">
            <a:extLst>
              <a:ext uri="{FF2B5EF4-FFF2-40B4-BE49-F238E27FC236}">
                <a16:creationId xmlns:a16="http://schemas.microsoft.com/office/drawing/2014/main" xmlns="" id="{E80FADBA-A093-42F4-B370-E4EC48CAEA7A}"/>
              </a:ext>
            </a:extLst>
          </p:cNvPr>
          <p:cNvSpPr txBox="1">
            <a:spLocks/>
          </p:cNvSpPr>
          <p:nvPr/>
        </p:nvSpPr>
        <p:spPr>
          <a:xfrm>
            <a:off x="9674213" y="3629714"/>
            <a:ext cx="2520436"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Arreglar el problema por sí solo no le va a dar el valor real. Preste atención a la fijación del error y de la causa para prevenir futuras ocurrencias del problema</a:t>
            </a:r>
            <a:r>
              <a:rPr lang="en-GB" sz="1600" dirty="0">
                <a:solidFill>
                  <a:schemeClr val="bg1"/>
                </a:solidFill>
                <a:latin typeface="+mj-lt"/>
                <a:ea typeface="Open Sans Light" panose="020B0306030504020204" pitchFamily="34" charset="0"/>
                <a:cs typeface="Open Sans Light" panose="020B0306030504020204" pitchFamily="34" charset="0"/>
              </a:rPr>
              <a:t>.</a:t>
            </a:r>
          </a:p>
        </p:txBody>
      </p:sp>
      <p:sp>
        <p:nvSpPr>
          <p:cNvPr id="122" name="Subtitle 2">
            <a:extLst>
              <a:ext uri="{FF2B5EF4-FFF2-40B4-BE49-F238E27FC236}">
                <a16:creationId xmlns:a16="http://schemas.microsoft.com/office/drawing/2014/main" xmlns="" id="{AC720D9F-24AA-4045-964A-CD25735F47F6}"/>
              </a:ext>
            </a:extLst>
          </p:cNvPr>
          <p:cNvSpPr txBox="1">
            <a:spLocks/>
          </p:cNvSpPr>
          <p:nvPr/>
        </p:nvSpPr>
        <p:spPr>
          <a:xfrm>
            <a:off x="7093330" y="3487209"/>
            <a:ext cx="2561330" cy="271228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500" dirty="0">
                <a:solidFill>
                  <a:schemeClr val="bg1"/>
                </a:solidFill>
                <a:latin typeface="+mj-lt"/>
                <a:ea typeface="Open Sans Light" panose="020B0306030504020204" pitchFamily="34" charset="0"/>
                <a:cs typeface="Open Sans Light" panose="020B0306030504020204" pitchFamily="34" charset="0"/>
              </a:rPr>
              <a:t>Determine si una causa es la verdadera causa raíz. Cada vez que te encuentres con una causa, detente ahí y tómate un tiempo para </a:t>
            </a:r>
            <a:r>
              <a:rPr lang="en-GB" sz="1500" dirty="0" err="1">
                <a:solidFill>
                  <a:schemeClr val="bg1"/>
                </a:solidFill>
                <a:latin typeface="+mj-lt"/>
                <a:ea typeface="Open Sans Light" panose="020B0306030504020204" pitchFamily="34" charset="0"/>
                <a:cs typeface="Open Sans Light" panose="020B0306030504020204" pitchFamily="34" charset="0"/>
              </a:rPr>
              <a:t>analizar si </a:t>
            </a:r>
            <a:r>
              <a:rPr lang="en-GB" sz="1500" dirty="0">
                <a:solidFill>
                  <a:schemeClr val="bg1"/>
                </a:solidFill>
                <a:latin typeface="+mj-lt"/>
                <a:ea typeface="Open Sans Light" panose="020B0306030504020204" pitchFamily="34" charset="0"/>
                <a:cs typeface="Open Sans Light" panose="020B0306030504020204" pitchFamily="34" charset="0"/>
              </a:rPr>
              <a:t>esa es la causa raíz o no.</a:t>
            </a:r>
          </a:p>
          <a:p>
            <a:pPr>
              <a:lnSpc>
                <a:spcPct val="100000"/>
              </a:lnSpc>
            </a:pPr>
            <a:r>
              <a:rPr lang="en-GB" sz="1500" dirty="0">
                <a:solidFill>
                  <a:schemeClr val="bg1"/>
                </a:solidFill>
                <a:latin typeface="+mj-lt"/>
                <a:ea typeface="Open Sans Light" panose="020B0306030504020204" pitchFamily="34" charset="0"/>
                <a:cs typeface="Open Sans Light" panose="020B0306030504020204" pitchFamily="34" charset="0"/>
              </a:rPr>
              <a:t>Es posible que tenga que repetir los pasos 2 y 3 un par de veces antes de llegar a una conclusión </a:t>
            </a:r>
          </a:p>
          <a:p>
            <a:pPr>
              <a:lnSpc>
                <a:spcPct val="100000"/>
              </a:lnSpc>
            </a:pPr>
            <a:r>
              <a:rPr lang="en-GB" sz="1500" dirty="0">
                <a:solidFill>
                  <a:schemeClr val="bg1"/>
                </a:solidFill>
                <a:latin typeface="+mj-lt"/>
                <a:ea typeface="Open Sans Light" panose="020B0306030504020204" pitchFamily="34" charset="0"/>
                <a:cs typeface="Open Sans Light" panose="020B0306030504020204" pitchFamily="34" charset="0"/>
              </a:rPr>
              <a:t>sobre el actual </a:t>
            </a:r>
          </a:p>
          <a:p>
            <a:pPr>
              <a:lnSpc>
                <a:spcPct val="100000"/>
              </a:lnSpc>
            </a:pPr>
            <a:r>
              <a:rPr lang="en-GB" sz="1500" dirty="0">
                <a:solidFill>
                  <a:schemeClr val="bg1"/>
                </a:solidFill>
                <a:latin typeface="+mj-lt"/>
                <a:ea typeface="Open Sans Light" panose="020B0306030504020204" pitchFamily="34" charset="0"/>
                <a:cs typeface="Open Sans Light" panose="020B0306030504020204" pitchFamily="34" charset="0"/>
              </a:rPr>
              <a:t>la causa principal.</a:t>
            </a:r>
          </a:p>
        </p:txBody>
      </p:sp>
      <p:sp>
        <p:nvSpPr>
          <p:cNvPr id="124" name="TextBox 35">
            <a:extLst>
              <a:ext uri="{FF2B5EF4-FFF2-40B4-BE49-F238E27FC236}">
                <a16:creationId xmlns:a16="http://schemas.microsoft.com/office/drawing/2014/main" xmlns="" id="{FDDB6B7F-036B-4674-A7E0-E35E4EF8B3FF}"/>
              </a:ext>
            </a:extLst>
          </p:cNvPr>
          <p:cNvSpPr txBox="1"/>
          <p:nvPr/>
        </p:nvSpPr>
        <p:spPr>
          <a:xfrm>
            <a:off x="3066917" y="2079730"/>
            <a:ext cx="371894"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1</a:t>
            </a:r>
          </a:p>
        </p:txBody>
      </p:sp>
      <p:sp>
        <p:nvSpPr>
          <p:cNvPr id="125" name="TextBox 35">
            <a:extLst>
              <a:ext uri="{FF2B5EF4-FFF2-40B4-BE49-F238E27FC236}">
                <a16:creationId xmlns:a16="http://schemas.microsoft.com/office/drawing/2014/main" xmlns="" id="{C8D69F51-C391-4DFE-B257-B0D6D7EF6E84}"/>
              </a:ext>
            </a:extLst>
          </p:cNvPr>
          <p:cNvSpPr txBox="1"/>
          <p:nvPr/>
        </p:nvSpPr>
        <p:spPr>
          <a:xfrm>
            <a:off x="5647165" y="2102042"/>
            <a:ext cx="371894"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2</a:t>
            </a:r>
          </a:p>
        </p:txBody>
      </p:sp>
      <p:sp>
        <p:nvSpPr>
          <p:cNvPr id="126" name="TextBox 35">
            <a:extLst>
              <a:ext uri="{FF2B5EF4-FFF2-40B4-BE49-F238E27FC236}">
                <a16:creationId xmlns:a16="http://schemas.microsoft.com/office/drawing/2014/main" xmlns="" id="{B34A2FC5-CAEA-4A58-8144-AD1C31E0C969}"/>
              </a:ext>
            </a:extLst>
          </p:cNvPr>
          <p:cNvSpPr txBox="1"/>
          <p:nvPr/>
        </p:nvSpPr>
        <p:spPr>
          <a:xfrm>
            <a:off x="8208495" y="2085900"/>
            <a:ext cx="371894"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3</a:t>
            </a:r>
          </a:p>
        </p:txBody>
      </p:sp>
      <p:sp>
        <p:nvSpPr>
          <p:cNvPr id="127" name="TextBox 35">
            <a:extLst>
              <a:ext uri="{FF2B5EF4-FFF2-40B4-BE49-F238E27FC236}">
                <a16:creationId xmlns:a16="http://schemas.microsoft.com/office/drawing/2014/main" xmlns="" id="{925C5028-EEAC-4671-B8DA-4A9CB735AFBB}"/>
              </a:ext>
            </a:extLst>
          </p:cNvPr>
          <p:cNvSpPr txBox="1"/>
          <p:nvPr/>
        </p:nvSpPr>
        <p:spPr>
          <a:xfrm>
            <a:off x="10689873" y="2207828"/>
            <a:ext cx="371894"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4</a:t>
            </a:r>
          </a:p>
        </p:txBody>
      </p:sp>
      <p:sp>
        <p:nvSpPr>
          <p:cNvPr id="128" name="TextBox 35">
            <a:extLst>
              <a:ext uri="{FF2B5EF4-FFF2-40B4-BE49-F238E27FC236}">
                <a16:creationId xmlns:a16="http://schemas.microsoft.com/office/drawing/2014/main" xmlns="" id="{1B29E027-AE9B-4FB2-8907-D4321D144D37}"/>
              </a:ext>
            </a:extLst>
          </p:cNvPr>
          <p:cNvSpPr txBox="1"/>
          <p:nvPr/>
        </p:nvSpPr>
        <p:spPr>
          <a:xfrm>
            <a:off x="2664595" y="2325675"/>
            <a:ext cx="1253373"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Acordar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Problema</a:t>
            </a:r>
          </a:p>
        </p:txBody>
      </p:sp>
      <p:sp>
        <p:nvSpPr>
          <p:cNvPr id="129" name="TextBox 35">
            <a:extLst>
              <a:ext uri="{FF2B5EF4-FFF2-40B4-BE49-F238E27FC236}">
                <a16:creationId xmlns:a16="http://schemas.microsoft.com/office/drawing/2014/main" xmlns="" id="{819204B9-4CA5-4D52-A8E7-8B33FA7C5B58}"/>
              </a:ext>
            </a:extLst>
          </p:cNvPr>
          <p:cNvSpPr txBox="1"/>
          <p:nvPr/>
        </p:nvSpPr>
        <p:spPr>
          <a:xfrm>
            <a:off x="5081394" y="2394321"/>
            <a:ext cx="1482865"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Ejecutar los</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Por qué</a:t>
            </a:r>
          </a:p>
        </p:txBody>
      </p:sp>
      <p:sp>
        <p:nvSpPr>
          <p:cNvPr id="130" name="TextBox 35">
            <a:extLst>
              <a:ext uri="{FF2B5EF4-FFF2-40B4-BE49-F238E27FC236}">
                <a16:creationId xmlns:a16="http://schemas.microsoft.com/office/drawing/2014/main" xmlns="" id="{22C8FE25-8B12-4EDA-B5C0-FD041954C2A9}"/>
              </a:ext>
            </a:extLst>
          </p:cNvPr>
          <p:cNvSpPr txBox="1"/>
          <p:nvPr/>
        </p:nvSpPr>
        <p:spPr>
          <a:xfrm>
            <a:off x="7747242" y="2373116"/>
            <a:ext cx="129440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Compruebe la</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Causa</a:t>
            </a:r>
          </a:p>
        </p:txBody>
      </p:sp>
      <p:sp>
        <p:nvSpPr>
          <p:cNvPr id="131" name="TextBox 35">
            <a:extLst>
              <a:ext uri="{FF2B5EF4-FFF2-40B4-BE49-F238E27FC236}">
                <a16:creationId xmlns:a16="http://schemas.microsoft.com/office/drawing/2014/main" xmlns="" id="{78E1360F-54E8-46F2-B69F-40F32569CBB8}"/>
              </a:ext>
            </a:extLst>
          </p:cNvPr>
          <p:cNvSpPr txBox="1"/>
          <p:nvPr/>
        </p:nvSpPr>
        <p:spPr>
          <a:xfrm>
            <a:off x="10509293" y="2558673"/>
            <a:ext cx="733055"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Arreglarlo</a:t>
            </a:r>
          </a:p>
        </p:txBody>
      </p:sp>
    </p:spTree>
    <p:extLst>
      <p:ext uri="{BB962C8B-B14F-4D97-AF65-F5344CB8AC3E}">
        <p14:creationId xmlns:p14="http://schemas.microsoft.com/office/powerpoint/2010/main" val="607357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16089" y="178481"/>
            <a:ext cx="10390684" cy="1293353"/>
          </a:xfrm>
        </p:spPr>
        <p:txBody>
          <a:bodyPr>
            <a:normAutofit fontScale="92500" lnSpcReduction="20000"/>
          </a:bodyPr>
          <a:lstStyle/>
          <a:p>
            <a:r>
              <a:rPr lang="en-GB" sz="4000" dirty="0"/>
              <a:t>Herramientas de análisis de la causa raíz: Diagrama de afinidad</a:t>
            </a:r>
          </a:p>
          <a:p>
            <a:r>
              <a:rPr lang="en-GB" sz="2800" dirty="0">
                <a:solidFill>
                  <a:srgbClr val="245473"/>
                </a:solidFill>
                <a:latin typeface="+mj-lt"/>
                <a:ea typeface="Open Sans Light" panose="020B0306030504020204" pitchFamily="34" charset="0"/>
                <a:cs typeface="Open Sans Light" panose="020B0306030504020204" pitchFamily="34" charset="0"/>
              </a:rPr>
              <a:t>El diagrama de afinidad es una herramienta sencilla para reunir un gran número de detalles y causas interrelacionadas y agruparlas según temas generales.</a:t>
            </a:r>
          </a:p>
          <a:p>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80796" y="1759019"/>
            <a:ext cx="3156944" cy="29293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Esto ayuda a centrarse en el panorama general y en las principales causas de fondo.</a:t>
            </a:r>
          </a:p>
          <a:p>
            <a:pPr algn="l">
              <a:lnSpc>
                <a:spcPct val="100000"/>
              </a:lnSpc>
              <a:spcBef>
                <a:spcPts val="600"/>
              </a:spcBef>
            </a:pPr>
            <a:r>
              <a:rPr lang="en-GB" sz="2000" b="1" dirty="0">
                <a:solidFill>
                  <a:srgbClr val="245473"/>
                </a:solidFill>
                <a:latin typeface="+mj-lt"/>
                <a:ea typeface="Open Sans Light" panose="020B0306030504020204" pitchFamily="34" charset="0"/>
                <a:cs typeface="Open Sans Light" panose="020B0306030504020204" pitchFamily="34" charset="0"/>
              </a:rPr>
              <a:t>Es aplicable cuando se examinan varias causas interrelacionadas y detalladas que tienen algunas cosas en común y pueden agruparse para ver las causas principales</a:t>
            </a:r>
          </a:p>
        </p:txBody>
      </p:sp>
      <p:grpSp>
        <p:nvGrpSpPr>
          <p:cNvPr id="5" name="Gruppieren 4">
            <a:extLst>
              <a:ext uri="{FF2B5EF4-FFF2-40B4-BE49-F238E27FC236}">
                <a16:creationId xmlns:a16="http://schemas.microsoft.com/office/drawing/2014/main" xmlns="" id="{F477A7B3-2257-43EA-91E2-306FA1FCA1EF}"/>
              </a:ext>
            </a:extLst>
          </p:cNvPr>
          <p:cNvGrpSpPr>
            <a:grpSpLocks noChangeAspect="1"/>
          </p:cNvGrpSpPr>
          <p:nvPr/>
        </p:nvGrpSpPr>
        <p:grpSpPr>
          <a:xfrm>
            <a:off x="4028303" y="1891953"/>
            <a:ext cx="853240" cy="1234591"/>
            <a:chOff x="5182456" y="2128821"/>
            <a:chExt cx="1854869" cy="3415281"/>
          </a:xfrm>
        </p:grpSpPr>
        <p:sp>
          <p:nvSpPr>
            <p:cNvPr id="6" name="Shape 32451">
              <a:extLst>
                <a:ext uri="{FF2B5EF4-FFF2-40B4-BE49-F238E27FC236}">
                  <a16:creationId xmlns:a16="http://schemas.microsoft.com/office/drawing/2014/main" xmlns="" id="{173B6459-4940-476E-87BC-D8E8F0D5310D}"/>
                </a:ext>
              </a:extLst>
            </p:cNvPr>
            <p:cNvSpPr/>
            <p:nvPr/>
          </p:nvSpPr>
          <p:spPr>
            <a:xfrm rot="10800000" flipH="1">
              <a:off x="5943757" y="2844039"/>
              <a:ext cx="341438" cy="144218"/>
            </a:xfrm>
            <a:custGeom>
              <a:avLst/>
              <a:gdLst/>
              <a:ahLst/>
              <a:cxnLst>
                <a:cxn ang="0">
                  <a:pos x="wd2" y="hd2"/>
                </a:cxn>
                <a:cxn ang="5400000">
                  <a:pos x="wd2" y="hd2"/>
                </a:cxn>
                <a:cxn ang="10800000">
                  <a:pos x="wd2" y="hd2"/>
                </a:cxn>
                <a:cxn ang="16200000">
                  <a:pos x="wd2" y="hd2"/>
                </a:cxn>
              </a:cxnLst>
              <a:rect l="0" t="0" r="r" b="b"/>
              <a:pathLst>
                <a:path w="21600" h="21377" extrusionOk="0">
                  <a:moveTo>
                    <a:pt x="12025" y="21"/>
                  </a:moveTo>
                  <a:cubicBezTo>
                    <a:pt x="7938" y="-223"/>
                    <a:pt x="3907" y="1631"/>
                    <a:pt x="0" y="4865"/>
                  </a:cubicBezTo>
                  <a:lnTo>
                    <a:pt x="10451" y="21377"/>
                  </a:lnTo>
                  <a:lnTo>
                    <a:pt x="21600" y="4181"/>
                  </a:lnTo>
                  <a:cubicBezTo>
                    <a:pt x="18478" y="1782"/>
                    <a:pt x="15271" y="215"/>
                    <a:pt x="12025" y="21"/>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 name="Shape 32427">
              <a:extLst>
                <a:ext uri="{FF2B5EF4-FFF2-40B4-BE49-F238E27FC236}">
                  <a16:creationId xmlns:a16="http://schemas.microsoft.com/office/drawing/2014/main" xmlns="" id="{D1F27DA2-C5B8-4703-992F-79ADF324A658}"/>
                </a:ext>
              </a:extLst>
            </p:cNvPr>
            <p:cNvSpPr/>
            <p:nvPr/>
          </p:nvSpPr>
          <p:spPr>
            <a:xfrm flipH="1">
              <a:off x="5730498" y="4742865"/>
              <a:ext cx="761785" cy="8012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616" y="1447"/>
                    <a:pt x="6988" y="1451"/>
                    <a:pt x="0" y="13"/>
                  </a:cubicBezTo>
                  <a:lnTo>
                    <a:pt x="10793" y="21600"/>
                  </a:lnTo>
                  <a:lnTo>
                    <a:pt x="21600"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 name="Shape 32428">
              <a:extLst>
                <a:ext uri="{FF2B5EF4-FFF2-40B4-BE49-F238E27FC236}">
                  <a16:creationId xmlns:a16="http://schemas.microsoft.com/office/drawing/2014/main" xmlns="" id="{43851B17-F63D-4BF8-8EF9-F68F0F8D4C72}"/>
                </a:ext>
              </a:extLst>
            </p:cNvPr>
            <p:cNvSpPr/>
            <p:nvPr/>
          </p:nvSpPr>
          <p:spPr>
            <a:xfrm flipH="1">
              <a:off x="6111820" y="4484819"/>
              <a:ext cx="923997" cy="1053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2703" y="5302"/>
                  </a:lnTo>
                  <a:lnTo>
                    <a:pt x="12768" y="5274"/>
                  </a:lnTo>
                  <a:lnTo>
                    <a:pt x="12768" y="5293"/>
                  </a:lnTo>
                  <a:cubicBezTo>
                    <a:pt x="9301" y="4645"/>
                    <a:pt x="6013" y="3618"/>
                    <a:pt x="3223" y="2111"/>
                  </a:cubicBezTo>
                  <a:cubicBezTo>
                    <a:pt x="2080" y="1493"/>
                    <a:pt x="1010" y="777"/>
                    <a:pt x="0"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9" name="Shape 32429">
              <a:extLst>
                <a:ext uri="{FF2B5EF4-FFF2-40B4-BE49-F238E27FC236}">
                  <a16:creationId xmlns:a16="http://schemas.microsoft.com/office/drawing/2014/main" xmlns="" id="{23917D3B-9E2A-4793-8016-5913D02D5E84}"/>
                </a:ext>
              </a:extLst>
            </p:cNvPr>
            <p:cNvSpPr/>
            <p:nvPr/>
          </p:nvSpPr>
          <p:spPr>
            <a:xfrm>
              <a:off x="5186334" y="4474422"/>
              <a:ext cx="922897" cy="1064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 y="141"/>
                    <a:pt x="130" y="277"/>
                    <a:pt x="211" y="409"/>
                  </a:cubicBezTo>
                  <a:cubicBezTo>
                    <a:pt x="320" y="587"/>
                    <a:pt x="448" y="756"/>
                    <a:pt x="593" y="913"/>
                  </a:cubicBezTo>
                  <a:lnTo>
                    <a:pt x="21600" y="21600"/>
                  </a:lnTo>
                  <a:lnTo>
                    <a:pt x="12756" y="5476"/>
                  </a:lnTo>
                  <a:lnTo>
                    <a:pt x="12821" y="5448"/>
                  </a:lnTo>
                  <a:lnTo>
                    <a:pt x="12821" y="5467"/>
                  </a:lnTo>
                  <a:cubicBezTo>
                    <a:pt x="11069" y="5156"/>
                    <a:pt x="9366" y="4744"/>
                    <a:pt x="7749" y="4222"/>
                  </a:cubicBezTo>
                  <a:cubicBezTo>
                    <a:pt x="6143" y="3704"/>
                    <a:pt x="4620" y="3078"/>
                    <a:pt x="3237" y="2307"/>
                  </a:cubicBezTo>
                  <a:cubicBezTo>
                    <a:pt x="1990" y="1613"/>
                    <a:pt x="985" y="863"/>
                    <a:pt x="0"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0" name="Shape 32430">
              <a:extLst>
                <a:ext uri="{FF2B5EF4-FFF2-40B4-BE49-F238E27FC236}">
                  <a16:creationId xmlns:a16="http://schemas.microsoft.com/office/drawing/2014/main" xmlns="" id="{C77E208E-02B4-48C4-AF95-14E5528D934D}"/>
                </a:ext>
              </a:extLst>
            </p:cNvPr>
            <p:cNvSpPr/>
            <p:nvPr/>
          </p:nvSpPr>
          <p:spPr>
            <a:xfrm flipH="1">
              <a:off x="6105186" y="5304595"/>
              <a:ext cx="203825" cy="239506"/>
            </a:xfrm>
            <a:custGeom>
              <a:avLst/>
              <a:gdLst/>
              <a:ahLst/>
              <a:cxnLst>
                <a:cxn ang="0">
                  <a:pos x="wd2" y="hd2"/>
                </a:cxn>
                <a:cxn ang="5400000">
                  <a:pos x="wd2" y="hd2"/>
                </a:cxn>
                <a:cxn ang="10800000">
                  <a:pos x="wd2" y="hd2"/>
                </a:cxn>
                <a:cxn ang="16200000">
                  <a:pos x="wd2" y="hd2"/>
                </a:cxn>
              </a:cxnLst>
              <a:rect l="0" t="0" r="r" b="b"/>
              <a:pathLst>
                <a:path w="21600" h="21600" extrusionOk="0">
                  <a:moveTo>
                    <a:pt x="8707" y="0"/>
                  </a:moveTo>
                  <a:cubicBezTo>
                    <a:pt x="7249" y="40"/>
                    <a:pt x="5793" y="133"/>
                    <a:pt x="4344" y="279"/>
                  </a:cubicBezTo>
                  <a:cubicBezTo>
                    <a:pt x="2887" y="426"/>
                    <a:pt x="1437" y="626"/>
                    <a:pt x="0" y="880"/>
                  </a:cubicBezTo>
                  <a:lnTo>
                    <a:pt x="21600" y="21600"/>
                  </a:lnTo>
                  <a:lnTo>
                    <a:pt x="8707" y="0"/>
                  </a:lnTo>
                  <a:close/>
                  <a:moveTo>
                    <a:pt x="21387" y="20748"/>
                  </a:moveTo>
                  <a:lnTo>
                    <a:pt x="21142" y="21164"/>
                  </a:lnTo>
                  <a:lnTo>
                    <a:pt x="21387" y="21373"/>
                  </a:lnTo>
                  <a:lnTo>
                    <a:pt x="21387" y="20748"/>
                  </a:lnTo>
                  <a:close/>
                </a:path>
              </a:pathLst>
            </a:custGeom>
            <a:solidFill>
              <a:schemeClr val="accent5"/>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1" name="Shape 32431">
              <a:extLst>
                <a:ext uri="{FF2B5EF4-FFF2-40B4-BE49-F238E27FC236}">
                  <a16:creationId xmlns:a16="http://schemas.microsoft.com/office/drawing/2014/main" xmlns="" id="{25D85A4D-3F8C-403F-B637-DF52E5231715}"/>
                </a:ext>
              </a:extLst>
            </p:cNvPr>
            <p:cNvSpPr/>
            <p:nvPr/>
          </p:nvSpPr>
          <p:spPr>
            <a:xfrm flipH="1">
              <a:off x="5996538" y="5298129"/>
              <a:ext cx="230054" cy="245973"/>
            </a:xfrm>
            <a:custGeom>
              <a:avLst/>
              <a:gdLst/>
              <a:ahLst/>
              <a:cxnLst>
                <a:cxn ang="0">
                  <a:pos x="wd2" y="hd2"/>
                </a:cxn>
                <a:cxn ang="5400000">
                  <a:pos x="wd2" y="hd2"/>
                </a:cxn>
                <a:cxn ang="10800000">
                  <a:pos x="wd2" y="hd2"/>
                </a:cxn>
                <a:cxn ang="16200000">
                  <a:pos x="wd2" y="hd2"/>
                </a:cxn>
              </a:cxnLst>
              <a:rect l="0" t="0" r="r" b="b"/>
              <a:pathLst>
                <a:path w="21600" h="21597" extrusionOk="0">
                  <a:moveTo>
                    <a:pt x="10945" y="0"/>
                  </a:moveTo>
                  <a:cubicBezTo>
                    <a:pt x="7288" y="2"/>
                    <a:pt x="3637" y="211"/>
                    <a:pt x="0" y="563"/>
                  </a:cubicBezTo>
                  <a:lnTo>
                    <a:pt x="11086" y="21597"/>
                  </a:lnTo>
                  <a:lnTo>
                    <a:pt x="21600" y="518"/>
                  </a:lnTo>
                  <a:cubicBezTo>
                    <a:pt x="18051" y="183"/>
                    <a:pt x="14504" y="-3"/>
                    <a:pt x="10945" y="0"/>
                  </a:cubicBezTo>
                  <a:close/>
                </a:path>
              </a:pathLst>
            </a:custGeom>
            <a:solidFill>
              <a:schemeClr val="accent5">
                <a:lumMod val="7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2" name="Shape 32432">
              <a:extLst>
                <a:ext uri="{FF2B5EF4-FFF2-40B4-BE49-F238E27FC236}">
                  <a16:creationId xmlns:a16="http://schemas.microsoft.com/office/drawing/2014/main" xmlns="" id="{C7C61BA5-E2AD-48F8-ADA8-E1A115A0F93C}"/>
                </a:ext>
              </a:extLst>
            </p:cNvPr>
            <p:cNvSpPr/>
            <p:nvPr/>
          </p:nvSpPr>
          <p:spPr>
            <a:xfrm flipH="1">
              <a:off x="5912836" y="5305061"/>
              <a:ext cx="197535" cy="239040"/>
            </a:xfrm>
            <a:custGeom>
              <a:avLst/>
              <a:gdLst/>
              <a:ahLst/>
              <a:cxnLst>
                <a:cxn ang="0">
                  <a:pos x="wd2" y="hd2"/>
                </a:cxn>
                <a:cxn ang="5400000">
                  <a:pos x="wd2" y="hd2"/>
                </a:cxn>
                <a:cxn ang="10800000">
                  <a:pos x="wd2" y="hd2"/>
                </a:cxn>
                <a:cxn ang="16200000">
                  <a:pos x="wd2" y="hd2"/>
                </a:cxn>
              </a:cxnLst>
              <a:rect l="0" t="0" r="r" b="b"/>
              <a:pathLst>
                <a:path w="21600" h="21600" extrusionOk="0">
                  <a:moveTo>
                    <a:pt x="12331" y="0"/>
                  </a:moveTo>
                  <a:lnTo>
                    <a:pt x="0" y="21600"/>
                  </a:lnTo>
                  <a:lnTo>
                    <a:pt x="21600" y="1117"/>
                  </a:lnTo>
                  <a:cubicBezTo>
                    <a:pt x="18524" y="659"/>
                    <a:pt x="15432" y="262"/>
                    <a:pt x="12331" y="0"/>
                  </a:cubicBezTo>
                  <a:close/>
                </a:path>
              </a:pathLst>
            </a:custGeom>
            <a:solidFill>
              <a:schemeClr val="accent5"/>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13" name="Shape 32434">
              <a:extLst>
                <a:ext uri="{FF2B5EF4-FFF2-40B4-BE49-F238E27FC236}">
                  <a16:creationId xmlns:a16="http://schemas.microsoft.com/office/drawing/2014/main" xmlns="" id="{33E437D7-E6C9-4868-A641-99051CF156F2}"/>
                </a:ext>
              </a:extLst>
            </p:cNvPr>
            <p:cNvSpPr/>
            <p:nvPr/>
          </p:nvSpPr>
          <p:spPr>
            <a:xfrm flipH="1">
              <a:off x="5182456" y="3664752"/>
              <a:ext cx="548635" cy="433596"/>
            </a:xfrm>
            <a:custGeom>
              <a:avLst/>
              <a:gdLst/>
              <a:ahLst/>
              <a:cxnLst>
                <a:cxn ang="0">
                  <a:pos x="wd2" y="hd2"/>
                </a:cxn>
                <a:cxn ang="5400000">
                  <a:pos x="wd2" y="hd2"/>
                </a:cxn>
                <a:cxn ang="10800000">
                  <a:pos x="wd2" y="hd2"/>
                </a:cxn>
                <a:cxn ang="16200000">
                  <a:pos x="wd2" y="hd2"/>
                </a:cxn>
              </a:cxnLst>
              <a:rect l="0" t="0" r="r" b="b"/>
              <a:pathLst>
                <a:path w="21600" h="21600" extrusionOk="0">
                  <a:moveTo>
                    <a:pt x="2410" y="272"/>
                  </a:moveTo>
                  <a:cubicBezTo>
                    <a:pt x="1607" y="148"/>
                    <a:pt x="804" y="85"/>
                    <a:pt x="0" y="0"/>
                  </a:cubicBezTo>
                  <a:lnTo>
                    <a:pt x="0" y="12543"/>
                  </a:lnTo>
                  <a:lnTo>
                    <a:pt x="0" y="21600"/>
                  </a:lnTo>
                  <a:lnTo>
                    <a:pt x="9" y="21600"/>
                  </a:lnTo>
                  <a:lnTo>
                    <a:pt x="18" y="21600"/>
                  </a:lnTo>
                  <a:lnTo>
                    <a:pt x="18" y="21118"/>
                  </a:lnTo>
                  <a:cubicBezTo>
                    <a:pt x="3354" y="21210"/>
                    <a:pt x="6651" y="20775"/>
                    <a:pt x="9840" y="19857"/>
                  </a:cubicBezTo>
                  <a:cubicBezTo>
                    <a:pt x="12794" y="19007"/>
                    <a:pt x="15726" y="17741"/>
                    <a:pt x="18267" y="15501"/>
                  </a:cubicBezTo>
                  <a:cubicBezTo>
                    <a:pt x="19514" y="14401"/>
                    <a:pt x="20628" y="13081"/>
                    <a:pt x="21600" y="11603"/>
                  </a:cubicBezTo>
                  <a:cubicBezTo>
                    <a:pt x="20938" y="8818"/>
                    <a:pt x="19067" y="6544"/>
                    <a:pt x="15947" y="4687"/>
                  </a:cubicBezTo>
                  <a:cubicBezTo>
                    <a:pt x="12111" y="2404"/>
                    <a:pt x="7259" y="1021"/>
                    <a:pt x="2410" y="272"/>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4" name="Shape 32435">
              <a:extLst>
                <a:ext uri="{FF2B5EF4-FFF2-40B4-BE49-F238E27FC236}">
                  <a16:creationId xmlns:a16="http://schemas.microsoft.com/office/drawing/2014/main" xmlns="" id="{C32B41AF-ED99-4F11-A7AF-C2930C4D6F77}"/>
                </a:ext>
              </a:extLst>
            </p:cNvPr>
            <p:cNvSpPr/>
            <p:nvPr/>
          </p:nvSpPr>
          <p:spPr>
            <a:xfrm flipH="1">
              <a:off x="5183342" y="3893968"/>
              <a:ext cx="547289" cy="850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665" y="796"/>
                    <a:pt x="19549" y="1496"/>
                    <a:pt x="18290" y="2078"/>
                  </a:cubicBezTo>
                  <a:cubicBezTo>
                    <a:pt x="15764" y="3245"/>
                    <a:pt x="12813" y="3880"/>
                    <a:pt x="9845" y="4304"/>
                  </a:cubicBezTo>
                  <a:cubicBezTo>
                    <a:pt x="6646" y="4761"/>
                    <a:pt x="3344" y="4982"/>
                    <a:pt x="0" y="4947"/>
                  </a:cubicBezTo>
                  <a:lnTo>
                    <a:pt x="0" y="14665"/>
                  </a:lnTo>
                  <a:lnTo>
                    <a:pt x="0" y="21600"/>
                  </a:lnTo>
                  <a:cubicBezTo>
                    <a:pt x="5879" y="20805"/>
                    <a:pt x="11429" y="19521"/>
                    <a:pt x="16114" y="17659"/>
                  </a:cubicBezTo>
                  <a:cubicBezTo>
                    <a:pt x="17939" y="16933"/>
                    <a:pt x="19554" y="16160"/>
                    <a:pt x="21016" y="15373"/>
                  </a:cubicBezTo>
                  <a:cubicBezTo>
                    <a:pt x="21140" y="15238"/>
                    <a:pt x="21246" y="15096"/>
                    <a:pt x="21332" y="14948"/>
                  </a:cubicBezTo>
                  <a:cubicBezTo>
                    <a:pt x="21504" y="14652"/>
                    <a:pt x="21595" y="14338"/>
                    <a:pt x="21600" y="14022"/>
                  </a:cubicBezTo>
                  <a:lnTo>
                    <a:pt x="21600" y="10595"/>
                  </a:lnTo>
                  <a:lnTo>
                    <a:pt x="21600" y="4736"/>
                  </a:lnTo>
                  <a:lnTo>
                    <a:pt x="21600" y="0"/>
                  </a:ln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32437">
              <a:extLst>
                <a:ext uri="{FF2B5EF4-FFF2-40B4-BE49-F238E27FC236}">
                  <a16:creationId xmlns:a16="http://schemas.microsoft.com/office/drawing/2014/main" xmlns="" id="{9F528B13-4546-4035-B491-043F4C312D79}"/>
                </a:ext>
              </a:extLst>
            </p:cNvPr>
            <p:cNvSpPr/>
            <p:nvPr/>
          </p:nvSpPr>
          <p:spPr>
            <a:xfrm flipH="1">
              <a:off x="6064064" y="2918287"/>
              <a:ext cx="972850" cy="427243"/>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8038" y="0"/>
                    <a:pt x="5279" y="1089"/>
                    <a:pt x="3170" y="3284"/>
                  </a:cubicBezTo>
                  <a:cubicBezTo>
                    <a:pt x="1060" y="5479"/>
                    <a:pt x="0" y="8365"/>
                    <a:pt x="0" y="11241"/>
                  </a:cubicBezTo>
                  <a:cubicBezTo>
                    <a:pt x="367" y="11822"/>
                    <a:pt x="723" y="12415"/>
                    <a:pt x="1123" y="12968"/>
                  </a:cubicBezTo>
                  <a:cubicBezTo>
                    <a:pt x="4294" y="17348"/>
                    <a:pt x="8141" y="20135"/>
                    <a:pt x="12182" y="21600"/>
                  </a:cubicBezTo>
                  <a:lnTo>
                    <a:pt x="12182" y="17693"/>
                  </a:lnTo>
                  <a:lnTo>
                    <a:pt x="12188" y="17699"/>
                  </a:lnTo>
                  <a:lnTo>
                    <a:pt x="12194" y="17706"/>
                  </a:lnTo>
                  <a:lnTo>
                    <a:pt x="12194" y="8710"/>
                  </a:lnTo>
                  <a:cubicBezTo>
                    <a:pt x="12463" y="8907"/>
                    <a:pt x="12709" y="9100"/>
                    <a:pt x="13026" y="9281"/>
                  </a:cubicBezTo>
                  <a:cubicBezTo>
                    <a:pt x="15373" y="10624"/>
                    <a:pt x="18530" y="11198"/>
                    <a:pt x="21600" y="11047"/>
                  </a:cubicBezTo>
                  <a:cubicBezTo>
                    <a:pt x="21553" y="8230"/>
                    <a:pt x="20510" y="5429"/>
                    <a:pt x="18448" y="3284"/>
                  </a:cubicBezTo>
                  <a:cubicBezTo>
                    <a:pt x="16338" y="1089"/>
                    <a:pt x="13568" y="0"/>
                    <a:pt x="10803"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6" name="Shape 32438">
              <a:extLst>
                <a:ext uri="{FF2B5EF4-FFF2-40B4-BE49-F238E27FC236}">
                  <a16:creationId xmlns:a16="http://schemas.microsoft.com/office/drawing/2014/main" xmlns="" id="{6358FF21-38F0-4A67-A61B-2BB889C5D5EB}"/>
                </a:ext>
              </a:extLst>
            </p:cNvPr>
            <p:cNvSpPr/>
            <p:nvPr/>
          </p:nvSpPr>
          <p:spPr>
            <a:xfrm flipH="1">
              <a:off x="6489651" y="3137426"/>
              <a:ext cx="547674" cy="1606704"/>
            </a:xfrm>
            <a:custGeom>
              <a:avLst/>
              <a:gdLst/>
              <a:ahLst/>
              <a:cxnLst>
                <a:cxn ang="0">
                  <a:pos x="wd2" y="hd2"/>
                </a:cxn>
                <a:cxn ang="5400000">
                  <a:pos x="wd2" y="hd2"/>
                </a:cxn>
                <a:cxn ang="10800000">
                  <a:pos x="wd2" y="hd2"/>
                </a:cxn>
                <a:cxn ang="16200000">
                  <a:pos x="wd2" y="hd2"/>
                </a:cxn>
              </a:cxnLst>
              <a:rect l="0" t="0" r="r" b="b"/>
              <a:pathLst>
                <a:path w="21575" h="21600" extrusionOk="0">
                  <a:moveTo>
                    <a:pt x="16" y="0"/>
                  </a:moveTo>
                  <a:lnTo>
                    <a:pt x="16" y="7322"/>
                  </a:lnTo>
                  <a:lnTo>
                    <a:pt x="16" y="10276"/>
                  </a:lnTo>
                  <a:lnTo>
                    <a:pt x="16" y="15777"/>
                  </a:lnTo>
                  <a:lnTo>
                    <a:pt x="16" y="16684"/>
                  </a:lnTo>
                  <a:cubicBezTo>
                    <a:pt x="53" y="16986"/>
                    <a:pt x="53" y="17288"/>
                    <a:pt x="16" y="17590"/>
                  </a:cubicBezTo>
                  <a:cubicBezTo>
                    <a:pt x="-1" y="17726"/>
                    <a:pt x="-25" y="17864"/>
                    <a:pt x="75" y="17997"/>
                  </a:cubicBezTo>
                  <a:cubicBezTo>
                    <a:pt x="164" y="18115"/>
                    <a:pt x="349" y="18223"/>
                    <a:pt x="608" y="18308"/>
                  </a:cubicBezTo>
                  <a:cubicBezTo>
                    <a:pt x="2065" y="18723"/>
                    <a:pt x="3673" y="19131"/>
                    <a:pt x="5492" y="19515"/>
                  </a:cubicBezTo>
                  <a:cubicBezTo>
                    <a:pt x="10167" y="20500"/>
                    <a:pt x="15706" y="21180"/>
                    <a:pt x="21575" y="21600"/>
                  </a:cubicBezTo>
                  <a:lnTo>
                    <a:pt x="21575" y="17930"/>
                  </a:lnTo>
                  <a:lnTo>
                    <a:pt x="21575" y="7042"/>
                  </a:lnTo>
                  <a:lnTo>
                    <a:pt x="21575" y="2760"/>
                  </a:lnTo>
                  <a:cubicBezTo>
                    <a:pt x="14425" y="2363"/>
                    <a:pt x="7621" y="1620"/>
                    <a:pt x="2010" y="458"/>
                  </a:cubicBezTo>
                  <a:cubicBezTo>
                    <a:pt x="1300" y="311"/>
                    <a:pt x="667" y="154"/>
                    <a:pt x="16" y="0"/>
                  </a:cubicBezTo>
                  <a:close/>
                </a:path>
              </a:pathLst>
            </a:cu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7" name="Shape 32440">
              <a:extLst>
                <a:ext uri="{FF2B5EF4-FFF2-40B4-BE49-F238E27FC236}">
                  <a16:creationId xmlns:a16="http://schemas.microsoft.com/office/drawing/2014/main" xmlns="" id="{9FEE768C-08EB-4DD7-BC88-933BF5AC452C}"/>
                </a:ext>
              </a:extLst>
            </p:cNvPr>
            <p:cNvSpPr/>
            <p:nvPr/>
          </p:nvSpPr>
          <p:spPr>
            <a:xfrm flipH="1">
              <a:off x="6110371" y="2174774"/>
              <a:ext cx="440041" cy="8734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413"/>
                  </a:lnTo>
                  <a:cubicBezTo>
                    <a:pt x="6114" y="18413"/>
                    <a:pt x="12236" y="18944"/>
                    <a:pt x="16900" y="20018"/>
                  </a:cubicBezTo>
                  <a:cubicBezTo>
                    <a:pt x="18943" y="20488"/>
                    <a:pt x="20452" y="21029"/>
                    <a:pt x="21600" y="21600"/>
                  </a:cubicBezTo>
                  <a:lnTo>
                    <a:pt x="21600" y="5999"/>
                  </a:lnTo>
                  <a:lnTo>
                    <a:pt x="21577" y="6010"/>
                  </a:lnTo>
                  <a:lnTo>
                    <a:pt x="0" y="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8" name="Shape 32441">
              <a:extLst>
                <a:ext uri="{FF2B5EF4-FFF2-40B4-BE49-F238E27FC236}">
                  <a16:creationId xmlns:a16="http://schemas.microsoft.com/office/drawing/2014/main" xmlns="" id="{CB3AC143-1859-41F7-8A6F-BDC0A6A082A2}"/>
                </a:ext>
              </a:extLst>
            </p:cNvPr>
            <p:cNvSpPr/>
            <p:nvPr/>
          </p:nvSpPr>
          <p:spPr>
            <a:xfrm flipH="1">
              <a:off x="5726726" y="2128821"/>
              <a:ext cx="824392" cy="288882"/>
            </a:xfrm>
            <a:custGeom>
              <a:avLst/>
              <a:gdLst/>
              <a:ahLst/>
              <a:cxnLst>
                <a:cxn ang="0">
                  <a:pos x="wd2" y="hd2"/>
                </a:cxn>
                <a:cxn ang="5400000">
                  <a:pos x="wd2" y="hd2"/>
                </a:cxn>
                <a:cxn ang="10800000">
                  <a:pos x="wd2" y="hd2"/>
                </a:cxn>
                <a:cxn ang="16200000">
                  <a:pos x="wd2" y="hd2"/>
                </a:cxn>
              </a:cxnLst>
              <a:rect l="0" t="0" r="r" b="b"/>
              <a:pathLst>
                <a:path w="21600" h="21454" extrusionOk="0">
                  <a:moveTo>
                    <a:pt x="21600" y="3291"/>
                  </a:moveTo>
                  <a:cubicBezTo>
                    <a:pt x="18360" y="1250"/>
                    <a:pt x="15035" y="150"/>
                    <a:pt x="11693" y="14"/>
                  </a:cubicBezTo>
                  <a:cubicBezTo>
                    <a:pt x="7749" y="-146"/>
                    <a:pt x="3816" y="1038"/>
                    <a:pt x="0" y="3528"/>
                  </a:cubicBezTo>
                  <a:lnTo>
                    <a:pt x="11686" y="21454"/>
                  </a:lnTo>
                  <a:lnTo>
                    <a:pt x="21600" y="3291"/>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9" name="Shape 32442">
              <a:extLst>
                <a:ext uri="{FF2B5EF4-FFF2-40B4-BE49-F238E27FC236}">
                  <a16:creationId xmlns:a16="http://schemas.microsoft.com/office/drawing/2014/main" xmlns="" id="{C077CFBA-470A-499D-8CC2-ACBE8C32059B}"/>
                </a:ext>
              </a:extLst>
            </p:cNvPr>
            <p:cNvSpPr/>
            <p:nvPr/>
          </p:nvSpPr>
          <p:spPr>
            <a:xfrm flipH="1">
              <a:off x="5729768" y="2174720"/>
              <a:ext cx="380513" cy="9276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9" y="5662"/>
                  </a:lnTo>
                  <a:lnTo>
                    <a:pt x="0" y="5650"/>
                  </a:lnTo>
                  <a:lnTo>
                    <a:pt x="0" y="15711"/>
                  </a:lnTo>
                  <a:lnTo>
                    <a:pt x="15" y="15705"/>
                  </a:lnTo>
                  <a:lnTo>
                    <a:pt x="21600" y="21385"/>
                  </a:lnTo>
                  <a:lnTo>
                    <a:pt x="21600" y="0"/>
                  </a:lnTo>
                  <a:close/>
                  <a:moveTo>
                    <a:pt x="21600" y="21403"/>
                  </a:moveTo>
                  <a:cubicBezTo>
                    <a:pt x="21408" y="21421"/>
                    <a:pt x="21210" y="21427"/>
                    <a:pt x="21017" y="21445"/>
                  </a:cubicBezTo>
                  <a:cubicBezTo>
                    <a:pt x="21210" y="21498"/>
                    <a:pt x="21411" y="21543"/>
                    <a:pt x="21600" y="21600"/>
                  </a:cubicBezTo>
                  <a:lnTo>
                    <a:pt x="21600" y="21403"/>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0" name="Shape 32444">
              <a:extLst>
                <a:ext uri="{FF2B5EF4-FFF2-40B4-BE49-F238E27FC236}">
                  <a16:creationId xmlns:a16="http://schemas.microsoft.com/office/drawing/2014/main" xmlns="" id="{FEE337B3-A1A1-4E8E-B8B5-6B20C7A5103B}"/>
                </a:ext>
              </a:extLst>
            </p:cNvPr>
            <p:cNvSpPr/>
            <p:nvPr/>
          </p:nvSpPr>
          <p:spPr>
            <a:xfrm flipH="1">
              <a:off x="6110370" y="2321609"/>
              <a:ext cx="172150" cy="6379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58" y="21600"/>
                  </a:lnTo>
                  <a:lnTo>
                    <a:pt x="21600" y="17860"/>
                  </a:lnTo>
                  <a:lnTo>
                    <a:pt x="21600" y="3164"/>
                  </a:lnTo>
                  <a:lnTo>
                    <a:pt x="116" y="0"/>
                  </a:lnTo>
                  <a:lnTo>
                    <a:pt x="0" y="0"/>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1" name="Shape 32445">
              <a:extLst>
                <a:ext uri="{FF2B5EF4-FFF2-40B4-BE49-F238E27FC236}">
                  <a16:creationId xmlns:a16="http://schemas.microsoft.com/office/drawing/2014/main" xmlns="" id="{9F4581F4-D879-49FA-BAD5-6E75FC70570C}"/>
                </a:ext>
              </a:extLst>
            </p:cNvPr>
            <p:cNvSpPr/>
            <p:nvPr/>
          </p:nvSpPr>
          <p:spPr>
            <a:xfrm flipH="1">
              <a:off x="5949266" y="2295635"/>
              <a:ext cx="333254" cy="122176"/>
            </a:xfrm>
            <a:custGeom>
              <a:avLst/>
              <a:gdLst/>
              <a:ahLst/>
              <a:cxnLst>
                <a:cxn ang="0">
                  <a:pos x="wd2" y="hd2"/>
                </a:cxn>
                <a:cxn ang="5400000">
                  <a:pos x="wd2" y="hd2"/>
                </a:cxn>
                <a:cxn ang="10800000">
                  <a:pos x="wd2" y="hd2"/>
                </a:cxn>
                <a:cxn ang="16200000">
                  <a:pos x="wd2" y="hd2"/>
                </a:cxn>
              </a:cxnLst>
              <a:rect l="0" t="0" r="r" b="b"/>
              <a:pathLst>
                <a:path w="21600" h="21327" extrusionOk="0">
                  <a:moveTo>
                    <a:pt x="12322" y="34"/>
                  </a:moveTo>
                  <a:cubicBezTo>
                    <a:pt x="8173" y="-273"/>
                    <a:pt x="4067" y="1501"/>
                    <a:pt x="0" y="4454"/>
                  </a:cubicBezTo>
                  <a:lnTo>
                    <a:pt x="11486" y="21327"/>
                  </a:lnTo>
                  <a:lnTo>
                    <a:pt x="21600" y="3811"/>
                  </a:lnTo>
                  <a:cubicBezTo>
                    <a:pt x="18535" y="1738"/>
                    <a:pt x="15440" y="265"/>
                    <a:pt x="12322" y="34"/>
                  </a:cubicBezTo>
                  <a:close/>
                </a:path>
              </a:pathLst>
            </a:custGeom>
            <a:solidFill>
              <a:schemeClr val="accent4"/>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2" name="Shape 32446">
              <a:extLst>
                <a:ext uri="{FF2B5EF4-FFF2-40B4-BE49-F238E27FC236}">
                  <a16:creationId xmlns:a16="http://schemas.microsoft.com/office/drawing/2014/main" xmlns="" id="{94D43939-D493-4829-BFF1-48AF146BD8C2}"/>
                </a:ext>
              </a:extLst>
            </p:cNvPr>
            <p:cNvSpPr/>
            <p:nvPr/>
          </p:nvSpPr>
          <p:spPr>
            <a:xfrm>
              <a:off x="5947368" y="2318041"/>
              <a:ext cx="163002" cy="636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0" y="21600"/>
                  </a:lnTo>
                  <a:lnTo>
                    <a:pt x="61" y="21600"/>
                  </a:lnTo>
                  <a:lnTo>
                    <a:pt x="21600" y="18034"/>
                  </a:lnTo>
                  <a:lnTo>
                    <a:pt x="21600" y="3294"/>
                  </a:lnTo>
                  <a:lnTo>
                    <a:pt x="122" y="0"/>
                  </a:lnTo>
                  <a:lnTo>
                    <a:pt x="0" y="0"/>
                  </a:lnTo>
                  <a:close/>
                </a:path>
              </a:pathLst>
            </a:custGeom>
            <a:solidFill>
              <a:schemeClr val="accent4">
                <a:lumMod val="50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32449">
              <a:extLst>
                <a:ext uri="{FF2B5EF4-FFF2-40B4-BE49-F238E27FC236}">
                  <a16:creationId xmlns:a16="http://schemas.microsoft.com/office/drawing/2014/main" xmlns="" id="{E029F4F0-5D52-49A2-A402-D2144B848FCF}"/>
                </a:ext>
              </a:extLst>
            </p:cNvPr>
            <p:cNvSpPr/>
            <p:nvPr/>
          </p:nvSpPr>
          <p:spPr>
            <a:xfrm flipH="1">
              <a:off x="5729477" y="3087536"/>
              <a:ext cx="760864" cy="1700666"/>
            </a:xfrm>
            <a:custGeom>
              <a:avLst/>
              <a:gdLst/>
              <a:ahLst/>
              <a:cxnLst>
                <a:cxn ang="0">
                  <a:pos x="wd2" y="hd2"/>
                </a:cxn>
                <a:cxn ang="5400000">
                  <a:pos x="wd2" y="hd2"/>
                </a:cxn>
                <a:cxn ang="10800000">
                  <a:pos x="wd2" y="hd2"/>
                </a:cxn>
                <a:cxn ang="16200000">
                  <a:pos x="wd2" y="hd2"/>
                </a:cxn>
              </a:cxnLst>
              <a:rect l="0" t="0" r="r" b="b"/>
              <a:pathLst>
                <a:path w="21600" h="21423" extrusionOk="0">
                  <a:moveTo>
                    <a:pt x="0" y="0"/>
                  </a:moveTo>
                  <a:lnTo>
                    <a:pt x="0" y="10442"/>
                  </a:lnTo>
                  <a:lnTo>
                    <a:pt x="0" y="19111"/>
                  </a:lnTo>
                  <a:lnTo>
                    <a:pt x="0" y="20856"/>
                  </a:lnTo>
                  <a:cubicBezTo>
                    <a:pt x="105" y="20866"/>
                    <a:pt x="154" y="20879"/>
                    <a:pt x="261" y="20891"/>
                  </a:cubicBezTo>
                  <a:cubicBezTo>
                    <a:pt x="6656" y="21600"/>
                    <a:pt x="14944" y="21600"/>
                    <a:pt x="21339" y="20891"/>
                  </a:cubicBezTo>
                  <a:cubicBezTo>
                    <a:pt x="21447" y="20879"/>
                    <a:pt x="21495" y="20866"/>
                    <a:pt x="21600" y="20856"/>
                  </a:cubicBezTo>
                  <a:lnTo>
                    <a:pt x="21600" y="19111"/>
                  </a:lnTo>
                  <a:lnTo>
                    <a:pt x="21600" y="10442"/>
                  </a:lnTo>
                  <a:lnTo>
                    <a:pt x="21600" y="12"/>
                  </a:lnTo>
                  <a:cubicBezTo>
                    <a:pt x="21274" y="57"/>
                    <a:pt x="20986" y="103"/>
                    <a:pt x="20607" y="145"/>
                  </a:cubicBezTo>
                  <a:cubicBezTo>
                    <a:pt x="15212" y="747"/>
                    <a:pt x="6454" y="747"/>
                    <a:pt x="1058" y="145"/>
                  </a:cubicBezTo>
                  <a:cubicBezTo>
                    <a:pt x="653" y="100"/>
                    <a:pt x="344" y="49"/>
                    <a:pt x="0" y="0"/>
                  </a:cubicBezTo>
                  <a:close/>
                </a:path>
              </a:pathLst>
            </a:cu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4" name="Shape 32450">
              <a:extLst>
                <a:ext uri="{FF2B5EF4-FFF2-40B4-BE49-F238E27FC236}">
                  <a16:creationId xmlns:a16="http://schemas.microsoft.com/office/drawing/2014/main" xmlns="" id="{2B5BC520-438F-4A39-AD29-797C62052FF5}"/>
                </a:ext>
              </a:extLst>
            </p:cNvPr>
            <p:cNvSpPr/>
            <p:nvPr/>
          </p:nvSpPr>
          <p:spPr>
            <a:xfrm rot="10800000">
              <a:off x="5729016" y="2849099"/>
              <a:ext cx="761787" cy="288691"/>
            </a:xfrm>
            <a:custGeom>
              <a:avLst/>
              <a:gdLst/>
              <a:ahLst/>
              <a:cxnLst>
                <a:cxn ang="0">
                  <a:pos x="wd2" y="hd2"/>
                </a:cxn>
                <a:cxn ang="5400000">
                  <a:pos x="wd2" y="hd2"/>
                </a:cxn>
                <a:cxn ang="10800000">
                  <a:pos x="wd2" y="hd2"/>
                </a:cxn>
                <a:cxn ang="16200000">
                  <a:pos x="wd2" y="hd2"/>
                </a:cxn>
              </a:cxnLst>
              <a:rect l="0" t="0" r="r" b="b"/>
              <a:pathLst>
                <a:path w="21600" h="21573" extrusionOk="0">
                  <a:moveTo>
                    <a:pt x="21600" y="3298"/>
                  </a:moveTo>
                  <a:cubicBezTo>
                    <a:pt x="18056" y="1165"/>
                    <a:pt x="14435" y="60"/>
                    <a:pt x="10800" y="2"/>
                  </a:cubicBezTo>
                  <a:cubicBezTo>
                    <a:pt x="8982" y="-27"/>
                    <a:pt x="7163" y="207"/>
                    <a:pt x="5359" y="794"/>
                  </a:cubicBezTo>
                  <a:cubicBezTo>
                    <a:pt x="3548" y="1383"/>
                    <a:pt x="1757" y="2327"/>
                    <a:pt x="0" y="3616"/>
                  </a:cubicBezTo>
                  <a:lnTo>
                    <a:pt x="10793" y="21573"/>
                  </a:lnTo>
                  <a:lnTo>
                    <a:pt x="21600" y="3298"/>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grpSp>
      <p:sp>
        <p:nvSpPr>
          <p:cNvPr id="26" name="TextBox 28">
            <a:extLst>
              <a:ext uri="{FF2B5EF4-FFF2-40B4-BE49-F238E27FC236}">
                <a16:creationId xmlns:a16="http://schemas.microsoft.com/office/drawing/2014/main" xmlns="" id="{FEBCB194-C84F-499C-84CB-756EBA395C30}"/>
              </a:ext>
            </a:extLst>
          </p:cNvPr>
          <p:cNvSpPr txBox="1"/>
          <p:nvPr/>
        </p:nvSpPr>
        <p:spPr>
          <a:xfrm>
            <a:off x="3521532" y="1368151"/>
            <a:ext cx="1983235" cy="338554"/>
          </a:xfrm>
          <a:prstGeom prst="rect">
            <a:avLst/>
          </a:prstGeom>
          <a:solidFill>
            <a:srgbClr val="EC2179"/>
          </a:solidFill>
        </p:spPr>
        <p:txBody>
          <a:bodyPr wrap="none" rtlCol="0" anchor="b" anchorCtr="0">
            <a:spAutoFit/>
          </a:bodyPr>
          <a:lstStyle/>
          <a:p>
            <a:pPr algn="ctr"/>
            <a:r>
              <a:rPr lang="en-GB" sz="1600" b="1" dirty="0">
                <a:solidFill>
                  <a:schemeClr val="bg1"/>
                </a:solidFill>
                <a:latin typeface="+mj-lt"/>
                <a:ea typeface="League Spartan" charset="0"/>
                <a:cs typeface="Poppins" pitchFamily="2" charset="77"/>
              </a:rPr>
              <a:t>1. Definir el problema</a:t>
            </a:r>
          </a:p>
        </p:txBody>
      </p:sp>
      <p:sp>
        <p:nvSpPr>
          <p:cNvPr id="27" name="Subtitle 2">
            <a:extLst>
              <a:ext uri="{FF2B5EF4-FFF2-40B4-BE49-F238E27FC236}">
                <a16:creationId xmlns:a16="http://schemas.microsoft.com/office/drawing/2014/main" xmlns="" id="{6A6B6B76-B534-4FBC-81BD-69CA55D45894}"/>
              </a:ext>
            </a:extLst>
          </p:cNvPr>
          <p:cNvSpPr txBox="1">
            <a:spLocks/>
          </p:cNvSpPr>
          <p:nvPr/>
        </p:nvSpPr>
        <p:spPr>
          <a:xfrm>
            <a:off x="3632981" y="3293027"/>
            <a:ext cx="1653668"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¿Por qué nuestro servicio de atención al cliente es deficiente?</a:t>
            </a:r>
          </a:p>
        </p:txBody>
      </p:sp>
      <p:sp>
        <p:nvSpPr>
          <p:cNvPr id="48" name="TextBox 28">
            <a:extLst>
              <a:ext uri="{FF2B5EF4-FFF2-40B4-BE49-F238E27FC236}">
                <a16:creationId xmlns:a16="http://schemas.microsoft.com/office/drawing/2014/main" xmlns="" id="{DF590E01-C463-4E59-B314-26721BC2A11A}"/>
              </a:ext>
            </a:extLst>
          </p:cNvPr>
          <p:cNvSpPr txBox="1"/>
          <p:nvPr/>
        </p:nvSpPr>
        <p:spPr>
          <a:xfrm>
            <a:off x="7842858" y="1399400"/>
            <a:ext cx="2348528" cy="338554"/>
          </a:xfrm>
          <a:prstGeom prst="rect">
            <a:avLst/>
          </a:prstGeom>
          <a:solidFill>
            <a:srgbClr val="EC2179"/>
          </a:solidFill>
        </p:spPr>
        <p:txBody>
          <a:bodyPr wrap="none" rtlCol="0" anchor="b" anchorCtr="0">
            <a:spAutoFit/>
          </a:bodyPr>
          <a:lstStyle/>
          <a:p>
            <a:pPr algn="ctr"/>
            <a:r>
              <a:rPr lang="en-GB" sz="1600" b="1" dirty="0">
                <a:solidFill>
                  <a:schemeClr val="bg1"/>
                </a:solidFill>
                <a:latin typeface="+mj-lt"/>
                <a:ea typeface="League Spartan" charset="0"/>
                <a:cs typeface="Poppins" pitchFamily="2" charset="77"/>
              </a:rPr>
              <a:t>2. Lluvia de ideas sobre las causas principales</a:t>
            </a:r>
          </a:p>
        </p:txBody>
      </p:sp>
      <p:grpSp>
        <p:nvGrpSpPr>
          <p:cNvPr id="119" name="Gruppieren 118">
            <a:extLst>
              <a:ext uri="{FF2B5EF4-FFF2-40B4-BE49-F238E27FC236}">
                <a16:creationId xmlns:a16="http://schemas.microsoft.com/office/drawing/2014/main" xmlns="" id="{1391572B-6B85-4D06-A233-5C32DC6C4206}"/>
              </a:ext>
            </a:extLst>
          </p:cNvPr>
          <p:cNvGrpSpPr/>
          <p:nvPr/>
        </p:nvGrpSpPr>
        <p:grpSpPr>
          <a:xfrm>
            <a:off x="8542128" y="2062783"/>
            <a:ext cx="1100049" cy="1133623"/>
            <a:chOff x="7898976" y="2398555"/>
            <a:chExt cx="1102853" cy="1024919"/>
          </a:xfrm>
        </p:grpSpPr>
        <p:sp>
          <p:nvSpPr>
            <p:cNvPr id="78" name="Freeform 29">
              <a:extLst>
                <a:ext uri="{FF2B5EF4-FFF2-40B4-BE49-F238E27FC236}">
                  <a16:creationId xmlns:a16="http://schemas.microsoft.com/office/drawing/2014/main" xmlns="" id="{059C2549-9D1D-4EA3-885C-F657432710D7}"/>
                </a:ext>
              </a:extLst>
            </p:cNvPr>
            <p:cNvSpPr>
              <a:spLocks noChangeArrowheads="1"/>
            </p:cNvSpPr>
            <p:nvPr/>
          </p:nvSpPr>
          <p:spPr bwMode="auto">
            <a:xfrm>
              <a:off x="7902134" y="3068506"/>
              <a:ext cx="1055428" cy="165451"/>
            </a:xfrm>
            <a:custGeom>
              <a:avLst/>
              <a:gdLst>
                <a:gd name="T0" fmla="*/ 1997 w 1998"/>
                <a:gd name="T1" fmla="*/ 0 h 729"/>
                <a:gd name="T2" fmla="*/ 1293 w 1998"/>
                <a:gd name="T3" fmla="*/ 728 h 729"/>
                <a:gd name="T4" fmla="*/ 399 w 1998"/>
                <a:gd name="T5" fmla="*/ 380 h 729"/>
                <a:gd name="T6" fmla="*/ 0 w 1998"/>
                <a:gd name="T7" fmla="*/ 13 h 729"/>
                <a:gd name="T8" fmla="*/ 1997 w 1998"/>
                <a:gd name="T9" fmla="*/ 0 h 729"/>
              </a:gdLst>
              <a:ahLst/>
              <a:cxnLst>
                <a:cxn ang="0">
                  <a:pos x="T0" y="T1"/>
                </a:cxn>
                <a:cxn ang="0">
                  <a:pos x="T2" y="T3"/>
                </a:cxn>
                <a:cxn ang="0">
                  <a:pos x="T4" y="T5"/>
                </a:cxn>
                <a:cxn ang="0">
                  <a:pos x="T6" y="T7"/>
                </a:cxn>
                <a:cxn ang="0">
                  <a:pos x="T8" y="T9"/>
                </a:cxn>
              </a:cxnLst>
              <a:rect l="0" t="0" r="r" b="b"/>
              <a:pathLst>
                <a:path w="1998" h="729">
                  <a:moveTo>
                    <a:pt x="1997" y="0"/>
                  </a:moveTo>
                  <a:lnTo>
                    <a:pt x="1293" y="728"/>
                  </a:lnTo>
                  <a:lnTo>
                    <a:pt x="399" y="380"/>
                  </a:lnTo>
                  <a:lnTo>
                    <a:pt x="0" y="13"/>
                  </a:lnTo>
                  <a:lnTo>
                    <a:pt x="1997"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79" name="Freeform 30">
              <a:extLst>
                <a:ext uri="{FF2B5EF4-FFF2-40B4-BE49-F238E27FC236}">
                  <a16:creationId xmlns:a16="http://schemas.microsoft.com/office/drawing/2014/main" xmlns="" id="{1A50AA8C-CBC4-4097-8294-D7E7A708C38F}"/>
                </a:ext>
              </a:extLst>
            </p:cNvPr>
            <p:cNvSpPr>
              <a:spLocks noChangeArrowheads="1"/>
            </p:cNvSpPr>
            <p:nvPr/>
          </p:nvSpPr>
          <p:spPr bwMode="auto">
            <a:xfrm>
              <a:off x="7902134" y="2963218"/>
              <a:ext cx="1055428" cy="108295"/>
            </a:xfrm>
            <a:custGeom>
              <a:avLst/>
              <a:gdLst>
                <a:gd name="T0" fmla="*/ 0 w 1998"/>
                <a:gd name="T1" fmla="*/ 474 h 475"/>
                <a:gd name="T2" fmla="*/ 1997 w 1998"/>
                <a:gd name="T3" fmla="*/ 461 h 475"/>
                <a:gd name="T4" fmla="*/ 1892 w 1998"/>
                <a:gd name="T5" fmla="*/ 0 h 475"/>
                <a:gd name="T6" fmla="*/ 0 w 1998"/>
                <a:gd name="T7" fmla="*/ 474 h 475"/>
              </a:gdLst>
              <a:ahLst/>
              <a:cxnLst>
                <a:cxn ang="0">
                  <a:pos x="T0" y="T1"/>
                </a:cxn>
                <a:cxn ang="0">
                  <a:pos x="T2" y="T3"/>
                </a:cxn>
                <a:cxn ang="0">
                  <a:pos x="T4" y="T5"/>
                </a:cxn>
                <a:cxn ang="0">
                  <a:pos x="T6" y="T7"/>
                </a:cxn>
              </a:cxnLst>
              <a:rect l="0" t="0" r="r" b="b"/>
              <a:pathLst>
                <a:path w="1998" h="475">
                  <a:moveTo>
                    <a:pt x="0" y="474"/>
                  </a:moveTo>
                  <a:lnTo>
                    <a:pt x="1997" y="461"/>
                  </a:lnTo>
                  <a:lnTo>
                    <a:pt x="1892" y="0"/>
                  </a:lnTo>
                  <a:lnTo>
                    <a:pt x="0" y="474"/>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84" name="Freeform 37">
              <a:extLst>
                <a:ext uri="{FF2B5EF4-FFF2-40B4-BE49-F238E27FC236}">
                  <a16:creationId xmlns:a16="http://schemas.microsoft.com/office/drawing/2014/main" xmlns="" id="{B09F581C-ADA4-414B-A7E3-0942879292BB}"/>
                </a:ext>
              </a:extLst>
            </p:cNvPr>
            <p:cNvSpPr>
              <a:spLocks noChangeArrowheads="1"/>
            </p:cNvSpPr>
            <p:nvPr/>
          </p:nvSpPr>
          <p:spPr bwMode="auto">
            <a:xfrm>
              <a:off x="7902133" y="2398555"/>
              <a:ext cx="1099694" cy="67584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89" name="Freeform 43">
              <a:extLst>
                <a:ext uri="{FF2B5EF4-FFF2-40B4-BE49-F238E27FC236}">
                  <a16:creationId xmlns:a16="http://schemas.microsoft.com/office/drawing/2014/main" xmlns="" id="{929AD3AB-6619-4D87-AF5D-0C4572ED2434}"/>
                </a:ext>
              </a:extLst>
            </p:cNvPr>
            <p:cNvSpPr>
              <a:spLocks noChangeArrowheads="1"/>
            </p:cNvSpPr>
            <p:nvPr/>
          </p:nvSpPr>
          <p:spPr bwMode="auto">
            <a:xfrm>
              <a:off x="8111822" y="3154741"/>
              <a:ext cx="472962" cy="268733"/>
            </a:xfrm>
            <a:custGeom>
              <a:avLst/>
              <a:gdLst>
                <a:gd name="T0" fmla="*/ 0 w 895"/>
                <a:gd name="T1" fmla="*/ 0 h 1184"/>
                <a:gd name="T2" fmla="*/ 696 w 895"/>
                <a:gd name="T3" fmla="*/ 1183 h 1184"/>
                <a:gd name="T4" fmla="*/ 894 w 895"/>
                <a:gd name="T5" fmla="*/ 348 h 1184"/>
                <a:gd name="T6" fmla="*/ 0 w 895"/>
                <a:gd name="T7" fmla="*/ 0 h 1184"/>
              </a:gdLst>
              <a:ahLst/>
              <a:cxnLst>
                <a:cxn ang="0">
                  <a:pos x="T0" y="T1"/>
                </a:cxn>
                <a:cxn ang="0">
                  <a:pos x="T2" y="T3"/>
                </a:cxn>
                <a:cxn ang="0">
                  <a:pos x="T4" y="T5"/>
                </a:cxn>
                <a:cxn ang="0">
                  <a:pos x="T6" y="T7"/>
                </a:cxn>
              </a:cxnLst>
              <a:rect l="0" t="0" r="r" b="b"/>
              <a:pathLst>
                <a:path w="895" h="1184">
                  <a:moveTo>
                    <a:pt x="0" y="0"/>
                  </a:moveTo>
                  <a:lnTo>
                    <a:pt x="696" y="1183"/>
                  </a:lnTo>
                  <a:lnTo>
                    <a:pt x="894" y="348"/>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93" name="TextBox 31">
              <a:extLst>
                <a:ext uri="{FF2B5EF4-FFF2-40B4-BE49-F238E27FC236}">
                  <a16:creationId xmlns:a16="http://schemas.microsoft.com/office/drawing/2014/main" xmlns="" id="{BA135465-3BD6-40E3-8BB6-286282A994FA}"/>
                </a:ext>
              </a:extLst>
            </p:cNvPr>
            <p:cNvSpPr txBox="1"/>
            <p:nvPr/>
          </p:nvSpPr>
          <p:spPr>
            <a:xfrm>
              <a:off x="7898976" y="2495750"/>
              <a:ext cx="1102853" cy="431309"/>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líneas telefónicas</a:t>
              </a:r>
            </a:p>
          </p:txBody>
        </p:sp>
      </p:grpSp>
      <p:grpSp>
        <p:nvGrpSpPr>
          <p:cNvPr id="120" name="Gruppieren 119">
            <a:extLst>
              <a:ext uri="{FF2B5EF4-FFF2-40B4-BE49-F238E27FC236}">
                <a16:creationId xmlns:a16="http://schemas.microsoft.com/office/drawing/2014/main" xmlns="" id="{18E9BA5D-F796-44DE-B595-70A20C3581A2}"/>
              </a:ext>
            </a:extLst>
          </p:cNvPr>
          <p:cNvGrpSpPr/>
          <p:nvPr/>
        </p:nvGrpSpPr>
        <p:grpSpPr>
          <a:xfrm>
            <a:off x="9786034" y="2118459"/>
            <a:ext cx="1100049" cy="857733"/>
            <a:chOff x="9404081" y="2398555"/>
            <a:chExt cx="1102853" cy="775484"/>
          </a:xfrm>
        </p:grpSpPr>
        <p:sp>
          <p:nvSpPr>
            <p:cNvPr id="80" name="Freeform 31">
              <a:extLst>
                <a:ext uri="{FF2B5EF4-FFF2-40B4-BE49-F238E27FC236}">
                  <a16:creationId xmlns:a16="http://schemas.microsoft.com/office/drawing/2014/main" xmlns="" id="{534122F0-DF9A-4254-BDFE-AB8DDBE06DDE}"/>
                </a:ext>
              </a:extLst>
            </p:cNvPr>
            <p:cNvSpPr>
              <a:spLocks noChangeArrowheads="1"/>
            </p:cNvSpPr>
            <p:nvPr/>
          </p:nvSpPr>
          <p:spPr bwMode="auto">
            <a:xfrm>
              <a:off x="9581764" y="3034536"/>
              <a:ext cx="862049" cy="73200"/>
            </a:xfrm>
            <a:custGeom>
              <a:avLst/>
              <a:gdLst>
                <a:gd name="T0" fmla="*/ 0 w 1631"/>
                <a:gd name="T1" fmla="*/ 0 h 322"/>
                <a:gd name="T2" fmla="*/ 750 w 1631"/>
                <a:gd name="T3" fmla="*/ 321 h 322"/>
                <a:gd name="T4" fmla="*/ 1585 w 1631"/>
                <a:gd name="T5" fmla="*/ 268 h 322"/>
                <a:gd name="T6" fmla="*/ 1630 w 1631"/>
                <a:gd name="T7" fmla="*/ 53 h 322"/>
                <a:gd name="T8" fmla="*/ 0 w 1631"/>
                <a:gd name="T9" fmla="*/ 0 h 322"/>
              </a:gdLst>
              <a:ahLst/>
              <a:cxnLst>
                <a:cxn ang="0">
                  <a:pos x="T0" y="T1"/>
                </a:cxn>
                <a:cxn ang="0">
                  <a:pos x="T2" y="T3"/>
                </a:cxn>
                <a:cxn ang="0">
                  <a:pos x="T4" y="T5"/>
                </a:cxn>
                <a:cxn ang="0">
                  <a:pos x="T6" y="T7"/>
                </a:cxn>
                <a:cxn ang="0">
                  <a:pos x="T8" y="T9"/>
                </a:cxn>
              </a:cxnLst>
              <a:rect l="0" t="0" r="r" b="b"/>
              <a:pathLst>
                <a:path w="1631" h="322">
                  <a:moveTo>
                    <a:pt x="0" y="0"/>
                  </a:moveTo>
                  <a:lnTo>
                    <a:pt x="750" y="321"/>
                  </a:lnTo>
                  <a:lnTo>
                    <a:pt x="1585" y="268"/>
                  </a:lnTo>
                  <a:lnTo>
                    <a:pt x="1630" y="53"/>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81" name="Freeform 33">
              <a:extLst>
                <a:ext uri="{FF2B5EF4-FFF2-40B4-BE49-F238E27FC236}">
                  <a16:creationId xmlns:a16="http://schemas.microsoft.com/office/drawing/2014/main" xmlns="" id="{4877D113-EBAC-4496-B14F-98D0271483C0}"/>
                </a:ext>
              </a:extLst>
            </p:cNvPr>
            <p:cNvSpPr>
              <a:spLocks noChangeArrowheads="1"/>
            </p:cNvSpPr>
            <p:nvPr/>
          </p:nvSpPr>
          <p:spPr bwMode="auto">
            <a:xfrm>
              <a:off x="9977840" y="3092818"/>
              <a:ext cx="442673" cy="81221"/>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82" name="Freeform 34">
              <a:extLst>
                <a:ext uri="{FF2B5EF4-FFF2-40B4-BE49-F238E27FC236}">
                  <a16:creationId xmlns:a16="http://schemas.microsoft.com/office/drawing/2014/main" xmlns="" id="{17A8553F-5FC4-4DD8-802E-F41DD00E9251}"/>
                </a:ext>
              </a:extLst>
            </p:cNvPr>
            <p:cNvSpPr>
              <a:spLocks noChangeArrowheads="1"/>
            </p:cNvSpPr>
            <p:nvPr/>
          </p:nvSpPr>
          <p:spPr bwMode="auto">
            <a:xfrm>
              <a:off x="9444302" y="2949180"/>
              <a:ext cx="999509" cy="101277"/>
            </a:xfrm>
            <a:custGeom>
              <a:avLst/>
              <a:gdLst>
                <a:gd name="T0" fmla="*/ 1890 w 1891"/>
                <a:gd name="T1" fmla="*/ 273 h 445"/>
                <a:gd name="T2" fmla="*/ 1890 w 1891"/>
                <a:gd name="T3" fmla="*/ 444 h 445"/>
                <a:gd name="T4" fmla="*/ 260 w 1891"/>
                <a:gd name="T5" fmla="*/ 391 h 445"/>
                <a:gd name="T6" fmla="*/ 0 w 1891"/>
                <a:gd name="T7" fmla="*/ 0 h 445"/>
                <a:gd name="T8" fmla="*/ 1890 w 1891"/>
                <a:gd name="T9" fmla="*/ 273 h 445"/>
              </a:gdLst>
              <a:ahLst/>
              <a:cxnLst>
                <a:cxn ang="0">
                  <a:pos x="T0" y="T1"/>
                </a:cxn>
                <a:cxn ang="0">
                  <a:pos x="T2" y="T3"/>
                </a:cxn>
                <a:cxn ang="0">
                  <a:pos x="T4" y="T5"/>
                </a:cxn>
                <a:cxn ang="0">
                  <a:pos x="T6" y="T7"/>
                </a:cxn>
                <a:cxn ang="0">
                  <a:pos x="T8" y="T9"/>
                </a:cxn>
              </a:cxnLst>
              <a:rect l="0" t="0" r="r" b="b"/>
              <a:pathLst>
                <a:path w="1891" h="445">
                  <a:moveTo>
                    <a:pt x="1890" y="273"/>
                  </a:moveTo>
                  <a:lnTo>
                    <a:pt x="1890" y="444"/>
                  </a:lnTo>
                  <a:lnTo>
                    <a:pt x="260" y="391"/>
                  </a:lnTo>
                  <a:lnTo>
                    <a:pt x="0" y="0"/>
                  </a:lnTo>
                  <a:lnTo>
                    <a:pt x="1890" y="273"/>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83" name="Freeform 35">
              <a:extLst>
                <a:ext uri="{FF2B5EF4-FFF2-40B4-BE49-F238E27FC236}">
                  <a16:creationId xmlns:a16="http://schemas.microsoft.com/office/drawing/2014/main" xmlns="" id="{8D797044-F20D-406D-8A33-6534269B2101}"/>
                </a:ext>
              </a:extLst>
            </p:cNvPr>
            <p:cNvSpPr>
              <a:spLocks noChangeArrowheads="1"/>
            </p:cNvSpPr>
            <p:nvPr/>
          </p:nvSpPr>
          <p:spPr bwMode="auto">
            <a:xfrm>
              <a:off x="9444302" y="2398555"/>
              <a:ext cx="1050766" cy="615680"/>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94" name="TextBox 35">
              <a:extLst>
                <a:ext uri="{FF2B5EF4-FFF2-40B4-BE49-F238E27FC236}">
                  <a16:creationId xmlns:a16="http://schemas.microsoft.com/office/drawing/2014/main" xmlns="" id="{8C1FFD5F-ABAF-4309-8C0E-BD2799E47D4D}"/>
                </a:ext>
              </a:extLst>
            </p:cNvPr>
            <p:cNvSpPr txBox="1"/>
            <p:nvPr/>
          </p:nvSpPr>
          <p:spPr>
            <a:xfrm>
              <a:off x="9404081" y="2495749"/>
              <a:ext cx="1102853" cy="431309"/>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 personal</a:t>
              </a:r>
            </a:p>
          </p:txBody>
        </p:sp>
      </p:grpSp>
      <p:grpSp>
        <p:nvGrpSpPr>
          <p:cNvPr id="121" name="Gruppieren 120">
            <a:extLst>
              <a:ext uri="{FF2B5EF4-FFF2-40B4-BE49-F238E27FC236}">
                <a16:creationId xmlns:a16="http://schemas.microsoft.com/office/drawing/2014/main" xmlns="" id="{9C859EB2-443F-4F2E-B47B-C69C6B278A83}"/>
              </a:ext>
            </a:extLst>
          </p:cNvPr>
          <p:cNvGrpSpPr/>
          <p:nvPr/>
        </p:nvGrpSpPr>
        <p:grpSpPr>
          <a:xfrm>
            <a:off x="10978168" y="2127889"/>
            <a:ext cx="1100049" cy="982924"/>
            <a:chOff x="10882373" y="2398555"/>
            <a:chExt cx="1102853" cy="888670"/>
          </a:xfrm>
        </p:grpSpPr>
        <p:sp>
          <p:nvSpPr>
            <p:cNvPr id="77" name="Freeform 28">
              <a:extLst>
                <a:ext uri="{FF2B5EF4-FFF2-40B4-BE49-F238E27FC236}">
                  <a16:creationId xmlns:a16="http://schemas.microsoft.com/office/drawing/2014/main" xmlns="" id="{AE0F6A14-7E4B-4F7E-99CA-69EFEA221C01}"/>
                </a:ext>
              </a:extLst>
            </p:cNvPr>
            <p:cNvSpPr>
              <a:spLocks noChangeArrowheads="1"/>
            </p:cNvSpPr>
            <p:nvPr/>
          </p:nvSpPr>
          <p:spPr bwMode="auto">
            <a:xfrm>
              <a:off x="10937542" y="2398555"/>
              <a:ext cx="999509" cy="675844"/>
            </a:xfrm>
            <a:custGeom>
              <a:avLst/>
              <a:gdLst>
                <a:gd name="T0" fmla="*/ 1892 w 1893"/>
                <a:gd name="T1" fmla="*/ 0 h 2974"/>
                <a:gd name="T2" fmla="*/ 0 w 1893"/>
                <a:gd name="T3" fmla="*/ 0 h 2974"/>
                <a:gd name="T4" fmla="*/ 0 w 1893"/>
                <a:gd name="T5" fmla="*/ 2973 h 2974"/>
                <a:gd name="T6" fmla="*/ 1892 w 1893"/>
                <a:gd name="T7" fmla="*/ 2973 h 2974"/>
                <a:gd name="T8" fmla="*/ 1892 w 1893"/>
                <a:gd name="T9" fmla="*/ 0 h 2974"/>
              </a:gdLst>
              <a:ahLst/>
              <a:cxnLst>
                <a:cxn ang="0">
                  <a:pos x="T0" y="T1"/>
                </a:cxn>
                <a:cxn ang="0">
                  <a:pos x="T2" y="T3"/>
                </a:cxn>
                <a:cxn ang="0">
                  <a:pos x="T4" y="T5"/>
                </a:cxn>
                <a:cxn ang="0">
                  <a:pos x="T6" y="T7"/>
                </a:cxn>
                <a:cxn ang="0">
                  <a:pos x="T8" y="T9"/>
                </a:cxn>
              </a:cxnLst>
              <a:rect l="0" t="0" r="r" b="b"/>
              <a:pathLst>
                <a:path w="1893" h="2974">
                  <a:moveTo>
                    <a:pt x="1892" y="0"/>
                  </a:moveTo>
                  <a:lnTo>
                    <a:pt x="0" y="0"/>
                  </a:lnTo>
                  <a:lnTo>
                    <a:pt x="0" y="2973"/>
                  </a:lnTo>
                  <a:lnTo>
                    <a:pt x="1892" y="2973"/>
                  </a:lnTo>
                  <a:lnTo>
                    <a:pt x="1892"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90" name="Freeform 44">
              <a:extLst>
                <a:ext uri="{FF2B5EF4-FFF2-40B4-BE49-F238E27FC236}">
                  <a16:creationId xmlns:a16="http://schemas.microsoft.com/office/drawing/2014/main" xmlns="" id="{426C2808-09C5-40EF-896F-5CB98CB3524A}"/>
                </a:ext>
              </a:extLst>
            </p:cNvPr>
            <p:cNvSpPr>
              <a:spLocks noChangeArrowheads="1"/>
            </p:cNvSpPr>
            <p:nvPr/>
          </p:nvSpPr>
          <p:spPr bwMode="auto">
            <a:xfrm>
              <a:off x="10937542" y="3071513"/>
              <a:ext cx="999509" cy="76208"/>
            </a:xfrm>
            <a:custGeom>
              <a:avLst/>
              <a:gdLst>
                <a:gd name="T0" fmla="*/ 0 w 1893"/>
                <a:gd name="T1" fmla="*/ 0 h 333"/>
                <a:gd name="T2" fmla="*/ 160 w 1893"/>
                <a:gd name="T3" fmla="*/ 161 h 333"/>
                <a:gd name="T4" fmla="*/ 1440 w 1893"/>
                <a:gd name="T5" fmla="*/ 332 h 333"/>
                <a:gd name="T6" fmla="*/ 1892 w 1893"/>
                <a:gd name="T7" fmla="*/ 0 h 333"/>
                <a:gd name="T8" fmla="*/ 0 w 1893"/>
                <a:gd name="T9" fmla="*/ 0 h 333"/>
              </a:gdLst>
              <a:ahLst/>
              <a:cxnLst>
                <a:cxn ang="0">
                  <a:pos x="T0" y="T1"/>
                </a:cxn>
                <a:cxn ang="0">
                  <a:pos x="T2" y="T3"/>
                </a:cxn>
                <a:cxn ang="0">
                  <a:pos x="T4" y="T5"/>
                </a:cxn>
                <a:cxn ang="0">
                  <a:pos x="T6" y="T7"/>
                </a:cxn>
                <a:cxn ang="0">
                  <a:pos x="T8" y="T9"/>
                </a:cxn>
              </a:cxnLst>
              <a:rect l="0" t="0" r="r" b="b"/>
              <a:pathLst>
                <a:path w="1893" h="333">
                  <a:moveTo>
                    <a:pt x="0" y="0"/>
                  </a:moveTo>
                  <a:lnTo>
                    <a:pt x="160" y="161"/>
                  </a:lnTo>
                  <a:lnTo>
                    <a:pt x="1440" y="332"/>
                  </a:lnTo>
                  <a:lnTo>
                    <a:pt x="1892"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91" name="Freeform 45">
              <a:extLst>
                <a:ext uri="{FF2B5EF4-FFF2-40B4-BE49-F238E27FC236}">
                  <a16:creationId xmlns:a16="http://schemas.microsoft.com/office/drawing/2014/main" xmlns="" id="{DD4B9F96-0DF5-4E61-8C12-368E3D5C0FE7}"/>
                </a:ext>
              </a:extLst>
            </p:cNvPr>
            <p:cNvSpPr>
              <a:spLocks noChangeArrowheads="1"/>
            </p:cNvSpPr>
            <p:nvPr/>
          </p:nvSpPr>
          <p:spPr bwMode="auto">
            <a:xfrm>
              <a:off x="11023746" y="3107613"/>
              <a:ext cx="745555" cy="91249"/>
            </a:xfrm>
            <a:custGeom>
              <a:avLst/>
              <a:gdLst>
                <a:gd name="T0" fmla="*/ 0 w 1412"/>
                <a:gd name="T1" fmla="*/ 0 h 400"/>
                <a:gd name="T2" fmla="*/ 640 w 1412"/>
                <a:gd name="T3" fmla="*/ 399 h 400"/>
                <a:gd name="T4" fmla="*/ 1411 w 1412"/>
                <a:gd name="T5" fmla="*/ 302 h 400"/>
                <a:gd name="T6" fmla="*/ 1280 w 1412"/>
                <a:gd name="T7" fmla="*/ 171 h 400"/>
                <a:gd name="T8" fmla="*/ 0 w 1412"/>
                <a:gd name="T9" fmla="*/ 0 h 400"/>
              </a:gdLst>
              <a:ahLst/>
              <a:cxnLst>
                <a:cxn ang="0">
                  <a:pos x="T0" y="T1"/>
                </a:cxn>
                <a:cxn ang="0">
                  <a:pos x="T2" y="T3"/>
                </a:cxn>
                <a:cxn ang="0">
                  <a:pos x="T4" y="T5"/>
                </a:cxn>
                <a:cxn ang="0">
                  <a:pos x="T6" y="T7"/>
                </a:cxn>
                <a:cxn ang="0">
                  <a:pos x="T8" y="T9"/>
                </a:cxn>
              </a:cxnLst>
              <a:rect l="0" t="0" r="r" b="b"/>
              <a:pathLst>
                <a:path w="1412" h="400">
                  <a:moveTo>
                    <a:pt x="0" y="0"/>
                  </a:moveTo>
                  <a:lnTo>
                    <a:pt x="640" y="399"/>
                  </a:lnTo>
                  <a:lnTo>
                    <a:pt x="1411" y="302"/>
                  </a:lnTo>
                  <a:lnTo>
                    <a:pt x="1280" y="171"/>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92" name="Freeform 46">
              <a:extLst>
                <a:ext uri="{FF2B5EF4-FFF2-40B4-BE49-F238E27FC236}">
                  <a16:creationId xmlns:a16="http://schemas.microsoft.com/office/drawing/2014/main" xmlns="" id="{D8E1A325-622A-4BE6-AB3F-049851394164}"/>
                </a:ext>
              </a:extLst>
            </p:cNvPr>
            <p:cNvSpPr>
              <a:spLocks noChangeArrowheads="1"/>
            </p:cNvSpPr>
            <p:nvPr/>
          </p:nvSpPr>
          <p:spPr bwMode="auto">
            <a:xfrm>
              <a:off x="11361576" y="3173916"/>
              <a:ext cx="407725" cy="113309"/>
            </a:xfrm>
            <a:custGeom>
              <a:avLst/>
              <a:gdLst>
                <a:gd name="T0" fmla="*/ 102 w 772"/>
                <a:gd name="T1" fmla="*/ 498 h 499"/>
                <a:gd name="T2" fmla="*/ 771 w 772"/>
                <a:gd name="T3" fmla="*/ 0 h 499"/>
                <a:gd name="T4" fmla="*/ 0 w 772"/>
                <a:gd name="T5" fmla="*/ 97 h 499"/>
                <a:gd name="T6" fmla="*/ 102 w 772"/>
                <a:gd name="T7" fmla="*/ 498 h 499"/>
              </a:gdLst>
              <a:ahLst/>
              <a:cxnLst>
                <a:cxn ang="0">
                  <a:pos x="T0" y="T1"/>
                </a:cxn>
                <a:cxn ang="0">
                  <a:pos x="T2" y="T3"/>
                </a:cxn>
                <a:cxn ang="0">
                  <a:pos x="T4" y="T5"/>
                </a:cxn>
                <a:cxn ang="0">
                  <a:pos x="T6" y="T7"/>
                </a:cxn>
              </a:cxnLst>
              <a:rect l="0" t="0" r="r" b="b"/>
              <a:pathLst>
                <a:path w="772" h="499">
                  <a:moveTo>
                    <a:pt x="102" y="498"/>
                  </a:moveTo>
                  <a:lnTo>
                    <a:pt x="771" y="0"/>
                  </a:lnTo>
                  <a:lnTo>
                    <a:pt x="0" y="97"/>
                  </a:lnTo>
                  <a:lnTo>
                    <a:pt x="102" y="498"/>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95" name="TextBox 37">
              <a:extLst>
                <a:ext uri="{FF2B5EF4-FFF2-40B4-BE49-F238E27FC236}">
                  <a16:creationId xmlns:a16="http://schemas.microsoft.com/office/drawing/2014/main" xmlns="" id="{217EA96F-0F31-4A17-88F5-64555550FECC}"/>
                </a:ext>
              </a:extLst>
            </p:cNvPr>
            <p:cNvSpPr txBox="1"/>
            <p:nvPr/>
          </p:nvSpPr>
          <p:spPr>
            <a:xfrm>
              <a:off x="10882373" y="2495749"/>
              <a:ext cx="1102853" cy="431309"/>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Personal sin formación</a:t>
              </a:r>
            </a:p>
          </p:txBody>
        </p:sp>
      </p:grpSp>
      <p:grpSp>
        <p:nvGrpSpPr>
          <p:cNvPr id="118" name="Gruppieren 117">
            <a:extLst>
              <a:ext uri="{FF2B5EF4-FFF2-40B4-BE49-F238E27FC236}">
                <a16:creationId xmlns:a16="http://schemas.microsoft.com/office/drawing/2014/main" xmlns="" id="{CCAC5A9D-E41A-4DB3-8DC7-7B347BB04FA8}"/>
              </a:ext>
            </a:extLst>
          </p:cNvPr>
          <p:cNvGrpSpPr/>
          <p:nvPr/>
        </p:nvGrpSpPr>
        <p:grpSpPr>
          <a:xfrm>
            <a:off x="7257011" y="2099633"/>
            <a:ext cx="1159860" cy="1082469"/>
            <a:chOff x="6434104" y="2398555"/>
            <a:chExt cx="1162816" cy="978670"/>
          </a:xfrm>
        </p:grpSpPr>
        <p:sp>
          <p:nvSpPr>
            <p:cNvPr id="85" name="Freeform 39">
              <a:extLst>
                <a:ext uri="{FF2B5EF4-FFF2-40B4-BE49-F238E27FC236}">
                  <a16:creationId xmlns:a16="http://schemas.microsoft.com/office/drawing/2014/main" xmlns="" id="{7A78F143-AF58-4ADD-9BEE-FEF9634A8F22}"/>
                </a:ext>
              </a:extLst>
            </p:cNvPr>
            <p:cNvSpPr>
              <a:spLocks noChangeArrowheads="1"/>
            </p:cNvSpPr>
            <p:nvPr/>
          </p:nvSpPr>
          <p:spPr bwMode="auto">
            <a:xfrm>
              <a:off x="6445969" y="2398555"/>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86" name="Freeform 40">
              <a:extLst>
                <a:ext uri="{FF2B5EF4-FFF2-40B4-BE49-F238E27FC236}">
                  <a16:creationId xmlns:a16="http://schemas.microsoft.com/office/drawing/2014/main" xmlns="" id="{FE472283-1535-4CB8-8753-FDDF2A48E9D3}"/>
                </a:ext>
              </a:extLst>
            </p:cNvPr>
            <p:cNvSpPr>
              <a:spLocks noChangeArrowheads="1"/>
            </p:cNvSpPr>
            <p:nvPr/>
          </p:nvSpPr>
          <p:spPr bwMode="auto">
            <a:xfrm>
              <a:off x="6445969" y="3031282"/>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87" name="Freeform 41">
              <a:extLst>
                <a:ext uri="{FF2B5EF4-FFF2-40B4-BE49-F238E27FC236}">
                  <a16:creationId xmlns:a16="http://schemas.microsoft.com/office/drawing/2014/main" xmlns="" id="{A0E642C8-5572-41A1-9E9A-547E8386040A}"/>
                </a:ext>
              </a:extLst>
            </p:cNvPr>
            <p:cNvSpPr>
              <a:spLocks noChangeArrowheads="1"/>
            </p:cNvSpPr>
            <p:nvPr/>
          </p:nvSpPr>
          <p:spPr bwMode="auto">
            <a:xfrm>
              <a:off x="6494896" y="3153615"/>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88" name="Freeform 42">
              <a:extLst>
                <a:ext uri="{FF2B5EF4-FFF2-40B4-BE49-F238E27FC236}">
                  <a16:creationId xmlns:a16="http://schemas.microsoft.com/office/drawing/2014/main" xmlns="" id="{DD7D5F72-0CF3-4C93-B5A6-6EEA6EBEE2E7}"/>
                </a:ext>
              </a:extLst>
            </p:cNvPr>
            <p:cNvSpPr>
              <a:spLocks noChangeArrowheads="1"/>
            </p:cNvSpPr>
            <p:nvPr/>
          </p:nvSpPr>
          <p:spPr bwMode="auto">
            <a:xfrm>
              <a:off x="6494894" y="3217790"/>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96" name="TextBox 39">
              <a:extLst>
                <a:ext uri="{FF2B5EF4-FFF2-40B4-BE49-F238E27FC236}">
                  <a16:creationId xmlns:a16="http://schemas.microsoft.com/office/drawing/2014/main" xmlns="" id="{1A96AD47-67FB-410C-9D08-5A611647D769}"/>
                </a:ext>
              </a:extLst>
            </p:cNvPr>
            <p:cNvSpPr txBox="1"/>
            <p:nvPr/>
          </p:nvSpPr>
          <p:spPr>
            <a:xfrm>
              <a:off x="6434104" y="2408793"/>
              <a:ext cx="1102853" cy="605223"/>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crecimiento fue</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rápido</a:t>
              </a:r>
            </a:p>
          </p:txBody>
        </p:sp>
      </p:grpSp>
      <p:grpSp>
        <p:nvGrpSpPr>
          <p:cNvPr id="124" name="Gruppieren 123">
            <a:extLst>
              <a:ext uri="{FF2B5EF4-FFF2-40B4-BE49-F238E27FC236}">
                <a16:creationId xmlns:a16="http://schemas.microsoft.com/office/drawing/2014/main" xmlns="" id="{AAF25684-85C0-4752-B98E-D673C2D67476}"/>
              </a:ext>
            </a:extLst>
          </p:cNvPr>
          <p:cNvGrpSpPr/>
          <p:nvPr/>
        </p:nvGrpSpPr>
        <p:grpSpPr>
          <a:xfrm>
            <a:off x="9177091" y="3196212"/>
            <a:ext cx="1189884" cy="1133623"/>
            <a:chOff x="6601707" y="3648401"/>
            <a:chExt cx="1102853" cy="1024919"/>
          </a:xfrm>
        </p:grpSpPr>
        <p:sp>
          <p:nvSpPr>
            <p:cNvPr id="99" name="Freeform 29">
              <a:extLst>
                <a:ext uri="{FF2B5EF4-FFF2-40B4-BE49-F238E27FC236}">
                  <a16:creationId xmlns:a16="http://schemas.microsoft.com/office/drawing/2014/main" xmlns="" id="{480021D0-E7EA-4EEC-AAFE-2778671E9CB1}"/>
                </a:ext>
              </a:extLst>
            </p:cNvPr>
            <p:cNvSpPr>
              <a:spLocks noChangeArrowheads="1"/>
            </p:cNvSpPr>
            <p:nvPr/>
          </p:nvSpPr>
          <p:spPr bwMode="auto">
            <a:xfrm>
              <a:off x="6604865" y="4318352"/>
              <a:ext cx="1055428" cy="165451"/>
            </a:xfrm>
            <a:custGeom>
              <a:avLst/>
              <a:gdLst>
                <a:gd name="T0" fmla="*/ 1997 w 1998"/>
                <a:gd name="T1" fmla="*/ 0 h 729"/>
                <a:gd name="T2" fmla="*/ 1293 w 1998"/>
                <a:gd name="T3" fmla="*/ 728 h 729"/>
                <a:gd name="T4" fmla="*/ 399 w 1998"/>
                <a:gd name="T5" fmla="*/ 380 h 729"/>
                <a:gd name="T6" fmla="*/ 0 w 1998"/>
                <a:gd name="T7" fmla="*/ 13 h 729"/>
                <a:gd name="T8" fmla="*/ 1997 w 1998"/>
                <a:gd name="T9" fmla="*/ 0 h 729"/>
              </a:gdLst>
              <a:ahLst/>
              <a:cxnLst>
                <a:cxn ang="0">
                  <a:pos x="T0" y="T1"/>
                </a:cxn>
                <a:cxn ang="0">
                  <a:pos x="T2" y="T3"/>
                </a:cxn>
                <a:cxn ang="0">
                  <a:pos x="T4" y="T5"/>
                </a:cxn>
                <a:cxn ang="0">
                  <a:pos x="T6" y="T7"/>
                </a:cxn>
                <a:cxn ang="0">
                  <a:pos x="T8" y="T9"/>
                </a:cxn>
              </a:cxnLst>
              <a:rect l="0" t="0" r="r" b="b"/>
              <a:pathLst>
                <a:path w="1998" h="729">
                  <a:moveTo>
                    <a:pt x="1997" y="0"/>
                  </a:moveTo>
                  <a:lnTo>
                    <a:pt x="1293" y="728"/>
                  </a:lnTo>
                  <a:lnTo>
                    <a:pt x="399" y="380"/>
                  </a:lnTo>
                  <a:lnTo>
                    <a:pt x="0" y="13"/>
                  </a:lnTo>
                  <a:lnTo>
                    <a:pt x="1997"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00" name="Freeform 30">
              <a:extLst>
                <a:ext uri="{FF2B5EF4-FFF2-40B4-BE49-F238E27FC236}">
                  <a16:creationId xmlns:a16="http://schemas.microsoft.com/office/drawing/2014/main" xmlns="" id="{267EFF96-B33F-4D4E-AB3C-DD115922FDEF}"/>
                </a:ext>
              </a:extLst>
            </p:cNvPr>
            <p:cNvSpPr>
              <a:spLocks noChangeArrowheads="1"/>
            </p:cNvSpPr>
            <p:nvPr/>
          </p:nvSpPr>
          <p:spPr bwMode="auto">
            <a:xfrm>
              <a:off x="6604865" y="4213064"/>
              <a:ext cx="1055428" cy="108295"/>
            </a:xfrm>
            <a:custGeom>
              <a:avLst/>
              <a:gdLst>
                <a:gd name="T0" fmla="*/ 0 w 1998"/>
                <a:gd name="T1" fmla="*/ 474 h 475"/>
                <a:gd name="T2" fmla="*/ 1997 w 1998"/>
                <a:gd name="T3" fmla="*/ 461 h 475"/>
                <a:gd name="T4" fmla="*/ 1892 w 1998"/>
                <a:gd name="T5" fmla="*/ 0 h 475"/>
                <a:gd name="T6" fmla="*/ 0 w 1998"/>
                <a:gd name="T7" fmla="*/ 474 h 475"/>
              </a:gdLst>
              <a:ahLst/>
              <a:cxnLst>
                <a:cxn ang="0">
                  <a:pos x="T0" y="T1"/>
                </a:cxn>
                <a:cxn ang="0">
                  <a:pos x="T2" y="T3"/>
                </a:cxn>
                <a:cxn ang="0">
                  <a:pos x="T4" y="T5"/>
                </a:cxn>
                <a:cxn ang="0">
                  <a:pos x="T6" y="T7"/>
                </a:cxn>
              </a:cxnLst>
              <a:rect l="0" t="0" r="r" b="b"/>
              <a:pathLst>
                <a:path w="1998" h="475">
                  <a:moveTo>
                    <a:pt x="0" y="474"/>
                  </a:moveTo>
                  <a:lnTo>
                    <a:pt x="1997" y="461"/>
                  </a:lnTo>
                  <a:lnTo>
                    <a:pt x="1892" y="0"/>
                  </a:lnTo>
                  <a:lnTo>
                    <a:pt x="0" y="474"/>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05" name="Freeform 37">
              <a:extLst>
                <a:ext uri="{FF2B5EF4-FFF2-40B4-BE49-F238E27FC236}">
                  <a16:creationId xmlns:a16="http://schemas.microsoft.com/office/drawing/2014/main" xmlns="" id="{C2C95E18-E89C-4370-A4C4-72C032E5D57B}"/>
                </a:ext>
              </a:extLst>
            </p:cNvPr>
            <p:cNvSpPr>
              <a:spLocks noChangeArrowheads="1"/>
            </p:cNvSpPr>
            <p:nvPr/>
          </p:nvSpPr>
          <p:spPr bwMode="auto">
            <a:xfrm>
              <a:off x="6604864" y="3648401"/>
              <a:ext cx="1099694" cy="67584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10" name="Freeform 43">
              <a:extLst>
                <a:ext uri="{FF2B5EF4-FFF2-40B4-BE49-F238E27FC236}">
                  <a16:creationId xmlns:a16="http://schemas.microsoft.com/office/drawing/2014/main" xmlns="" id="{96BE6CB9-5526-4349-964F-20BFCBFBD07A}"/>
                </a:ext>
              </a:extLst>
            </p:cNvPr>
            <p:cNvSpPr>
              <a:spLocks noChangeArrowheads="1"/>
            </p:cNvSpPr>
            <p:nvPr/>
          </p:nvSpPr>
          <p:spPr bwMode="auto">
            <a:xfrm>
              <a:off x="6814553" y="4404587"/>
              <a:ext cx="472962" cy="268733"/>
            </a:xfrm>
            <a:custGeom>
              <a:avLst/>
              <a:gdLst>
                <a:gd name="T0" fmla="*/ 0 w 895"/>
                <a:gd name="T1" fmla="*/ 0 h 1184"/>
                <a:gd name="T2" fmla="*/ 696 w 895"/>
                <a:gd name="T3" fmla="*/ 1183 h 1184"/>
                <a:gd name="T4" fmla="*/ 894 w 895"/>
                <a:gd name="T5" fmla="*/ 348 h 1184"/>
                <a:gd name="T6" fmla="*/ 0 w 895"/>
                <a:gd name="T7" fmla="*/ 0 h 1184"/>
              </a:gdLst>
              <a:ahLst/>
              <a:cxnLst>
                <a:cxn ang="0">
                  <a:pos x="T0" y="T1"/>
                </a:cxn>
                <a:cxn ang="0">
                  <a:pos x="T2" y="T3"/>
                </a:cxn>
                <a:cxn ang="0">
                  <a:pos x="T4" y="T5"/>
                </a:cxn>
                <a:cxn ang="0">
                  <a:pos x="T6" y="T7"/>
                </a:cxn>
              </a:cxnLst>
              <a:rect l="0" t="0" r="r" b="b"/>
              <a:pathLst>
                <a:path w="895" h="1184">
                  <a:moveTo>
                    <a:pt x="0" y="0"/>
                  </a:moveTo>
                  <a:lnTo>
                    <a:pt x="696" y="1183"/>
                  </a:lnTo>
                  <a:lnTo>
                    <a:pt x="894" y="348"/>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14" name="TextBox 31">
              <a:extLst>
                <a:ext uri="{FF2B5EF4-FFF2-40B4-BE49-F238E27FC236}">
                  <a16:creationId xmlns:a16="http://schemas.microsoft.com/office/drawing/2014/main" xmlns="" id="{09CCFF53-9042-4F32-ACD4-424D2C08FA1C}"/>
                </a:ext>
              </a:extLst>
            </p:cNvPr>
            <p:cNvSpPr txBox="1"/>
            <p:nvPr/>
          </p:nvSpPr>
          <p:spPr>
            <a:xfrm>
              <a:off x="6601707" y="3658639"/>
              <a:ext cx="1102853" cy="605223"/>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no 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compensado</a:t>
              </a:r>
            </a:p>
          </p:txBody>
        </p:sp>
      </p:grpSp>
      <p:grpSp>
        <p:nvGrpSpPr>
          <p:cNvPr id="123" name="Gruppieren 122">
            <a:extLst>
              <a:ext uri="{FF2B5EF4-FFF2-40B4-BE49-F238E27FC236}">
                <a16:creationId xmlns:a16="http://schemas.microsoft.com/office/drawing/2014/main" xmlns="" id="{27A8AEA4-0A30-454F-990B-C439211DA007}"/>
              </a:ext>
            </a:extLst>
          </p:cNvPr>
          <p:cNvGrpSpPr/>
          <p:nvPr/>
        </p:nvGrpSpPr>
        <p:grpSpPr>
          <a:xfrm>
            <a:off x="7628815" y="3325927"/>
            <a:ext cx="1100049" cy="857733"/>
            <a:chOff x="8106812" y="3648401"/>
            <a:chExt cx="1102853" cy="775484"/>
          </a:xfrm>
        </p:grpSpPr>
        <p:sp>
          <p:nvSpPr>
            <p:cNvPr id="101" name="Freeform 31">
              <a:extLst>
                <a:ext uri="{FF2B5EF4-FFF2-40B4-BE49-F238E27FC236}">
                  <a16:creationId xmlns:a16="http://schemas.microsoft.com/office/drawing/2014/main" xmlns="" id="{DE9F019F-786E-492A-BFC9-0241DB89F598}"/>
                </a:ext>
              </a:extLst>
            </p:cNvPr>
            <p:cNvSpPr>
              <a:spLocks noChangeArrowheads="1"/>
            </p:cNvSpPr>
            <p:nvPr/>
          </p:nvSpPr>
          <p:spPr bwMode="auto">
            <a:xfrm>
              <a:off x="8284495" y="4284382"/>
              <a:ext cx="862049" cy="73200"/>
            </a:xfrm>
            <a:custGeom>
              <a:avLst/>
              <a:gdLst>
                <a:gd name="T0" fmla="*/ 0 w 1631"/>
                <a:gd name="T1" fmla="*/ 0 h 322"/>
                <a:gd name="T2" fmla="*/ 750 w 1631"/>
                <a:gd name="T3" fmla="*/ 321 h 322"/>
                <a:gd name="T4" fmla="*/ 1585 w 1631"/>
                <a:gd name="T5" fmla="*/ 268 h 322"/>
                <a:gd name="T6" fmla="*/ 1630 w 1631"/>
                <a:gd name="T7" fmla="*/ 53 h 322"/>
                <a:gd name="T8" fmla="*/ 0 w 1631"/>
                <a:gd name="T9" fmla="*/ 0 h 322"/>
              </a:gdLst>
              <a:ahLst/>
              <a:cxnLst>
                <a:cxn ang="0">
                  <a:pos x="T0" y="T1"/>
                </a:cxn>
                <a:cxn ang="0">
                  <a:pos x="T2" y="T3"/>
                </a:cxn>
                <a:cxn ang="0">
                  <a:pos x="T4" y="T5"/>
                </a:cxn>
                <a:cxn ang="0">
                  <a:pos x="T6" y="T7"/>
                </a:cxn>
                <a:cxn ang="0">
                  <a:pos x="T8" y="T9"/>
                </a:cxn>
              </a:cxnLst>
              <a:rect l="0" t="0" r="r" b="b"/>
              <a:pathLst>
                <a:path w="1631" h="322">
                  <a:moveTo>
                    <a:pt x="0" y="0"/>
                  </a:moveTo>
                  <a:lnTo>
                    <a:pt x="750" y="321"/>
                  </a:lnTo>
                  <a:lnTo>
                    <a:pt x="1585" y="268"/>
                  </a:lnTo>
                  <a:lnTo>
                    <a:pt x="1630" y="53"/>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02" name="Freeform 33">
              <a:extLst>
                <a:ext uri="{FF2B5EF4-FFF2-40B4-BE49-F238E27FC236}">
                  <a16:creationId xmlns:a16="http://schemas.microsoft.com/office/drawing/2014/main" xmlns="" id="{936AF65E-0F9A-4868-87AC-16AC6C842B03}"/>
                </a:ext>
              </a:extLst>
            </p:cNvPr>
            <p:cNvSpPr>
              <a:spLocks noChangeArrowheads="1"/>
            </p:cNvSpPr>
            <p:nvPr/>
          </p:nvSpPr>
          <p:spPr bwMode="auto">
            <a:xfrm>
              <a:off x="8680571" y="4342664"/>
              <a:ext cx="442673" cy="81221"/>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103" name="Freeform 34">
              <a:extLst>
                <a:ext uri="{FF2B5EF4-FFF2-40B4-BE49-F238E27FC236}">
                  <a16:creationId xmlns:a16="http://schemas.microsoft.com/office/drawing/2014/main" xmlns="" id="{2B6F5350-3C06-420A-9DA1-38CC25784F65}"/>
                </a:ext>
              </a:extLst>
            </p:cNvPr>
            <p:cNvSpPr>
              <a:spLocks noChangeArrowheads="1"/>
            </p:cNvSpPr>
            <p:nvPr/>
          </p:nvSpPr>
          <p:spPr bwMode="auto">
            <a:xfrm>
              <a:off x="8147033" y="4199026"/>
              <a:ext cx="999509" cy="101277"/>
            </a:xfrm>
            <a:custGeom>
              <a:avLst/>
              <a:gdLst>
                <a:gd name="T0" fmla="*/ 1890 w 1891"/>
                <a:gd name="T1" fmla="*/ 273 h 445"/>
                <a:gd name="T2" fmla="*/ 1890 w 1891"/>
                <a:gd name="T3" fmla="*/ 444 h 445"/>
                <a:gd name="T4" fmla="*/ 260 w 1891"/>
                <a:gd name="T5" fmla="*/ 391 h 445"/>
                <a:gd name="T6" fmla="*/ 0 w 1891"/>
                <a:gd name="T7" fmla="*/ 0 h 445"/>
                <a:gd name="T8" fmla="*/ 1890 w 1891"/>
                <a:gd name="T9" fmla="*/ 273 h 445"/>
              </a:gdLst>
              <a:ahLst/>
              <a:cxnLst>
                <a:cxn ang="0">
                  <a:pos x="T0" y="T1"/>
                </a:cxn>
                <a:cxn ang="0">
                  <a:pos x="T2" y="T3"/>
                </a:cxn>
                <a:cxn ang="0">
                  <a:pos x="T4" y="T5"/>
                </a:cxn>
                <a:cxn ang="0">
                  <a:pos x="T6" y="T7"/>
                </a:cxn>
                <a:cxn ang="0">
                  <a:pos x="T8" y="T9"/>
                </a:cxn>
              </a:cxnLst>
              <a:rect l="0" t="0" r="r" b="b"/>
              <a:pathLst>
                <a:path w="1891" h="445">
                  <a:moveTo>
                    <a:pt x="1890" y="273"/>
                  </a:moveTo>
                  <a:lnTo>
                    <a:pt x="1890" y="444"/>
                  </a:lnTo>
                  <a:lnTo>
                    <a:pt x="260" y="391"/>
                  </a:lnTo>
                  <a:lnTo>
                    <a:pt x="0" y="0"/>
                  </a:lnTo>
                  <a:lnTo>
                    <a:pt x="1890" y="273"/>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104" name="Freeform 35">
              <a:extLst>
                <a:ext uri="{FF2B5EF4-FFF2-40B4-BE49-F238E27FC236}">
                  <a16:creationId xmlns:a16="http://schemas.microsoft.com/office/drawing/2014/main" xmlns="" id="{C542C32C-32D1-4936-838E-0E2082C3F8F2}"/>
                </a:ext>
              </a:extLst>
            </p:cNvPr>
            <p:cNvSpPr>
              <a:spLocks noChangeArrowheads="1"/>
            </p:cNvSpPr>
            <p:nvPr/>
          </p:nvSpPr>
          <p:spPr bwMode="auto">
            <a:xfrm>
              <a:off x="8147033" y="3648401"/>
              <a:ext cx="1050766" cy="615680"/>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15" name="TextBox 35">
              <a:extLst>
                <a:ext uri="{FF2B5EF4-FFF2-40B4-BE49-F238E27FC236}">
                  <a16:creationId xmlns:a16="http://schemas.microsoft.com/office/drawing/2014/main" xmlns="" id="{687AA38E-0E1F-492D-B8C2-140675E65AE7}"/>
                </a:ext>
              </a:extLst>
            </p:cNvPr>
            <p:cNvSpPr txBox="1"/>
            <p:nvPr/>
          </p:nvSpPr>
          <p:spPr>
            <a:xfrm>
              <a:off x="8106812" y="3658639"/>
              <a:ext cx="1102853" cy="605223"/>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 apoyo de alto nivel</a:t>
              </a:r>
            </a:p>
          </p:txBody>
        </p:sp>
      </p:grpSp>
      <p:grpSp>
        <p:nvGrpSpPr>
          <p:cNvPr id="122" name="Gruppieren 121">
            <a:extLst>
              <a:ext uri="{FF2B5EF4-FFF2-40B4-BE49-F238E27FC236}">
                <a16:creationId xmlns:a16="http://schemas.microsoft.com/office/drawing/2014/main" xmlns="" id="{830038B7-FF16-4104-8197-864D6EE53189}"/>
              </a:ext>
            </a:extLst>
          </p:cNvPr>
          <p:cNvGrpSpPr/>
          <p:nvPr/>
        </p:nvGrpSpPr>
        <p:grpSpPr>
          <a:xfrm>
            <a:off x="6166769" y="4489342"/>
            <a:ext cx="1264248" cy="1186529"/>
            <a:chOff x="9585104" y="3465329"/>
            <a:chExt cx="1102853" cy="1071742"/>
          </a:xfrm>
        </p:grpSpPr>
        <p:sp>
          <p:nvSpPr>
            <p:cNvPr id="98" name="Freeform 28">
              <a:extLst>
                <a:ext uri="{FF2B5EF4-FFF2-40B4-BE49-F238E27FC236}">
                  <a16:creationId xmlns:a16="http://schemas.microsoft.com/office/drawing/2014/main" xmlns="" id="{6D1ADD49-2BEA-490C-8A45-FF9F04795772}"/>
                </a:ext>
              </a:extLst>
            </p:cNvPr>
            <p:cNvSpPr>
              <a:spLocks noChangeArrowheads="1"/>
            </p:cNvSpPr>
            <p:nvPr/>
          </p:nvSpPr>
          <p:spPr bwMode="auto">
            <a:xfrm>
              <a:off x="9640273" y="3648401"/>
              <a:ext cx="999509" cy="675844"/>
            </a:xfrm>
            <a:custGeom>
              <a:avLst/>
              <a:gdLst>
                <a:gd name="T0" fmla="*/ 1892 w 1893"/>
                <a:gd name="T1" fmla="*/ 0 h 2974"/>
                <a:gd name="T2" fmla="*/ 0 w 1893"/>
                <a:gd name="T3" fmla="*/ 0 h 2974"/>
                <a:gd name="T4" fmla="*/ 0 w 1893"/>
                <a:gd name="T5" fmla="*/ 2973 h 2974"/>
                <a:gd name="T6" fmla="*/ 1892 w 1893"/>
                <a:gd name="T7" fmla="*/ 2973 h 2974"/>
                <a:gd name="T8" fmla="*/ 1892 w 1893"/>
                <a:gd name="T9" fmla="*/ 0 h 2974"/>
              </a:gdLst>
              <a:ahLst/>
              <a:cxnLst>
                <a:cxn ang="0">
                  <a:pos x="T0" y="T1"/>
                </a:cxn>
                <a:cxn ang="0">
                  <a:pos x="T2" y="T3"/>
                </a:cxn>
                <a:cxn ang="0">
                  <a:pos x="T4" y="T5"/>
                </a:cxn>
                <a:cxn ang="0">
                  <a:pos x="T6" y="T7"/>
                </a:cxn>
                <a:cxn ang="0">
                  <a:pos x="T8" y="T9"/>
                </a:cxn>
              </a:cxnLst>
              <a:rect l="0" t="0" r="r" b="b"/>
              <a:pathLst>
                <a:path w="1893" h="2974">
                  <a:moveTo>
                    <a:pt x="1892" y="0"/>
                  </a:moveTo>
                  <a:lnTo>
                    <a:pt x="0" y="0"/>
                  </a:lnTo>
                  <a:lnTo>
                    <a:pt x="0" y="2973"/>
                  </a:lnTo>
                  <a:lnTo>
                    <a:pt x="1892" y="2973"/>
                  </a:lnTo>
                  <a:lnTo>
                    <a:pt x="1892"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11" name="Freeform 44">
              <a:extLst>
                <a:ext uri="{FF2B5EF4-FFF2-40B4-BE49-F238E27FC236}">
                  <a16:creationId xmlns:a16="http://schemas.microsoft.com/office/drawing/2014/main" xmlns="" id="{7242FBAF-8585-4A02-A2EF-B937903AA3F4}"/>
                </a:ext>
              </a:extLst>
            </p:cNvPr>
            <p:cNvSpPr>
              <a:spLocks noChangeArrowheads="1"/>
            </p:cNvSpPr>
            <p:nvPr/>
          </p:nvSpPr>
          <p:spPr bwMode="auto">
            <a:xfrm>
              <a:off x="9640273" y="4321359"/>
              <a:ext cx="999509" cy="76208"/>
            </a:xfrm>
            <a:custGeom>
              <a:avLst/>
              <a:gdLst>
                <a:gd name="T0" fmla="*/ 0 w 1893"/>
                <a:gd name="T1" fmla="*/ 0 h 333"/>
                <a:gd name="T2" fmla="*/ 160 w 1893"/>
                <a:gd name="T3" fmla="*/ 161 h 333"/>
                <a:gd name="T4" fmla="*/ 1440 w 1893"/>
                <a:gd name="T5" fmla="*/ 332 h 333"/>
                <a:gd name="T6" fmla="*/ 1892 w 1893"/>
                <a:gd name="T7" fmla="*/ 0 h 333"/>
                <a:gd name="T8" fmla="*/ 0 w 1893"/>
                <a:gd name="T9" fmla="*/ 0 h 333"/>
              </a:gdLst>
              <a:ahLst/>
              <a:cxnLst>
                <a:cxn ang="0">
                  <a:pos x="T0" y="T1"/>
                </a:cxn>
                <a:cxn ang="0">
                  <a:pos x="T2" y="T3"/>
                </a:cxn>
                <a:cxn ang="0">
                  <a:pos x="T4" y="T5"/>
                </a:cxn>
                <a:cxn ang="0">
                  <a:pos x="T6" y="T7"/>
                </a:cxn>
                <a:cxn ang="0">
                  <a:pos x="T8" y="T9"/>
                </a:cxn>
              </a:cxnLst>
              <a:rect l="0" t="0" r="r" b="b"/>
              <a:pathLst>
                <a:path w="1893" h="333">
                  <a:moveTo>
                    <a:pt x="0" y="0"/>
                  </a:moveTo>
                  <a:lnTo>
                    <a:pt x="160" y="161"/>
                  </a:lnTo>
                  <a:lnTo>
                    <a:pt x="1440" y="332"/>
                  </a:lnTo>
                  <a:lnTo>
                    <a:pt x="1892"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12" name="Freeform 45">
              <a:extLst>
                <a:ext uri="{FF2B5EF4-FFF2-40B4-BE49-F238E27FC236}">
                  <a16:creationId xmlns:a16="http://schemas.microsoft.com/office/drawing/2014/main" xmlns="" id="{93ACF19D-2E4A-48D7-88E5-8C77564A37F5}"/>
                </a:ext>
              </a:extLst>
            </p:cNvPr>
            <p:cNvSpPr>
              <a:spLocks noChangeArrowheads="1"/>
            </p:cNvSpPr>
            <p:nvPr/>
          </p:nvSpPr>
          <p:spPr bwMode="auto">
            <a:xfrm>
              <a:off x="9726477" y="4357459"/>
              <a:ext cx="745555" cy="91249"/>
            </a:xfrm>
            <a:custGeom>
              <a:avLst/>
              <a:gdLst>
                <a:gd name="T0" fmla="*/ 0 w 1412"/>
                <a:gd name="T1" fmla="*/ 0 h 400"/>
                <a:gd name="T2" fmla="*/ 640 w 1412"/>
                <a:gd name="T3" fmla="*/ 399 h 400"/>
                <a:gd name="T4" fmla="*/ 1411 w 1412"/>
                <a:gd name="T5" fmla="*/ 302 h 400"/>
                <a:gd name="T6" fmla="*/ 1280 w 1412"/>
                <a:gd name="T7" fmla="*/ 171 h 400"/>
                <a:gd name="T8" fmla="*/ 0 w 1412"/>
                <a:gd name="T9" fmla="*/ 0 h 400"/>
              </a:gdLst>
              <a:ahLst/>
              <a:cxnLst>
                <a:cxn ang="0">
                  <a:pos x="T0" y="T1"/>
                </a:cxn>
                <a:cxn ang="0">
                  <a:pos x="T2" y="T3"/>
                </a:cxn>
                <a:cxn ang="0">
                  <a:pos x="T4" y="T5"/>
                </a:cxn>
                <a:cxn ang="0">
                  <a:pos x="T6" y="T7"/>
                </a:cxn>
                <a:cxn ang="0">
                  <a:pos x="T8" y="T9"/>
                </a:cxn>
              </a:cxnLst>
              <a:rect l="0" t="0" r="r" b="b"/>
              <a:pathLst>
                <a:path w="1412" h="400">
                  <a:moveTo>
                    <a:pt x="0" y="0"/>
                  </a:moveTo>
                  <a:lnTo>
                    <a:pt x="640" y="399"/>
                  </a:lnTo>
                  <a:lnTo>
                    <a:pt x="1411" y="302"/>
                  </a:lnTo>
                  <a:lnTo>
                    <a:pt x="1280" y="171"/>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13" name="Freeform 46">
              <a:extLst>
                <a:ext uri="{FF2B5EF4-FFF2-40B4-BE49-F238E27FC236}">
                  <a16:creationId xmlns:a16="http://schemas.microsoft.com/office/drawing/2014/main" xmlns="" id="{55845DD8-74E5-422F-B8D1-2BA664732AED}"/>
                </a:ext>
              </a:extLst>
            </p:cNvPr>
            <p:cNvSpPr>
              <a:spLocks noChangeArrowheads="1"/>
            </p:cNvSpPr>
            <p:nvPr/>
          </p:nvSpPr>
          <p:spPr bwMode="auto">
            <a:xfrm>
              <a:off x="10064307" y="4423762"/>
              <a:ext cx="407725" cy="113309"/>
            </a:xfrm>
            <a:custGeom>
              <a:avLst/>
              <a:gdLst>
                <a:gd name="T0" fmla="*/ 102 w 772"/>
                <a:gd name="T1" fmla="*/ 498 h 499"/>
                <a:gd name="T2" fmla="*/ 771 w 772"/>
                <a:gd name="T3" fmla="*/ 0 h 499"/>
                <a:gd name="T4" fmla="*/ 0 w 772"/>
                <a:gd name="T5" fmla="*/ 97 h 499"/>
                <a:gd name="T6" fmla="*/ 102 w 772"/>
                <a:gd name="T7" fmla="*/ 498 h 499"/>
              </a:gdLst>
              <a:ahLst/>
              <a:cxnLst>
                <a:cxn ang="0">
                  <a:pos x="T0" y="T1"/>
                </a:cxn>
                <a:cxn ang="0">
                  <a:pos x="T2" y="T3"/>
                </a:cxn>
                <a:cxn ang="0">
                  <a:pos x="T4" y="T5"/>
                </a:cxn>
                <a:cxn ang="0">
                  <a:pos x="T6" y="T7"/>
                </a:cxn>
              </a:cxnLst>
              <a:rect l="0" t="0" r="r" b="b"/>
              <a:pathLst>
                <a:path w="772" h="499">
                  <a:moveTo>
                    <a:pt x="102" y="498"/>
                  </a:moveTo>
                  <a:lnTo>
                    <a:pt x="771" y="0"/>
                  </a:lnTo>
                  <a:lnTo>
                    <a:pt x="0" y="97"/>
                  </a:lnTo>
                  <a:lnTo>
                    <a:pt x="102" y="498"/>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16" name="TextBox 37">
              <a:extLst>
                <a:ext uri="{FF2B5EF4-FFF2-40B4-BE49-F238E27FC236}">
                  <a16:creationId xmlns:a16="http://schemas.microsoft.com/office/drawing/2014/main" xmlns="" id="{86A15921-F3E6-4B7E-A6D4-015D10FE3780}"/>
                </a:ext>
              </a:extLst>
            </p:cNvPr>
            <p:cNvSpPr txBox="1"/>
            <p:nvPr/>
          </p:nvSpPr>
          <p:spPr>
            <a:xfrm>
              <a:off x="9585104" y="3465329"/>
              <a:ext cx="1102853" cy="991843"/>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directrices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y sin control</a:t>
              </a:r>
            </a:p>
          </p:txBody>
        </p:sp>
      </p:grpSp>
      <p:grpSp>
        <p:nvGrpSpPr>
          <p:cNvPr id="125" name="Gruppieren 124">
            <a:extLst>
              <a:ext uri="{FF2B5EF4-FFF2-40B4-BE49-F238E27FC236}">
                <a16:creationId xmlns:a16="http://schemas.microsoft.com/office/drawing/2014/main" xmlns="" id="{339C9664-5092-4581-9C77-766C87981265}"/>
              </a:ext>
            </a:extLst>
          </p:cNvPr>
          <p:cNvGrpSpPr/>
          <p:nvPr/>
        </p:nvGrpSpPr>
        <p:grpSpPr>
          <a:xfrm>
            <a:off x="10574730" y="3220618"/>
            <a:ext cx="1159860" cy="1082469"/>
            <a:chOff x="5136835" y="3648401"/>
            <a:chExt cx="1162816" cy="978670"/>
          </a:xfrm>
        </p:grpSpPr>
        <p:sp>
          <p:nvSpPr>
            <p:cNvPr id="106" name="Freeform 39">
              <a:extLst>
                <a:ext uri="{FF2B5EF4-FFF2-40B4-BE49-F238E27FC236}">
                  <a16:creationId xmlns:a16="http://schemas.microsoft.com/office/drawing/2014/main" xmlns="" id="{0EA6A096-01B3-41C3-B101-8D3A9CC703D3}"/>
                </a:ext>
              </a:extLst>
            </p:cNvPr>
            <p:cNvSpPr>
              <a:spLocks noChangeArrowheads="1"/>
            </p:cNvSpPr>
            <p:nvPr/>
          </p:nvSpPr>
          <p:spPr bwMode="auto">
            <a:xfrm>
              <a:off x="5148700" y="3648401"/>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07" name="Freeform 40">
              <a:extLst>
                <a:ext uri="{FF2B5EF4-FFF2-40B4-BE49-F238E27FC236}">
                  <a16:creationId xmlns:a16="http://schemas.microsoft.com/office/drawing/2014/main" xmlns="" id="{FFE4D036-CEF8-4C1E-BFAF-E4464BC987BC}"/>
                </a:ext>
              </a:extLst>
            </p:cNvPr>
            <p:cNvSpPr>
              <a:spLocks noChangeArrowheads="1"/>
            </p:cNvSpPr>
            <p:nvPr/>
          </p:nvSpPr>
          <p:spPr bwMode="auto">
            <a:xfrm>
              <a:off x="5148700" y="4281128"/>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08" name="Freeform 41">
              <a:extLst>
                <a:ext uri="{FF2B5EF4-FFF2-40B4-BE49-F238E27FC236}">
                  <a16:creationId xmlns:a16="http://schemas.microsoft.com/office/drawing/2014/main" xmlns="" id="{D0A12ECC-39DA-4BA5-8FFD-E53882A5D513}"/>
                </a:ext>
              </a:extLst>
            </p:cNvPr>
            <p:cNvSpPr>
              <a:spLocks noChangeArrowheads="1"/>
            </p:cNvSpPr>
            <p:nvPr/>
          </p:nvSpPr>
          <p:spPr bwMode="auto">
            <a:xfrm>
              <a:off x="5197627" y="4403461"/>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09" name="Freeform 42">
              <a:extLst>
                <a:ext uri="{FF2B5EF4-FFF2-40B4-BE49-F238E27FC236}">
                  <a16:creationId xmlns:a16="http://schemas.microsoft.com/office/drawing/2014/main" xmlns="" id="{235EB310-3059-416C-A7E9-2406D20501B5}"/>
                </a:ext>
              </a:extLst>
            </p:cNvPr>
            <p:cNvSpPr>
              <a:spLocks noChangeArrowheads="1"/>
            </p:cNvSpPr>
            <p:nvPr/>
          </p:nvSpPr>
          <p:spPr bwMode="auto">
            <a:xfrm>
              <a:off x="5197625" y="4467636"/>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17" name="TextBox 39">
              <a:extLst>
                <a:ext uri="{FF2B5EF4-FFF2-40B4-BE49-F238E27FC236}">
                  <a16:creationId xmlns:a16="http://schemas.microsoft.com/office/drawing/2014/main" xmlns="" id="{0B3B67FD-5185-4503-BCA0-7961B2F2C1BD}"/>
                </a:ext>
              </a:extLst>
            </p:cNvPr>
            <p:cNvSpPr txBox="1"/>
            <p:nvPr/>
          </p:nvSpPr>
          <p:spPr>
            <a:xfrm>
              <a:off x="5136835" y="3745595"/>
              <a:ext cx="1102853" cy="431309"/>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no está motivado</a:t>
              </a:r>
            </a:p>
          </p:txBody>
        </p:sp>
      </p:grpSp>
      <p:sp>
        <p:nvSpPr>
          <p:cNvPr id="126" name="TextBox 28">
            <a:extLst>
              <a:ext uri="{FF2B5EF4-FFF2-40B4-BE49-F238E27FC236}">
                <a16:creationId xmlns:a16="http://schemas.microsoft.com/office/drawing/2014/main" xmlns="" id="{D2781BB3-29D2-470B-AE4A-A6DF0D8B84D0}"/>
              </a:ext>
            </a:extLst>
          </p:cNvPr>
          <p:cNvSpPr txBox="1"/>
          <p:nvPr/>
        </p:nvSpPr>
        <p:spPr>
          <a:xfrm>
            <a:off x="3254297" y="4292170"/>
            <a:ext cx="2569999" cy="338554"/>
          </a:xfrm>
          <a:prstGeom prst="rect">
            <a:avLst/>
          </a:prstGeom>
          <a:solidFill>
            <a:srgbClr val="EC2179"/>
          </a:solidFill>
        </p:spPr>
        <p:txBody>
          <a:bodyPr wrap="none" rtlCol="0" anchor="b" anchorCtr="0">
            <a:spAutoFit/>
          </a:bodyPr>
          <a:lstStyle/>
          <a:p>
            <a:pPr algn="ctr"/>
            <a:r>
              <a:rPr lang="en-GB" sz="1600" b="1" dirty="0">
                <a:solidFill>
                  <a:schemeClr val="bg1"/>
                </a:solidFill>
                <a:latin typeface="+mj-lt"/>
                <a:ea typeface="League Spartan" charset="0"/>
                <a:cs typeface="Poppins" pitchFamily="2" charset="77"/>
              </a:rPr>
              <a:t>3. Agrupar las causas interrelacionadas</a:t>
            </a:r>
          </a:p>
        </p:txBody>
      </p:sp>
      <p:grpSp>
        <p:nvGrpSpPr>
          <p:cNvPr id="127" name="Gruppieren 126">
            <a:extLst>
              <a:ext uri="{FF2B5EF4-FFF2-40B4-BE49-F238E27FC236}">
                <a16:creationId xmlns:a16="http://schemas.microsoft.com/office/drawing/2014/main" xmlns="" id="{D1ADC6C1-4B2E-4989-BEE1-6A47416A2972}"/>
              </a:ext>
            </a:extLst>
          </p:cNvPr>
          <p:cNvGrpSpPr/>
          <p:nvPr/>
        </p:nvGrpSpPr>
        <p:grpSpPr>
          <a:xfrm>
            <a:off x="3327059" y="4689447"/>
            <a:ext cx="1332986" cy="1163615"/>
            <a:chOff x="6434104" y="2326180"/>
            <a:chExt cx="1162816" cy="1051045"/>
          </a:xfrm>
        </p:grpSpPr>
        <p:sp>
          <p:nvSpPr>
            <p:cNvPr id="128" name="Freeform 39">
              <a:extLst>
                <a:ext uri="{FF2B5EF4-FFF2-40B4-BE49-F238E27FC236}">
                  <a16:creationId xmlns:a16="http://schemas.microsoft.com/office/drawing/2014/main" xmlns="" id="{EBF17D79-7813-43B1-9DFA-CF527EE3EC10}"/>
                </a:ext>
              </a:extLst>
            </p:cNvPr>
            <p:cNvSpPr>
              <a:spLocks noChangeArrowheads="1"/>
            </p:cNvSpPr>
            <p:nvPr/>
          </p:nvSpPr>
          <p:spPr bwMode="auto">
            <a:xfrm>
              <a:off x="6445969" y="2398555"/>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29" name="Freeform 40">
              <a:extLst>
                <a:ext uri="{FF2B5EF4-FFF2-40B4-BE49-F238E27FC236}">
                  <a16:creationId xmlns:a16="http://schemas.microsoft.com/office/drawing/2014/main" xmlns="" id="{4608CF0C-27EA-4B25-AE41-9E9E18BD48D2}"/>
                </a:ext>
              </a:extLst>
            </p:cNvPr>
            <p:cNvSpPr>
              <a:spLocks noChangeArrowheads="1"/>
            </p:cNvSpPr>
            <p:nvPr/>
          </p:nvSpPr>
          <p:spPr bwMode="auto">
            <a:xfrm>
              <a:off x="6445969" y="3031282"/>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30" name="Freeform 41">
              <a:extLst>
                <a:ext uri="{FF2B5EF4-FFF2-40B4-BE49-F238E27FC236}">
                  <a16:creationId xmlns:a16="http://schemas.microsoft.com/office/drawing/2014/main" xmlns="" id="{8FD0AE79-611D-4D5C-96B4-6B6DD64D083E}"/>
                </a:ext>
              </a:extLst>
            </p:cNvPr>
            <p:cNvSpPr>
              <a:spLocks noChangeArrowheads="1"/>
            </p:cNvSpPr>
            <p:nvPr/>
          </p:nvSpPr>
          <p:spPr bwMode="auto">
            <a:xfrm>
              <a:off x="6494896" y="3153615"/>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31" name="Freeform 42">
              <a:extLst>
                <a:ext uri="{FF2B5EF4-FFF2-40B4-BE49-F238E27FC236}">
                  <a16:creationId xmlns:a16="http://schemas.microsoft.com/office/drawing/2014/main" xmlns="" id="{A8A0923F-B384-4BA0-92AE-C1F656CDA8CD}"/>
                </a:ext>
              </a:extLst>
            </p:cNvPr>
            <p:cNvSpPr>
              <a:spLocks noChangeArrowheads="1"/>
            </p:cNvSpPr>
            <p:nvPr/>
          </p:nvSpPr>
          <p:spPr bwMode="auto">
            <a:xfrm>
              <a:off x="6494894" y="3217790"/>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32" name="TextBox 39">
              <a:extLst>
                <a:ext uri="{FF2B5EF4-FFF2-40B4-BE49-F238E27FC236}">
                  <a16:creationId xmlns:a16="http://schemas.microsoft.com/office/drawing/2014/main" xmlns="" id="{11FC7C5C-34BE-4710-B98F-2652709F1316}"/>
                </a:ext>
              </a:extLst>
            </p:cNvPr>
            <p:cNvSpPr txBox="1"/>
            <p:nvPr/>
          </p:nvSpPr>
          <p:spPr>
            <a:xfrm>
              <a:off x="6434104" y="2326180"/>
              <a:ext cx="1102853" cy="770450"/>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crecimiento fue</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rápido</a:t>
              </a:r>
            </a:p>
          </p:txBody>
        </p:sp>
      </p:grpSp>
      <p:grpSp>
        <p:nvGrpSpPr>
          <p:cNvPr id="133" name="Gruppieren 132">
            <a:extLst>
              <a:ext uri="{FF2B5EF4-FFF2-40B4-BE49-F238E27FC236}">
                <a16:creationId xmlns:a16="http://schemas.microsoft.com/office/drawing/2014/main" xmlns="" id="{024C9AA5-8CC4-4913-B335-B70BFA22FEE6}"/>
              </a:ext>
            </a:extLst>
          </p:cNvPr>
          <p:cNvGrpSpPr/>
          <p:nvPr/>
        </p:nvGrpSpPr>
        <p:grpSpPr>
          <a:xfrm>
            <a:off x="5556683" y="5864995"/>
            <a:ext cx="1264248" cy="858541"/>
            <a:chOff x="9404081" y="2398555"/>
            <a:chExt cx="1102853" cy="775484"/>
          </a:xfrm>
        </p:grpSpPr>
        <p:sp>
          <p:nvSpPr>
            <p:cNvPr id="134" name="Freeform 31">
              <a:extLst>
                <a:ext uri="{FF2B5EF4-FFF2-40B4-BE49-F238E27FC236}">
                  <a16:creationId xmlns:a16="http://schemas.microsoft.com/office/drawing/2014/main" xmlns="" id="{E165915F-28D0-466A-955D-C2D3420CC889}"/>
                </a:ext>
              </a:extLst>
            </p:cNvPr>
            <p:cNvSpPr>
              <a:spLocks noChangeArrowheads="1"/>
            </p:cNvSpPr>
            <p:nvPr/>
          </p:nvSpPr>
          <p:spPr bwMode="auto">
            <a:xfrm>
              <a:off x="9581764" y="3034536"/>
              <a:ext cx="862049" cy="73200"/>
            </a:xfrm>
            <a:custGeom>
              <a:avLst/>
              <a:gdLst>
                <a:gd name="T0" fmla="*/ 0 w 1631"/>
                <a:gd name="T1" fmla="*/ 0 h 322"/>
                <a:gd name="T2" fmla="*/ 750 w 1631"/>
                <a:gd name="T3" fmla="*/ 321 h 322"/>
                <a:gd name="T4" fmla="*/ 1585 w 1631"/>
                <a:gd name="T5" fmla="*/ 268 h 322"/>
                <a:gd name="T6" fmla="*/ 1630 w 1631"/>
                <a:gd name="T7" fmla="*/ 53 h 322"/>
                <a:gd name="T8" fmla="*/ 0 w 1631"/>
                <a:gd name="T9" fmla="*/ 0 h 322"/>
              </a:gdLst>
              <a:ahLst/>
              <a:cxnLst>
                <a:cxn ang="0">
                  <a:pos x="T0" y="T1"/>
                </a:cxn>
                <a:cxn ang="0">
                  <a:pos x="T2" y="T3"/>
                </a:cxn>
                <a:cxn ang="0">
                  <a:pos x="T4" y="T5"/>
                </a:cxn>
                <a:cxn ang="0">
                  <a:pos x="T6" y="T7"/>
                </a:cxn>
                <a:cxn ang="0">
                  <a:pos x="T8" y="T9"/>
                </a:cxn>
              </a:cxnLst>
              <a:rect l="0" t="0" r="r" b="b"/>
              <a:pathLst>
                <a:path w="1631" h="322">
                  <a:moveTo>
                    <a:pt x="0" y="0"/>
                  </a:moveTo>
                  <a:lnTo>
                    <a:pt x="750" y="321"/>
                  </a:lnTo>
                  <a:lnTo>
                    <a:pt x="1585" y="268"/>
                  </a:lnTo>
                  <a:lnTo>
                    <a:pt x="1630" y="53"/>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35" name="Freeform 33">
              <a:extLst>
                <a:ext uri="{FF2B5EF4-FFF2-40B4-BE49-F238E27FC236}">
                  <a16:creationId xmlns:a16="http://schemas.microsoft.com/office/drawing/2014/main" xmlns="" id="{61324D26-1DFC-4C13-84EE-9EF5A6190F37}"/>
                </a:ext>
              </a:extLst>
            </p:cNvPr>
            <p:cNvSpPr>
              <a:spLocks noChangeArrowheads="1"/>
            </p:cNvSpPr>
            <p:nvPr/>
          </p:nvSpPr>
          <p:spPr bwMode="auto">
            <a:xfrm>
              <a:off x="9977840" y="3092818"/>
              <a:ext cx="442673" cy="81221"/>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136" name="Freeform 34">
              <a:extLst>
                <a:ext uri="{FF2B5EF4-FFF2-40B4-BE49-F238E27FC236}">
                  <a16:creationId xmlns:a16="http://schemas.microsoft.com/office/drawing/2014/main" xmlns="" id="{24BA2333-EA03-4DD8-BF86-8FB38461003E}"/>
                </a:ext>
              </a:extLst>
            </p:cNvPr>
            <p:cNvSpPr>
              <a:spLocks noChangeArrowheads="1"/>
            </p:cNvSpPr>
            <p:nvPr/>
          </p:nvSpPr>
          <p:spPr bwMode="auto">
            <a:xfrm>
              <a:off x="9444302" y="2949180"/>
              <a:ext cx="999509" cy="101277"/>
            </a:xfrm>
            <a:custGeom>
              <a:avLst/>
              <a:gdLst>
                <a:gd name="T0" fmla="*/ 1890 w 1891"/>
                <a:gd name="T1" fmla="*/ 273 h 445"/>
                <a:gd name="T2" fmla="*/ 1890 w 1891"/>
                <a:gd name="T3" fmla="*/ 444 h 445"/>
                <a:gd name="T4" fmla="*/ 260 w 1891"/>
                <a:gd name="T5" fmla="*/ 391 h 445"/>
                <a:gd name="T6" fmla="*/ 0 w 1891"/>
                <a:gd name="T7" fmla="*/ 0 h 445"/>
                <a:gd name="T8" fmla="*/ 1890 w 1891"/>
                <a:gd name="T9" fmla="*/ 273 h 445"/>
              </a:gdLst>
              <a:ahLst/>
              <a:cxnLst>
                <a:cxn ang="0">
                  <a:pos x="T0" y="T1"/>
                </a:cxn>
                <a:cxn ang="0">
                  <a:pos x="T2" y="T3"/>
                </a:cxn>
                <a:cxn ang="0">
                  <a:pos x="T4" y="T5"/>
                </a:cxn>
                <a:cxn ang="0">
                  <a:pos x="T6" y="T7"/>
                </a:cxn>
                <a:cxn ang="0">
                  <a:pos x="T8" y="T9"/>
                </a:cxn>
              </a:cxnLst>
              <a:rect l="0" t="0" r="r" b="b"/>
              <a:pathLst>
                <a:path w="1891" h="445">
                  <a:moveTo>
                    <a:pt x="1890" y="273"/>
                  </a:moveTo>
                  <a:lnTo>
                    <a:pt x="1890" y="444"/>
                  </a:lnTo>
                  <a:lnTo>
                    <a:pt x="260" y="391"/>
                  </a:lnTo>
                  <a:lnTo>
                    <a:pt x="0" y="0"/>
                  </a:lnTo>
                  <a:lnTo>
                    <a:pt x="1890" y="273"/>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137" name="Freeform 35">
              <a:extLst>
                <a:ext uri="{FF2B5EF4-FFF2-40B4-BE49-F238E27FC236}">
                  <a16:creationId xmlns:a16="http://schemas.microsoft.com/office/drawing/2014/main" xmlns="" id="{5CF76E30-C43E-470F-BB00-A86E8330789B}"/>
                </a:ext>
              </a:extLst>
            </p:cNvPr>
            <p:cNvSpPr>
              <a:spLocks noChangeArrowheads="1"/>
            </p:cNvSpPr>
            <p:nvPr/>
          </p:nvSpPr>
          <p:spPr bwMode="auto">
            <a:xfrm>
              <a:off x="9444302" y="2398555"/>
              <a:ext cx="1050766" cy="615680"/>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38" name="TextBox 35">
              <a:extLst>
                <a:ext uri="{FF2B5EF4-FFF2-40B4-BE49-F238E27FC236}">
                  <a16:creationId xmlns:a16="http://schemas.microsoft.com/office/drawing/2014/main" xmlns="" id="{A51078F5-E4BA-4CB0-A644-9D7D9B9FBDF6}"/>
                </a:ext>
              </a:extLst>
            </p:cNvPr>
            <p:cNvSpPr txBox="1"/>
            <p:nvPr/>
          </p:nvSpPr>
          <p:spPr>
            <a:xfrm>
              <a:off x="9404081" y="2436875"/>
              <a:ext cx="1102853"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 personal</a:t>
              </a:r>
            </a:p>
          </p:txBody>
        </p:sp>
      </p:grpSp>
      <p:grpSp>
        <p:nvGrpSpPr>
          <p:cNvPr id="139" name="Gruppieren 138">
            <a:extLst>
              <a:ext uri="{FF2B5EF4-FFF2-40B4-BE49-F238E27FC236}">
                <a16:creationId xmlns:a16="http://schemas.microsoft.com/office/drawing/2014/main" xmlns="" id="{1D688F7E-6D87-488A-9CC3-04D27A1C7F83}"/>
              </a:ext>
            </a:extLst>
          </p:cNvPr>
          <p:cNvGrpSpPr/>
          <p:nvPr/>
        </p:nvGrpSpPr>
        <p:grpSpPr>
          <a:xfrm>
            <a:off x="3639727" y="5853062"/>
            <a:ext cx="1264248" cy="983850"/>
            <a:chOff x="10882373" y="2398555"/>
            <a:chExt cx="1102853" cy="888670"/>
          </a:xfrm>
        </p:grpSpPr>
        <p:sp>
          <p:nvSpPr>
            <p:cNvPr id="140" name="Freeform 28">
              <a:extLst>
                <a:ext uri="{FF2B5EF4-FFF2-40B4-BE49-F238E27FC236}">
                  <a16:creationId xmlns:a16="http://schemas.microsoft.com/office/drawing/2014/main" xmlns="" id="{24146EA7-A16F-43D0-BF95-35E3F1C6A1D4}"/>
                </a:ext>
              </a:extLst>
            </p:cNvPr>
            <p:cNvSpPr>
              <a:spLocks noChangeArrowheads="1"/>
            </p:cNvSpPr>
            <p:nvPr/>
          </p:nvSpPr>
          <p:spPr bwMode="auto">
            <a:xfrm>
              <a:off x="10937542" y="2398555"/>
              <a:ext cx="999509" cy="675844"/>
            </a:xfrm>
            <a:custGeom>
              <a:avLst/>
              <a:gdLst>
                <a:gd name="T0" fmla="*/ 1892 w 1893"/>
                <a:gd name="T1" fmla="*/ 0 h 2974"/>
                <a:gd name="T2" fmla="*/ 0 w 1893"/>
                <a:gd name="T3" fmla="*/ 0 h 2974"/>
                <a:gd name="T4" fmla="*/ 0 w 1893"/>
                <a:gd name="T5" fmla="*/ 2973 h 2974"/>
                <a:gd name="T6" fmla="*/ 1892 w 1893"/>
                <a:gd name="T7" fmla="*/ 2973 h 2974"/>
                <a:gd name="T8" fmla="*/ 1892 w 1893"/>
                <a:gd name="T9" fmla="*/ 0 h 2974"/>
              </a:gdLst>
              <a:ahLst/>
              <a:cxnLst>
                <a:cxn ang="0">
                  <a:pos x="T0" y="T1"/>
                </a:cxn>
                <a:cxn ang="0">
                  <a:pos x="T2" y="T3"/>
                </a:cxn>
                <a:cxn ang="0">
                  <a:pos x="T4" y="T5"/>
                </a:cxn>
                <a:cxn ang="0">
                  <a:pos x="T6" y="T7"/>
                </a:cxn>
                <a:cxn ang="0">
                  <a:pos x="T8" y="T9"/>
                </a:cxn>
              </a:cxnLst>
              <a:rect l="0" t="0" r="r" b="b"/>
              <a:pathLst>
                <a:path w="1893" h="2974">
                  <a:moveTo>
                    <a:pt x="1892" y="0"/>
                  </a:moveTo>
                  <a:lnTo>
                    <a:pt x="0" y="0"/>
                  </a:lnTo>
                  <a:lnTo>
                    <a:pt x="0" y="2973"/>
                  </a:lnTo>
                  <a:lnTo>
                    <a:pt x="1892" y="2973"/>
                  </a:lnTo>
                  <a:lnTo>
                    <a:pt x="1892"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41" name="Freeform 44">
              <a:extLst>
                <a:ext uri="{FF2B5EF4-FFF2-40B4-BE49-F238E27FC236}">
                  <a16:creationId xmlns:a16="http://schemas.microsoft.com/office/drawing/2014/main" xmlns="" id="{590A1FC4-F0BF-49C7-AD54-9A77AD750F43}"/>
                </a:ext>
              </a:extLst>
            </p:cNvPr>
            <p:cNvSpPr>
              <a:spLocks noChangeArrowheads="1"/>
            </p:cNvSpPr>
            <p:nvPr/>
          </p:nvSpPr>
          <p:spPr bwMode="auto">
            <a:xfrm>
              <a:off x="10937542" y="3071513"/>
              <a:ext cx="999509" cy="76208"/>
            </a:xfrm>
            <a:custGeom>
              <a:avLst/>
              <a:gdLst>
                <a:gd name="T0" fmla="*/ 0 w 1893"/>
                <a:gd name="T1" fmla="*/ 0 h 333"/>
                <a:gd name="T2" fmla="*/ 160 w 1893"/>
                <a:gd name="T3" fmla="*/ 161 h 333"/>
                <a:gd name="T4" fmla="*/ 1440 w 1893"/>
                <a:gd name="T5" fmla="*/ 332 h 333"/>
                <a:gd name="T6" fmla="*/ 1892 w 1893"/>
                <a:gd name="T7" fmla="*/ 0 h 333"/>
                <a:gd name="T8" fmla="*/ 0 w 1893"/>
                <a:gd name="T9" fmla="*/ 0 h 333"/>
              </a:gdLst>
              <a:ahLst/>
              <a:cxnLst>
                <a:cxn ang="0">
                  <a:pos x="T0" y="T1"/>
                </a:cxn>
                <a:cxn ang="0">
                  <a:pos x="T2" y="T3"/>
                </a:cxn>
                <a:cxn ang="0">
                  <a:pos x="T4" y="T5"/>
                </a:cxn>
                <a:cxn ang="0">
                  <a:pos x="T6" y="T7"/>
                </a:cxn>
                <a:cxn ang="0">
                  <a:pos x="T8" y="T9"/>
                </a:cxn>
              </a:cxnLst>
              <a:rect l="0" t="0" r="r" b="b"/>
              <a:pathLst>
                <a:path w="1893" h="333">
                  <a:moveTo>
                    <a:pt x="0" y="0"/>
                  </a:moveTo>
                  <a:lnTo>
                    <a:pt x="160" y="161"/>
                  </a:lnTo>
                  <a:lnTo>
                    <a:pt x="1440" y="332"/>
                  </a:lnTo>
                  <a:lnTo>
                    <a:pt x="1892"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42" name="Freeform 45">
              <a:extLst>
                <a:ext uri="{FF2B5EF4-FFF2-40B4-BE49-F238E27FC236}">
                  <a16:creationId xmlns:a16="http://schemas.microsoft.com/office/drawing/2014/main" xmlns="" id="{4E07C06B-C9FB-42DD-88BC-E3065E6BD8BC}"/>
                </a:ext>
              </a:extLst>
            </p:cNvPr>
            <p:cNvSpPr>
              <a:spLocks noChangeArrowheads="1"/>
            </p:cNvSpPr>
            <p:nvPr/>
          </p:nvSpPr>
          <p:spPr bwMode="auto">
            <a:xfrm>
              <a:off x="11023746" y="3107613"/>
              <a:ext cx="745555" cy="91249"/>
            </a:xfrm>
            <a:custGeom>
              <a:avLst/>
              <a:gdLst>
                <a:gd name="T0" fmla="*/ 0 w 1412"/>
                <a:gd name="T1" fmla="*/ 0 h 400"/>
                <a:gd name="T2" fmla="*/ 640 w 1412"/>
                <a:gd name="T3" fmla="*/ 399 h 400"/>
                <a:gd name="T4" fmla="*/ 1411 w 1412"/>
                <a:gd name="T5" fmla="*/ 302 h 400"/>
                <a:gd name="T6" fmla="*/ 1280 w 1412"/>
                <a:gd name="T7" fmla="*/ 171 h 400"/>
                <a:gd name="T8" fmla="*/ 0 w 1412"/>
                <a:gd name="T9" fmla="*/ 0 h 400"/>
              </a:gdLst>
              <a:ahLst/>
              <a:cxnLst>
                <a:cxn ang="0">
                  <a:pos x="T0" y="T1"/>
                </a:cxn>
                <a:cxn ang="0">
                  <a:pos x="T2" y="T3"/>
                </a:cxn>
                <a:cxn ang="0">
                  <a:pos x="T4" y="T5"/>
                </a:cxn>
                <a:cxn ang="0">
                  <a:pos x="T6" y="T7"/>
                </a:cxn>
                <a:cxn ang="0">
                  <a:pos x="T8" y="T9"/>
                </a:cxn>
              </a:cxnLst>
              <a:rect l="0" t="0" r="r" b="b"/>
              <a:pathLst>
                <a:path w="1412" h="400">
                  <a:moveTo>
                    <a:pt x="0" y="0"/>
                  </a:moveTo>
                  <a:lnTo>
                    <a:pt x="640" y="399"/>
                  </a:lnTo>
                  <a:lnTo>
                    <a:pt x="1411" y="302"/>
                  </a:lnTo>
                  <a:lnTo>
                    <a:pt x="1280" y="171"/>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43" name="Freeform 46">
              <a:extLst>
                <a:ext uri="{FF2B5EF4-FFF2-40B4-BE49-F238E27FC236}">
                  <a16:creationId xmlns:a16="http://schemas.microsoft.com/office/drawing/2014/main" xmlns="" id="{E71542E1-408E-4894-AFDC-91B398F2AE94}"/>
                </a:ext>
              </a:extLst>
            </p:cNvPr>
            <p:cNvSpPr>
              <a:spLocks noChangeArrowheads="1"/>
            </p:cNvSpPr>
            <p:nvPr/>
          </p:nvSpPr>
          <p:spPr bwMode="auto">
            <a:xfrm>
              <a:off x="11361576" y="3173916"/>
              <a:ext cx="407725" cy="113309"/>
            </a:xfrm>
            <a:custGeom>
              <a:avLst/>
              <a:gdLst>
                <a:gd name="T0" fmla="*/ 102 w 772"/>
                <a:gd name="T1" fmla="*/ 498 h 499"/>
                <a:gd name="T2" fmla="*/ 771 w 772"/>
                <a:gd name="T3" fmla="*/ 0 h 499"/>
                <a:gd name="T4" fmla="*/ 0 w 772"/>
                <a:gd name="T5" fmla="*/ 97 h 499"/>
                <a:gd name="T6" fmla="*/ 102 w 772"/>
                <a:gd name="T7" fmla="*/ 498 h 499"/>
              </a:gdLst>
              <a:ahLst/>
              <a:cxnLst>
                <a:cxn ang="0">
                  <a:pos x="T0" y="T1"/>
                </a:cxn>
                <a:cxn ang="0">
                  <a:pos x="T2" y="T3"/>
                </a:cxn>
                <a:cxn ang="0">
                  <a:pos x="T4" y="T5"/>
                </a:cxn>
                <a:cxn ang="0">
                  <a:pos x="T6" y="T7"/>
                </a:cxn>
              </a:cxnLst>
              <a:rect l="0" t="0" r="r" b="b"/>
              <a:pathLst>
                <a:path w="772" h="499">
                  <a:moveTo>
                    <a:pt x="102" y="498"/>
                  </a:moveTo>
                  <a:lnTo>
                    <a:pt x="771" y="0"/>
                  </a:lnTo>
                  <a:lnTo>
                    <a:pt x="0" y="97"/>
                  </a:lnTo>
                  <a:lnTo>
                    <a:pt x="102" y="498"/>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44" name="TextBox 37">
              <a:extLst>
                <a:ext uri="{FF2B5EF4-FFF2-40B4-BE49-F238E27FC236}">
                  <a16:creationId xmlns:a16="http://schemas.microsoft.com/office/drawing/2014/main" xmlns="" id="{02D66321-CFA0-4D8A-8BC8-AF3EBDF3238F}"/>
                </a:ext>
              </a:extLst>
            </p:cNvPr>
            <p:cNvSpPr txBox="1"/>
            <p:nvPr/>
          </p:nvSpPr>
          <p:spPr>
            <a:xfrm>
              <a:off x="10882373" y="2436875"/>
              <a:ext cx="1102853"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Personal sin formación</a:t>
              </a:r>
            </a:p>
          </p:txBody>
        </p:sp>
      </p:grpSp>
      <p:grpSp>
        <p:nvGrpSpPr>
          <p:cNvPr id="145" name="Gruppieren 144">
            <a:extLst>
              <a:ext uri="{FF2B5EF4-FFF2-40B4-BE49-F238E27FC236}">
                <a16:creationId xmlns:a16="http://schemas.microsoft.com/office/drawing/2014/main" xmlns="" id="{42E9FF5B-1C37-436F-B125-48394C30B972}"/>
              </a:ext>
            </a:extLst>
          </p:cNvPr>
          <p:cNvGrpSpPr/>
          <p:nvPr/>
        </p:nvGrpSpPr>
        <p:grpSpPr>
          <a:xfrm>
            <a:off x="6083946" y="3225060"/>
            <a:ext cx="1100049" cy="1067780"/>
            <a:chOff x="9585104" y="3571682"/>
            <a:chExt cx="1102853" cy="965389"/>
          </a:xfrm>
        </p:grpSpPr>
        <p:sp>
          <p:nvSpPr>
            <p:cNvPr id="146" name="Freeform 28">
              <a:extLst>
                <a:ext uri="{FF2B5EF4-FFF2-40B4-BE49-F238E27FC236}">
                  <a16:creationId xmlns:a16="http://schemas.microsoft.com/office/drawing/2014/main" xmlns="" id="{821379FD-C4D0-4C72-AF7B-BFA54B4D1F93}"/>
                </a:ext>
              </a:extLst>
            </p:cNvPr>
            <p:cNvSpPr>
              <a:spLocks noChangeArrowheads="1"/>
            </p:cNvSpPr>
            <p:nvPr/>
          </p:nvSpPr>
          <p:spPr bwMode="auto">
            <a:xfrm>
              <a:off x="9640273" y="3648401"/>
              <a:ext cx="999509" cy="675844"/>
            </a:xfrm>
            <a:custGeom>
              <a:avLst/>
              <a:gdLst>
                <a:gd name="T0" fmla="*/ 1892 w 1893"/>
                <a:gd name="T1" fmla="*/ 0 h 2974"/>
                <a:gd name="T2" fmla="*/ 0 w 1893"/>
                <a:gd name="T3" fmla="*/ 0 h 2974"/>
                <a:gd name="T4" fmla="*/ 0 w 1893"/>
                <a:gd name="T5" fmla="*/ 2973 h 2974"/>
                <a:gd name="T6" fmla="*/ 1892 w 1893"/>
                <a:gd name="T7" fmla="*/ 2973 h 2974"/>
                <a:gd name="T8" fmla="*/ 1892 w 1893"/>
                <a:gd name="T9" fmla="*/ 0 h 2974"/>
              </a:gdLst>
              <a:ahLst/>
              <a:cxnLst>
                <a:cxn ang="0">
                  <a:pos x="T0" y="T1"/>
                </a:cxn>
                <a:cxn ang="0">
                  <a:pos x="T2" y="T3"/>
                </a:cxn>
                <a:cxn ang="0">
                  <a:pos x="T4" y="T5"/>
                </a:cxn>
                <a:cxn ang="0">
                  <a:pos x="T6" y="T7"/>
                </a:cxn>
                <a:cxn ang="0">
                  <a:pos x="T8" y="T9"/>
                </a:cxn>
              </a:cxnLst>
              <a:rect l="0" t="0" r="r" b="b"/>
              <a:pathLst>
                <a:path w="1893" h="2974">
                  <a:moveTo>
                    <a:pt x="1892" y="0"/>
                  </a:moveTo>
                  <a:lnTo>
                    <a:pt x="0" y="0"/>
                  </a:lnTo>
                  <a:lnTo>
                    <a:pt x="0" y="2973"/>
                  </a:lnTo>
                  <a:lnTo>
                    <a:pt x="1892" y="2973"/>
                  </a:lnTo>
                  <a:lnTo>
                    <a:pt x="1892"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47" name="Freeform 44">
              <a:extLst>
                <a:ext uri="{FF2B5EF4-FFF2-40B4-BE49-F238E27FC236}">
                  <a16:creationId xmlns:a16="http://schemas.microsoft.com/office/drawing/2014/main" xmlns="" id="{AF901054-F258-4822-9330-8D32710593D9}"/>
                </a:ext>
              </a:extLst>
            </p:cNvPr>
            <p:cNvSpPr>
              <a:spLocks noChangeArrowheads="1"/>
            </p:cNvSpPr>
            <p:nvPr/>
          </p:nvSpPr>
          <p:spPr bwMode="auto">
            <a:xfrm>
              <a:off x="9640273" y="4321359"/>
              <a:ext cx="999509" cy="76208"/>
            </a:xfrm>
            <a:custGeom>
              <a:avLst/>
              <a:gdLst>
                <a:gd name="T0" fmla="*/ 0 w 1893"/>
                <a:gd name="T1" fmla="*/ 0 h 333"/>
                <a:gd name="T2" fmla="*/ 160 w 1893"/>
                <a:gd name="T3" fmla="*/ 161 h 333"/>
                <a:gd name="T4" fmla="*/ 1440 w 1893"/>
                <a:gd name="T5" fmla="*/ 332 h 333"/>
                <a:gd name="T6" fmla="*/ 1892 w 1893"/>
                <a:gd name="T7" fmla="*/ 0 h 333"/>
                <a:gd name="T8" fmla="*/ 0 w 1893"/>
                <a:gd name="T9" fmla="*/ 0 h 333"/>
              </a:gdLst>
              <a:ahLst/>
              <a:cxnLst>
                <a:cxn ang="0">
                  <a:pos x="T0" y="T1"/>
                </a:cxn>
                <a:cxn ang="0">
                  <a:pos x="T2" y="T3"/>
                </a:cxn>
                <a:cxn ang="0">
                  <a:pos x="T4" y="T5"/>
                </a:cxn>
                <a:cxn ang="0">
                  <a:pos x="T6" y="T7"/>
                </a:cxn>
                <a:cxn ang="0">
                  <a:pos x="T8" y="T9"/>
                </a:cxn>
              </a:cxnLst>
              <a:rect l="0" t="0" r="r" b="b"/>
              <a:pathLst>
                <a:path w="1893" h="333">
                  <a:moveTo>
                    <a:pt x="0" y="0"/>
                  </a:moveTo>
                  <a:lnTo>
                    <a:pt x="160" y="161"/>
                  </a:lnTo>
                  <a:lnTo>
                    <a:pt x="1440" y="332"/>
                  </a:lnTo>
                  <a:lnTo>
                    <a:pt x="1892"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48" name="Freeform 45">
              <a:extLst>
                <a:ext uri="{FF2B5EF4-FFF2-40B4-BE49-F238E27FC236}">
                  <a16:creationId xmlns:a16="http://schemas.microsoft.com/office/drawing/2014/main" xmlns="" id="{7B0AEA30-21FB-495A-909D-685FF40C4285}"/>
                </a:ext>
              </a:extLst>
            </p:cNvPr>
            <p:cNvSpPr>
              <a:spLocks noChangeArrowheads="1"/>
            </p:cNvSpPr>
            <p:nvPr/>
          </p:nvSpPr>
          <p:spPr bwMode="auto">
            <a:xfrm>
              <a:off x="9726477" y="4357459"/>
              <a:ext cx="745555" cy="91249"/>
            </a:xfrm>
            <a:custGeom>
              <a:avLst/>
              <a:gdLst>
                <a:gd name="T0" fmla="*/ 0 w 1412"/>
                <a:gd name="T1" fmla="*/ 0 h 400"/>
                <a:gd name="T2" fmla="*/ 640 w 1412"/>
                <a:gd name="T3" fmla="*/ 399 h 400"/>
                <a:gd name="T4" fmla="*/ 1411 w 1412"/>
                <a:gd name="T5" fmla="*/ 302 h 400"/>
                <a:gd name="T6" fmla="*/ 1280 w 1412"/>
                <a:gd name="T7" fmla="*/ 171 h 400"/>
                <a:gd name="T8" fmla="*/ 0 w 1412"/>
                <a:gd name="T9" fmla="*/ 0 h 400"/>
              </a:gdLst>
              <a:ahLst/>
              <a:cxnLst>
                <a:cxn ang="0">
                  <a:pos x="T0" y="T1"/>
                </a:cxn>
                <a:cxn ang="0">
                  <a:pos x="T2" y="T3"/>
                </a:cxn>
                <a:cxn ang="0">
                  <a:pos x="T4" y="T5"/>
                </a:cxn>
                <a:cxn ang="0">
                  <a:pos x="T6" y="T7"/>
                </a:cxn>
                <a:cxn ang="0">
                  <a:pos x="T8" y="T9"/>
                </a:cxn>
              </a:cxnLst>
              <a:rect l="0" t="0" r="r" b="b"/>
              <a:pathLst>
                <a:path w="1412" h="400">
                  <a:moveTo>
                    <a:pt x="0" y="0"/>
                  </a:moveTo>
                  <a:lnTo>
                    <a:pt x="640" y="399"/>
                  </a:lnTo>
                  <a:lnTo>
                    <a:pt x="1411" y="302"/>
                  </a:lnTo>
                  <a:lnTo>
                    <a:pt x="1280" y="171"/>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49" name="Freeform 46">
              <a:extLst>
                <a:ext uri="{FF2B5EF4-FFF2-40B4-BE49-F238E27FC236}">
                  <a16:creationId xmlns:a16="http://schemas.microsoft.com/office/drawing/2014/main" xmlns="" id="{1C4332BD-B6E1-48BC-AD07-D9D333193E63}"/>
                </a:ext>
              </a:extLst>
            </p:cNvPr>
            <p:cNvSpPr>
              <a:spLocks noChangeArrowheads="1"/>
            </p:cNvSpPr>
            <p:nvPr/>
          </p:nvSpPr>
          <p:spPr bwMode="auto">
            <a:xfrm>
              <a:off x="10064307" y="4423762"/>
              <a:ext cx="407725" cy="113309"/>
            </a:xfrm>
            <a:custGeom>
              <a:avLst/>
              <a:gdLst>
                <a:gd name="T0" fmla="*/ 102 w 772"/>
                <a:gd name="T1" fmla="*/ 498 h 499"/>
                <a:gd name="T2" fmla="*/ 771 w 772"/>
                <a:gd name="T3" fmla="*/ 0 h 499"/>
                <a:gd name="T4" fmla="*/ 0 w 772"/>
                <a:gd name="T5" fmla="*/ 97 h 499"/>
                <a:gd name="T6" fmla="*/ 102 w 772"/>
                <a:gd name="T7" fmla="*/ 498 h 499"/>
              </a:gdLst>
              <a:ahLst/>
              <a:cxnLst>
                <a:cxn ang="0">
                  <a:pos x="T0" y="T1"/>
                </a:cxn>
                <a:cxn ang="0">
                  <a:pos x="T2" y="T3"/>
                </a:cxn>
                <a:cxn ang="0">
                  <a:pos x="T4" y="T5"/>
                </a:cxn>
                <a:cxn ang="0">
                  <a:pos x="T6" y="T7"/>
                </a:cxn>
              </a:cxnLst>
              <a:rect l="0" t="0" r="r" b="b"/>
              <a:pathLst>
                <a:path w="772" h="499">
                  <a:moveTo>
                    <a:pt x="102" y="498"/>
                  </a:moveTo>
                  <a:lnTo>
                    <a:pt x="771" y="0"/>
                  </a:lnTo>
                  <a:lnTo>
                    <a:pt x="0" y="97"/>
                  </a:lnTo>
                  <a:lnTo>
                    <a:pt x="102" y="498"/>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50" name="TextBox 37">
              <a:extLst>
                <a:ext uri="{FF2B5EF4-FFF2-40B4-BE49-F238E27FC236}">
                  <a16:creationId xmlns:a16="http://schemas.microsoft.com/office/drawing/2014/main" xmlns="" id="{67B93DCE-1535-4D91-BD20-B137ADDD4AD5}"/>
                </a:ext>
              </a:extLst>
            </p:cNvPr>
            <p:cNvSpPr txBox="1"/>
            <p:nvPr/>
          </p:nvSpPr>
          <p:spPr>
            <a:xfrm>
              <a:off x="9585104" y="3571682"/>
              <a:ext cx="1102853" cy="77913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directrices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y sin control</a:t>
              </a:r>
            </a:p>
          </p:txBody>
        </p:sp>
      </p:grpSp>
      <p:grpSp>
        <p:nvGrpSpPr>
          <p:cNvPr id="151" name="Gruppieren 150">
            <a:extLst>
              <a:ext uri="{FF2B5EF4-FFF2-40B4-BE49-F238E27FC236}">
                <a16:creationId xmlns:a16="http://schemas.microsoft.com/office/drawing/2014/main" xmlns="" id="{07016FD5-9892-4A3E-B075-A71976973B19}"/>
              </a:ext>
            </a:extLst>
          </p:cNvPr>
          <p:cNvGrpSpPr/>
          <p:nvPr/>
        </p:nvGrpSpPr>
        <p:grpSpPr>
          <a:xfrm>
            <a:off x="5952649" y="2066416"/>
            <a:ext cx="1300797" cy="1082469"/>
            <a:chOff x="5136835" y="3648401"/>
            <a:chExt cx="1162816" cy="978670"/>
          </a:xfrm>
        </p:grpSpPr>
        <p:sp>
          <p:nvSpPr>
            <p:cNvPr id="152" name="Freeform 39">
              <a:extLst>
                <a:ext uri="{FF2B5EF4-FFF2-40B4-BE49-F238E27FC236}">
                  <a16:creationId xmlns:a16="http://schemas.microsoft.com/office/drawing/2014/main" xmlns="" id="{DCE5D52D-BF31-43B6-B6AC-F3CA2E8836A9}"/>
                </a:ext>
              </a:extLst>
            </p:cNvPr>
            <p:cNvSpPr>
              <a:spLocks noChangeArrowheads="1"/>
            </p:cNvSpPr>
            <p:nvPr/>
          </p:nvSpPr>
          <p:spPr bwMode="auto">
            <a:xfrm>
              <a:off x="5148700" y="3648401"/>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53" name="Freeform 40">
              <a:extLst>
                <a:ext uri="{FF2B5EF4-FFF2-40B4-BE49-F238E27FC236}">
                  <a16:creationId xmlns:a16="http://schemas.microsoft.com/office/drawing/2014/main" xmlns="" id="{11ABD2A2-9A70-4D2B-862D-8E495855AE4B}"/>
                </a:ext>
              </a:extLst>
            </p:cNvPr>
            <p:cNvSpPr>
              <a:spLocks noChangeArrowheads="1"/>
            </p:cNvSpPr>
            <p:nvPr/>
          </p:nvSpPr>
          <p:spPr bwMode="auto">
            <a:xfrm>
              <a:off x="5148700" y="4281128"/>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54" name="Freeform 41">
              <a:extLst>
                <a:ext uri="{FF2B5EF4-FFF2-40B4-BE49-F238E27FC236}">
                  <a16:creationId xmlns:a16="http://schemas.microsoft.com/office/drawing/2014/main" xmlns="" id="{C951598E-6C3B-4949-BDB8-08DD5598BA6B}"/>
                </a:ext>
              </a:extLst>
            </p:cNvPr>
            <p:cNvSpPr>
              <a:spLocks noChangeArrowheads="1"/>
            </p:cNvSpPr>
            <p:nvPr/>
          </p:nvSpPr>
          <p:spPr bwMode="auto">
            <a:xfrm>
              <a:off x="5197627" y="4403461"/>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55" name="Freeform 42">
              <a:extLst>
                <a:ext uri="{FF2B5EF4-FFF2-40B4-BE49-F238E27FC236}">
                  <a16:creationId xmlns:a16="http://schemas.microsoft.com/office/drawing/2014/main" xmlns="" id="{EFFEBE00-0709-4688-8013-A92140C4E21E}"/>
                </a:ext>
              </a:extLst>
            </p:cNvPr>
            <p:cNvSpPr>
              <a:spLocks noChangeArrowheads="1"/>
            </p:cNvSpPr>
            <p:nvPr/>
          </p:nvSpPr>
          <p:spPr bwMode="auto">
            <a:xfrm>
              <a:off x="5197625" y="4467636"/>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56" name="TextBox 39">
              <a:extLst>
                <a:ext uri="{FF2B5EF4-FFF2-40B4-BE49-F238E27FC236}">
                  <a16:creationId xmlns:a16="http://schemas.microsoft.com/office/drawing/2014/main" xmlns="" id="{E364FC44-0E66-4D4E-93E7-3EDC1F621DA0}"/>
                </a:ext>
              </a:extLst>
            </p:cNvPr>
            <p:cNvSpPr txBox="1"/>
            <p:nvPr/>
          </p:nvSpPr>
          <p:spPr>
            <a:xfrm>
              <a:off x="5136835" y="3658639"/>
              <a:ext cx="1102853" cy="605223"/>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se siente</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poco apreciado</a:t>
              </a:r>
            </a:p>
          </p:txBody>
        </p:sp>
      </p:grpSp>
      <p:grpSp>
        <p:nvGrpSpPr>
          <p:cNvPr id="157" name="Gruppieren 156">
            <a:extLst>
              <a:ext uri="{FF2B5EF4-FFF2-40B4-BE49-F238E27FC236}">
                <a16:creationId xmlns:a16="http://schemas.microsoft.com/office/drawing/2014/main" xmlns="" id="{56AFB096-C93B-4EC3-A219-082D220915FA}"/>
              </a:ext>
            </a:extLst>
          </p:cNvPr>
          <p:cNvGrpSpPr/>
          <p:nvPr/>
        </p:nvGrpSpPr>
        <p:grpSpPr>
          <a:xfrm>
            <a:off x="9178421" y="4665739"/>
            <a:ext cx="1319384" cy="1083489"/>
            <a:chOff x="5148700" y="3648401"/>
            <a:chExt cx="1150951" cy="978670"/>
          </a:xfrm>
        </p:grpSpPr>
        <p:sp>
          <p:nvSpPr>
            <p:cNvPr id="158" name="Freeform 39">
              <a:extLst>
                <a:ext uri="{FF2B5EF4-FFF2-40B4-BE49-F238E27FC236}">
                  <a16:creationId xmlns:a16="http://schemas.microsoft.com/office/drawing/2014/main" xmlns="" id="{44DA7585-DDCB-44DD-A9F4-CC2B0F79E020}"/>
                </a:ext>
              </a:extLst>
            </p:cNvPr>
            <p:cNvSpPr>
              <a:spLocks noChangeArrowheads="1"/>
            </p:cNvSpPr>
            <p:nvPr/>
          </p:nvSpPr>
          <p:spPr bwMode="auto">
            <a:xfrm>
              <a:off x="5148700" y="3648401"/>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59" name="Freeform 40">
              <a:extLst>
                <a:ext uri="{FF2B5EF4-FFF2-40B4-BE49-F238E27FC236}">
                  <a16:creationId xmlns:a16="http://schemas.microsoft.com/office/drawing/2014/main" xmlns="" id="{EDB4BA13-7AAF-43F8-8087-C83AB968AA65}"/>
                </a:ext>
              </a:extLst>
            </p:cNvPr>
            <p:cNvSpPr>
              <a:spLocks noChangeArrowheads="1"/>
            </p:cNvSpPr>
            <p:nvPr/>
          </p:nvSpPr>
          <p:spPr bwMode="auto">
            <a:xfrm>
              <a:off x="5148700" y="4281128"/>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60" name="Freeform 41">
              <a:extLst>
                <a:ext uri="{FF2B5EF4-FFF2-40B4-BE49-F238E27FC236}">
                  <a16:creationId xmlns:a16="http://schemas.microsoft.com/office/drawing/2014/main" xmlns="" id="{78E38415-B716-454C-AE98-7482B6703240}"/>
                </a:ext>
              </a:extLst>
            </p:cNvPr>
            <p:cNvSpPr>
              <a:spLocks noChangeArrowheads="1"/>
            </p:cNvSpPr>
            <p:nvPr/>
          </p:nvSpPr>
          <p:spPr bwMode="auto">
            <a:xfrm>
              <a:off x="5197627" y="4403461"/>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61" name="Freeform 42">
              <a:extLst>
                <a:ext uri="{FF2B5EF4-FFF2-40B4-BE49-F238E27FC236}">
                  <a16:creationId xmlns:a16="http://schemas.microsoft.com/office/drawing/2014/main" xmlns="" id="{32A7EF3A-686C-4A6B-BF35-1EF5FA1BBFA9}"/>
                </a:ext>
              </a:extLst>
            </p:cNvPr>
            <p:cNvSpPr>
              <a:spLocks noChangeArrowheads="1"/>
            </p:cNvSpPr>
            <p:nvPr/>
          </p:nvSpPr>
          <p:spPr bwMode="auto">
            <a:xfrm>
              <a:off x="5197625" y="4467636"/>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62" name="TextBox 39">
              <a:extLst>
                <a:ext uri="{FF2B5EF4-FFF2-40B4-BE49-F238E27FC236}">
                  <a16:creationId xmlns:a16="http://schemas.microsoft.com/office/drawing/2014/main" xmlns="" id="{84C9CD99-3F9D-44DB-A021-41D0B63A1B9B}"/>
                </a:ext>
              </a:extLst>
            </p:cNvPr>
            <p:cNvSpPr txBox="1"/>
            <p:nvPr/>
          </p:nvSpPr>
          <p:spPr>
            <a:xfrm>
              <a:off x="5172749" y="3655573"/>
              <a:ext cx="1102853" cy="770450"/>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se siente</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poco apreciado</a:t>
              </a:r>
            </a:p>
          </p:txBody>
        </p:sp>
      </p:grpSp>
      <p:grpSp>
        <p:nvGrpSpPr>
          <p:cNvPr id="163" name="Gruppieren 162">
            <a:extLst>
              <a:ext uri="{FF2B5EF4-FFF2-40B4-BE49-F238E27FC236}">
                <a16:creationId xmlns:a16="http://schemas.microsoft.com/office/drawing/2014/main" xmlns="" id="{C78DAA14-24E6-4039-BEFC-27C1C4FD7570}"/>
              </a:ext>
            </a:extLst>
          </p:cNvPr>
          <p:cNvGrpSpPr/>
          <p:nvPr/>
        </p:nvGrpSpPr>
        <p:grpSpPr>
          <a:xfrm>
            <a:off x="7190287" y="5728937"/>
            <a:ext cx="1290958" cy="852968"/>
            <a:chOff x="5621779" y="3939474"/>
            <a:chExt cx="1126153" cy="770450"/>
          </a:xfrm>
        </p:grpSpPr>
        <p:sp>
          <p:nvSpPr>
            <p:cNvPr id="164" name="Freeform 31">
              <a:extLst>
                <a:ext uri="{FF2B5EF4-FFF2-40B4-BE49-F238E27FC236}">
                  <a16:creationId xmlns:a16="http://schemas.microsoft.com/office/drawing/2014/main" xmlns="" id="{93EBC6E8-6C91-407B-85EC-C6D0F5EFE350}"/>
                </a:ext>
              </a:extLst>
            </p:cNvPr>
            <p:cNvSpPr>
              <a:spLocks noChangeArrowheads="1"/>
            </p:cNvSpPr>
            <p:nvPr/>
          </p:nvSpPr>
          <p:spPr bwMode="auto">
            <a:xfrm>
              <a:off x="5741684" y="4625272"/>
              <a:ext cx="862049" cy="76723"/>
            </a:xfrm>
            <a:custGeom>
              <a:avLst/>
              <a:gdLst>
                <a:gd name="T0" fmla="*/ 0 w 1631"/>
                <a:gd name="T1" fmla="*/ 0 h 322"/>
                <a:gd name="T2" fmla="*/ 750 w 1631"/>
                <a:gd name="T3" fmla="*/ 321 h 322"/>
                <a:gd name="T4" fmla="*/ 1585 w 1631"/>
                <a:gd name="T5" fmla="*/ 268 h 322"/>
                <a:gd name="T6" fmla="*/ 1630 w 1631"/>
                <a:gd name="T7" fmla="*/ 53 h 322"/>
                <a:gd name="T8" fmla="*/ 0 w 1631"/>
                <a:gd name="T9" fmla="*/ 0 h 322"/>
              </a:gdLst>
              <a:ahLst/>
              <a:cxnLst>
                <a:cxn ang="0">
                  <a:pos x="T0" y="T1"/>
                </a:cxn>
                <a:cxn ang="0">
                  <a:pos x="T2" y="T3"/>
                </a:cxn>
                <a:cxn ang="0">
                  <a:pos x="T4" y="T5"/>
                </a:cxn>
                <a:cxn ang="0">
                  <a:pos x="T6" y="T7"/>
                </a:cxn>
                <a:cxn ang="0">
                  <a:pos x="T8" y="T9"/>
                </a:cxn>
              </a:cxnLst>
              <a:rect l="0" t="0" r="r" b="b"/>
              <a:pathLst>
                <a:path w="1631" h="322">
                  <a:moveTo>
                    <a:pt x="0" y="0"/>
                  </a:moveTo>
                  <a:lnTo>
                    <a:pt x="750" y="321"/>
                  </a:lnTo>
                  <a:lnTo>
                    <a:pt x="1585" y="268"/>
                  </a:lnTo>
                  <a:lnTo>
                    <a:pt x="1630" y="53"/>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65" name="Freeform 33">
              <a:extLst>
                <a:ext uri="{FF2B5EF4-FFF2-40B4-BE49-F238E27FC236}">
                  <a16:creationId xmlns:a16="http://schemas.microsoft.com/office/drawing/2014/main" xmlns="" id="{8BB635D8-4D89-4E54-9AB4-46530099EF90}"/>
                </a:ext>
              </a:extLst>
            </p:cNvPr>
            <p:cNvSpPr>
              <a:spLocks noChangeArrowheads="1"/>
            </p:cNvSpPr>
            <p:nvPr/>
          </p:nvSpPr>
          <p:spPr bwMode="auto">
            <a:xfrm>
              <a:off x="5652144" y="4617130"/>
              <a:ext cx="442673" cy="81221"/>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167" name="Freeform 35">
              <a:extLst>
                <a:ext uri="{FF2B5EF4-FFF2-40B4-BE49-F238E27FC236}">
                  <a16:creationId xmlns:a16="http://schemas.microsoft.com/office/drawing/2014/main" xmlns="" id="{005E2EE8-36BA-4FBC-B2D1-2F383F3693C3}"/>
                </a:ext>
              </a:extLst>
            </p:cNvPr>
            <p:cNvSpPr>
              <a:spLocks noChangeArrowheads="1"/>
            </p:cNvSpPr>
            <p:nvPr/>
          </p:nvSpPr>
          <p:spPr bwMode="auto">
            <a:xfrm>
              <a:off x="5621779" y="4060897"/>
              <a:ext cx="1050766" cy="615680"/>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68" name="TextBox 35">
              <a:extLst>
                <a:ext uri="{FF2B5EF4-FFF2-40B4-BE49-F238E27FC236}">
                  <a16:creationId xmlns:a16="http://schemas.microsoft.com/office/drawing/2014/main" xmlns="" id="{0E25E65E-EA16-410F-8D14-1D90C339048C}"/>
                </a:ext>
              </a:extLst>
            </p:cNvPr>
            <p:cNvSpPr txBox="1"/>
            <p:nvPr/>
          </p:nvSpPr>
          <p:spPr>
            <a:xfrm>
              <a:off x="5645079" y="3939474"/>
              <a:ext cx="1102853" cy="770450"/>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 apoyo de alto nivel</a:t>
              </a:r>
            </a:p>
          </p:txBody>
        </p:sp>
      </p:grpSp>
      <p:grpSp>
        <p:nvGrpSpPr>
          <p:cNvPr id="169" name="Gruppieren 168">
            <a:extLst>
              <a:ext uri="{FF2B5EF4-FFF2-40B4-BE49-F238E27FC236}">
                <a16:creationId xmlns:a16="http://schemas.microsoft.com/office/drawing/2014/main" xmlns="" id="{9A408226-78D1-4FCD-8DB7-3B6DE5A0A477}"/>
              </a:ext>
            </a:extLst>
          </p:cNvPr>
          <p:cNvGrpSpPr/>
          <p:nvPr/>
        </p:nvGrpSpPr>
        <p:grpSpPr>
          <a:xfrm>
            <a:off x="10693930" y="4727509"/>
            <a:ext cx="1332986" cy="1083489"/>
            <a:chOff x="5136835" y="3648401"/>
            <a:chExt cx="1162816" cy="978670"/>
          </a:xfrm>
        </p:grpSpPr>
        <p:sp>
          <p:nvSpPr>
            <p:cNvPr id="170" name="Freeform 39">
              <a:extLst>
                <a:ext uri="{FF2B5EF4-FFF2-40B4-BE49-F238E27FC236}">
                  <a16:creationId xmlns:a16="http://schemas.microsoft.com/office/drawing/2014/main" xmlns="" id="{F430133F-FD06-4111-B2A9-593C0C2C6010}"/>
                </a:ext>
              </a:extLst>
            </p:cNvPr>
            <p:cNvSpPr>
              <a:spLocks noChangeArrowheads="1"/>
            </p:cNvSpPr>
            <p:nvPr/>
          </p:nvSpPr>
          <p:spPr bwMode="auto">
            <a:xfrm>
              <a:off x="5148700" y="3648401"/>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71" name="Freeform 40">
              <a:extLst>
                <a:ext uri="{FF2B5EF4-FFF2-40B4-BE49-F238E27FC236}">
                  <a16:creationId xmlns:a16="http://schemas.microsoft.com/office/drawing/2014/main" xmlns="" id="{6BFCFD6E-F0C1-431C-B345-AC7455CB8303}"/>
                </a:ext>
              </a:extLst>
            </p:cNvPr>
            <p:cNvSpPr>
              <a:spLocks noChangeArrowheads="1"/>
            </p:cNvSpPr>
            <p:nvPr/>
          </p:nvSpPr>
          <p:spPr bwMode="auto">
            <a:xfrm>
              <a:off x="5148700" y="4281128"/>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72" name="Freeform 41">
              <a:extLst>
                <a:ext uri="{FF2B5EF4-FFF2-40B4-BE49-F238E27FC236}">
                  <a16:creationId xmlns:a16="http://schemas.microsoft.com/office/drawing/2014/main" xmlns="" id="{C13C87FD-61D9-48D0-B6C3-8E0D2F21150F}"/>
                </a:ext>
              </a:extLst>
            </p:cNvPr>
            <p:cNvSpPr>
              <a:spLocks noChangeArrowheads="1"/>
            </p:cNvSpPr>
            <p:nvPr/>
          </p:nvSpPr>
          <p:spPr bwMode="auto">
            <a:xfrm>
              <a:off x="5197627" y="4403461"/>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73" name="Freeform 42">
              <a:extLst>
                <a:ext uri="{FF2B5EF4-FFF2-40B4-BE49-F238E27FC236}">
                  <a16:creationId xmlns:a16="http://schemas.microsoft.com/office/drawing/2014/main" xmlns="" id="{35B926C4-61C3-4909-ABD9-738764860A09}"/>
                </a:ext>
              </a:extLst>
            </p:cNvPr>
            <p:cNvSpPr>
              <a:spLocks noChangeArrowheads="1"/>
            </p:cNvSpPr>
            <p:nvPr/>
          </p:nvSpPr>
          <p:spPr bwMode="auto">
            <a:xfrm>
              <a:off x="5197625" y="4467636"/>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74" name="TextBox 39">
              <a:extLst>
                <a:ext uri="{FF2B5EF4-FFF2-40B4-BE49-F238E27FC236}">
                  <a16:creationId xmlns:a16="http://schemas.microsoft.com/office/drawing/2014/main" xmlns="" id="{DC7B1E00-4527-42AA-B72F-A6B75CC2AC79}"/>
                </a:ext>
              </a:extLst>
            </p:cNvPr>
            <p:cNvSpPr txBox="1"/>
            <p:nvPr/>
          </p:nvSpPr>
          <p:spPr>
            <a:xfrm>
              <a:off x="5136835" y="3686721"/>
              <a:ext cx="1102853"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no está motivado</a:t>
              </a:r>
            </a:p>
          </p:txBody>
        </p:sp>
      </p:grpSp>
      <p:grpSp>
        <p:nvGrpSpPr>
          <p:cNvPr id="175" name="Gruppieren 174">
            <a:extLst>
              <a:ext uri="{FF2B5EF4-FFF2-40B4-BE49-F238E27FC236}">
                <a16:creationId xmlns:a16="http://schemas.microsoft.com/office/drawing/2014/main" xmlns="" id="{B5405C50-620C-4315-99FD-1F9CB807ADF7}"/>
              </a:ext>
            </a:extLst>
          </p:cNvPr>
          <p:cNvGrpSpPr/>
          <p:nvPr/>
        </p:nvGrpSpPr>
        <p:grpSpPr>
          <a:xfrm>
            <a:off x="7705863" y="4672751"/>
            <a:ext cx="1264248" cy="1134691"/>
            <a:chOff x="7898976" y="2398555"/>
            <a:chExt cx="1102853" cy="1024919"/>
          </a:xfrm>
        </p:grpSpPr>
        <p:sp>
          <p:nvSpPr>
            <p:cNvPr id="176" name="Freeform 29">
              <a:extLst>
                <a:ext uri="{FF2B5EF4-FFF2-40B4-BE49-F238E27FC236}">
                  <a16:creationId xmlns:a16="http://schemas.microsoft.com/office/drawing/2014/main" xmlns="" id="{2B3EE42C-F2C1-4298-9B70-CC24E5261C55}"/>
                </a:ext>
              </a:extLst>
            </p:cNvPr>
            <p:cNvSpPr>
              <a:spLocks noChangeArrowheads="1"/>
            </p:cNvSpPr>
            <p:nvPr/>
          </p:nvSpPr>
          <p:spPr bwMode="auto">
            <a:xfrm>
              <a:off x="7902134" y="3068506"/>
              <a:ext cx="1055428" cy="165451"/>
            </a:xfrm>
            <a:custGeom>
              <a:avLst/>
              <a:gdLst>
                <a:gd name="T0" fmla="*/ 1997 w 1998"/>
                <a:gd name="T1" fmla="*/ 0 h 729"/>
                <a:gd name="T2" fmla="*/ 1293 w 1998"/>
                <a:gd name="T3" fmla="*/ 728 h 729"/>
                <a:gd name="T4" fmla="*/ 399 w 1998"/>
                <a:gd name="T5" fmla="*/ 380 h 729"/>
                <a:gd name="T6" fmla="*/ 0 w 1998"/>
                <a:gd name="T7" fmla="*/ 13 h 729"/>
                <a:gd name="T8" fmla="*/ 1997 w 1998"/>
                <a:gd name="T9" fmla="*/ 0 h 729"/>
              </a:gdLst>
              <a:ahLst/>
              <a:cxnLst>
                <a:cxn ang="0">
                  <a:pos x="T0" y="T1"/>
                </a:cxn>
                <a:cxn ang="0">
                  <a:pos x="T2" y="T3"/>
                </a:cxn>
                <a:cxn ang="0">
                  <a:pos x="T4" y="T5"/>
                </a:cxn>
                <a:cxn ang="0">
                  <a:pos x="T6" y="T7"/>
                </a:cxn>
                <a:cxn ang="0">
                  <a:pos x="T8" y="T9"/>
                </a:cxn>
              </a:cxnLst>
              <a:rect l="0" t="0" r="r" b="b"/>
              <a:pathLst>
                <a:path w="1998" h="729">
                  <a:moveTo>
                    <a:pt x="1997" y="0"/>
                  </a:moveTo>
                  <a:lnTo>
                    <a:pt x="1293" y="728"/>
                  </a:lnTo>
                  <a:lnTo>
                    <a:pt x="399" y="380"/>
                  </a:lnTo>
                  <a:lnTo>
                    <a:pt x="0" y="13"/>
                  </a:lnTo>
                  <a:lnTo>
                    <a:pt x="1997"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77" name="Freeform 30">
              <a:extLst>
                <a:ext uri="{FF2B5EF4-FFF2-40B4-BE49-F238E27FC236}">
                  <a16:creationId xmlns:a16="http://schemas.microsoft.com/office/drawing/2014/main" xmlns="" id="{FCA139E2-230C-4E04-B7AF-49797192BF23}"/>
                </a:ext>
              </a:extLst>
            </p:cNvPr>
            <p:cNvSpPr>
              <a:spLocks noChangeArrowheads="1"/>
            </p:cNvSpPr>
            <p:nvPr/>
          </p:nvSpPr>
          <p:spPr bwMode="auto">
            <a:xfrm>
              <a:off x="7902134" y="2963218"/>
              <a:ext cx="1055428" cy="108295"/>
            </a:xfrm>
            <a:custGeom>
              <a:avLst/>
              <a:gdLst>
                <a:gd name="T0" fmla="*/ 0 w 1998"/>
                <a:gd name="T1" fmla="*/ 474 h 475"/>
                <a:gd name="T2" fmla="*/ 1997 w 1998"/>
                <a:gd name="T3" fmla="*/ 461 h 475"/>
                <a:gd name="T4" fmla="*/ 1892 w 1998"/>
                <a:gd name="T5" fmla="*/ 0 h 475"/>
                <a:gd name="T6" fmla="*/ 0 w 1998"/>
                <a:gd name="T7" fmla="*/ 474 h 475"/>
              </a:gdLst>
              <a:ahLst/>
              <a:cxnLst>
                <a:cxn ang="0">
                  <a:pos x="T0" y="T1"/>
                </a:cxn>
                <a:cxn ang="0">
                  <a:pos x="T2" y="T3"/>
                </a:cxn>
                <a:cxn ang="0">
                  <a:pos x="T4" y="T5"/>
                </a:cxn>
                <a:cxn ang="0">
                  <a:pos x="T6" y="T7"/>
                </a:cxn>
              </a:cxnLst>
              <a:rect l="0" t="0" r="r" b="b"/>
              <a:pathLst>
                <a:path w="1998" h="475">
                  <a:moveTo>
                    <a:pt x="0" y="474"/>
                  </a:moveTo>
                  <a:lnTo>
                    <a:pt x="1997" y="461"/>
                  </a:lnTo>
                  <a:lnTo>
                    <a:pt x="1892" y="0"/>
                  </a:lnTo>
                  <a:lnTo>
                    <a:pt x="0" y="474"/>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78" name="Freeform 37">
              <a:extLst>
                <a:ext uri="{FF2B5EF4-FFF2-40B4-BE49-F238E27FC236}">
                  <a16:creationId xmlns:a16="http://schemas.microsoft.com/office/drawing/2014/main" xmlns="" id="{22947200-5FB2-4CBE-B3C6-6B0745517B0E}"/>
                </a:ext>
              </a:extLst>
            </p:cNvPr>
            <p:cNvSpPr>
              <a:spLocks noChangeArrowheads="1"/>
            </p:cNvSpPr>
            <p:nvPr/>
          </p:nvSpPr>
          <p:spPr bwMode="auto">
            <a:xfrm>
              <a:off x="7902133" y="2398555"/>
              <a:ext cx="1099694" cy="67584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79" name="Freeform 43">
              <a:extLst>
                <a:ext uri="{FF2B5EF4-FFF2-40B4-BE49-F238E27FC236}">
                  <a16:creationId xmlns:a16="http://schemas.microsoft.com/office/drawing/2014/main" xmlns="" id="{37EFAA1A-DCA8-4F9F-ADCE-1C962D1F3870}"/>
                </a:ext>
              </a:extLst>
            </p:cNvPr>
            <p:cNvSpPr>
              <a:spLocks noChangeArrowheads="1"/>
            </p:cNvSpPr>
            <p:nvPr/>
          </p:nvSpPr>
          <p:spPr bwMode="auto">
            <a:xfrm>
              <a:off x="8111822" y="3154741"/>
              <a:ext cx="472962" cy="268733"/>
            </a:xfrm>
            <a:custGeom>
              <a:avLst/>
              <a:gdLst>
                <a:gd name="T0" fmla="*/ 0 w 895"/>
                <a:gd name="T1" fmla="*/ 0 h 1184"/>
                <a:gd name="T2" fmla="*/ 696 w 895"/>
                <a:gd name="T3" fmla="*/ 1183 h 1184"/>
                <a:gd name="T4" fmla="*/ 894 w 895"/>
                <a:gd name="T5" fmla="*/ 348 h 1184"/>
                <a:gd name="T6" fmla="*/ 0 w 895"/>
                <a:gd name="T7" fmla="*/ 0 h 1184"/>
              </a:gdLst>
              <a:ahLst/>
              <a:cxnLst>
                <a:cxn ang="0">
                  <a:pos x="T0" y="T1"/>
                </a:cxn>
                <a:cxn ang="0">
                  <a:pos x="T2" y="T3"/>
                </a:cxn>
                <a:cxn ang="0">
                  <a:pos x="T4" y="T5"/>
                </a:cxn>
                <a:cxn ang="0">
                  <a:pos x="T6" y="T7"/>
                </a:cxn>
              </a:cxnLst>
              <a:rect l="0" t="0" r="r" b="b"/>
              <a:pathLst>
                <a:path w="895" h="1184">
                  <a:moveTo>
                    <a:pt x="0" y="0"/>
                  </a:moveTo>
                  <a:lnTo>
                    <a:pt x="696" y="1183"/>
                  </a:lnTo>
                  <a:lnTo>
                    <a:pt x="894" y="348"/>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80" name="TextBox 31">
              <a:extLst>
                <a:ext uri="{FF2B5EF4-FFF2-40B4-BE49-F238E27FC236}">
                  <a16:creationId xmlns:a16="http://schemas.microsoft.com/office/drawing/2014/main" xmlns="" id="{EDA607D6-5CB9-4979-8E17-262C3741AB80}"/>
                </a:ext>
              </a:extLst>
            </p:cNvPr>
            <p:cNvSpPr txBox="1"/>
            <p:nvPr/>
          </p:nvSpPr>
          <p:spPr>
            <a:xfrm>
              <a:off x="7898976" y="2436876"/>
              <a:ext cx="1102853"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líneas telefónicas</a:t>
              </a:r>
            </a:p>
          </p:txBody>
        </p:sp>
      </p:grpSp>
      <p:grpSp>
        <p:nvGrpSpPr>
          <p:cNvPr id="181" name="Gruppieren 180">
            <a:extLst>
              <a:ext uri="{FF2B5EF4-FFF2-40B4-BE49-F238E27FC236}">
                <a16:creationId xmlns:a16="http://schemas.microsoft.com/office/drawing/2014/main" xmlns="" id="{92E31DF4-CFD0-4EFE-B395-B0E0747FEE76}"/>
              </a:ext>
            </a:extLst>
          </p:cNvPr>
          <p:cNvGrpSpPr/>
          <p:nvPr/>
        </p:nvGrpSpPr>
        <p:grpSpPr>
          <a:xfrm>
            <a:off x="4763372" y="4619226"/>
            <a:ext cx="1282238" cy="1214818"/>
            <a:chOff x="6604864" y="3576026"/>
            <a:chExt cx="1118546" cy="1097294"/>
          </a:xfrm>
        </p:grpSpPr>
        <p:sp>
          <p:nvSpPr>
            <p:cNvPr id="182" name="Freeform 29">
              <a:extLst>
                <a:ext uri="{FF2B5EF4-FFF2-40B4-BE49-F238E27FC236}">
                  <a16:creationId xmlns:a16="http://schemas.microsoft.com/office/drawing/2014/main" xmlns="" id="{D6EA5904-2810-4B2B-9125-747F6CE23CA2}"/>
                </a:ext>
              </a:extLst>
            </p:cNvPr>
            <p:cNvSpPr>
              <a:spLocks noChangeArrowheads="1"/>
            </p:cNvSpPr>
            <p:nvPr/>
          </p:nvSpPr>
          <p:spPr bwMode="auto">
            <a:xfrm>
              <a:off x="6604865" y="4318352"/>
              <a:ext cx="1055428" cy="165451"/>
            </a:xfrm>
            <a:custGeom>
              <a:avLst/>
              <a:gdLst>
                <a:gd name="T0" fmla="*/ 1997 w 1998"/>
                <a:gd name="T1" fmla="*/ 0 h 729"/>
                <a:gd name="T2" fmla="*/ 1293 w 1998"/>
                <a:gd name="T3" fmla="*/ 728 h 729"/>
                <a:gd name="T4" fmla="*/ 399 w 1998"/>
                <a:gd name="T5" fmla="*/ 380 h 729"/>
                <a:gd name="T6" fmla="*/ 0 w 1998"/>
                <a:gd name="T7" fmla="*/ 13 h 729"/>
                <a:gd name="T8" fmla="*/ 1997 w 1998"/>
                <a:gd name="T9" fmla="*/ 0 h 729"/>
              </a:gdLst>
              <a:ahLst/>
              <a:cxnLst>
                <a:cxn ang="0">
                  <a:pos x="T0" y="T1"/>
                </a:cxn>
                <a:cxn ang="0">
                  <a:pos x="T2" y="T3"/>
                </a:cxn>
                <a:cxn ang="0">
                  <a:pos x="T4" y="T5"/>
                </a:cxn>
                <a:cxn ang="0">
                  <a:pos x="T6" y="T7"/>
                </a:cxn>
                <a:cxn ang="0">
                  <a:pos x="T8" y="T9"/>
                </a:cxn>
              </a:cxnLst>
              <a:rect l="0" t="0" r="r" b="b"/>
              <a:pathLst>
                <a:path w="1998" h="729">
                  <a:moveTo>
                    <a:pt x="1997" y="0"/>
                  </a:moveTo>
                  <a:lnTo>
                    <a:pt x="1293" y="728"/>
                  </a:lnTo>
                  <a:lnTo>
                    <a:pt x="399" y="380"/>
                  </a:lnTo>
                  <a:lnTo>
                    <a:pt x="0" y="13"/>
                  </a:lnTo>
                  <a:lnTo>
                    <a:pt x="1997"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83" name="Freeform 30">
              <a:extLst>
                <a:ext uri="{FF2B5EF4-FFF2-40B4-BE49-F238E27FC236}">
                  <a16:creationId xmlns:a16="http://schemas.microsoft.com/office/drawing/2014/main" xmlns="" id="{9766C382-EA7F-47AD-8C95-5B3F3E4A232B}"/>
                </a:ext>
              </a:extLst>
            </p:cNvPr>
            <p:cNvSpPr>
              <a:spLocks noChangeArrowheads="1"/>
            </p:cNvSpPr>
            <p:nvPr/>
          </p:nvSpPr>
          <p:spPr bwMode="auto">
            <a:xfrm>
              <a:off x="6604865" y="4213064"/>
              <a:ext cx="1055428" cy="108295"/>
            </a:xfrm>
            <a:custGeom>
              <a:avLst/>
              <a:gdLst>
                <a:gd name="T0" fmla="*/ 0 w 1998"/>
                <a:gd name="T1" fmla="*/ 474 h 475"/>
                <a:gd name="T2" fmla="*/ 1997 w 1998"/>
                <a:gd name="T3" fmla="*/ 461 h 475"/>
                <a:gd name="T4" fmla="*/ 1892 w 1998"/>
                <a:gd name="T5" fmla="*/ 0 h 475"/>
                <a:gd name="T6" fmla="*/ 0 w 1998"/>
                <a:gd name="T7" fmla="*/ 474 h 475"/>
              </a:gdLst>
              <a:ahLst/>
              <a:cxnLst>
                <a:cxn ang="0">
                  <a:pos x="T0" y="T1"/>
                </a:cxn>
                <a:cxn ang="0">
                  <a:pos x="T2" y="T3"/>
                </a:cxn>
                <a:cxn ang="0">
                  <a:pos x="T4" y="T5"/>
                </a:cxn>
                <a:cxn ang="0">
                  <a:pos x="T6" y="T7"/>
                </a:cxn>
              </a:cxnLst>
              <a:rect l="0" t="0" r="r" b="b"/>
              <a:pathLst>
                <a:path w="1998" h="475">
                  <a:moveTo>
                    <a:pt x="0" y="474"/>
                  </a:moveTo>
                  <a:lnTo>
                    <a:pt x="1997" y="461"/>
                  </a:lnTo>
                  <a:lnTo>
                    <a:pt x="1892" y="0"/>
                  </a:lnTo>
                  <a:lnTo>
                    <a:pt x="0" y="474"/>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84" name="Freeform 37">
              <a:extLst>
                <a:ext uri="{FF2B5EF4-FFF2-40B4-BE49-F238E27FC236}">
                  <a16:creationId xmlns:a16="http://schemas.microsoft.com/office/drawing/2014/main" xmlns="" id="{79C65D71-0529-425F-944B-1A9C4BFC4E30}"/>
                </a:ext>
              </a:extLst>
            </p:cNvPr>
            <p:cNvSpPr>
              <a:spLocks noChangeArrowheads="1"/>
            </p:cNvSpPr>
            <p:nvPr/>
          </p:nvSpPr>
          <p:spPr bwMode="auto">
            <a:xfrm>
              <a:off x="6604864" y="3648401"/>
              <a:ext cx="1099694" cy="67584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85" name="Freeform 43">
              <a:extLst>
                <a:ext uri="{FF2B5EF4-FFF2-40B4-BE49-F238E27FC236}">
                  <a16:creationId xmlns:a16="http://schemas.microsoft.com/office/drawing/2014/main" xmlns="" id="{A2E11BCA-2B29-4DF2-9100-C76F601BC2A2}"/>
                </a:ext>
              </a:extLst>
            </p:cNvPr>
            <p:cNvSpPr>
              <a:spLocks noChangeArrowheads="1"/>
            </p:cNvSpPr>
            <p:nvPr/>
          </p:nvSpPr>
          <p:spPr bwMode="auto">
            <a:xfrm>
              <a:off x="6814553" y="4404587"/>
              <a:ext cx="472962" cy="268733"/>
            </a:xfrm>
            <a:custGeom>
              <a:avLst/>
              <a:gdLst>
                <a:gd name="T0" fmla="*/ 0 w 895"/>
                <a:gd name="T1" fmla="*/ 0 h 1184"/>
                <a:gd name="T2" fmla="*/ 696 w 895"/>
                <a:gd name="T3" fmla="*/ 1183 h 1184"/>
                <a:gd name="T4" fmla="*/ 894 w 895"/>
                <a:gd name="T5" fmla="*/ 348 h 1184"/>
                <a:gd name="T6" fmla="*/ 0 w 895"/>
                <a:gd name="T7" fmla="*/ 0 h 1184"/>
              </a:gdLst>
              <a:ahLst/>
              <a:cxnLst>
                <a:cxn ang="0">
                  <a:pos x="T0" y="T1"/>
                </a:cxn>
                <a:cxn ang="0">
                  <a:pos x="T2" y="T3"/>
                </a:cxn>
                <a:cxn ang="0">
                  <a:pos x="T4" y="T5"/>
                </a:cxn>
                <a:cxn ang="0">
                  <a:pos x="T6" y="T7"/>
                </a:cxn>
              </a:cxnLst>
              <a:rect l="0" t="0" r="r" b="b"/>
              <a:pathLst>
                <a:path w="895" h="1184">
                  <a:moveTo>
                    <a:pt x="0" y="0"/>
                  </a:moveTo>
                  <a:lnTo>
                    <a:pt x="696" y="1183"/>
                  </a:lnTo>
                  <a:lnTo>
                    <a:pt x="894" y="348"/>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86" name="TextBox 31">
              <a:extLst>
                <a:ext uri="{FF2B5EF4-FFF2-40B4-BE49-F238E27FC236}">
                  <a16:creationId xmlns:a16="http://schemas.microsoft.com/office/drawing/2014/main" xmlns="" id="{E8D3C578-DBFB-4766-8842-B32102287989}"/>
                </a:ext>
              </a:extLst>
            </p:cNvPr>
            <p:cNvSpPr txBox="1"/>
            <p:nvPr/>
          </p:nvSpPr>
          <p:spPr>
            <a:xfrm>
              <a:off x="6620557" y="3576026"/>
              <a:ext cx="1102853" cy="770450"/>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no 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compensado</a:t>
              </a:r>
            </a:p>
          </p:txBody>
        </p:sp>
      </p:grpSp>
      <p:cxnSp>
        <p:nvCxnSpPr>
          <p:cNvPr id="188" name="Gerader Verbinder 187">
            <a:extLst>
              <a:ext uri="{FF2B5EF4-FFF2-40B4-BE49-F238E27FC236}">
                <a16:creationId xmlns:a16="http://schemas.microsoft.com/office/drawing/2014/main" xmlns="" id="{1C90FB3B-0A63-4C72-986D-8810B9003A66}"/>
              </a:ext>
            </a:extLst>
          </p:cNvPr>
          <p:cNvCxnSpPr/>
          <p:nvPr/>
        </p:nvCxnSpPr>
        <p:spPr>
          <a:xfrm flipV="1">
            <a:off x="3387851" y="4291397"/>
            <a:ext cx="8643567" cy="33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Gerader Verbinder 188">
            <a:extLst>
              <a:ext uri="{FF2B5EF4-FFF2-40B4-BE49-F238E27FC236}">
                <a16:creationId xmlns:a16="http://schemas.microsoft.com/office/drawing/2014/main" xmlns="" id="{1F12DF3E-53F6-4AD0-AB0D-BF8A5C1F74D2}"/>
              </a:ext>
            </a:extLst>
          </p:cNvPr>
          <p:cNvCxnSpPr>
            <a:cxnSpLocks/>
          </p:cNvCxnSpPr>
          <p:nvPr/>
        </p:nvCxnSpPr>
        <p:spPr>
          <a:xfrm>
            <a:off x="5852853" y="1830099"/>
            <a:ext cx="9620" cy="24188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941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xmlns="" id="{AAA2C10E-6384-45BC-AC8F-746CCBA94FB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25" name="Objekt 24" hidden="1">
                        <a:extLst>
                          <a:ext uri="{FF2B5EF4-FFF2-40B4-BE49-F238E27FC236}">
                            <a16:creationId xmlns:a16="http://schemas.microsoft.com/office/drawing/2014/main" xmlns="" id="{AAA2C10E-6384-45BC-AC8F-746CCBA94FB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 name="Gruppieren 2">
            <a:extLst>
              <a:ext uri="{FF2B5EF4-FFF2-40B4-BE49-F238E27FC236}">
                <a16:creationId xmlns:a16="http://schemas.microsoft.com/office/drawing/2014/main" xmlns="" id="{E2D5E0B0-E750-490D-B59A-D33A0782CAF9}"/>
              </a:ext>
            </a:extLst>
          </p:cNvPr>
          <p:cNvGrpSpPr/>
          <p:nvPr/>
        </p:nvGrpSpPr>
        <p:grpSpPr>
          <a:xfrm>
            <a:off x="1681013" y="1899119"/>
            <a:ext cx="8326966" cy="4679553"/>
            <a:chOff x="4202449" y="2084004"/>
            <a:chExt cx="5851803" cy="3910057"/>
          </a:xfrm>
        </p:grpSpPr>
        <p:sp>
          <p:nvSpPr>
            <p:cNvPr id="187" name="Shape 47144">
              <a:extLst>
                <a:ext uri="{FF2B5EF4-FFF2-40B4-BE49-F238E27FC236}">
                  <a16:creationId xmlns:a16="http://schemas.microsoft.com/office/drawing/2014/main" xmlns="" id="{2F6B33B4-3FE8-4BDE-B540-B58D489792A4}"/>
                </a:ext>
              </a:extLst>
            </p:cNvPr>
            <p:cNvSpPr/>
            <p:nvPr/>
          </p:nvSpPr>
          <p:spPr>
            <a:xfrm>
              <a:off x="7309368" y="2100180"/>
              <a:ext cx="184886" cy="3143553"/>
            </a:xfrm>
            <a:prstGeom prst="rect">
              <a:avLst/>
            </a:prstGeom>
            <a:solidFill>
              <a:schemeClr val="accent3"/>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0" name="Shape 47145">
              <a:extLst>
                <a:ext uri="{FF2B5EF4-FFF2-40B4-BE49-F238E27FC236}">
                  <a16:creationId xmlns:a16="http://schemas.microsoft.com/office/drawing/2014/main" xmlns="" id="{DB29833C-900C-4E9F-8229-E7DC6F16D1FF}"/>
                </a:ext>
              </a:extLst>
            </p:cNvPr>
            <p:cNvSpPr/>
            <p:nvPr/>
          </p:nvSpPr>
          <p:spPr>
            <a:xfrm>
              <a:off x="7309370" y="2100180"/>
              <a:ext cx="2735381" cy="1445134"/>
            </a:xfrm>
            <a:prstGeom prst="rect">
              <a:avLst/>
            </a:prstGeom>
            <a:solidFill>
              <a:schemeClr val="accent3"/>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1" name="Shape 47147">
              <a:extLst>
                <a:ext uri="{FF2B5EF4-FFF2-40B4-BE49-F238E27FC236}">
                  <a16:creationId xmlns:a16="http://schemas.microsoft.com/office/drawing/2014/main" xmlns="" id="{8AA53312-EE72-4404-8696-1090162153F3}"/>
                </a:ext>
              </a:extLst>
            </p:cNvPr>
            <p:cNvSpPr/>
            <p:nvPr/>
          </p:nvSpPr>
          <p:spPr>
            <a:xfrm>
              <a:off x="6940457" y="3562909"/>
              <a:ext cx="184886" cy="1680823"/>
            </a:xfrm>
            <a:prstGeom prst="rect">
              <a:avLst/>
            </a:prstGeom>
            <a:solidFill>
              <a:schemeClr val="accent1"/>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2" name="Shape 47148">
              <a:extLst>
                <a:ext uri="{FF2B5EF4-FFF2-40B4-BE49-F238E27FC236}">
                  <a16:creationId xmlns:a16="http://schemas.microsoft.com/office/drawing/2014/main" xmlns="" id="{D5455C1E-AF41-4C39-8987-8D0C31540189}"/>
                </a:ext>
              </a:extLst>
            </p:cNvPr>
            <p:cNvSpPr/>
            <p:nvPr/>
          </p:nvSpPr>
          <p:spPr>
            <a:xfrm>
              <a:off x="4205077" y="3547409"/>
              <a:ext cx="2762165" cy="1593001"/>
            </a:xfrm>
            <a:prstGeom prst="rect">
              <a:avLst/>
            </a:prstGeom>
            <a:solidFill>
              <a:schemeClr val="accent1"/>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3" name="Shape 47150">
              <a:extLst>
                <a:ext uri="{FF2B5EF4-FFF2-40B4-BE49-F238E27FC236}">
                  <a16:creationId xmlns:a16="http://schemas.microsoft.com/office/drawing/2014/main" xmlns="" id="{2B5E708B-3772-43A5-829D-8E22D37D101E}"/>
                </a:ext>
              </a:extLst>
            </p:cNvPr>
            <p:cNvSpPr/>
            <p:nvPr/>
          </p:nvSpPr>
          <p:spPr>
            <a:xfrm>
              <a:off x="7494283" y="3532843"/>
              <a:ext cx="184886" cy="1710847"/>
            </a:xfrm>
            <a:prstGeom prst="rect">
              <a:avLst/>
            </a:prstGeom>
            <a:solidFill>
              <a:schemeClr val="accent4"/>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4" name="Shape 47151">
              <a:extLst>
                <a:ext uri="{FF2B5EF4-FFF2-40B4-BE49-F238E27FC236}">
                  <a16:creationId xmlns:a16="http://schemas.microsoft.com/office/drawing/2014/main" xmlns="" id="{83855E80-FF40-4214-9E45-C6CA6F91AAA3}"/>
                </a:ext>
              </a:extLst>
            </p:cNvPr>
            <p:cNvSpPr/>
            <p:nvPr/>
          </p:nvSpPr>
          <p:spPr>
            <a:xfrm>
              <a:off x="7494283" y="3526582"/>
              <a:ext cx="2559969" cy="1108967"/>
            </a:xfrm>
            <a:prstGeom prst="rect">
              <a:avLst/>
            </a:prstGeom>
            <a:solidFill>
              <a:schemeClr val="accent4"/>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5" name="Shape 47153">
              <a:extLst>
                <a:ext uri="{FF2B5EF4-FFF2-40B4-BE49-F238E27FC236}">
                  <a16:creationId xmlns:a16="http://schemas.microsoft.com/office/drawing/2014/main" xmlns="" id="{01CFED65-A3F8-4CFA-8261-EAC4F9758CF7}"/>
                </a:ext>
              </a:extLst>
            </p:cNvPr>
            <p:cNvSpPr/>
            <p:nvPr/>
          </p:nvSpPr>
          <p:spPr>
            <a:xfrm>
              <a:off x="7125342" y="2653038"/>
              <a:ext cx="184886" cy="2590695"/>
            </a:xfrm>
            <a:prstGeom prst="rect">
              <a:avLst/>
            </a:prstGeom>
            <a:solidFill>
              <a:schemeClr val="accent2"/>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6" name="Shape 47154">
              <a:extLst>
                <a:ext uri="{FF2B5EF4-FFF2-40B4-BE49-F238E27FC236}">
                  <a16:creationId xmlns:a16="http://schemas.microsoft.com/office/drawing/2014/main" xmlns="" id="{DE5E2F3A-5B7F-4868-971A-FF03D782C070}"/>
                </a:ext>
              </a:extLst>
            </p:cNvPr>
            <p:cNvSpPr/>
            <p:nvPr/>
          </p:nvSpPr>
          <p:spPr>
            <a:xfrm>
              <a:off x="4202449" y="2084004"/>
              <a:ext cx="2922894" cy="1478906"/>
            </a:xfrm>
            <a:prstGeom prst="rect">
              <a:avLst/>
            </a:prstGeom>
            <a:solidFill>
              <a:schemeClr val="accent2"/>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7" name="Shape 47183">
              <a:extLst>
                <a:ext uri="{FF2B5EF4-FFF2-40B4-BE49-F238E27FC236}">
                  <a16:creationId xmlns:a16="http://schemas.microsoft.com/office/drawing/2014/main" xmlns="" id="{4BF9A6CB-9E7B-4E18-9418-959EC66A230C}"/>
                </a:ext>
              </a:extLst>
            </p:cNvPr>
            <p:cNvSpPr/>
            <p:nvPr/>
          </p:nvSpPr>
          <p:spPr>
            <a:xfrm>
              <a:off x="6939572" y="5193640"/>
              <a:ext cx="739542" cy="800324"/>
            </a:xfrm>
            <a:custGeom>
              <a:avLst/>
              <a:gdLst/>
              <a:ahLst/>
              <a:cxnLst>
                <a:cxn ang="0">
                  <a:pos x="wd2" y="hd2"/>
                </a:cxn>
                <a:cxn ang="5400000">
                  <a:pos x="wd2" y="hd2"/>
                </a:cxn>
                <a:cxn ang="10800000">
                  <a:pos x="wd2" y="hd2"/>
                </a:cxn>
                <a:cxn ang="16200000">
                  <a:pos x="wd2" y="hd2"/>
                </a:cxn>
              </a:cxnLst>
              <a:rect l="0" t="0" r="r" b="b"/>
              <a:pathLst>
                <a:path w="21600" h="21369" extrusionOk="0">
                  <a:moveTo>
                    <a:pt x="8215" y="0"/>
                  </a:moveTo>
                  <a:cubicBezTo>
                    <a:pt x="7227" y="3"/>
                    <a:pt x="6242" y="317"/>
                    <a:pt x="5434" y="932"/>
                  </a:cubicBezTo>
                  <a:cubicBezTo>
                    <a:pt x="3880" y="-231"/>
                    <a:pt x="1597" y="-166"/>
                    <a:pt x="148" y="1154"/>
                  </a:cubicBezTo>
                  <a:cubicBezTo>
                    <a:pt x="93" y="1204"/>
                    <a:pt x="52" y="1267"/>
                    <a:pt x="0" y="1320"/>
                  </a:cubicBezTo>
                  <a:lnTo>
                    <a:pt x="10800" y="21369"/>
                  </a:lnTo>
                  <a:lnTo>
                    <a:pt x="21600" y="1320"/>
                  </a:lnTo>
                  <a:cubicBezTo>
                    <a:pt x="21548" y="1267"/>
                    <a:pt x="21507" y="1204"/>
                    <a:pt x="21452" y="1154"/>
                  </a:cubicBezTo>
                  <a:cubicBezTo>
                    <a:pt x="20003" y="-166"/>
                    <a:pt x="17720" y="-231"/>
                    <a:pt x="16166" y="932"/>
                  </a:cubicBezTo>
                  <a:cubicBezTo>
                    <a:pt x="15359" y="314"/>
                    <a:pt x="14373" y="0"/>
                    <a:pt x="13385" y="0"/>
                  </a:cubicBezTo>
                  <a:cubicBezTo>
                    <a:pt x="12479" y="0"/>
                    <a:pt x="11580" y="276"/>
                    <a:pt x="10814" y="796"/>
                  </a:cubicBezTo>
                  <a:cubicBezTo>
                    <a:pt x="10039" y="273"/>
                    <a:pt x="9129" y="-3"/>
                    <a:pt x="8215" y="0"/>
                  </a:cubicBezTo>
                  <a:close/>
                </a:path>
              </a:pathLst>
            </a:custGeom>
            <a:solidFill>
              <a:srgbClr val="E5E5E5"/>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198" name="Shape 47184">
              <a:extLst>
                <a:ext uri="{FF2B5EF4-FFF2-40B4-BE49-F238E27FC236}">
                  <a16:creationId xmlns:a16="http://schemas.microsoft.com/office/drawing/2014/main" xmlns="" id="{A478B6E6-C685-4DC9-A0E9-A5FE04671E49}"/>
                </a:ext>
              </a:extLst>
            </p:cNvPr>
            <p:cNvSpPr/>
            <p:nvPr/>
          </p:nvSpPr>
          <p:spPr>
            <a:xfrm>
              <a:off x="7189304" y="5725935"/>
              <a:ext cx="240131" cy="268126"/>
            </a:xfrm>
            <a:custGeom>
              <a:avLst/>
              <a:gdLst/>
              <a:ahLst/>
              <a:cxnLst>
                <a:cxn ang="0">
                  <a:pos x="wd2" y="hd2"/>
                </a:cxn>
                <a:cxn ang="5400000">
                  <a:pos x="wd2" y="hd2"/>
                </a:cxn>
                <a:cxn ang="10800000">
                  <a:pos x="wd2" y="hd2"/>
                </a:cxn>
                <a:cxn ang="16200000">
                  <a:pos x="wd2" y="hd2"/>
                </a:cxn>
              </a:cxnLst>
              <a:rect l="0" t="0" r="r" b="b"/>
              <a:pathLst>
                <a:path w="21600" h="21600" extrusionOk="0">
                  <a:moveTo>
                    <a:pt x="10694" y="0"/>
                  </a:moveTo>
                  <a:cubicBezTo>
                    <a:pt x="7063" y="0"/>
                    <a:pt x="3446" y="648"/>
                    <a:pt x="0" y="1802"/>
                  </a:cubicBezTo>
                  <a:lnTo>
                    <a:pt x="10774" y="21600"/>
                  </a:lnTo>
                  <a:lnTo>
                    <a:pt x="21600" y="1849"/>
                  </a:lnTo>
                  <a:cubicBezTo>
                    <a:pt x="18093" y="649"/>
                    <a:pt x="14397" y="0"/>
                    <a:pt x="10694" y="0"/>
                  </a:cubicBezTo>
                  <a:close/>
                </a:path>
              </a:pathLst>
            </a:custGeom>
            <a:solidFill>
              <a:srgbClr val="B9B9B9"/>
            </a:solidFill>
            <a:ln w="12700" cap="flat">
              <a:noFill/>
              <a:miter lim="400000"/>
            </a:ln>
            <a:effectLst/>
          </p:spPr>
          <p:txBody>
            <a:bodyPr wrap="square" lIns="0" tIns="0" rIns="0" bIns="0" numCol="1" anchor="t">
              <a:noAutofit/>
            </a:bodyPr>
            <a:lstStyle/>
            <a:p>
              <a:endParaRPr lang="en-GB" sz="1400" dirty="0">
                <a:latin typeface="Lato Light" panose="020F0502020204030203" pitchFamily="34" charset="0"/>
              </a:endParaRPr>
            </a:p>
          </p:txBody>
        </p:sp>
        <p:sp>
          <p:nvSpPr>
            <p:cNvPr id="207" name="TextBox 54">
              <a:extLst>
                <a:ext uri="{FF2B5EF4-FFF2-40B4-BE49-F238E27FC236}">
                  <a16:creationId xmlns:a16="http://schemas.microsoft.com/office/drawing/2014/main" xmlns="" id="{5EFCD3FD-2376-430C-ACCC-65238D7DC332}"/>
                </a:ext>
              </a:extLst>
            </p:cNvPr>
            <p:cNvSpPr txBox="1"/>
            <p:nvPr/>
          </p:nvSpPr>
          <p:spPr>
            <a:xfrm>
              <a:off x="7312308" y="2095320"/>
              <a:ext cx="1221937" cy="257167"/>
            </a:xfrm>
            <a:prstGeom prst="rect">
              <a:avLst/>
            </a:prstGeom>
            <a:noFill/>
          </p:spPr>
          <p:txBody>
            <a:bodyPr wrap="none" rtlCol="0" anchor="ctr" anchorCtr="0">
              <a:spAutoFit/>
            </a:bodyPr>
            <a:lstStyle/>
            <a:p>
              <a:r>
                <a:rPr lang="en-GB" sz="1400" b="1" dirty="0">
                  <a:solidFill>
                    <a:schemeClr val="bg1"/>
                  </a:solidFill>
                  <a:latin typeface="Poppins" pitchFamily="2" charset="77"/>
                  <a:ea typeface="League Spartan" charset="0"/>
                  <a:cs typeface="Poppins" pitchFamily="2" charset="77"/>
                </a:rPr>
                <a:t>3. Cuestiones de liderazgo</a:t>
              </a:r>
            </a:p>
          </p:txBody>
        </p:sp>
        <p:sp>
          <p:nvSpPr>
            <p:cNvPr id="209" name="TextBox 56">
              <a:extLst>
                <a:ext uri="{FF2B5EF4-FFF2-40B4-BE49-F238E27FC236}">
                  <a16:creationId xmlns:a16="http://schemas.microsoft.com/office/drawing/2014/main" xmlns="" id="{33261DE5-7016-4CA7-8792-417D6D61B5CA}"/>
                </a:ext>
              </a:extLst>
            </p:cNvPr>
            <p:cNvSpPr txBox="1"/>
            <p:nvPr/>
          </p:nvSpPr>
          <p:spPr>
            <a:xfrm>
              <a:off x="7495929" y="3528050"/>
              <a:ext cx="1363604" cy="257167"/>
            </a:xfrm>
            <a:prstGeom prst="rect">
              <a:avLst/>
            </a:prstGeom>
            <a:noFill/>
          </p:spPr>
          <p:txBody>
            <a:bodyPr wrap="none" rtlCol="0" anchor="ctr" anchorCtr="0">
              <a:spAutoFit/>
            </a:bodyPr>
            <a:lstStyle/>
            <a:p>
              <a:r>
                <a:rPr lang="en-GB" sz="1400" b="1" dirty="0">
                  <a:solidFill>
                    <a:schemeClr val="bg1"/>
                  </a:solidFill>
                  <a:latin typeface="Poppins" pitchFamily="2" charset="77"/>
                  <a:ea typeface="League Spartan" charset="0"/>
                  <a:cs typeface="Poppins" pitchFamily="2" charset="77"/>
                </a:rPr>
                <a:t>4. Recursos y herramientas</a:t>
              </a:r>
            </a:p>
          </p:txBody>
        </p:sp>
        <p:sp>
          <p:nvSpPr>
            <p:cNvPr id="211" name="TextBox 58">
              <a:extLst>
                <a:ext uri="{FF2B5EF4-FFF2-40B4-BE49-F238E27FC236}">
                  <a16:creationId xmlns:a16="http://schemas.microsoft.com/office/drawing/2014/main" xmlns="" id="{B2B352FB-5FE5-4DB6-A441-FD1EF47CA4E3}"/>
                </a:ext>
              </a:extLst>
            </p:cNvPr>
            <p:cNvSpPr txBox="1"/>
            <p:nvPr/>
          </p:nvSpPr>
          <p:spPr>
            <a:xfrm>
              <a:off x="4372335" y="2692344"/>
              <a:ext cx="1208998" cy="257167"/>
            </a:xfrm>
            <a:prstGeom prst="rect">
              <a:avLst/>
            </a:prstGeom>
            <a:noFill/>
          </p:spPr>
          <p:txBody>
            <a:bodyPr wrap="none" rtlCol="0" anchor="ctr" anchorCtr="0">
              <a:spAutoFit/>
            </a:bodyPr>
            <a:lstStyle/>
            <a:p>
              <a:pPr algn="r"/>
              <a:r>
                <a:rPr lang="en-GB" sz="1400" b="1" dirty="0">
                  <a:solidFill>
                    <a:schemeClr val="bg1"/>
                  </a:solidFill>
                  <a:latin typeface="Poppins" pitchFamily="2" charset="77"/>
                  <a:ea typeface="League Spartan" charset="0"/>
                  <a:cs typeface="Poppins" pitchFamily="2" charset="77"/>
                </a:rPr>
                <a:t>2. Falta de procesos</a:t>
              </a:r>
            </a:p>
          </p:txBody>
        </p:sp>
        <p:sp>
          <p:nvSpPr>
            <p:cNvPr id="212" name="Subtitle 2">
              <a:extLst>
                <a:ext uri="{FF2B5EF4-FFF2-40B4-BE49-F238E27FC236}">
                  <a16:creationId xmlns:a16="http://schemas.microsoft.com/office/drawing/2014/main" xmlns="" id="{F8FE47CC-6464-45E5-A847-7A8195FE170A}"/>
                </a:ext>
              </a:extLst>
            </p:cNvPr>
            <p:cNvSpPr txBox="1">
              <a:spLocks/>
            </p:cNvSpPr>
            <p:nvPr/>
          </p:nvSpPr>
          <p:spPr>
            <a:xfrm>
              <a:off x="4630858" y="3073477"/>
              <a:ext cx="1997503" cy="16823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endParaRPr lang="en-GB" sz="14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213" name="TextBox 60">
              <a:extLst>
                <a:ext uri="{FF2B5EF4-FFF2-40B4-BE49-F238E27FC236}">
                  <a16:creationId xmlns:a16="http://schemas.microsoft.com/office/drawing/2014/main" xmlns="" id="{E27E45FD-268A-475A-A278-643E56D300DC}"/>
                </a:ext>
              </a:extLst>
            </p:cNvPr>
            <p:cNvSpPr txBox="1"/>
            <p:nvPr/>
          </p:nvSpPr>
          <p:spPr>
            <a:xfrm>
              <a:off x="4222059" y="3605927"/>
              <a:ext cx="1604360" cy="257167"/>
            </a:xfrm>
            <a:prstGeom prst="rect">
              <a:avLst/>
            </a:prstGeom>
            <a:noFill/>
          </p:spPr>
          <p:txBody>
            <a:bodyPr wrap="none" rtlCol="0" anchor="ctr" anchorCtr="0">
              <a:spAutoFit/>
            </a:bodyPr>
            <a:lstStyle/>
            <a:p>
              <a:pPr algn="r"/>
              <a:r>
                <a:rPr lang="en-GB" sz="1400" b="1" dirty="0">
                  <a:solidFill>
                    <a:schemeClr val="bg1"/>
                  </a:solidFill>
                  <a:latin typeface="Poppins" pitchFamily="2" charset="77"/>
                  <a:ea typeface="League Spartan" charset="0"/>
                  <a:cs typeface="Poppins" pitchFamily="2" charset="77"/>
                </a:rPr>
                <a:t>1. Cuestiones de recursos humanos</a:t>
              </a:r>
            </a:p>
          </p:txBody>
        </p:sp>
      </p:gr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05212" y="535530"/>
            <a:ext cx="8852375" cy="697353"/>
          </a:xfrm>
        </p:spPr>
        <p:txBody>
          <a:bodyPr>
            <a:normAutofit fontScale="92500"/>
          </a:bodyPr>
          <a:lstStyle/>
          <a:p>
            <a:r>
              <a:rPr lang="en-GB" dirty="0"/>
              <a:t>Herramientas de análisis de la causa raíz: Diagrama de afinidad (</a:t>
            </a:r>
            <a:r>
              <a:rPr lang="en-GB" dirty="0" err="1"/>
              <a:t>cont</a:t>
            </a:r>
            <a:r>
              <a:rPr lang="en-GB" dirty="0"/>
              <a:t>)</a:t>
            </a:r>
          </a:p>
        </p:txBody>
      </p:sp>
      <p:grpSp>
        <p:nvGrpSpPr>
          <p:cNvPr id="122" name="Gruppieren 121">
            <a:extLst>
              <a:ext uri="{FF2B5EF4-FFF2-40B4-BE49-F238E27FC236}">
                <a16:creationId xmlns:a16="http://schemas.microsoft.com/office/drawing/2014/main" xmlns="" id="{830038B7-FF16-4104-8197-864D6EE53189}"/>
              </a:ext>
            </a:extLst>
          </p:cNvPr>
          <p:cNvGrpSpPr/>
          <p:nvPr/>
        </p:nvGrpSpPr>
        <p:grpSpPr>
          <a:xfrm>
            <a:off x="3878863" y="2312032"/>
            <a:ext cx="3120263" cy="1173235"/>
            <a:chOff x="8178346" y="3506361"/>
            <a:chExt cx="2293686" cy="1021376"/>
          </a:xfrm>
        </p:grpSpPr>
        <p:sp>
          <p:nvSpPr>
            <p:cNvPr id="98" name="Freeform 28">
              <a:extLst>
                <a:ext uri="{FF2B5EF4-FFF2-40B4-BE49-F238E27FC236}">
                  <a16:creationId xmlns:a16="http://schemas.microsoft.com/office/drawing/2014/main" xmlns="" id="{6D1ADD49-2BEA-490C-8A45-FF9F04795772}"/>
                </a:ext>
              </a:extLst>
            </p:cNvPr>
            <p:cNvSpPr>
              <a:spLocks noChangeArrowheads="1"/>
            </p:cNvSpPr>
            <p:nvPr/>
          </p:nvSpPr>
          <p:spPr bwMode="auto">
            <a:xfrm>
              <a:off x="8247627" y="3686514"/>
              <a:ext cx="999509" cy="675844"/>
            </a:xfrm>
            <a:custGeom>
              <a:avLst/>
              <a:gdLst>
                <a:gd name="T0" fmla="*/ 1892 w 1893"/>
                <a:gd name="T1" fmla="*/ 0 h 2974"/>
                <a:gd name="T2" fmla="*/ 0 w 1893"/>
                <a:gd name="T3" fmla="*/ 0 h 2974"/>
                <a:gd name="T4" fmla="*/ 0 w 1893"/>
                <a:gd name="T5" fmla="*/ 2973 h 2974"/>
                <a:gd name="T6" fmla="*/ 1892 w 1893"/>
                <a:gd name="T7" fmla="*/ 2973 h 2974"/>
                <a:gd name="T8" fmla="*/ 1892 w 1893"/>
                <a:gd name="T9" fmla="*/ 0 h 2974"/>
              </a:gdLst>
              <a:ahLst/>
              <a:cxnLst>
                <a:cxn ang="0">
                  <a:pos x="T0" y="T1"/>
                </a:cxn>
                <a:cxn ang="0">
                  <a:pos x="T2" y="T3"/>
                </a:cxn>
                <a:cxn ang="0">
                  <a:pos x="T4" y="T5"/>
                </a:cxn>
                <a:cxn ang="0">
                  <a:pos x="T6" y="T7"/>
                </a:cxn>
                <a:cxn ang="0">
                  <a:pos x="T8" y="T9"/>
                </a:cxn>
              </a:cxnLst>
              <a:rect l="0" t="0" r="r" b="b"/>
              <a:pathLst>
                <a:path w="1893" h="2974">
                  <a:moveTo>
                    <a:pt x="1892" y="0"/>
                  </a:moveTo>
                  <a:lnTo>
                    <a:pt x="0" y="0"/>
                  </a:lnTo>
                  <a:lnTo>
                    <a:pt x="0" y="2973"/>
                  </a:lnTo>
                  <a:lnTo>
                    <a:pt x="1892" y="2973"/>
                  </a:lnTo>
                  <a:lnTo>
                    <a:pt x="1892"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11" name="Freeform 44">
              <a:extLst>
                <a:ext uri="{FF2B5EF4-FFF2-40B4-BE49-F238E27FC236}">
                  <a16:creationId xmlns:a16="http://schemas.microsoft.com/office/drawing/2014/main" xmlns="" id="{7242FBAF-8585-4A02-A2EF-B937903AA3F4}"/>
                </a:ext>
              </a:extLst>
            </p:cNvPr>
            <p:cNvSpPr>
              <a:spLocks noChangeArrowheads="1"/>
            </p:cNvSpPr>
            <p:nvPr/>
          </p:nvSpPr>
          <p:spPr bwMode="auto">
            <a:xfrm>
              <a:off x="8288192" y="4368808"/>
              <a:ext cx="999509" cy="76208"/>
            </a:xfrm>
            <a:custGeom>
              <a:avLst/>
              <a:gdLst>
                <a:gd name="T0" fmla="*/ 0 w 1893"/>
                <a:gd name="T1" fmla="*/ 0 h 333"/>
                <a:gd name="T2" fmla="*/ 160 w 1893"/>
                <a:gd name="T3" fmla="*/ 161 h 333"/>
                <a:gd name="T4" fmla="*/ 1440 w 1893"/>
                <a:gd name="T5" fmla="*/ 332 h 333"/>
                <a:gd name="T6" fmla="*/ 1892 w 1893"/>
                <a:gd name="T7" fmla="*/ 0 h 333"/>
                <a:gd name="T8" fmla="*/ 0 w 1893"/>
                <a:gd name="T9" fmla="*/ 0 h 333"/>
              </a:gdLst>
              <a:ahLst/>
              <a:cxnLst>
                <a:cxn ang="0">
                  <a:pos x="T0" y="T1"/>
                </a:cxn>
                <a:cxn ang="0">
                  <a:pos x="T2" y="T3"/>
                </a:cxn>
                <a:cxn ang="0">
                  <a:pos x="T4" y="T5"/>
                </a:cxn>
                <a:cxn ang="0">
                  <a:pos x="T6" y="T7"/>
                </a:cxn>
                <a:cxn ang="0">
                  <a:pos x="T8" y="T9"/>
                </a:cxn>
              </a:cxnLst>
              <a:rect l="0" t="0" r="r" b="b"/>
              <a:pathLst>
                <a:path w="1893" h="333">
                  <a:moveTo>
                    <a:pt x="0" y="0"/>
                  </a:moveTo>
                  <a:lnTo>
                    <a:pt x="160" y="161"/>
                  </a:lnTo>
                  <a:lnTo>
                    <a:pt x="1440" y="332"/>
                  </a:lnTo>
                  <a:lnTo>
                    <a:pt x="1892" y="0"/>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12" name="Freeform 45">
              <a:extLst>
                <a:ext uri="{FF2B5EF4-FFF2-40B4-BE49-F238E27FC236}">
                  <a16:creationId xmlns:a16="http://schemas.microsoft.com/office/drawing/2014/main" xmlns="" id="{93ACF19D-2E4A-48D7-88E5-8C77564A37F5}"/>
                </a:ext>
              </a:extLst>
            </p:cNvPr>
            <p:cNvSpPr>
              <a:spLocks noChangeArrowheads="1"/>
            </p:cNvSpPr>
            <p:nvPr/>
          </p:nvSpPr>
          <p:spPr bwMode="auto">
            <a:xfrm>
              <a:off x="9726477" y="4357459"/>
              <a:ext cx="745555" cy="91249"/>
            </a:xfrm>
            <a:custGeom>
              <a:avLst/>
              <a:gdLst>
                <a:gd name="T0" fmla="*/ 0 w 1412"/>
                <a:gd name="T1" fmla="*/ 0 h 400"/>
                <a:gd name="T2" fmla="*/ 640 w 1412"/>
                <a:gd name="T3" fmla="*/ 399 h 400"/>
                <a:gd name="T4" fmla="*/ 1411 w 1412"/>
                <a:gd name="T5" fmla="*/ 302 h 400"/>
                <a:gd name="T6" fmla="*/ 1280 w 1412"/>
                <a:gd name="T7" fmla="*/ 171 h 400"/>
                <a:gd name="T8" fmla="*/ 0 w 1412"/>
                <a:gd name="T9" fmla="*/ 0 h 400"/>
              </a:gdLst>
              <a:ahLst/>
              <a:cxnLst>
                <a:cxn ang="0">
                  <a:pos x="T0" y="T1"/>
                </a:cxn>
                <a:cxn ang="0">
                  <a:pos x="T2" y="T3"/>
                </a:cxn>
                <a:cxn ang="0">
                  <a:pos x="T4" y="T5"/>
                </a:cxn>
                <a:cxn ang="0">
                  <a:pos x="T6" y="T7"/>
                </a:cxn>
                <a:cxn ang="0">
                  <a:pos x="T8" y="T9"/>
                </a:cxn>
              </a:cxnLst>
              <a:rect l="0" t="0" r="r" b="b"/>
              <a:pathLst>
                <a:path w="1412" h="400">
                  <a:moveTo>
                    <a:pt x="0" y="0"/>
                  </a:moveTo>
                  <a:lnTo>
                    <a:pt x="640" y="399"/>
                  </a:lnTo>
                  <a:lnTo>
                    <a:pt x="1411" y="302"/>
                  </a:lnTo>
                  <a:lnTo>
                    <a:pt x="1280" y="171"/>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13" name="Freeform 46">
              <a:extLst>
                <a:ext uri="{FF2B5EF4-FFF2-40B4-BE49-F238E27FC236}">
                  <a16:creationId xmlns:a16="http://schemas.microsoft.com/office/drawing/2014/main" xmlns="" id="{55845DD8-74E5-422F-B8D1-2BA664732AED}"/>
                </a:ext>
              </a:extLst>
            </p:cNvPr>
            <p:cNvSpPr>
              <a:spLocks noChangeArrowheads="1"/>
            </p:cNvSpPr>
            <p:nvPr/>
          </p:nvSpPr>
          <p:spPr bwMode="auto">
            <a:xfrm>
              <a:off x="8258317" y="4414428"/>
              <a:ext cx="407725" cy="113309"/>
            </a:xfrm>
            <a:custGeom>
              <a:avLst/>
              <a:gdLst>
                <a:gd name="T0" fmla="*/ 102 w 772"/>
                <a:gd name="T1" fmla="*/ 498 h 499"/>
                <a:gd name="T2" fmla="*/ 771 w 772"/>
                <a:gd name="T3" fmla="*/ 0 h 499"/>
                <a:gd name="T4" fmla="*/ 0 w 772"/>
                <a:gd name="T5" fmla="*/ 97 h 499"/>
                <a:gd name="T6" fmla="*/ 102 w 772"/>
                <a:gd name="T7" fmla="*/ 498 h 499"/>
              </a:gdLst>
              <a:ahLst/>
              <a:cxnLst>
                <a:cxn ang="0">
                  <a:pos x="T0" y="T1"/>
                </a:cxn>
                <a:cxn ang="0">
                  <a:pos x="T2" y="T3"/>
                </a:cxn>
                <a:cxn ang="0">
                  <a:pos x="T4" y="T5"/>
                </a:cxn>
                <a:cxn ang="0">
                  <a:pos x="T6" y="T7"/>
                </a:cxn>
              </a:cxnLst>
              <a:rect l="0" t="0" r="r" b="b"/>
              <a:pathLst>
                <a:path w="772" h="499">
                  <a:moveTo>
                    <a:pt x="102" y="498"/>
                  </a:moveTo>
                  <a:lnTo>
                    <a:pt x="771" y="0"/>
                  </a:lnTo>
                  <a:lnTo>
                    <a:pt x="0" y="97"/>
                  </a:lnTo>
                  <a:lnTo>
                    <a:pt x="102" y="498"/>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16" name="TextBox 37">
              <a:extLst>
                <a:ext uri="{FF2B5EF4-FFF2-40B4-BE49-F238E27FC236}">
                  <a16:creationId xmlns:a16="http://schemas.microsoft.com/office/drawing/2014/main" xmlns="" id="{86A15921-F3E6-4B7E-A6D4-015D10FE3780}"/>
                </a:ext>
              </a:extLst>
            </p:cNvPr>
            <p:cNvSpPr txBox="1"/>
            <p:nvPr/>
          </p:nvSpPr>
          <p:spPr>
            <a:xfrm>
              <a:off x="8178346" y="3506361"/>
              <a:ext cx="1103481" cy="991843"/>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directrices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y sin control</a:t>
              </a:r>
            </a:p>
          </p:txBody>
        </p:sp>
      </p:grpSp>
      <p:sp>
        <p:nvSpPr>
          <p:cNvPr id="126" name="TextBox 28">
            <a:extLst>
              <a:ext uri="{FF2B5EF4-FFF2-40B4-BE49-F238E27FC236}">
                <a16:creationId xmlns:a16="http://schemas.microsoft.com/office/drawing/2014/main" xmlns="" id="{D2781BB3-29D2-470B-AE4A-A6DF0D8B84D0}"/>
              </a:ext>
            </a:extLst>
          </p:cNvPr>
          <p:cNvSpPr txBox="1"/>
          <p:nvPr/>
        </p:nvSpPr>
        <p:spPr>
          <a:xfrm>
            <a:off x="292344" y="2235562"/>
            <a:ext cx="924765" cy="1323439"/>
          </a:xfrm>
          <a:prstGeom prst="rect">
            <a:avLst/>
          </a:prstGeom>
          <a:solidFill>
            <a:srgbClr val="EC2179"/>
          </a:solid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4. Identificar las principales causas</a:t>
            </a:r>
          </a:p>
        </p:txBody>
      </p:sp>
      <p:grpSp>
        <p:nvGrpSpPr>
          <p:cNvPr id="133" name="Gruppieren 132">
            <a:extLst>
              <a:ext uri="{FF2B5EF4-FFF2-40B4-BE49-F238E27FC236}">
                <a16:creationId xmlns:a16="http://schemas.microsoft.com/office/drawing/2014/main" xmlns="" id="{024C9AA5-8CC4-4913-B335-B70BFA22FEE6}"/>
              </a:ext>
            </a:extLst>
          </p:cNvPr>
          <p:cNvGrpSpPr/>
          <p:nvPr/>
        </p:nvGrpSpPr>
        <p:grpSpPr>
          <a:xfrm>
            <a:off x="3128526" y="4372913"/>
            <a:ext cx="1102853" cy="673788"/>
            <a:chOff x="9404081" y="2398555"/>
            <a:chExt cx="1102853" cy="775484"/>
          </a:xfrm>
        </p:grpSpPr>
        <p:sp>
          <p:nvSpPr>
            <p:cNvPr id="134" name="Freeform 31">
              <a:extLst>
                <a:ext uri="{FF2B5EF4-FFF2-40B4-BE49-F238E27FC236}">
                  <a16:creationId xmlns:a16="http://schemas.microsoft.com/office/drawing/2014/main" xmlns="" id="{E165915F-28D0-466A-955D-C2D3420CC889}"/>
                </a:ext>
              </a:extLst>
            </p:cNvPr>
            <p:cNvSpPr>
              <a:spLocks noChangeArrowheads="1"/>
            </p:cNvSpPr>
            <p:nvPr/>
          </p:nvSpPr>
          <p:spPr bwMode="auto">
            <a:xfrm>
              <a:off x="9581764" y="3034536"/>
              <a:ext cx="862049" cy="73200"/>
            </a:xfrm>
            <a:custGeom>
              <a:avLst/>
              <a:gdLst>
                <a:gd name="T0" fmla="*/ 0 w 1631"/>
                <a:gd name="T1" fmla="*/ 0 h 322"/>
                <a:gd name="T2" fmla="*/ 750 w 1631"/>
                <a:gd name="T3" fmla="*/ 321 h 322"/>
                <a:gd name="T4" fmla="*/ 1585 w 1631"/>
                <a:gd name="T5" fmla="*/ 268 h 322"/>
                <a:gd name="T6" fmla="*/ 1630 w 1631"/>
                <a:gd name="T7" fmla="*/ 53 h 322"/>
                <a:gd name="T8" fmla="*/ 0 w 1631"/>
                <a:gd name="T9" fmla="*/ 0 h 322"/>
              </a:gdLst>
              <a:ahLst/>
              <a:cxnLst>
                <a:cxn ang="0">
                  <a:pos x="T0" y="T1"/>
                </a:cxn>
                <a:cxn ang="0">
                  <a:pos x="T2" y="T3"/>
                </a:cxn>
                <a:cxn ang="0">
                  <a:pos x="T4" y="T5"/>
                </a:cxn>
                <a:cxn ang="0">
                  <a:pos x="T6" y="T7"/>
                </a:cxn>
                <a:cxn ang="0">
                  <a:pos x="T8" y="T9"/>
                </a:cxn>
              </a:cxnLst>
              <a:rect l="0" t="0" r="r" b="b"/>
              <a:pathLst>
                <a:path w="1631" h="322">
                  <a:moveTo>
                    <a:pt x="0" y="0"/>
                  </a:moveTo>
                  <a:lnTo>
                    <a:pt x="750" y="321"/>
                  </a:lnTo>
                  <a:lnTo>
                    <a:pt x="1585" y="268"/>
                  </a:lnTo>
                  <a:lnTo>
                    <a:pt x="1630" y="53"/>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35" name="Freeform 33">
              <a:extLst>
                <a:ext uri="{FF2B5EF4-FFF2-40B4-BE49-F238E27FC236}">
                  <a16:creationId xmlns:a16="http://schemas.microsoft.com/office/drawing/2014/main" xmlns="" id="{61324D26-1DFC-4C13-84EE-9EF5A6190F37}"/>
                </a:ext>
              </a:extLst>
            </p:cNvPr>
            <p:cNvSpPr>
              <a:spLocks noChangeArrowheads="1"/>
            </p:cNvSpPr>
            <p:nvPr/>
          </p:nvSpPr>
          <p:spPr bwMode="auto">
            <a:xfrm>
              <a:off x="9977840" y="3092818"/>
              <a:ext cx="442673" cy="81221"/>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136" name="Freeform 34">
              <a:extLst>
                <a:ext uri="{FF2B5EF4-FFF2-40B4-BE49-F238E27FC236}">
                  <a16:creationId xmlns:a16="http://schemas.microsoft.com/office/drawing/2014/main" xmlns="" id="{24BA2333-EA03-4DD8-BF86-8FB38461003E}"/>
                </a:ext>
              </a:extLst>
            </p:cNvPr>
            <p:cNvSpPr>
              <a:spLocks noChangeArrowheads="1"/>
            </p:cNvSpPr>
            <p:nvPr/>
          </p:nvSpPr>
          <p:spPr bwMode="auto">
            <a:xfrm>
              <a:off x="9444302" y="2949180"/>
              <a:ext cx="999509" cy="101277"/>
            </a:xfrm>
            <a:custGeom>
              <a:avLst/>
              <a:gdLst>
                <a:gd name="T0" fmla="*/ 1890 w 1891"/>
                <a:gd name="T1" fmla="*/ 273 h 445"/>
                <a:gd name="T2" fmla="*/ 1890 w 1891"/>
                <a:gd name="T3" fmla="*/ 444 h 445"/>
                <a:gd name="T4" fmla="*/ 260 w 1891"/>
                <a:gd name="T5" fmla="*/ 391 h 445"/>
                <a:gd name="T6" fmla="*/ 0 w 1891"/>
                <a:gd name="T7" fmla="*/ 0 h 445"/>
                <a:gd name="T8" fmla="*/ 1890 w 1891"/>
                <a:gd name="T9" fmla="*/ 273 h 445"/>
              </a:gdLst>
              <a:ahLst/>
              <a:cxnLst>
                <a:cxn ang="0">
                  <a:pos x="T0" y="T1"/>
                </a:cxn>
                <a:cxn ang="0">
                  <a:pos x="T2" y="T3"/>
                </a:cxn>
                <a:cxn ang="0">
                  <a:pos x="T4" y="T5"/>
                </a:cxn>
                <a:cxn ang="0">
                  <a:pos x="T6" y="T7"/>
                </a:cxn>
                <a:cxn ang="0">
                  <a:pos x="T8" y="T9"/>
                </a:cxn>
              </a:cxnLst>
              <a:rect l="0" t="0" r="r" b="b"/>
              <a:pathLst>
                <a:path w="1891" h="445">
                  <a:moveTo>
                    <a:pt x="1890" y="273"/>
                  </a:moveTo>
                  <a:lnTo>
                    <a:pt x="1890" y="444"/>
                  </a:lnTo>
                  <a:lnTo>
                    <a:pt x="260" y="391"/>
                  </a:lnTo>
                  <a:lnTo>
                    <a:pt x="0" y="0"/>
                  </a:lnTo>
                  <a:lnTo>
                    <a:pt x="1890" y="273"/>
                  </a:lnTo>
                </a:path>
              </a:pathLst>
            </a:custGeom>
            <a:solidFill>
              <a:schemeClr val="accent3">
                <a:lumMod val="75000"/>
              </a:schemeClr>
            </a:solidFill>
            <a:ln>
              <a:noFill/>
            </a:ln>
            <a:effectLst/>
          </p:spPr>
          <p:txBody>
            <a:bodyPr wrap="none" anchor="ctr"/>
            <a:lstStyle/>
            <a:p>
              <a:endParaRPr lang="en-GB" sz="1400" dirty="0">
                <a:latin typeface="Roboto" charset="0"/>
                <a:ea typeface="Roboto" charset="0"/>
                <a:cs typeface="Roboto" charset="0"/>
              </a:endParaRPr>
            </a:p>
          </p:txBody>
        </p:sp>
        <p:sp>
          <p:nvSpPr>
            <p:cNvPr id="137" name="Freeform 35">
              <a:extLst>
                <a:ext uri="{FF2B5EF4-FFF2-40B4-BE49-F238E27FC236}">
                  <a16:creationId xmlns:a16="http://schemas.microsoft.com/office/drawing/2014/main" xmlns="" id="{5CF76E30-C43E-470F-BB00-A86E8330789B}"/>
                </a:ext>
              </a:extLst>
            </p:cNvPr>
            <p:cNvSpPr>
              <a:spLocks noChangeArrowheads="1"/>
            </p:cNvSpPr>
            <p:nvPr/>
          </p:nvSpPr>
          <p:spPr bwMode="auto">
            <a:xfrm>
              <a:off x="9444302" y="2398555"/>
              <a:ext cx="1050766" cy="615680"/>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noFill/>
            </a:ln>
            <a:effectLst/>
          </p:spPr>
          <p:txBody>
            <a:bodyPr wrap="none" anchor="ctr"/>
            <a:lstStyle/>
            <a:p>
              <a:endParaRPr lang="en-GB" sz="1400" dirty="0">
                <a:latin typeface="Roboto" charset="0"/>
                <a:ea typeface="Roboto" charset="0"/>
                <a:cs typeface="Roboto" charset="0"/>
              </a:endParaRPr>
            </a:p>
          </p:txBody>
        </p:sp>
        <p:sp>
          <p:nvSpPr>
            <p:cNvPr id="138" name="TextBox 35">
              <a:extLst>
                <a:ext uri="{FF2B5EF4-FFF2-40B4-BE49-F238E27FC236}">
                  <a16:creationId xmlns:a16="http://schemas.microsoft.com/office/drawing/2014/main" xmlns="" id="{A51078F5-E4BA-4CB0-A644-9D7D9B9FBDF6}"/>
                </a:ext>
              </a:extLst>
            </p:cNvPr>
            <p:cNvSpPr txBox="1"/>
            <p:nvPr/>
          </p:nvSpPr>
          <p:spPr>
            <a:xfrm>
              <a:off x="9404081" y="2436875"/>
              <a:ext cx="1102853"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 personal</a:t>
              </a:r>
            </a:p>
          </p:txBody>
        </p:sp>
      </p:grpSp>
      <p:grpSp>
        <p:nvGrpSpPr>
          <p:cNvPr id="139" name="Gruppieren 138">
            <a:extLst>
              <a:ext uri="{FF2B5EF4-FFF2-40B4-BE49-F238E27FC236}">
                <a16:creationId xmlns:a16="http://schemas.microsoft.com/office/drawing/2014/main" xmlns="" id="{1D688F7E-6D87-488A-9CC3-04D27A1C7F83}"/>
              </a:ext>
            </a:extLst>
          </p:cNvPr>
          <p:cNvGrpSpPr/>
          <p:nvPr/>
        </p:nvGrpSpPr>
        <p:grpSpPr>
          <a:xfrm>
            <a:off x="1921422" y="4339131"/>
            <a:ext cx="5026215" cy="587215"/>
            <a:chOff x="6743086" y="3024698"/>
            <a:chExt cx="5026215" cy="675844"/>
          </a:xfrm>
        </p:grpSpPr>
        <p:sp>
          <p:nvSpPr>
            <p:cNvPr id="140" name="Freeform 28">
              <a:extLst>
                <a:ext uri="{FF2B5EF4-FFF2-40B4-BE49-F238E27FC236}">
                  <a16:creationId xmlns:a16="http://schemas.microsoft.com/office/drawing/2014/main" xmlns="" id="{24146EA7-A16F-43D0-BF95-35E3F1C6A1D4}"/>
                </a:ext>
              </a:extLst>
            </p:cNvPr>
            <p:cNvSpPr>
              <a:spLocks noChangeArrowheads="1"/>
            </p:cNvSpPr>
            <p:nvPr/>
          </p:nvSpPr>
          <p:spPr bwMode="auto">
            <a:xfrm>
              <a:off x="6805967" y="3024698"/>
              <a:ext cx="999509" cy="675844"/>
            </a:xfrm>
            <a:custGeom>
              <a:avLst/>
              <a:gdLst>
                <a:gd name="T0" fmla="*/ 1892 w 1893"/>
                <a:gd name="T1" fmla="*/ 0 h 2974"/>
                <a:gd name="T2" fmla="*/ 0 w 1893"/>
                <a:gd name="T3" fmla="*/ 0 h 2974"/>
                <a:gd name="T4" fmla="*/ 0 w 1893"/>
                <a:gd name="T5" fmla="*/ 2973 h 2974"/>
                <a:gd name="T6" fmla="*/ 1892 w 1893"/>
                <a:gd name="T7" fmla="*/ 2973 h 2974"/>
                <a:gd name="T8" fmla="*/ 1892 w 1893"/>
                <a:gd name="T9" fmla="*/ 0 h 2974"/>
              </a:gdLst>
              <a:ahLst/>
              <a:cxnLst>
                <a:cxn ang="0">
                  <a:pos x="T0" y="T1"/>
                </a:cxn>
                <a:cxn ang="0">
                  <a:pos x="T2" y="T3"/>
                </a:cxn>
                <a:cxn ang="0">
                  <a:pos x="T4" y="T5"/>
                </a:cxn>
                <a:cxn ang="0">
                  <a:pos x="T6" y="T7"/>
                </a:cxn>
                <a:cxn ang="0">
                  <a:pos x="T8" y="T9"/>
                </a:cxn>
              </a:cxnLst>
              <a:rect l="0" t="0" r="r" b="b"/>
              <a:pathLst>
                <a:path w="1893" h="2974">
                  <a:moveTo>
                    <a:pt x="1892" y="0"/>
                  </a:moveTo>
                  <a:lnTo>
                    <a:pt x="0" y="0"/>
                  </a:lnTo>
                  <a:lnTo>
                    <a:pt x="0" y="2973"/>
                  </a:lnTo>
                  <a:lnTo>
                    <a:pt x="1892" y="2973"/>
                  </a:lnTo>
                  <a:lnTo>
                    <a:pt x="1892"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42" name="Freeform 45">
              <a:extLst>
                <a:ext uri="{FF2B5EF4-FFF2-40B4-BE49-F238E27FC236}">
                  <a16:creationId xmlns:a16="http://schemas.microsoft.com/office/drawing/2014/main" xmlns="" id="{4E07C06B-C9FB-42DD-88BC-E3065E6BD8BC}"/>
                </a:ext>
              </a:extLst>
            </p:cNvPr>
            <p:cNvSpPr>
              <a:spLocks noChangeArrowheads="1"/>
            </p:cNvSpPr>
            <p:nvPr/>
          </p:nvSpPr>
          <p:spPr bwMode="auto">
            <a:xfrm>
              <a:off x="11023746" y="3107613"/>
              <a:ext cx="745555" cy="91249"/>
            </a:xfrm>
            <a:custGeom>
              <a:avLst/>
              <a:gdLst>
                <a:gd name="T0" fmla="*/ 0 w 1412"/>
                <a:gd name="T1" fmla="*/ 0 h 400"/>
                <a:gd name="T2" fmla="*/ 640 w 1412"/>
                <a:gd name="T3" fmla="*/ 399 h 400"/>
                <a:gd name="T4" fmla="*/ 1411 w 1412"/>
                <a:gd name="T5" fmla="*/ 302 h 400"/>
                <a:gd name="T6" fmla="*/ 1280 w 1412"/>
                <a:gd name="T7" fmla="*/ 171 h 400"/>
                <a:gd name="T8" fmla="*/ 0 w 1412"/>
                <a:gd name="T9" fmla="*/ 0 h 400"/>
              </a:gdLst>
              <a:ahLst/>
              <a:cxnLst>
                <a:cxn ang="0">
                  <a:pos x="T0" y="T1"/>
                </a:cxn>
                <a:cxn ang="0">
                  <a:pos x="T2" y="T3"/>
                </a:cxn>
                <a:cxn ang="0">
                  <a:pos x="T4" y="T5"/>
                </a:cxn>
                <a:cxn ang="0">
                  <a:pos x="T6" y="T7"/>
                </a:cxn>
                <a:cxn ang="0">
                  <a:pos x="T8" y="T9"/>
                </a:cxn>
              </a:cxnLst>
              <a:rect l="0" t="0" r="r" b="b"/>
              <a:pathLst>
                <a:path w="1412" h="400">
                  <a:moveTo>
                    <a:pt x="0" y="0"/>
                  </a:moveTo>
                  <a:lnTo>
                    <a:pt x="640" y="399"/>
                  </a:lnTo>
                  <a:lnTo>
                    <a:pt x="1411" y="302"/>
                  </a:lnTo>
                  <a:lnTo>
                    <a:pt x="1280" y="171"/>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43" name="Freeform 46">
              <a:extLst>
                <a:ext uri="{FF2B5EF4-FFF2-40B4-BE49-F238E27FC236}">
                  <a16:creationId xmlns:a16="http://schemas.microsoft.com/office/drawing/2014/main" xmlns="" id="{E71542E1-408E-4894-AFDC-91B398F2AE94}"/>
                </a:ext>
              </a:extLst>
            </p:cNvPr>
            <p:cNvSpPr>
              <a:spLocks noChangeArrowheads="1"/>
            </p:cNvSpPr>
            <p:nvPr/>
          </p:nvSpPr>
          <p:spPr bwMode="auto">
            <a:xfrm>
              <a:off x="11361576" y="3173916"/>
              <a:ext cx="407725" cy="113309"/>
            </a:xfrm>
            <a:custGeom>
              <a:avLst/>
              <a:gdLst>
                <a:gd name="T0" fmla="*/ 102 w 772"/>
                <a:gd name="T1" fmla="*/ 498 h 499"/>
                <a:gd name="T2" fmla="*/ 771 w 772"/>
                <a:gd name="T3" fmla="*/ 0 h 499"/>
                <a:gd name="T4" fmla="*/ 0 w 772"/>
                <a:gd name="T5" fmla="*/ 97 h 499"/>
                <a:gd name="T6" fmla="*/ 102 w 772"/>
                <a:gd name="T7" fmla="*/ 498 h 499"/>
              </a:gdLst>
              <a:ahLst/>
              <a:cxnLst>
                <a:cxn ang="0">
                  <a:pos x="T0" y="T1"/>
                </a:cxn>
                <a:cxn ang="0">
                  <a:pos x="T2" y="T3"/>
                </a:cxn>
                <a:cxn ang="0">
                  <a:pos x="T4" y="T5"/>
                </a:cxn>
                <a:cxn ang="0">
                  <a:pos x="T6" y="T7"/>
                </a:cxn>
              </a:cxnLst>
              <a:rect l="0" t="0" r="r" b="b"/>
              <a:pathLst>
                <a:path w="772" h="499">
                  <a:moveTo>
                    <a:pt x="102" y="498"/>
                  </a:moveTo>
                  <a:lnTo>
                    <a:pt x="771" y="0"/>
                  </a:lnTo>
                  <a:lnTo>
                    <a:pt x="0" y="97"/>
                  </a:lnTo>
                  <a:lnTo>
                    <a:pt x="102" y="498"/>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44" name="TextBox 37">
              <a:extLst>
                <a:ext uri="{FF2B5EF4-FFF2-40B4-BE49-F238E27FC236}">
                  <a16:creationId xmlns:a16="http://schemas.microsoft.com/office/drawing/2014/main" xmlns="" id="{02D66321-CFA0-4D8A-8BC8-AF3EBDF3238F}"/>
                </a:ext>
              </a:extLst>
            </p:cNvPr>
            <p:cNvSpPr txBox="1"/>
            <p:nvPr/>
          </p:nvSpPr>
          <p:spPr>
            <a:xfrm>
              <a:off x="6743086" y="3054755"/>
              <a:ext cx="1102853"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Personal sin formación</a:t>
              </a:r>
            </a:p>
          </p:txBody>
        </p:sp>
      </p:grpSp>
      <p:grpSp>
        <p:nvGrpSpPr>
          <p:cNvPr id="157" name="Gruppieren 156">
            <a:extLst>
              <a:ext uri="{FF2B5EF4-FFF2-40B4-BE49-F238E27FC236}">
                <a16:creationId xmlns:a16="http://schemas.microsoft.com/office/drawing/2014/main" xmlns="" id="{56AFB096-C93B-4EC3-A219-082D220915FA}"/>
              </a:ext>
            </a:extLst>
          </p:cNvPr>
          <p:cNvGrpSpPr/>
          <p:nvPr/>
        </p:nvGrpSpPr>
        <p:grpSpPr>
          <a:xfrm>
            <a:off x="8527406" y="2432470"/>
            <a:ext cx="1236942" cy="850328"/>
            <a:chOff x="5136835" y="3648401"/>
            <a:chExt cx="1236942" cy="978670"/>
          </a:xfrm>
        </p:grpSpPr>
        <p:sp>
          <p:nvSpPr>
            <p:cNvPr id="158" name="Freeform 39">
              <a:extLst>
                <a:ext uri="{FF2B5EF4-FFF2-40B4-BE49-F238E27FC236}">
                  <a16:creationId xmlns:a16="http://schemas.microsoft.com/office/drawing/2014/main" xmlns="" id="{44DA7585-DDCB-44DD-A9F4-CC2B0F79E020}"/>
                </a:ext>
              </a:extLst>
            </p:cNvPr>
            <p:cNvSpPr>
              <a:spLocks noChangeArrowheads="1"/>
            </p:cNvSpPr>
            <p:nvPr/>
          </p:nvSpPr>
          <p:spPr bwMode="auto">
            <a:xfrm>
              <a:off x="5148700" y="3648401"/>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59" name="Freeform 40">
              <a:extLst>
                <a:ext uri="{FF2B5EF4-FFF2-40B4-BE49-F238E27FC236}">
                  <a16:creationId xmlns:a16="http://schemas.microsoft.com/office/drawing/2014/main" xmlns="" id="{EDB4BA13-7AAF-43F8-8087-C83AB968AA65}"/>
                </a:ext>
              </a:extLst>
            </p:cNvPr>
            <p:cNvSpPr>
              <a:spLocks noChangeArrowheads="1"/>
            </p:cNvSpPr>
            <p:nvPr/>
          </p:nvSpPr>
          <p:spPr bwMode="auto">
            <a:xfrm>
              <a:off x="5148700" y="4281128"/>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60" name="Freeform 41">
              <a:extLst>
                <a:ext uri="{FF2B5EF4-FFF2-40B4-BE49-F238E27FC236}">
                  <a16:creationId xmlns:a16="http://schemas.microsoft.com/office/drawing/2014/main" xmlns="" id="{78E38415-B716-454C-AE98-7482B6703240}"/>
                </a:ext>
              </a:extLst>
            </p:cNvPr>
            <p:cNvSpPr>
              <a:spLocks noChangeArrowheads="1"/>
            </p:cNvSpPr>
            <p:nvPr/>
          </p:nvSpPr>
          <p:spPr bwMode="auto">
            <a:xfrm>
              <a:off x="5197627" y="4403461"/>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61" name="Freeform 42">
              <a:extLst>
                <a:ext uri="{FF2B5EF4-FFF2-40B4-BE49-F238E27FC236}">
                  <a16:creationId xmlns:a16="http://schemas.microsoft.com/office/drawing/2014/main" xmlns="" id="{32A7EF3A-686C-4A6B-BF35-1EF5FA1BBFA9}"/>
                </a:ext>
              </a:extLst>
            </p:cNvPr>
            <p:cNvSpPr>
              <a:spLocks noChangeArrowheads="1"/>
            </p:cNvSpPr>
            <p:nvPr/>
          </p:nvSpPr>
          <p:spPr bwMode="auto">
            <a:xfrm>
              <a:off x="5197625" y="4467636"/>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62" name="TextBox 39">
              <a:extLst>
                <a:ext uri="{FF2B5EF4-FFF2-40B4-BE49-F238E27FC236}">
                  <a16:creationId xmlns:a16="http://schemas.microsoft.com/office/drawing/2014/main" xmlns="" id="{84C9CD99-3F9D-44DB-A021-41D0B63A1B9B}"/>
                </a:ext>
              </a:extLst>
            </p:cNvPr>
            <p:cNvSpPr txBox="1"/>
            <p:nvPr/>
          </p:nvSpPr>
          <p:spPr>
            <a:xfrm>
              <a:off x="5136835" y="3726589"/>
              <a:ext cx="1236942" cy="549057"/>
            </a:xfrm>
            <a:prstGeom prst="rect">
              <a:avLst/>
            </a:prstGeom>
            <a:noFill/>
            <a:ln>
              <a:noFill/>
            </a:ln>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se siente</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poco apreciado</a:t>
              </a:r>
            </a:p>
          </p:txBody>
        </p:sp>
      </p:grpSp>
      <p:grpSp>
        <p:nvGrpSpPr>
          <p:cNvPr id="163" name="Gruppieren 162">
            <a:extLst>
              <a:ext uri="{FF2B5EF4-FFF2-40B4-BE49-F238E27FC236}">
                <a16:creationId xmlns:a16="http://schemas.microsoft.com/office/drawing/2014/main" xmlns="" id="{C78DAA14-24E6-4039-BEFC-27C1C4FD7570}"/>
              </a:ext>
            </a:extLst>
          </p:cNvPr>
          <p:cNvGrpSpPr/>
          <p:nvPr/>
        </p:nvGrpSpPr>
        <p:grpSpPr>
          <a:xfrm>
            <a:off x="7378527" y="2432850"/>
            <a:ext cx="1172080" cy="725489"/>
            <a:chOff x="6612559" y="3576026"/>
            <a:chExt cx="1172080" cy="834988"/>
          </a:xfrm>
        </p:grpSpPr>
        <p:sp>
          <p:nvSpPr>
            <p:cNvPr id="165" name="Freeform 33">
              <a:extLst>
                <a:ext uri="{FF2B5EF4-FFF2-40B4-BE49-F238E27FC236}">
                  <a16:creationId xmlns:a16="http://schemas.microsoft.com/office/drawing/2014/main" xmlns="" id="{8BB635D8-4D89-4E54-9AB4-46530099EF90}"/>
                </a:ext>
              </a:extLst>
            </p:cNvPr>
            <p:cNvSpPr>
              <a:spLocks noChangeArrowheads="1"/>
            </p:cNvSpPr>
            <p:nvPr/>
          </p:nvSpPr>
          <p:spPr bwMode="auto">
            <a:xfrm>
              <a:off x="7166895" y="4329793"/>
              <a:ext cx="442673" cy="81221"/>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66" name="Freeform 34">
              <a:extLst>
                <a:ext uri="{FF2B5EF4-FFF2-40B4-BE49-F238E27FC236}">
                  <a16:creationId xmlns:a16="http://schemas.microsoft.com/office/drawing/2014/main" xmlns="" id="{94E4EF3F-7C37-41E1-8A17-9090B104A5E4}"/>
                </a:ext>
              </a:extLst>
            </p:cNvPr>
            <p:cNvSpPr>
              <a:spLocks noChangeArrowheads="1"/>
            </p:cNvSpPr>
            <p:nvPr/>
          </p:nvSpPr>
          <p:spPr bwMode="auto">
            <a:xfrm>
              <a:off x="6718876" y="4249594"/>
              <a:ext cx="999509" cy="101277"/>
            </a:xfrm>
            <a:custGeom>
              <a:avLst/>
              <a:gdLst>
                <a:gd name="T0" fmla="*/ 1890 w 1891"/>
                <a:gd name="T1" fmla="*/ 273 h 445"/>
                <a:gd name="T2" fmla="*/ 1890 w 1891"/>
                <a:gd name="T3" fmla="*/ 444 h 445"/>
                <a:gd name="T4" fmla="*/ 260 w 1891"/>
                <a:gd name="T5" fmla="*/ 391 h 445"/>
                <a:gd name="T6" fmla="*/ 0 w 1891"/>
                <a:gd name="T7" fmla="*/ 0 h 445"/>
                <a:gd name="T8" fmla="*/ 1890 w 1891"/>
                <a:gd name="T9" fmla="*/ 273 h 445"/>
              </a:gdLst>
              <a:ahLst/>
              <a:cxnLst>
                <a:cxn ang="0">
                  <a:pos x="T0" y="T1"/>
                </a:cxn>
                <a:cxn ang="0">
                  <a:pos x="T2" y="T3"/>
                </a:cxn>
                <a:cxn ang="0">
                  <a:pos x="T4" y="T5"/>
                </a:cxn>
                <a:cxn ang="0">
                  <a:pos x="T6" y="T7"/>
                </a:cxn>
                <a:cxn ang="0">
                  <a:pos x="T8" y="T9"/>
                </a:cxn>
              </a:cxnLst>
              <a:rect l="0" t="0" r="r" b="b"/>
              <a:pathLst>
                <a:path w="1891" h="445">
                  <a:moveTo>
                    <a:pt x="1890" y="273"/>
                  </a:moveTo>
                  <a:lnTo>
                    <a:pt x="1890" y="444"/>
                  </a:lnTo>
                  <a:lnTo>
                    <a:pt x="260" y="391"/>
                  </a:lnTo>
                  <a:lnTo>
                    <a:pt x="0" y="0"/>
                  </a:lnTo>
                  <a:lnTo>
                    <a:pt x="1890" y="273"/>
                  </a:lnTo>
                </a:path>
              </a:pathLst>
            </a:custGeom>
            <a:solidFill>
              <a:schemeClr val="accent3">
                <a:lumMod val="75000"/>
              </a:schemeClr>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67" name="Freeform 35">
              <a:extLst>
                <a:ext uri="{FF2B5EF4-FFF2-40B4-BE49-F238E27FC236}">
                  <a16:creationId xmlns:a16="http://schemas.microsoft.com/office/drawing/2014/main" xmlns="" id="{005E2EE8-36BA-4FBC-B2D1-2F383F3693C3}"/>
                </a:ext>
              </a:extLst>
            </p:cNvPr>
            <p:cNvSpPr>
              <a:spLocks noChangeArrowheads="1"/>
            </p:cNvSpPr>
            <p:nvPr/>
          </p:nvSpPr>
          <p:spPr bwMode="auto">
            <a:xfrm>
              <a:off x="6612559" y="3648401"/>
              <a:ext cx="1050766" cy="615680"/>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68" name="TextBox 35">
              <a:extLst>
                <a:ext uri="{FF2B5EF4-FFF2-40B4-BE49-F238E27FC236}">
                  <a16:creationId xmlns:a16="http://schemas.microsoft.com/office/drawing/2014/main" xmlns="" id="{0E25E65E-EA16-410F-8D14-1D90C339048C}"/>
                </a:ext>
              </a:extLst>
            </p:cNvPr>
            <p:cNvSpPr txBox="1"/>
            <p:nvPr/>
          </p:nvSpPr>
          <p:spPr>
            <a:xfrm>
              <a:off x="6681786" y="3576026"/>
              <a:ext cx="1102853" cy="770450"/>
            </a:xfrm>
            <a:prstGeom prst="rect">
              <a:avLst/>
            </a:prstGeom>
            <a:noFill/>
            <a:ln>
              <a:noFill/>
            </a:ln>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 apoyo de alto nivel</a:t>
              </a:r>
            </a:p>
          </p:txBody>
        </p:sp>
      </p:grpSp>
      <p:grpSp>
        <p:nvGrpSpPr>
          <p:cNvPr id="169" name="Gruppieren 168">
            <a:extLst>
              <a:ext uri="{FF2B5EF4-FFF2-40B4-BE49-F238E27FC236}">
                <a16:creationId xmlns:a16="http://schemas.microsoft.com/office/drawing/2014/main" xmlns="" id="{9A408226-78D1-4FCD-8DB7-3B6DE5A0A477}"/>
              </a:ext>
            </a:extLst>
          </p:cNvPr>
          <p:cNvGrpSpPr/>
          <p:nvPr/>
        </p:nvGrpSpPr>
        <p:grpSpPr>
          <a:xfrm>
            <a:off x="6094837" y="2410625"/>
            <a:ext cx="1162816" cy="850328"/>
            <a:chOff x="5136835" y="3648401"/>
            <a:chExt cx="1162816" cy="978670"/>
          </a:xfrm>
        </p:grpSpPr>
        <p:sp>
          <p:nvSpPr>
            <p:cNvPr id="170" name="Freeform 39">
              <a:extLst>
                <a:ext uri="{FF2B5EF4-FFF2-40B4-BE49-F238E27FC236}">
                  <a16:creationId xmlns:a16="http://schemas.microsoft.com/office/drawing/2014/main" xmlns="" id="{F430133F-FD06-4111-B2A9-593C0C2C6010}"/>
                </a:ext>
              </a:extLst>
            </p:cNvPr>
            <p:cNvSpPr>
              <a:spLocks noChangeArrowheads="1"/>
            </p:cNvSpPr>
            <p:nvPr/>
          </p:nvSpPr>
          <p:spPr bwMode="auto">
            <a:xfrm>
              <a:off x="5148700" y="3648401"/>
              <a:ext cx="1150951" cy="697904"/>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rgbClr val="A5A5A5"/>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71" name="Freeform 40">
              <a:extLst>
                <a:ext uri="{FF2B5EF4-FFF2-40B4-BE49-F238E27FC236}">
                  <a16:creationId xmlns:a16="http://schemas.microsoft.com/office/drawing/2014/main" xmlns="" id="{6BFCFD6E-F0C1-431C-B345-AC7455CB8303}"/>
                </a:ext>
              </a:extLst>
            </p:cNvPr>
            <p:cNvSpPr>
              <a:spLocks noChangeArrowheads="1"/>
            </p:cNvSpPr>
            <p:nvPr/>
          </p:nvSpPr>
          <p:spPr bwMode="auto">
            <a:xfrm>
              <a:off x="5148700" y="4281128"/>
              <a:ext cx="1150951" cy="122334"/>
            </a:xfrm>
            <a:custGeom>
              <a:avLst/>
              <a:gdLst>
                <a:gd name="T0" fmla="*/ 2176 w 2177"/>
                <a:gd name="T1" fmla="*/ 283 h 539"/>
                <a:gd name="T2" fmla="*/ 1938 w 2177"/>
                <a:gd name="T3" fmla="*/ 538 h 539"/>
                <a:gd name="T4" fmla="*/ 645 w 2177"/>
                <a:gd name="T5" fmla="*/ 538 h 539"/>
                <a:gd name="T6" fmla="*/ 0 w 2177"/>
                <a:gd name="T7" fmla="*/ 0 h 539"/>
                <a:gd name="T8" fmla="*/ 2176 w 2177"/>
                <a:gd name="T9" fmla="*/ 283 h 539"/>
              </a:gdLst>
              <a:ahLst/>
              <a:cxnLst>
                <a:cxn ang="0">
                  <a:pos x="T0" y="T1"/>
                </a:cxn>
                <a:cxn ang="0">
                  <a:pos x="T2" y="T3"/>
                </a:cxn>
                <a:cxn ang="0">
                  <a:pos x="T4" y="T5"/>
                </a:cxn>
                <a:cxn ang="0">
                  <a:pos x="T6" y="T7"/>
                </a:cxn>
                <a:cxn ang="0">
                  <a:pos x="T8" y="T9"/>
                </a:cxn>
              </a:cxnLst>
              <a:rect l="0" t="0" r="r" b="b"/>
              <a:pathLst>
                <a:path w="2177" h="539">
                  <a:moveTo>
                    <a:pt x="2176" y="283"/>
                  </a:moveTo>
                  <a:lnTo>
                    <a:pt x="1938" y="538"/>
                  </a:lnTo>
                  <a:lnTo>
                    <a:pt x="645" y="538"/>
                  </a:lnTo>
                  <a:lnTo>
                    <a:pt x="0" y="0"/>
                  </a:lnTo>
                  <a:lnTo>
                    <a:pt x="2176" y="283"/>
                  </a:lnTo>
                </a:path>
              </a:pathLst>
            </a:custGeom>
            <a:solidFill>
              <a:srgbClr val="7C7C7C"/>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72" name="Freeform 41">
              <a:extLst>
                <a:ext uri="{FF2B5EF4-FFF2-40B4-BE49-F238E27FC236}">
                  <a16:creationId xmlns:a16="http://schemas.microsoft.com/office/drawing/2014/main" xmlns="" id="{C13C87FD-61D9-48D0-B6C3-8E0D2F21150F}"/>
                </a:ext>
              </a:extLst>
            </p:cNvPr>
            <p:cNvSpPr>
              <a:spLocks noChangeArrowheads="1"/>
            </p:cNvSpPr>
            <p:nvPr/>
          </p:nvSpPr>
          <p:spPr bwMode="auto">
            <a:xfrm>
              <a:off x="5197627" y="4403461"/>
              <a:ext cx="973882" cy="64175"/>
            </a:xfrm>
            <a:custGeom>
              <a:avLst/>
              <a:gdLst>
                <a:gd name="T0" fmla="*/ 551 w 1845"/>
                <a:gd name="T1" fmla="*/ 0 h 282"/>
                <a:gd name="T2" fmla="*/ 0 w 1845"/>
                <a:gd name="T3" fmla="*/ 281 h 282"/>
                <a:gd name="T4" fmla="*/ 827 w 1845"/>
                <a:gd name="T5" fmla="*/ 281 h 282"/>
                <a:gd name="T6" fmla="*/ 1844 w 1845"/>
                <a:gd name="T7" fmla="*/ 0 h 282"/>
                <a:gd name="T8" fmla="*/ 551 w 1845"/>
                <a:gd name="T9" fmla="*/ 0 h 282"/>
              </a:gdLst>
              <a:ahLst/>
              <a:cxnLst>
                <a:cxn ang="0">
                  <a:pos x="T0" y="T1"/>
                </a:cxn>
                <a:cxn ang="0">
                  <a:pos x="T2" y="T3"/>
                </a:cxn>
                <a:cxn ang="0">
                  <a:pos x="T4" y="T5"/>
                </a:cxn>
                <a:cxn ang="0">
                  <a:pos x="T6" y="T7"/>
                </a:cxn>
                <a:cxn ang="0">
                  <a:pos x="T8" y="T9"/>
                </a:cxn>
              </a:cxnLst>
              <a:rect l="0" t="0" r="r" b="b"/>
              <a:pathLst>
                <a:path w="1845" h="282">
                  <a:moveTo>
                    <a:pt x="551" y="0"/>
                  </a:moveTo>
                  <a:lnTo>
                    <a:pt x="0" y="281"/>
                  </a:lnTo>
                  <a:lnTo>
                    <a:pt x="827" y="281"/>
                  </a:lnTo>
                  <a:lnTo>
                    <a:pt x="1844" y="0"/>
                  </a:lnTo>
                  <a:lnTo>
                    <a:pt x="551" y="0"/>
                  </a:lnTo>
                </a:path>
              </a:pathLst>
            </a:custGeom>
            <a:solidFill>
              <a:srgbClr val="A5A5A5"/>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73" name="Freeform 42">
              <a:extLst>
                <a:ext uri="{FF2B5EF4-FFF2-40B4-BE49-F238E27FC236}">
                  <a16:creationId xmlns:a16="http://schemas.microsoft.com/office/drawing/2014/main" xmlns="" id="{35B926C4-61C3-4909-ABD9-738764860A09}"/>
                </a:ext>
              </a:extLst>
            </p:cNvPr>
            <p:cNvSpPr>
              <a:spLocks noChangeArrowheads="1"/>
            </p:cNvSpPr>
            <p:nvPr/>
          </p:nvSpPr>
          <p:spPr bwMode="auto">
            <a:xfrm>
              <a:off x="5197625" y="4467636"/>
              <a:ext cx="438014" cy="159435"/>
            </a:xfrm>
            <a:custGeom>
              <a:avLst/>
              <a:gdLst>
                <a:gd name="T0" fmla="*/ 0 w 828"/>
                <a:gd name="T1" fmla="*/ 0 h 699"/>
                <a:gd name="T2" fmla="*/ 709 w 828"/>
                <a:gd name="T3" fmla="*/ 698 h 699"/>
                <a:gd name="T4" fmla="*/ 827 w 828"/>
                <a:gd name="T5" fmla="*/ 0 h 699"/>
                <a:gd name="T6" fmla="*/ 0 w 828"/>
                <a:gd name="T7" fmla="*/ 0 h 699"/>
              </a:gdLst>
              <a:ahLst/>
              <a:cxnLst>
                <a:cxn ang="0">
                  <a:pos x="T0" y="T1"/>
                </a:cxn>
                <a:cxn ang="0">
                  <a:pos x="T2" y="T3"/>
                </a:cxn>
                <a:cxn ang="0">
                  <a:pos x="T4" y="T5"/>
                </a:cxn>
                <a:cxn ang="0">
                  <a:pos x="T6" y="T7"/>
                </a:cxn>
              </a:cxnLst>
              <a:rect l="0" t="0" r="r" b="b"/>
              <a:pathLst>
                <a:path w="828" h="699">
                  <a:moveTo>
                    <a:pt x="0" y="0"/>
                  </a:moveTo>
                  <a:lnTo>
                    <a:pt x="709" y="698"/>
                  </a:lnTo>
                  <a:lnTo>
                    <a:pt x="827" y="0"/>
                  </a:lnTo>
                  <a:lnTo>
                    <a:pt x="0" y="0"/>
                  </a:lnTo>
                </a:path>
              </a:pathLst>
            </a:custGeom>
            <a:solidFill>
              <a:srgbClr val="7C7C7C"/>
            </a:solidFill>
            <a:ln>
              <a:solidFill>
                <a:schemeClr val="tx1">
                  <a:lumMod val="50000"/>
                  <a:lumOff val="50000"/>
                </a:schemeClr>
              </a:solidFill>
            </a:ln>
            <a:effectLst/>
          </p:spPr>
          <p:txBody>
            <a:bodyPr wrap="none" anchor="ctr"/>
            <a:lstStyle/>
            <a:p>
              <a:endParaRPr lang="en-GB" sz="1400" dirty="0">
                <a:latin typeface="Roboto" charset="0"/>
                <a:ea typeface="Roboto" charset="0"/>
                <a:cs typeface="Roboto" charset="0"/>
              </a:endParaRPr>
            </a:p>
          </p:txBody>
        </p:sp>
        <p:sp>
          <p:nvSpPr>
            <p:cNvPr id="174" name="TextBox 39">
              <a:extLst>
                <a:ext uri="{FF2B5EF4-FFF2-40B4-BE49-F238E27FC236}">
                  <a16:creationId xmlns:a16="http://schemas.microsoft.com/office/drawing/2014/main" xmlns="" id="{DC7B1E00-4527-42AA-B72F-A6B75CC2AC79}"/>
                </a:ext>
              </a:extLst>
            </p:cNvPr>
            <p:cNvSpPr txBox="1"/>
            <p:nvPr/>
          </p:nvSpPr>
          <p:spPr>
            <a:xfrm>
              <a:off x="5136835" y="3686721"/>
              <a:ext cx="1102853" cy="549057"/>
            </a:xfrm>
            <a:prstGeom prst="rect">
              <a:avLst/>
            </a:prstGeom>
            <a:noFill/>
            <a:ln>
              <a:noFill/>
            </a:ln>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no está motivado</a:t>
              </a:r>
            </a:p>
          </p:txBody>
        </p:sp>
      </p:grpSp>
      <p:grpSp>
        <p:nvGrpSpPr>
          <p:cNvPr id="175" name="Gruppieren 174">
            <a:extLst>
              <a:ext uri="{FF2B5EF4-FFF2-40B4-BE49-F238E27FC236}">
                <a16:creationId xmlns:a16="http://schemas.microsoft.com/office/drawing/2014/main" xmlns="" id="{B5405C50-620C-4315-99FD-1F9CB807ADF7}"/>
              </a:ext>
            </a:extLst>
          </p:cNvPr>
          <p:cNvGrpSpPr/>
          <p:nvPr/>
        </p:nvGrpSpPr>
        <p:grpSpPr>
          <a:xfrm>
            <a:off x="6420814" y="4023525"/>
            <a:ext cx="1102853" cy="890512"/>
            <a:chOff x="7898976" y="2398555"/>
            <a:chExt cx="1102853" cy="1024919"/>
          </a:xfrm>
        </p:grpSpPr>
        <p:sp>
          <p:nvSpPr>
            <p:cNvPr id="176" name="Freeform 29">
              <a:extLst>
                <a:ext uri="{FF2B5EF4-FFF2-40B4-BE49-F238E27FC236}">
                  <a16:creationId xmlns:a16="http://schemas.microsoft.com/office/drawing/2014/main" xmlns="" id="{2B3EE42C-F2C1-4298-9B70-CC24E5261C55}"/>
                </a:ext>
              </a:extLst>
            </p:cNvPr>
            <p:cNvSpPr>
              <a:spLocks noChangeArrowheads="1"/>
            </p:cNvSpPr>
            <p:nvPr/>
          </p:nvSpPr>
          <p:spPr bwMode="auto">
            <a:xfrm>
              <a:off x="7902134" y="3068506"/>
              <a:ext cx="1055428" cy="165451"/>
            </a:xfrm>
            <a:custGeom>
              <a:avLst/>
              <a:gdLst>
                <a:gd name="T0" fmla="*/ 1997 w 1998"/>
                <a:gd name="T1" fmla="*/ 0 h 729"/>
                <a:gd name="T2" fmla="*/ 1293 w 1998"/>
                <a:gd name="T3" fmla="*/ 728 h 729"/>
                <a:gd name="T4" fmla="*/ 399 w 1998"/>
                <a:gd name="T5" fmla="*/ 380 h 729"/>
                <a:gd name="T6" fmla="*/ 0 w 1998"/>
                <a:gd name="T7" fmla="*/ 13 h 729"/>
                <a:gd name="T8" fmla="*/ 1997 w 1998"/>
                <a:gd name="T9" fmla="*/ 0 h 729"/>
              </a:gdLst>
              <a:ahLst/>
              <a:cxnLst>
                <a:cxn ang="0">
                  <a:pos x="T0" y="T1"/>
                </a:cxn>
                <a:cxn ang="0">
                  <a:pos x="T2" y="T3"/>
                </a:cxn>
                <a:cxn ang="0">
                  <a:pos x="T4" y="T5"/>
                </a:cxn>
                <a:cxn ang="0">
                  <a:pos x="T6" y="T7"/>
                </a:cxn>
                <a:cxn ang="0">
                  <a:pos x="T8" y="T9"/>
                </a:cxn>
              </a:cxnLst>
              <a:rect l="0" t="0" r="r" b="b"/>
              <a:pathLst>
                <a:path w="1998" h="729">
                  <a:moveTo>
                    <a:pt x="1997" y="0"/>
                  </a:moveTo>
                  <a:lnTo>
                    <a:pt x="1293" y="728"/>
                  </a:lnTo>
                  <a:lnTo>
                    <a:pt x="399" y="380"/>
                  </a:lnTo>
                  <a:lnTo>
                    <a:pt x="0" y="13"/>
                  </a:lnTo>
                  <a:lnTo>
                    <a:pt x="1997"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77" name="Freeform 30">
              <a:extLst>
                <a:ext uri="{FF2B5EF4-FFF2-40B4-BE49-F238E27FC236}">
                  <a16:creationId xmlns:a16="http://schemas.microsoft.com/office/drawing/2014/main" xmlns="" id="{FCA139E2-230C-4E04-B7AF-49797192BF23}"/>
                </a:ext>
              </a:extLst>
            </p:cNvPr>
            <p:cNvSpPr>
              <a:spLocks noChangeArrowheads="1"/>
            </p:cNvSpPr>
            <p:nvPr/>
          </p:nvSpPr>
          <p:spPr bwMode="auto">
            <a:xfrm>
              <a:off x="7902134" y="2963218"/>
              <a:ext cx="1055428" cy="108295"/>
            </a:xfrm>
            <a:custGeom>
              <a:avLst/>
              <a:gdLst>
                <a:gd name="T0" fmla="*/ 0 w 1998"/>
                <a:gd name="T1" fmla="*/ 474 h 475"/>
                <a:gd name="T2" fmla="*/ 1997 w 1998"/>
                <a:gd name="T3" fmla="*/ 461 h 475"/>
                <a:gd name="T4" fmla="*/ 1892 w 1998"/>
                <a:gd name="T5" fmla="*/ 0 h 475"/>
                <a:gd name="T6" fmla="*/ 0 w 1998"/>
                <a:gd name="T7" fmla="*/ 474 h 475"/>
              </a:gdLst>
              <a:ahLst/>
              <a:cxnLst>
                <a:cxn ang="0">
                  <a:pos x="T0" y="T1"/>
                </a:cxn>
                <a:cxn ang="0">
                  <a:pos x="T2" y="T3"/>
                </a:cxn>
                <a:cxn ang="0">
                  <a:pos x="T4" y="T5"/>
                </a:cxn>
                <a:cxn ang="0">
                  <a:pos x="T6" y="T7"/>
                </a:cxn>
              </a:cxnLst>
              <a:rect l="0" t="0" r="r" b="b"/>
              <a:pathLst>
                <a:path w="1998" h="475">
                  <a:moveTo>
                    <a:pt x="0" y="474"/>
                  </a:moveTo>
                  <a:lnTo>
                    <a:pt x="1997" y="461"/>
                  </a:lnTo>
                  <a:lnTo>
                    <a:pt x="1892" y="0"/>
                  </a:lnTo>
                  <a:lnTo>
                    <a:pt x="0" y="474"/>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78" name="Freeform 37">
              <a:extLst>
                <a:ext uri="{FF2B5EF4-FFF2-40B4-BE49-F238E27FC236}">
                  <a16:creationId xmlns:a16="http://schemas.microsoft.com/office/drawing/2014/main" xmlns="" id="{22947200-5FB2-4CBE-B3C6-6B0745517B0E}"/>
                </a:ext>
              </a:extLst>
            </p:cNvPr>
            <p:cNvSpPr>
              <a:spLocks noChangeArrowheads="1"/>
            </p:cNvSpPr>
            <p:nvPr/>
          </p:nvSpPr>
          <p:spPr bwMode="auto">
            <a:xfrm>
              <a:off x="7902133" y="2398555"/>
              <a:ext cx="1099694" cy="67584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79" name="Freeform 43">
              <a:extLst>
                <a:ext uri="{FF2B5EF4-FFF2-40B4-BE49-F238E27FC236}">
                  <a16:creationId xmlns:a16="http://schemas.microsoft.com/office/drawing/2014/main" xmlns="" id="{37EFAA1A-DCA8-4F9F-ADCE-1C962D1F3870}"/>
                </a:ext>
              </a:extLst>
            </p:cNvPr>
            <p:cNvSpPr>
              <a:spLocks noChangeArrowheads="1"/>
            </p:cNvSpPr>
            <p:nvPr/>
          </p:nvSpPr>
          <p:spPr bwMode="auto">
            <a:xfrm>
              <a:off x="8111822" y="3154741"/>
              <a:ext cx="472962" cy="268733"/>
            </a:xfrm>
            <a:custGeom>
              <a:avLst/>
              <a:gdLst>
                <a:gd name="T0" fmla="*/ 0 w 895"/>
                <a:gd name="T1" fmla="*/ 0 h 1184"/>
                <a:gd name="T2" fmla="*/ 696 w 895"/>
                <a:gd name="T3" fmla="*/ 1183 h 1184"/>
                <a:gd name="T4" fmla="*/ 894 w 895"/>
                <a:gd name="T5" fmla="*/ 348 h 1184"/>
                <a:gd name="T6" fmla="*/ 0 w 895"/>
                <a:gd name="T7" fmla="*/ 0 h 1184"/>
              </a:gdLst>
              <a:ahLst/>
              <a:cxnLst>
                <a:cxn ang="0">
                  <a:pos x="T0" y="T1"/>
                </a:cxn>
                <a:cxn ang="0">
                  <a:pos x="T2" y="T3"/>
                </a:cxn>
                <a:cxn ang="0">
                  <a:pos x="T4" y="T5"/>
                </a:cxn>
                <a:cxn ang="0">
                  <a:pos x="T6" y="T7"/>
                </a:cxn>
              </a:cxnLst>
              <a:rect l="0" t="0" r="r" b="b"/>
              <a:pathLst>
                <a:path w="895" h="1184">
                  <a:moveTo>
                    <a:pt x="0" y="0"/>
                  </a:moveTo>
                  <a:lnTo>
                    <a:pt x="696" y="1183"/>
                  </a:lnTo>
                  <a:lnTo>
                    <a:pt x="894" y="348"/>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80" name="TextBox 31">
              <a:extLst>
                <a:ext uri="{FF2B5EF4-FFF2-40B4-BE49-F238E27FC236}">
                  <a16:creationId xmlns:a16="http://schemas.microsoft.com/office/drawing/2014/main" xmlns="" id="{EDA607D6-5CB9-4979-8E17-262C3741AB80}"/>
                </a:ext>
              </a:extLst>
            </p:cNvPr>
            <p:cNvSpPr txBox="1"/>
            <p:nvPr/>
          </p:nvSpPr>
          <p:spPr>
            <a:xfrm>
              <a:off x="7898976" y="2436876"/>
              <a:ext cx="1102853"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No hay suficientes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líneas telefónicas</a:t>
              </a:r>
            </a:p>
          </p:txBody>
        </p:sp>
      </p:grpSp>
      <p:grpSp>
        <p:nvGrpSpPr>
          <p:cNvPr id="181" name="Gruppieren 180">
            <a:extLst>
              <a:ext uri="{FF2B5EF4-FFF2-40B4-BE49-F238E27FC236}">
                <a16:creationId xmlns:a16="http://schemas.microsoft.com/office/drawing/2014/main" xmlns="" id="{92E31DF4-CFD0-4EFE-B395-B0E0747FEE76}"/>
              </a:ext>
            </a:extLst>
          </p:cNvPr>
          <p:cNvGrpSpPr/>
          <p:nvPr/>
        </p:nvGrpSpPr>
        <p:grpSpPr>
          <a:xfrm>
            <a:off x="4350236" y="4372912"/>
            <a:ext cx="2404916" cy="1241554"/>
            <a:chOff x="4882599" y="3295657"/>
            <a:chExt cx="2404916" cy="1377663"/>
          </a:xfrm>
        </p:grpSpPr>
        <p:sp>
          <p:nvSpPr>
            <p:cNvPr id="184" name="Freeform 37">
              <a:extLst>
                <a:ext uri="{FF2B5EF4-FFF2-40B4-BE49-F238E27FC236}">
                  <a16:creationId xmlns:a16="http://schemas.microsoft.com/office/drawing/2014/main" xmlns="" id="{79C65D71-0529-425F-944B-1A9C4BFC4E30}"/>
                </a:ext>
              </a:extLst>
            </p:cNvPr>
            <p:cNvSpPr>
              <a:spLocks noChangeArrowheads="1"/>
            </p:cNvSpPr>
            <p:nvPr/>
          </p:nvSpPr>
          <p:spPr bwMode="auto">
            <a:xfrm>
              <a:off x="4996040" y="3295657"/>
              <a:ext cx="1099694" cy="67584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rgbClr val="A5A5A5"/>
            </a:solidFill>
            <a:ln>
              <a:noFill/>
            </a:ln>
            <a:effectLst/>
          </p:spPr>
          <p:txBody>
            <a:bodyPr wrap="none" anchor="ctr"/>
            <a:lstStyle/>
            <a:p>
              <a:endParaRPr lang="en-GB" sz="1400" dirty="0">
                <a:latin typeface="Roboto" charset="0"/>
                <a:ea typeface="Roboto" charset="0"/>
                <a:cs typeface="Roboto" charset="0"/>
              </a:endParaRPr>
            </a:p>
          </p:txBody>
        </p:sp>
        <p:sp>
          <p:nvSpPr>
            <p:cNvPr id="185" name="Freeform 43">
              <a:extLst>
                <a:ext uri="{FF2B5EF4-FFF2-40B4-BE49-F238E27FC236}">
                  <a16:creationId xmlns:a16="http://schemas.microsoft.com/office/drawing/2014/main" xmlns="" id="{A2E11BCA-2B29-4DF2-9100-C76F601BC2A2}"/>
                </a:ext>
              </a:extLst>
            </p:cNvPr>
            <p:cNvSpPr>
              <a:spLocks noChangeArrowheads="1"/>
            </p:cNvSpPr>
            <p:nvPr/>
          </p:nvSpPr>
          <p:spPr bwMode="auto">
            <a:xfrm>
              <a:off x="6814553" y="4404587"/>
              <a:ext cx="472962" cy="268733"/>
            </a:xfrm>
            <a:custGeom>
              <a:avLst/>
              <a:gdLst>
                <a:gd name="T0" fmla="*/ 0 w 895"/>
                <a:gd name="T1" fmla="*/ 0 h 1184"/>
                <a:gd name="T2" fmla="*/ 696 w 895"/>
                <a:gd name="T3" fmla="*/ 1183 h 1184"/>
                <a:gd name="T4" fmla="*/ 894 w 895"/>
                <a:gd name="T5" fmla="*/ 348 h 1184"/>
                <a:gd name="T6" fmla="*/ 0 w 895"/>
                <a:gd name="T7" fmla="*/ 0 h 1184"/>
              </a:gdLst>
              <a:ahLst/>
              <a:cxnLst>
                <a:cxn ang="0">
                  <a:pos x="T0" y="T1"/>
                </a:cxn>
                <a:cxn ang="0">
                  <a:pos x="T2" y="T3"/>
                </a:cxn>
                <a:cxn ang="0">
                  <a:pos x="T4" y="T5"/>
                </a:cxn>
                <a:cxn ang="0">
                  <a:pos x="T6" y="T7"/>
                </a:cxn>
              </a:cxnLst>
              <a:rect l="0" t="0" r="r" b="b"/>
              <a:pathLst>
                <a:path w="895" h="1184">
                  <a:moveTo>
                    <a:pt x="0" y="0"/>
                  </a:moveTo>
                  <a:lnTo>
                    <a:pt x="696" y="1183"/>
                  </a:lnTo>
                  <a:lnTo>
                    <a:pt x="894" y="348"/>
                  </a:lnTo>
                  <a:lnTo>
                    <a:pt x="0" y="0"/>
                  </a:lnTo>
                </a:path>
              </a:pathLst>
            </a:custGeom>
            <a:solidFill>
              <a:srgbClr val="7C7C7C"/>
            </a:solidFill>
            <a:ln>
              <a:noFill/>
            </a:ln>
            <a:effectLst/>
          </p:spPr>
          <p:txBody>
            <a:bodyPr wrap="none" anchor="ctr"/>
            <a:lstStyle/>
            <a:p>
              <a:endParaRPr lang="en-GB" sz="1400" dirty="0">
                <a:latin typeface="Roboto" charset="0"/>
                <a:ea typeface="Roboto" charset="0"/>
                <a:cs typeface="Roboto" charset="0"/>
              </a:endParaRPr>
            </a:p>
          </p:txBody>
        </p:sp>
        <p:sp>
          <p:nvSpPr>
            <p:cNvPr id="186" name="TextBox 31">
              <a:extLst>
                <a:ext uri="{FF2B5EF4-FFF2-40B4-BE49-F238E27FC236}">
                  <a16:creationId xmlns:a16="http://schemas.microsoft.com/office/drawing/2014/main" xmlns="" id="{E8D3C578-DBFB-4766-8842-B32102287989}"/>
                </a:ext>
              </a:extLst>
            </p:cNvPr>
            <p:cNvSpPr txBox="1"/>
            <p:nvPr/>
          </p:nvSpPr>
          <p:spPr>
            <a:xfrm>
              <a:off x="4882599" y="3323397"/>
              <a:ext cx="1294338" cy="549057"/>
            </a:xfrm>
            <a:prstGeom prst="rect">
              <a:avLst/>
            </a:prstGeom>
            <a:noFill/>
          </p:spPr>
          <p:txBody>
            <a:bodyPr wrap="square" rtlCol="0" anchor="ctr">
              <a:spAutoFit/>
            </a:bodyPr>
            <a:lstStyle/>
            <a:p>
              <a:pPr algn="ctr">
                <a:lnSpc>
                  <a:spcPts val="1515"/>
                </a:lnSpc>
              </a:pPr>
              <a:r>
                <a:rPr lang="en-GB" sz="1400" dirty="0">
                  <a:solidFill>
                    <a:schemeClr val="bg1"/>
                  </a:solidFill>
                  <a:latin typeface="+mj-lt"/>
                  <a:ea typeface="Lato Light" charset="0"/>
                  <a:cs typeface="Lato Light" charset="0"/>
                </a:rPr>
                <a:t>El personal no es</a:t>
              </a:r>
              <a:br>
                <a:rPr lang="en-GB" sz="1400" dirty="0">
                  <a:solidFill>
                    <a:schemeClr val="bg1"/>
                  </a:solidFill>
                  <a:latin typeface="+mj-lt"/>
                  <a:ea typeface="Lato Light" charset="0"/>
                  <a:cs typeface="Lato Light" charset="0"/>
                </a:rPr>
              </a:br>
              <a:r>
                <a:rPr lang="en-GB" sz="1400" dirty="0">
                  <a:solidFill>
                    <a:schemeClr val="bg1"/>
                  </a:solidFill>
                  <a:latin typeface="+mj-lt"/>
                  <a:ea typeface="Lato Light" charset="0"/>
                  <a:cs typeface="Lato Light" charset="0"/>
                </a:rPr>
                <a:t>compensado</a:t>
              </a:r>
            </a:p>
          </p:txBody>
        </p:sp>
      </p:grpSp>
    </p:spTree>
    <p:extLst>
      <p:ext uri="{BB962C8B-B14F-4D97-AF65-F5344CB8AC3E}">
        <p14:creationId xmlns:p14="http://schemas.microsoft.com/office/powerpoint/2010/main" val="3444026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xmlns="" id="{F5580D9D-89D4-4B3C-B2A1-82BB5F844A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21" imgW="592" imgH="595" progId="TCLayout.ActiveDocument.1">
                  <p:embed/>
                </p:oleObj>
              </mc:Choice>
              <mc:Fallback>
                <p:oleObj name="think-cell Folie" r:id="rId21" imgW="592" imgH="595" progId="TCLayout.ActiveDocument.1">
                  <p:embed/>
                  <p:pic>
                    <p:nvPicPr>
                      <p:cNvPr id="12" name="Objekt 11" hidden="1">
                        <a:extLst>
                          <a:ext uri="{FF2B5EF4-FFF2-40B4-BE49-F238E27FC236}">
                            <a16:creationId xmlns:a16="http://schemas.microsoft.com/office/drawing/2014/main" xmlns="" id="{F5580D9D-89D4-4B3C-B2A1-82BB5F844A87}"/>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xmlns="" id="{5E6C9907-B168-4BA9-9BEB-56520802F75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12" name="Rechteck 111">
            <a:extLst>
              <a:ext uri="{FF2B5EF4-FFF2-40B4-BE49-F238E27FC236}">
                <a16:creationId xmlns:a16="http://schemas.microsoft.com/office/drawing/2014/main" xmlns="" id="{7D01ED95-E775-4F20-84A5-E93DEE5F6AD7}"/>
              </a:ext>
            </a:extLst>
          </p:cNvPr>
          <p:cNvSpPr/>
          <p:nvPr/>
        </p:nvSpPr>
        <p:spPr>
          <a:xfrm>
            <a:off x="3886617" y="3272009"/>
            <a:ext cx="3348000" cy="2304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31463" y="487165"/>
            <a:ext cx="8852375" cy="697353"/>
          </a:xfrm>
        </p:spPr>
        <p:txBody>
          <a:bodyPr>
            <a:normAutofit/>
          </a:bodyPr>
          <a:lstStyle/>
          <a:p>
            <a:r>
              <a:rPr lang="en-GB" dirty="0"/>
              <a:t>Herramientas de análisis de la causa raíz: Análisis de Pareto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10309" y="1968317"/>
            <a:ext cx="3242491"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El diagrama de Pareto se utiliza para mostrar la importancia relativa de un conjunto de medidas. El análisis de Pareto le permite:</a:t>
            </a:r>
          </a:p>
          <a:p>
            <a:pPr marL="176213" indent="-176213" algn="l">
              <a:lnSpc>
                <a:spcPct val="100000"/>
              </a:lnSpc>
              <a:spcBef>
                <a:spcPts val="600"/>
              </a:spcBef>
              <a:buFontTx/>
              <a:buChar char="-"/>
            </a:pPr>
            <a:r>
              <a:rPr lang="en-GB" sz="1800" b="1" dirty="0">
                <a:solidFill>
                  <a:srgbClr val="245473"/>
                </a:solidFill>
                <a:latin typeface="+mj-lt"/>
                <a:ea typeface="Open Sans Light" panose="020B0306030504020204" pitchFamily="34" charset="0"/>
                <a:cs typeface="Open Sans Light" panose="020B0306030504020204" pitchFamily="34" charset="0"/>
              </a:rPr>
              <a:t>Identificar las áreas de mejora más importantes</a:t>
            </a:r>
          </a:p>
          <a:p>
            <a:pPr marL="176213" indent="-176213" algn="l">
              <a:lnSpc>
                <a:spcPct val="100000"/>
              </a:lnSpc>
              <a:spcBef>
                <a:spcPts val="600"/>
              </a:spcBef>
              <a:buFontTx/>
              <a:buChar char="-"/>
            </a:pPr>
            <a:r>
              <a:rPr lang="en-GB" sz="1800" b="1" dirty="0">
                <a:solidFill>
                  <a:srgbClr val="245473"/>
                </a:solidFill>
                <a:latin typeface="+mj-lt"/>
                <a:ea typeface="Open Sans Light" panose="020B0306030504020204" pitchFamily="34" charset="0"/>
                <a:cs typeface="Open Sans Light" panose="020B0306030504020204" pitchFamily="34" charset="0"/>
              </a:rPr>
              <a:t>Identificar las causas más importantes que hay que abordar</a:t>
            </a:r>
          </a:p>
          <a:p>
            <a:pPr marL="176213" indent="-176213" algn="l">
              <a:lnSpc>
                <a:spcPct val="100000"/>
              </a:lnSpc>
              <a:spcBef>
                <a:spcPts val="600"/>
              </a:spcBef>
              <a:buFontTx/>
              <a:buChar char="-"/>
            </a:pPr>
            <a:r>
              <a:rPr lang="en-GB" sz="1800" b="1" dirty="0">
                <a:solidFill>
                  <a:srgbClr val="245473"/>
                </a:solidFill>
                <a:latin typeface="+mj-lt"/>
                <a:ea typeface="Open Sans Light" panose="020B0306030504020204" pitchFamily="34" charset="0"/>
                <a:cs typeface="Open Sans Light" panose="020B0306030504020204" pitchFamily="34" charset="0"/>
              </a:rPr>
              <a:t>Priorizar las soluciones más importantes a aplicar</a:t>
            </a:r>
          </a:p>
          <a:p>
            <a:pPr marL="176213" indent="-176213" algn="l">
              <a:lnSpc>
                <a:spcPct val="100000"/>
              </a:lnSpc>
              <a:spcBef>
                <a:spcPts val="600"/>
              </a:spcBef>
              <a:buFontTx/>
              <a:buChar char="-"/>
            </a:pPr>
            <a:r>
              <a:rPr lang="en-GB" sz="1800" b="1" dirty="0">
                <a:solidFill>
                  <a:srgbClr val="245473"/>
                </a:solidFill>
                <a:latin typeface="+mj-lt"/>
                <a:ea typeface="Open Sans Light" panose="020B0306030504020204" pitchFamily="34" charset="0"/>
                <a:cs typeface="Open Sans Light" panose="020B0306030504020204" pitchFamily="34" charset="0"/>
              </a:rPr>
              <a:t>Mostrar mejoras a lo largo del tiempo (cuando se ejecutan y se comparan regularmente)</a:t>
            </a:r>
          </a:p>
          <a:p>
            <a:pPr marL="176213" indent="-176213" algn="l">
              <a:lnSpc>
                <a:spcPct val="100000"/>
              </a:lnSpc>
              <a:spcBef>
                <a:spcPts val="600"/>
              </a:spcBef>
              <a:buFontTx/>
              <a:buChar char="-"/>
            </a:pPr>
            <a:r>
              <a:rPr lang="en-GB" sz="1800" b="1" dirty="0">
                <a:solidFill>
                  <a:srgbClr val="245473"/>
                </a:solidFill>
                <a:latin typeface="+mj-lt"/>
                <a:ea typeface="Open Sans Light" panose="020B0306030504020204" pitchFamily="34" charset="0"/>
                <a:cs typeface="Open Sans Light" panose="020B0306030504020204" pitchFamily="34" charset="0"/>
              </a:rPr>
              <a:t>Identificar las acciones de seguimiento</a:t>
            </a: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graphicFrame>
        <p:nvGraphicFramePr>
          <p:cNvPr id="111" name="Chart 3">
            <a:extLst>
              <a:ext uri="{FF2B5EF4-FFF2-40B4-BE49-F238E27FC236}">
                <a16:creationId xmlns:a16="http://schemas.microsoft.com/office/drawing/2014/main" xmlns="" id="{AC90F751-7272-4F22-AB0F-12F16F787545}"/>
              </a:ext>
            </a:extLst>
          </p:cNvPr>
          <p:cNvGraphicFramePr/>
          <p:nvPr>
            <p:custDataLst>
              <p:tags r:id="rId4"/>
            </p:custDataLst>
          </p:nvPr>
        </p:nvGraphicFramePr>
        <p:xfrm>
          <a:off x="3224213" y="2432050"/>
          <a:ext cx="8883650" cy="3275013"/>
        </p:xfrm>
        <a:graphic>
          <a:graphicData uri="http://schemas.openxmlformats.org/drawingml/2006/chart">
            <c:chart xmlns:c="http://schemas.openxmlformats.org/drawingml/2006/chart" xmlns:r="http://schemas.openxmlformats.org/officeDocument/2006/relationships" r:id="rId23"/>
          </a:graphicData>
        </a:graphic>
      </p:graphicFrame>
      <p:sp>
        <p:nvSpPr>
          <p:cNvPr id="5" name="Text Placeholder 2">
            <a:extLst>
              <a:ext uri="{FF2B5EF4-FFF2-40B4-BE49-F238E27FC236}">
                <a16:creationId xmlns:a16="http://schemas.microsoft.com/office/drawing/2014/main" xmlns="" id="{E7A0C157-ADC1-4DE5-8B07-AB51CD62A947}"/>
              </a:ext>
            </a:extLst>
          </p:cNvPr>
          <p:cNvSpPr>
            <a:spLocks noGrp="1"/>
          </p:cNvSpPr>
          <p:nvPr>
            <p:custDataLst>
              <p:tags r:id="rId5"/>
            </p:custDataLst>
          </p:nvPr>
        </p:nvSpPr>
        <p:spPr bwMode="auto">
          <a:xfrm>
            <a:off x="4117975"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3D54C292-5D58-4FED-B6DF-3D7C7AD3A133}" type="datetime'''''''''E''''''''''''rr''or'''''''''' 1'''''''''''''">
              <a:rPr lang="en-GB" altLang="en-US" sz="1400" smtClean="0"/>
              <a:pPr/>
              <a:t>Error 1</a:t>
            </a:fld>
            <a:endParaRPr lang="en-GB" sz="1400" dirty="0">
              <a:sym typeface="+mn-lt"/>
            </a:endParaRPr>
          </a:p>
        </p:txBody>
      </p:sp>
      <p:sp>
        <p:nvSpPr>
          <p:cNvPr id="14" name="Text Placeholder 2">
            <a:extLst>
              <a:ext uri="{FF2B5EF4-FFF2-40B4-BE49-F238E27FC236}">
                <a16:creationId xmlns:a16="http://schemas.microsoft.com/office/drawing/2014/main" xmlns="" id="{1EB4DB1E-8528-49D4-A135-B1AB15917E0E}"/>
              </a:ext>
            </a:extLst>
          </p:cNvPr>
          <p:cNvSpPr>
            <a:spLocks noGrp="1"/>
          </p:cNvSpPr>
          <p:nvPr>
            <p:custDataLst>
              <p:tags r:id="rId6"/>
            </p:custDataLst>
          </p:nvPr>
        </p:nvSpPr>
        <p:spPr bwMode="auto">
          <a:xfrm>
            <a:off x="5078413"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F978EC26-433A-4071-BED0-3DD45A68CE4D}" type="datetime'''E''r''''r''''''o''r'''''''''''''''''''''''''''' ''2'''''''">
              <a:rPr lang="en-GB" altLang="en-US" sz="1400" smtClean="0"/>
              <a:pPr/>
              <a:t>Error 2</a:t>
            </a:fld>
            <a:endParaRPr lang="en-GB" sz="1400" dirty="0">
              <a:sym typeface="+mn-lt"/>
            </a:endParaRPr>
          </a:p>
        </p:txBody>
      </p:sp>
      <p:sp>
        <p:nvSpPr>
          <p:cNvPr id="21" name="Text Placeholder 2">
            <a:extLst>
              <a:ext uri="{FF2B5EF4-FFF2-40B4-BE49-F238E27FC236}">
                <a16:creationId xmlns:a16="http://schemas.microsoft.com/office/drawing/2014/main" xmlns="" id="{BA5FC47A-C3AF-4F3C-BDB7-AB54DBDA13F4}"/>
              </a:ext>
            </a:extLst>
          </p:cNvPr>
          <p:cNvSpPr>
            <a:spLocks noGrp="1"/>
          </p:cNvSpPr>
          <p:nvPr>
            <p:custDataLst>
              <p:tags r:id="rId7"/>
            </p:custDataLst>
          </p:nvPr>
        </p:nvSpPr>
        <p:spPr bwMode="auto">
          <a:xfrm>
            <a:off x="10836275"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9D62D3A6-BE83-480F-A0DD-F05FC7EF0298}" type="datetime'''''''''Er''''ro''''''''''''''''''''r'''' ''''''''''''8'''''''">
              <a:rPr lang="en-GB" altLang="en-US" sz="1400" smtClean="0"/>
              <a:pPr/>
              <a:t>Error 8</a:t>
            </a:fld>
            <a:endParaRPr lang="en-GB" sz="1400" dirty="0">
              <a:sym typeface="+mn-lt"/>
            </a:endParaRPr>
          </a:p>
        </p:txBody>
      </p:sp>
      <p:sp>
        <p:nvSpPr>
          <p:cNvPr id="19" name="Text Placeholder 2">
            <a:extLst>
              <a:ext uri="{FF2B5EF4-FFF2-40B4-BE49-F238E27FC236}">
                <a16:creationId xmlns:a16="http://schemas.microsoft.com/office/drawing/2014/main" xmlns="" id="{D05E8657-0BD1-4BE0-AE1E-E755AE47DCFF}"/>
              </a:ext>
            </a:extLst>
          </p:cNvPr>
          <p:cNvSpPr>
            <a:spLocks noGrp="1"/>
          </p:cNvSpPr>
          <p:nvPr>
            <p:custDataLst>
              <p:tags r:id="rId8"/>
            </p:custDataLst>
          </p:nvPr>
        </p:nvSpPr>
        <p:spPr bwMode="auto">
          <a:xfrm>
            <a:off x="9877425"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0E39F317-E97B-4F1C-AF3A-F7CDADBDFDB4}" type="datetime'''''''''Er''r''''''''''o''''''''''''''''''''''''''''r'''' 7'''">
              <a:rPr lang="en-GB" altLang="en-US" sz="1400" smtClean="0"/>
              <a:pPr/>
              <a:t>Error 7</a:t>
            </a:fld>
            <a:endParaRPr lang="en-GB" sz="1400" dirty="0">
              <a:sym typeface="+mn-lt"/>
            </a:endParaRPr>
          </a:p>
        </p:txBody>
      </p:sp>
      <p:sp>
        <p:nvSpPr>
          <p:cNvPr id="16" name="Text Placeholder 2">
            <a:extLst>
              <a:ext uri="{FF2B5EF4-FFF2-40B4-BE49-F238E27FC236}">
                <a16:creationId xmlns:a16="http://schemas.microsoft.com/office/drawing/2014/main" xmlns="" id="{636D6C0C-90BE-4BF3-B610-68C19B9AC576}"/>
              </a:ext>
            </a:extLst>
          </p:cNvPr>
          <p:cNvSpPr>
            <a:spLocks noGrp="1"/>
          </p:cNvSpPr>
          <p:nvPr>
            <p:custDataLst>
              <p:tags r:id="rId9"/>
            </p:custDataLst>
          </p:nvPr>
        </p:nvSpPr>
        <p:spPr bwMode="auto">
          <a:xfrm>
            <a:off x="6997700"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185E6058-EBCA-4B44-8CEA-532B332111F8}" type="datetime'''E''''rro''''''''r'' ''''''''''''''4'''''''">
              <a:rPr lang="en-GB" altLang="en-US" sz="1400" smtClean="0"/>
              <a:pPr/>
              <a:t>Error 4</a:t>
            </a:fld>
            <a:endParaRPr lang="en-GB" sz="1400" dirty="0">
              <a:sym typeface="+mn-lt"/>
            </a:endParaRPr>
          </a:p>
        </p:txBody>
      </p:sp>
      <p:sp useBgFill="1">
        <p:nvSpPr>
          <p:cNvPr id="81" name="Text Placeholder 2">
            <a:extLst>
              <a:ext uri="{FF2B5EF4-FFF2-40B4-BE49-F238E27FC236}">
                <a16:creationId xmlns:a16="http://schemas.microsoft.com/office/drawing/2014/main" xmlns="" id="{A95DBC14-685C-4E72-B545-D98377F1C7B9}"/>
              </a:ext>
            </a:extLst>
          </p:cNvPr>
          <p:cNvSpPr>
            <a:spLocks noGrp="1"/>
          </p:cNvSpPr>
          <p:nvPr>
            <p:custDataLst>
              <p:tags r:id="rId10"/>
            </p:custDataLst>
          </p:nvPr>
        </p:nvSpPr>
        <p:spPr bwMode="gray">
          <a:xfrm>
            <a:off x="5391150" y="3886200"/>
            <a:ext cx="358775" cy="192088"/>
          </a:xfrm>
          <a:prstGeom prst="rect">
            <a:avLst/>
          </a:prstGeom>
          <a:ln>
            <a:noFill/>
          </a:ln>
        </p:spPr>
        <p:txBody>
          <a:bodyPr vert="horz" wrap="none" lIns="25400" tIns="0" rIns="25400" bIns="0" numCol="1" spcCol="0" rtlCol="0" anchor="ctr"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fld id="{BF5BCE9B-D0FD-4F73-BB4D-7AEB40ECCFD3}" type="datetime'''''''''''''''''''5''''''6''''''''''''%'''''''''''''''">
              <a:rPr lang="en-GB" altLang="en-US" sz="1400" smtClean="0">
                <a:sym typeface="+mn-lt"/>
              </a:rPr>
              <a:pPr>
                <a:spcBef>
                  <a:spcPct val="0"/>
                </a:spcBef>
                <a:spcAft>
                  <a:spcPct val="0"/>
                </a:spcAft>
              </a:pPr>
              <a:t>56%</a:t>
            </a:fld>
            <a:endParaRPr lang="en-GB" sz="1400" dirty="0">
              <a:sym typeface="+mn-lt"/>
            </a:endParaRPr>
          </a:p>
        </p:txBody>
      </p:sp>
      <p:sp>
        <p:nvSpPr>
          <p:cNvPr id="15" name="Text Placeholder 2">
            <a:extLst>
              <a:ext uri="{FF2B5EF4-FFF2-40B4-BE49-F238E27FC236}">
                <a16:creationId xmlns:a16="http://schemas.microsoft.com/office/drawing/2014/main" xmlns="" id="{253EFB16-D86D-4ED7-91C0-A2DB6D84153B}"/>
              </a:ext>
            </a:extLst>
          </p:cNvPr>
          <p:cNvSpPr>
            <a:spLocks noGrp="1"/>
          </p:cNvSpPr>
          <p:nvPr>
            <p:custDataLst>
              <p:tags r:id="rId11"/>
            </p:custDataLst>
          </p:nvPr>
        </p:nvSpPr>
        <p:spPr bwMode="auto">
          <a:xfrm>
            <a:off x="6037263"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63B2E922-0B61-4050-9E91-C09BA6B53F38}" type="datetime'''''E''''r''''''ror'' ''''''''''''''3'''''''''''''''">
              <a:rPr lang="en-GB" altLang="en-US" sz="1400" smtClean="0"/>
              <a:pPr/>
              <a:t>Error 3</a:t>
            </a:fld>
            <a:endParaRPr lang="en-GB" sz="1400" dirty="0">
              <a:sym typeface="+mn-lt"/>
            </a:endParaRPr>
          </a:p>
        </p:txBody>
      </p:sp>
      <p:sp>
        <p:nvSpPr>
          <p:cNvPr id="17" name="Text Placeholder 2">
            <a:extLst>
              <a:ext uri="{FF2B5EF4-FFF2-40B4-BE49-F238E27FC236}">
                <a16:creationId xmlns:a16="http://schemas.microsoft.com/office/drawing/2014/main" xmlns="" id="{C8CE2AD3-EC72-4C0E-ABE1-E5C594D5AD8C}"/>
              </a:ext>
            </a:extLst>
          </p:cNvPr>
          <p:cNvSpPr>
            <a:spLocks noGrp="1"/>
          </p:cNvSpPr>
          <p:nvPr>
            <p:custDataLst>
              <p:tags r:id="rId12"/>
            </p:custDataLst>
          </p:nvPr>
        </p:nvSpPr>
        <p:spPr bwMode="auto">
          <a:xfrm>
            <a:off x="7958138"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DE15745D-FF9C-4561-BF3A-68887B49F48C}" type="datetime'E''r''''''''''''''''''''''''''''ro''''''''r ''''''''''''5'''''">
              <a:rPr lang="en-GB" altLang="en-US" sz="1400" smtClean="0"/>
              <a:pPr/>
              <a:t>Error 5</a:t>
            </a:fld>
            <a:endParaRPr lang="en-GB" sz="1400" dirty="0">
              <a:sym typeface="+mn-lt"/>
            </a:endParaRPr>
          </a:p>
        </p:txBody>
      </p:sp>
      <p:sp>
        <p:nvSpPr>
          <p:cNvPr id="18" name="Text Placeholder 2">
            <a:extLst>
              <a:ext uri="{FF2B5EF4-FFF2-40B4-BE49-F238E27FC236}">
                <a16:creationId xmlns:a16="http://schemas.microsoft.com/office/drawing/2014/main" xmlns="" id="{3AAD9EF1-2E62-49E4-8F40-FB9FA999720E}"/>
              </a:ext>
            </a:extLst>
          </p:cNvPr>
          <p:cNvSpPr>
            <a:spLocks noGrp="1"/>
          </p:cNvSpPr>
          <p:nvPr>
            <p:custDataLst>
              <p:tags r:id="rId13"/>
            </p:custDataLst>
          </p:nvPr>
        </p:nvSpPr>
        <p:spPr bwMode="auto">
          <a:xfrm>
            <a:off x="8916988" y="5637213"/>
            <a:ext cx="506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19357068-4C02-43E3-B3AF-6BC3CE31EB63}" type="datetime'''''''Er''''ro''''''''r'''''' ''''''''''''''6'''''''''''">
              <a:rPr lang="en-GB" altLang="en-US" sz="1400" smtClean="0"/>
              <a:pPr/>
              <a:t>Error 6</a:t>
            </a:fld>
            <a:endParaRPr lang="en-GB" sz="1400" dirty="0">
              <a:sym typeface="+mn-lt"/>
            </a:endParaRPr>
          </a:p>
        </p:txBody>
      </p:sp>
      <p:sp useBgFill="1">
        <p:nvSpPr>
          <p:cNvPr id="71" name="Text Placeholder 2">
            <a:extLst>
              <a:ext uri="{FF2B5EF4-FFF2-40B4-BE49-F238E27FC236}">
                <a16:creationId xmlns:a16="http://schemas.microsoft.com/office/drawing/2014/main" xmlns="" id="{7BAE7208-33B1-425A-8CA0-3ACBA9BC80D6}"/>
              </a:ext>
            </a:extLst>
          </p:cNvPr>
          <p:cNvSpPr>
            <a:spLocks noGrp="1"/>
          </p:cNvSpPr>
          <p:nvPr>
            <p:custDataLst>
              <p:tags r:id="rId14"/>
            </p:custDataLst>
          </p:nvPr>
        </p:nvSpPr>
        <p:spPr bwMode="gray">
          <a:xfrm>
            <a:off x="4430713" y="4559300"/>
            <a:ext cx="358775" cy="192088"/>
          </a:xfrm>
          <a:prstGeom prst="rect">
            <a:avLst/>
          </a:prstGeom>
          <a:ln>
            <a:noFill/>
          </a:ln>
        </p:spPr>
        <p:txBody>
          <a:bodyPr vert="horz" wrap="none" lIns="25400" tIns="0" rIns="25400" bIns="0" numCol="1" spcCol="0" rtlCol="0" anchor="ctr"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fld id="{98A23C33-1688-4CA3-9F3E-CC1F1DD15523}" type="datetime'''''''''''''3''''''''''''''2''''''''%'''''''''''''''''''">
              <a:rPr lang="en-GB" altLang="en-US" sz="1400" smtClean="0"/>
              <a:pPr>
                <a:spcBef>
                  <a:spcPct val="0"/>
                </a:spcBef>
                <a:spcAft>
                  <a:spcPct val="0"/>
                </a:spcAft>
              </a:pPr>
              <a:t>32%</a:t>
            </a:fld>
            <a:endParaRPr lang="en-GB" sz="1400" dirty="0">
              <a:sym typeface="+mn-lt"/>
            </a:endParaRPr>
          </a:p>
        </p:txBody>
      </p:sp>
      <p:sp>
        <p:nvSpPr>
          <p:cNvPr id="51" name="Rechteck 50">
            <a:extLst>
              <a:ext uri="{FF2B5EF4-FFF2-40B4-BE49-F238E27FC236}">
                <a16:creationId xmlns:a16="http://schemas.microsoft.com/office/drawing/2014/main" xmlns="" id="{616FC2C1-D8DD-4852-AA56-C2E00CC552A1}"/>
              </a:ext>
            </a:extLst>
          </p:cNvPr>
          <p:cNvSpPr/>
          <p:nvPr>
            <p:custDataLst>
              <p:tags r:id="rId15"/>
            </p:custDataLst>
          </p:nvPr>
        </p:nvSpPr>
        <p:spPr bwMode="auto">
          <a:xfrm>
            <a:off x="3957638" y="2219325"/>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Gerader Verbinder 39">
            <a:extLst>
              <a:ext uri="{FF2B5EF4-FFF2-40B4-BE49-F238E27FC236}">
                <a16:creationId xmlns:a16="http://schemas.microsoft.com/office/drawing/2014/main" xmlns="" id="{AE4BBFB9-306A-4812-BE74-AD3F8A627388}"/>
              </a:ext>
            </a:extLst>
          </p:cNvPr>
          <p:cNvCxnSpPr/>
          <p:nvPr>
            <p:custDataLst>
              <p:tags r:id="rId16"/>
            </p:custDataLst>
          </p:nvPr>
        </p:nvCxnSpPr>
        <p:spPr bwMode="gray">
          <a:xfrm>
            <a:off x="5141913" y="2312988"/>
            <a:ext cx="200025" cy="0"/>
          </a:xfrm>
          <a:prstGeom prst="line">
            <a:avLst/>
          </a:prstGeom>
          <a:ln w="28575" cap="rnd" cmpd="sng" algn="ctr">
            <a:solidFill>
              <a:schemeClr val="tx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xmlns="" id="{C128F5E1-43DD-4919-A2C6-618FA883F25C}"/>
              </a:ext>
            </a:extLst>
          </p:cNvPr>
          <p:cNvSpPr>
            <a:spLocks noGrp="1"/>
          </p:cNvSpPr>
          <p:nvPr>
            <p:custDataLst>
              <p:tags r:id="rId17"/>
            </p:custDataLst>
          </p:nvPr>
        </p:nvSpPr>
        <p:spPr bwMode="auto">
          <a:xfrm>
            <a:off x="5418138" y="2214563"/>
            <a:ext cx="9858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fld id="{627192A8-1ED8-459C-BF95-1866A0D8719C}" type="datetime'C''''u''''''m''u''''''l''''a''''t''iv''''''''e'' %'">
              <a:rPr lang="en-GB" altLang="en-US" sz="1600" smtClean="0"/>
              <a:pPr>
                <a:spcBef>
                  <a:spcPct val="0"/>
                </a:spcBef>
                <a:spcAft>
                  <a:spcPct val="0"/>
                </a:spcAft>
              </a:pPr>
              <a:t>Cumulative %</a:t>
            </a:fld>
            <a:endParaRPr lang="en-GB" sz="1600" dirty="0">
              <a:sym typeface="+mn-lt"/>
            </a:endParaRPr>
          </a:p>
        </p:txBody>
      </p:sp>
      <p:sp>
        <p:nvSpPr>
          <p:cNvPr id="34" name="Text Placeholder 2">
            <a:extLst>
              <a:ext uri="{FF2B5EF4-FFF2-40B4-BE49-F238E27FC236}">
                <a16:creationId xmlns:a16="http://schemas.microsoft.com/office/drawing/2014/main" xmlns="" id="{4F1E3888-959A-463E-A7C1-5ED30351C5EF}"/>
              </a:ext>
            </a:extLst>
          </p:cNvPr>
          <p:cNvSpPr>
            <a:spLocks noGrp="1"/>
          </p:cNvSpPr>
          <p:nvPr>
            <p:custDataLst>
              <p:tags r:id="rId18"/>
            </p:custDataLst>
          </p:nvPr>
        </p:nvSpPr>
        <p:spPr bwMode="auto">
          <a:xfrm>
            <a:off x="4259263" y="2214563"/>
            <a:ext cx="7556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77"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fld id="{DD15F013-AE37-47B4-A363-824C58BDF1C6}" type="datetime'F''''''''re''''q''''''''u''''''''e''''''n''''''''''c''''y'''">
              <a:rPr lang="en-GB" altLang="en-US" sz="1600" smtClean="0"/>
              <a:pPr>
                <a:spcBef>
                  <a:spcPct val="0"/>
                </a:spcBef>
                <a:spcAft>
                  <a:spcPct val="0"/>
                </a:spcAft>
              </a:pPr>
              <a:t>Frequency</a:t>
            </a:fld>
            <a:endParaRPr lang="en-GB" sz="1600" dirty="0">
              <a:sym typeface="+mn-lt"/>
            </a:endParaRPr>
          </a:p>
        </p:txBody>
      </p:sp>
    </p:spTree>
    <p:extLst>
      <p:ext uri="{BB962C8B-B14F-4D97-AF65-F5344CB8AC3E}">
        <p14:creationId xmlns:p14="http://schemas.microsoft.com/office/powerpoint/2010/main" val="3744182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xmlns="" id="{F5580D9D-89D4-4B3C-B2A1-82BB5F844A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6" imgW="592" imgH="595" progId="TCLayout.ActiveDocument.1">
                  <p:embed/>
                </p:oleObj>
              </mc:Choice>
              <mc:Fallback>
                <p:oleObj name="think-cell Folie" r:id="rId6" imgW="592" imgH="595" progId="TCLayout.ActiveDocument.1">
                  <p:embed/>
                  <p:pic>
                    <p:nvPicPr>
                      <p:cNvPr id="12" name="Objekt 11" hidden="1">
                        <a:extLst>
                          <a:ext uri="{FF2B5EF4-FFF2-40B4-BE49-F238E27FC236}">
                            <a16:creationId xmlns:a16="http://schemas.microsoft.com/office/drawing/2014/main" xmlns="" id="{F5580D9D-89D4-4B3C-B2A1-82BB5F844A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xmlns="" id="{5E6C9907-B168-4BA9-9BEB-56520802F75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23324" y="495851"/>
            <a:ext cx="8852375" cy="697353"/>
          </a:xfrm>
        </p:spPr>
        <p:txBody>
          <a:bodyPr>
            <a:normAutofit fontScale="92500"/>
          </a:bodyPr>
          <a:lstStyle/>
          <a:p>
            <a:r>
              <a:rPr lang="en-GB" dirty="0"/>
              <a:t>Herramientas de análisis de la causa raíz: Análisis de Pareto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394" y="1728742"/>
            <a:ext cx="3385888" cy="50837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análisis de Pareto utiliza el principio de Pareto, también conocido como la </a:t>
            </a:r>
            <a:r>
              <a:rPr lang="en-GB" sz="2000" b="1" dirty="0">
                <a:solidFill>
                  <a:srgbClr val="245473"/>
                </a:solidFill>
                <a:latin typeface="+mj-lt"/>
                <a:ea typeface="Open Sans Light" panose="020B0306030504020204" pitchFamily="34" charset="0"/>
                <a:cs typeface="Open Sans Light" panose="020B0306030504020204" pitchFamily="34" charset="0"/>
              </a:rPr>
              <a:t>regla "80/20":</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0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000" b="1" dirty="0">
                <a:solidFill>
                  <a:srgbClr val="245473"/>
                </a:solidFill>
                <a:latin typeface="+mj-lt"/>
                <a:ea typeface="Open Sans Light" panose="020B0306030504020204" pitchFamily="34" charset="0"/>
                <a:cs typeface="Open Sans Light" panose="020B0306030504020204" pitchFamily="34" charset="0"/>
              </a:rPr>
              <a:t>Ideas detrás del principio:</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176213" indent="-176213" algn="l">
              <a:lnSpc>
                <a:spcPct val="100000"/>
              </a:lnSpc>
              <a:spcBef>
                <a:spcPts val="600"/>
              </a:spcBef>
              <a:buFontTx/>
              <a:buChar char="-"/>
            </a:pPr>
            <a:r>
              <a:rPr lang="en-GB" sz="2000" dirty="0">
                <a:solidFill>
                  <a:srgbClr val="245473"/>
                </a:solidFill>
                <a:latin typeface="+mj-lt"/>
                <a:ea typeface="Open Sans Light" panose="020B0306030504020204" pitchFamily="34" charset="0"/>
                <a:cs typeface="Open Sans Light" panose="020B0306030504020204" pitchFamily="34" charset="0"/>
              </a:rPr>
              <a:t>El 80% de los problemas se deben al 20% de las causas</a:t>
            </a:r>
          </a:p>
          <a:p>
            <a:pPr marL="176213" indent="-176213" algn="l">
              <a:lnSpc>
                <a:spcPct val="100000"/>
              </a:lnSpc>
              <a:spcBef>
                <a:spcPts val="600"/>
              </a:spcBef>
              <a:buFontTx/>
              <a:buChar char="-"/>
            </a:pPr>
            <a:r>
              <a:rPr lang="en-GB" sz="2000" dirty="0">
                <a:solidFill>
                  <a:srgbClr val="245473"/>
                </a:solidFill>
                <a:latin typeface="+mj-lt"/>
                <a:ea typeface="Open Sans Light" panose="020B0306030504020204" pitchFamily="34" charset="0"/>
                <a:cs typeface="Open Sans Light" panose="020B0306030504020204" pitchFamily="34" charset="0"/>
              </a:rPr>
              <a:t>El 80% de las tareas puede realizarse en el 20% del tiempo disponible. El 20% restante de las tareas ocupará el 80% del tiempo</a:t>
            </a:r>
          </a:p>
          <a:p>
            <a:pPr marL="176213" indent="-176213" algn="l">
              <a:lnSpc>
                <a:spcPct val="100000"/>
              </a:lnSpc>
              <a:spcBef>
                <a:spcPts val="600"/>
              </a:spcBef>
              <a:buFontTx/>
              <a:buChar char="-"/>
            </a:pPr>
            <a:r>
              <a:rPr lang="en-GB" sz="2000" dirty="0">
                <a:solidFill>
                  <a:srgbClr val="245473"/>
                </a:solidFill>
                <a:latin typeface="+mj-lt"/>
                <a:ea typeface="Open Sans Light" panose="020B0306030504020204" pitchFamily="34" charset="0"/>
                <a:cs typeface="Open Sans Light" panose="020B0306030504020204" pitchFamily="34" charset="0"/>
              </a:rPr>
              <a:t>El 80% de la productividad puede lograrse haciendo el 20% de las tareas</a:t>
            </a:r>
          </a:p>
        </p:txBody>
      </p:sp>
      <p:sp>
        <p:nvSpPr>
          <p:cNvPr id="22" name="Freeform 130">
            <a:extLst>
              <a:ext uri="{FF2B5EF4-FFF2-40B4-BE49-F238E27FC236}">
                <a16:creationId xmlns:a16="http://schemas.microsoft.com/office/drawing/2014/main" xmlns="" id="{5FF3D42B-17F8-4EDD-849A-87650131671B}"/>
              </a:ext>
            </a:extLst>
          </p:cNvPr>
          <p:cNvSpPr>
            <a:spLocks/>
          </p:cNvSpPr>
          <p:nvPr/>
        </p:nvSpPr>
        <p:spPr bwMode="auto">
          <a:xfrm>
            <a:off x="3911957" y="3800195"/>
            <a:ext cx="3390773" cy="839294"/>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4">
              <a:lumMod val="60000"/>
              <a:lumOff val="40000"/>
            </a:schemeClr>
          </a:solidFill>
          <a:ln>
            <a:noFill/>
          </a:ln>
        </p:spPr>
        <p:txBody>
          <a:bodyPr vert="horz" wrap="square" lIns="34290" tIns="17145" rIns="34290" bIns="17145" numCol="1" anchor="t" anchorCtr="0" compatLnSpc="1">
            <a:prstTxWarp prst="textNoShape">
              <a:avLst/>
            </a:prstTxWarp>
          </a:bodyPr>
          <a:lstStyle/>
          <a:p>
            <a:endParaRPr lang="en-GB" sz="1400" b="1" dirty="0">
              <a:solidFill>
                <a:schemeClr val="accent1"/>
              </a:solidFill>
              <a:latin typeface="+mj-lt"/>
            </a:endParaRPr>
          </a:p>
        </p:txBody>
      </p:sp>
      <p:sp>
        <p:nvSpPr>
          <p:cNvPr id="23" name="Oval 131">
            <a:extLst>
              <a:ext uri="{FF2B5EF4-FFF2-40B4-BE49-F238E27FC236}">
                <a16:creationId xmlns:a16="http://schemas.microsoft.com/office/drawing/2014/main" xmlns="" id="{DDEAF3C4-5E42-4E03-9E07-88DC9BD264A1}"/>
              </a:ext>
            </a:extLst>
          </p:cNvPr>
          <p:cNvSpPr>
            <a:spLocks noChangeAspect="1" noChangeArrowheads="1"/>
          </p:cNvSpPr>
          <p:nvPr/>
        </p:nvSpPr>
        <p:spPr bwMode="auto">
          <a:xfrm>
            <a:off x="3911956" y="3797126"/>
            <a:ext cx="777557" cy="824132"/>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24" name="Freeform 137">
            <a:extLst>
              <a:ext uri="{FF2B5EF4-FFF2-40B4-BE49-F238E27FC236}">
                <a16:creationId xmlns:a16="http://schemas.microsoft.com/office/drawing/2014/main" xmlns="" id="{795B9CDB-1726-40DC-905A-BFB02D01A025}"/>
              </a:ext>
            </a:extLst>
          </p:cNvPr>
          <p:cNvSpPr>
            <a:spLocks/>
          </p:cNvSpPr>
          <p:nvPr/>
        </p:nvSpPr>
        <p:spPr bwMode="auto">
          <a:xfrm>
            <a:off x="7793592" y="3800195"/>
            <a:ext cx="3041017" cy="839294"/>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25" name="Oval 138">
            <a:extLst>
              <a:ext uri="{FF2B5EF4-FFF2-40B4-BE49-F238E27FC236}">
                <a16:creationId xmlns:a16="http://schemas.microsoft.com/office/drawing/2014/main" xmlns="" id="{144B95B6-B1FC-4D6A-B1F2-A7448F26E9C3}"/>
              </a:ext>
            </a:extLst>
          </p:cNvPr>
          <p:cNvSpPr>
            <a:spLocks noChangeAspect="1" noChangeArrowheads="1"/>
          </p:cNvSpPr>
          <p:nvPr/>
        </p:nvSpPr>
        <p:spPr bwMode="auto">
          <a:xfrm>
            <a:off x="10793571" y="3797127"/>
            <a:ext cx="697353" cy="824132"/>
          </a:xfrm>
          <a:prstGeom prst="ellipse">
            <a:avLst/>
          </a:prstGeom>
          <a:solidFill>
            <a:schemeClr val="accent6">
              <a:lumMod val="50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26" name="Rectangle 39">
            <a:extLst>
              <a:ext uri="{FF2B5EF4-FFF2-40B4-BE49-F238E27FC236}">
                <a16:creationId xmlns:a16="http://schemas.microsoft.com/office/drawing/2014/main" xmlns="" id="{3D71F868-92FD-4457-A667-0AC24D337ECE}"/>
              </a:ext>
            </a:extLst>
          </p:cNvPr>
          <p:cNvSpPr>
            <a:spLocks noChangeAspect="1"/>
          </p:cNvSpPr>
          <p:nvPr/>
        </p:nvSpPr>
        <p:spPr bwMode="auto">
          <a:xfrm>
            <a:off x="10901648" y="3964533"/>
            <a:ext cx="416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06</a:t>
            </a:r>
          </a:p>
        </p:txBody>
      </p:sp>
      <p:sp>
        <p:nvSpPr>
          <p:cNvPr id="27" name="TextBox 40">
            <a:extLst>
              <a:ext uri="{FF2B5EF4-FFF2-40B4-BE49-F238E27FC236}">
                <a16:creationId xmlns:a16="http://schemas.microsoft.com/office/drawing/2014/main" xmlns="" id="{DAA27A22-F3A9-4C4F-A829-2D70101AD48A}"/>
              </a:ext>
            </a:extLst>
          </p:cNvPr>
          <p:cNvSpPr txBox="1"/>
          <p:nvPr/>
        </p:nvSpPr>
        <p:spPr>
          <a:xfrm>
            <a:off x="8117396" y="3942186"/>
            <a:ext cx="2435592" cy="523220"/>
          </a:xfrm>
          <a:prstGeom prst="rect">
            <a:avLst/>
          </a:prstGeom>
          <a:noFill/>
        </p:spPr>
        <p:txBody>
          <a:bodyPr wrap="square" rtlCol="0">
            <a:spAutoFit/>
          </a:bodyPr>
          <a:lstStyle/>
          <a:p>
            <a:pPr algn="r"/>
            <a:r>
              <a:rPr lang="en-GB" sz="1400" dirty="0">
                <a:solidFill>
                  <a:srgbClr val="245473"/>
                </a:solidFill>
                <a:latin typeface="+mj-lt"/>
                <a:ea typeface="Lato Light" charset="0"/>
                <a:cs typeface="Lato Light" charset="0"/>
              </a:rPr>
              <a:t>Dibuja y rotula el único eje vertical de 0 a 100 por ciento</a:t>
            </a:r>
          </a:p>
        </p:txBody>
      </p:sp>
      <p:sp>
        <p:nvSpPr>
          <p:cNvPr id="28" name="TextBox 41">
            <a:extLst>
              <a:ext uri="{FF2B5EF4-FFF2-40B4-BE49-F238E27FC236}">
                <a16:creationId xmlns:a16="http://schemas.microsoft.com/office/drawing/2014/main" xmlns="" id="{E50B25C4-8B25-4EFE-A706-46C232DF7153}"/>
              </a:ext>
            </a:extLst>
          </p:cNvPr>
          <p:cNvSpPr txBox="1"/>
          <p:nvPr/>
        </p:nvSpPr>
        <p:spPr>
          <a:xfrm>
            <a:off x="4680424" y="3764251"/>
            <a:ext cx="2689345" cy="954107"/>
          </a:xfrm>
          <a:prstGeom prst="rect">
            <a:avLst/>
          </a:prstGeom>
          <a:noFill/>
        </p:spPr>
        <p:txBody>
          <a:bodyPr wrap="square" rtlCol="0">
            <a:spAutoFit/>
          </a:bodyPr>
          <a:lstStyle/>
          <a:p>
            <a:r>
              <a:rPr lang="en-GB" sz="1400" dirty="0">
                <a:solidFill>
                  <a:srgbClr val="245473"/>
                </a:solidFill>
                <a:latin typeface="+mj-lt"/>
                <a:ea typeface="Lato Light" charset="0"/>
                <a:cs typeface="Lato Light" charset="0"/>
              </a:rPr>
              <a:t>Dibuja y rotula el eje vertical izquierdo con la unidad de comparación, como la frecuencia, el coste o el tiempo</a:t>
            </a:r>
          </a:p>
        </p:txBody>
      </p:sp>
      <p:sp>
        <p:nvSpPr>
          <p:cNvPr id="29" name="Rectangle 43">
            <a:extLst>
              <a:ext uri="{FF2B5EF4-FFF2-40B4-BE49-F238E27FC236}">
                <a16:creationId xmlns:a16="http://schemas.microsoft.com/office/drawing/2014/main" xmlns="" id="{5FF3EAD4-2E68-455C-B6D0-98EB7E8ECF35}"/>
              </a:ext>
            </a:extLst>
          </p:cNvPr>
          <p:cNvSpPr>
            <a:spLocks noChangeAspect="1"/>
          </p:cNvSpPr>
          <p:nvPr/>
        </p:nvSpPr>
        <p:spPr bwMode="auto">
          <a:xfrm>
            <a:off x="4020034" y="3964533"/>
            <a:ext cx="463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05</a:t>
            </a:r>
          </a:p>
        </p:txBody>
      </p:sp>
      <p:sp>
        <p:nvSpPr>
          <p:cNvPr id="30" name="Freeform 130">
            <a:extLst>
              <a:ext uri="{FF2B5EF4-FFF2-40B4-BE49-F238E27FC236}">
                <a16:creationId xmlns:a16="http://schemas.microsoft.com/office/drawing/2014/main" xmlns="" id="{69B954FF-FF89-4AC7-B910-A74FAFA95BD9}"/>
              </a:ext>
            </a:extLst>
          </p:cNvPr>
          <p:cNvSpPr>
            <a:spLocks/>
          </p:cNvSpPr>
          <p:nvPr/>
        </p:nvSpPr>
        <p:spPr bwMode="auto">
          <a:xfrm>
            <a:off x="3911957" y="1976497"/>
            <a:ext cx="3390773" cy="839294"/>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solidFill>
                <a:schemeClr val="accent1"/>
              </a:solidFill>
              <a:latin typeface="+mj-lt"/>
            </a:endParaRPr>
          </a:p>
        </p:txBody>
      </p:sp>
      <p:sp>
        <p:nvSpPr>
          <p:cNvPr id="31" name="Oval 131">
            <a:extLst>
              <a:ext uri="{FF2B5EF4-FFF2-40B4-BE49-F238E27FC236}">
                <a16:creationId xmlns:a16="http://schemas.microsoft.com/office/drawing/2014/main" xmlns="" id="{DA2CD106-6AB7-46A3-A9FE-FFC5FA4B56B6}"/>
              </a:ext>
            </a:extLst>
          </p:cNvPr>
          <p:cNvSpPr>
            <a:spLocks noChangeAspect="1" noChangeArrowheads="1"/>
          </p:cNvSpPr>
          <p:nvPr/>
        </p:nvSpPr>
        <p:spPr bwMode="auto">
          <a:xfrm>
            <a:off x="3911956" y="1973428"/>
            <a:ext cx="777557" cy="824132"/>
          </a:xfrm>
          <a:prstGeom prst="ellipse">
            <a:avLst/>
          </a:pr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32" name="Freeform 137">
            <a:extLst>
              <a:ext uri="{FF2B5EF4-FFF2-40B4-BE49-F238E27FC236}">
                <a16:creationId xmlns:a16="http://schemas.microsoft.com/office/drawing/2014/main" xmlns="" id="{812E2203-64D9-4700-B6F1-A804A8FB9A12}"/>
              </a:ext>
            </a:extLst>
          </p:cNvPr>
          <p:cNvSpPr>
            <a:spLocks/>
          </p:cNvSpPr>
          <p:nvPr/>
        </p:nvSpPr>
        <p:spPr bwMode="auto">
          <a:xfrm>
            <a:off x="7793592" y="1976497"/>
            <a:ext cx="3041017" cy="839294"/>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3" name="Oval 138">
            <a:extLst>
              <a:ext uri="{FF2B5EF4-FFF2-40B4-BE49-F238E27FC236}">
                <a16:creationId xmlns:a16="http://schemas.microsoft.com/office/drawing/2014/main" xmlns="" id="{53C40332-7055-44D2-8C76-E1A0E8DB8376}"/>
              </a:ext>
            </a:extLst>
          </p:cNvPr>
          <p:cNvSpPr>
            <a:spLocks noChangeAspect="1" noChangeArrowheads="1"/>
          </p:cNvSpPr>
          <p:nvPr/>
        </p:nvSpPr>
        <p:spPr bwMode="auto">
          <a:xfrm>
            <a:off x="10793571" y="1973428"/>
            <a:ext cx="697353" cy="824132"/>
          </a:xfrm>
          <a:prstGeom prst="ellipse">
            <a:avLst/>
          </a:pr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35" name="Rectangle 53">
            <a:extLst>
              <a:ext uri="{FF2B5EF4-FFF2-40B4-BE49-F238E27FC236}">
                <a16:creationId xmlns:a16="http://schemas.microsoft.com/office/drawing/2014/main" xmlns="" id="{240C4555-6B6C-4FEF-A3C4-5503C4B371F5}"/>
              </a:ext>
            </a:extLst>
          </p:cNvPr>
          <p:cNvSpPr>
            <a:spLocks noChangeAspect="1"/>
          </p:cNvSpPr>
          <p:nvPr/>
        </p:nvSpPr>
        <p:spPr bwMode="auto">
          <a:xfrm>
            <a:off x="10901648" y="2140835"/>
            <a:ext cx="416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02</a:t>
            </a:r>
          </a:p>
        </p:txBody>
      </p:sp>
      <p:sp>
        <p:nvSpPr>
          <p:cNvPr id="36" name="TextBox 54">
            <a:extLst>
              <a:ext uri="{FF2B5EF4-FFF2-40B4-BE49-F238E27FC236}">
                <a16:creationId xmlns:a16="http://schemas.microsoft.com/office/drawing/2014/main" xmlns="" id="{BF69E08D-B9DA-4AD6-966A-31F51FA1464B}"/>
              </a:ext>
            </a:extLst>
          </p:cNvPr>
          <p:cNvSpPr txBox="1"/>
          <p:nvPr/>
        </p:nvSpPr>
        <p:spPr>
          <a:xfrm>
            <a:off x="7877060" y="1963560"/>
            <a:ext cx="2710912" cy="738664"/>
          </a:xfrm>
          <a:prstGeom prst="rect">
            <a:avLst/>
          </a:prstGeom>
          <a:noFill/>
        </p:spPr>
        <p:txBody>
          <a:bodyPr wrap="square" rtlCol="0">
            <a:spAutoFit/>
          </a:bodyPr>
          <a:lstStyle/>
          <a:p>
            <a:pPr algn="r"/>
            <a:r>
              <a:rPr lang="en-GB" sz="1400" dirty="0">
                <a:solidFill>
                  <a:schemeClr val="bg1"/>
                </a:solidFill>
                <a:latin typeface="+mj-lt"/>
                <a:ea typeface="Lato Light" charset="0"/>
                <a:cs typeface="Lato Light" charset="0"/>
              </a:rPr>
              <a:t>Sume los datos brutos de cada categoría y, a continuación, determine el total general sumando los totales de cada categoría. </a:t>
            </a:r>
          </a:p>
        </p:txBody>
      </p:sp>
      <p:sp>
        <p:nvSpPr>
          <p:cNvPr id="37" name="TextBox 55">
            <a:extLst>
              <a:ext uri="{FF2B5EF4-FFF2-40B4-BE49-F238E27FC236}">
                <a16:creationId xmlns:a16="http://schemas.microsoft.com/office/drawing/2014/main" xmlns="" id="{1C3E3693-5F6F-4231-AFAD-616C5CDF4ED3}"/>
              </a:ext>
            </a:extLst>
          </p:cNvPr>
          <p:cNvSpPr txBox="1"/>
          <p:nvPr/>
        </p:nvSpPr>
        <p:spPr>
          <a:xfrm>
            <a:off x="4555919" y="1916060"/>
            <a:ext cx="2715716" cy="738664"/>
          </a:xfrm>
          <a:prstGeom prst="rect">
            <a:avLst/>
          </a:prstGeom>
          <a:noFill/>
        </p:spPr>
        <p:txBody>
          <a:bodyPr wrap="square" rtlCol="0">
            <a:spAutoFit/>
          </a:bodyPr>
          <a:lstStyle/>
          <a:p>
            <a:r>
              <a:rPr lang="en-GB" sz="1400" dirty="0">
                <a:solidFill>
                  <a:schemeClr val="bg1"/>
                </a:solidFill>
                <a:latin typeface="+mj-lt"/>
                <a:ea typeface="Lato Light" charset="0"/>
                <a:cs typeface="Lato Light" charset="0"/>
              </a:rPr>
              <a:t>Determine las categorías y las unidades de comparación de los datos, como la frecuencia, el coste o el tiempo.</a:t>
            </a:r>
          </a:p>
        </p:txBody>
      </p:sp>
      <p:sp>
        <p:nvSpPr>
          <p:cNvPr id="39" name="Rectangle 56">
            <a:extLst>
              <a:ext uri="{FF2B5EF4-FFF2-40B4-BE49-F238E27FC236}">
                <a16:creationId xmlns:a16="http://schemas.microsoft.com/office/drawing/2014/main" xmlns="" id="{C09000B5-353B-4497-8A7F-4AB91D79C23B}"/>
              </a:ext>
            </a:extLst>
          </p:cNvPr>
          <p:cNvSpPr>
            <a:spLocks noChangeAspect="1"/>
          </p:cNvSpPr>
          <p:nvPr/>
        </p:nvSpPr>
        <p:spPr bwMode="auto">
          <a:xfrm>
            <a:off x="4020034" y="2140835"/>
            <a:ext cx="463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01</a:t>
            </a:r>
          </a:p>
        </p:txBody>
      </p:sp>
      <p:sp>
        <p:nvSpPr>
          <p:cNvPr id="41" name="Freeform 130">
            <a:extLst>
              <a:ext uri="{FF2B5EF4-FFF2-40B4-BE49-F238E27FC236}">
                <a16:creationId xmlns:a16="http://schemas.microsoft.com/office/drawing/2014/main" xmlns="" id="{EF5739F2-06D5-4B8E-A822-5A827EBC9DB3}"/>
              </a:ext>
            </a:extLst>
          </p:cNvPr>
          <p:cNvSpPr>
            <a:spLocks/>
          </p:cNvSpPr>
          <p:nvPr/>
        </p:nvSpPr>
        <p:spPr bwMode="auto">
          <a:xfrm>
            <a:off x="3911957" y="2888346"/>
            <a:ext cx="3390773" cy="839294"/>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solidFill>
                <a:schemeClr val="accent1"/>
              </a:solidFill>
              <a:latin typeface="+mj-lt"/>
            </a:endParaRPr>
          </a:p>
        </p:txBody>
      </p:sp>
      <p:sp>
        <p:nvSpPr>
          <p:cNvPr id="42" name="Oval 131">
            <a:extLst>
              <a:ext uri="{FF2B5EF4-FFF2-40B4-BE49-F238E27FC236}">
                <a16:creationId xmlns:a16="http://schemas.microsoft.com/office/drawing/2014/main" xmlns="" id="{88A898C3-254F-47CC-9476-4A339BB6782D}"/>
              </a:ext>
            </a:extLst>
          </p:cNvPr>
          <p:cNvSpPr>
            <a:spLocks noChangeAspect="1" noChangeArrowheads="1"/>
          </p:cNvSpPr>
          <p:nvPr/>
        </p:nvSpPr>
        <p:spPr bwMode="auto">
          <a:xfrm>
            <a:off x="3911956" y="2885277"/>
            <a:ext cx="777557" cy="824132"/>
          </a:xfrm>
          <a:prstGeom prst="ellipse">
            <a:avLst/>
          </a:pr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43" name="Freeform 137">
            <a:extLst>
              <a:ext uri="{FF2B5EF4-FFF2-40B4-BE49-F238E27FC236}">
                <a16:creationId xmlns:a16="http://schemas.microsoft.com/office/drawing/2014/main" xmlns="" id="{17E82C6E-6494-43F2-B63D-9C83AC33FF8D}"/>
              </a:ext>
            </a:extLst>
          </p:cNvPr>
          <p:cNvSpPr>
            <a:spLocks/>
          </p:cNvSpPr>
          <p:nvPr/>
        </p:nvSpPr>
        <p:spPr bwMode="auto">
          <a:xfrm>
            <a:off x="7793592" y="2888346"/>
            <a:ext cx="3041017" cy="839294"/>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44" name="Oval 138">
            <a:extLst>
              <a:ext uri="{FF2B5EF4-FFF2-40B4-BE49-F238E27FC236}">
                <a16:creationId xmlns:a16="http://schemas.microsoft.com/office/drawing/2014/main" xmlns="" id="{3CBCA911-602A-4F7F-85BB-5BE84EC73EF6}"/>
              </a:ext>
            </a:extLst>
          </p:cNvPr>
          <p:cNvSpPr>
            <a:spLocks noChangeAspect="1" noChangeArrowheads="1"/>
          </p:cNvSpPr>
          <p:nvPr/>
        </p:nvSpPr>
        <p:spPr bwMode="auto">
          <a:xfrm>
            <a:off x="10793571" y="2885278"/>
            <a:ext cx="697353" cy="824132"/>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45" name="Rectangle 83">
            <a:extLst>
              <a:ext uri="{FF2B5EF4-FFF2-40B4-BE49-F238E27FC236}">
                <a16:creationId xmlns:a16="http://schemas.microsoft.com/office/drawing/2014/main" xmlns="" id="{E54C0D48-88A7-48E0-811B-CA7B21BF3B14}"/>
              </a:ext>
            </a:extLst>
          </p:cNvPr>
          <p:cNvSpPr>
            <a:spLocks noChangeAspect="1"/>
          </p:cNvSpPr>
          <p:nvPr/>
        </p:nvSpPr>
        <p:spPr bwMode="auto">
          <a:xfrm>
            <a:off x="10901648" y="3052684"/>
            <a:ext cx="416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04</a:t>
            </a:r>
          </a:p>
        </p:txBody>
      </p:sp>
      <p:sp>
        <p:nvSpPr>
          <p:cNvPr id="46" name="TextBox 84">
            <a:extLst>
              <a:ext uri="{FF2B5EF4-FFF2-40B4-BE49-F238E27FC236}">
                <a16:creationId xmlns:a16="http://schemas.microsoft.com/office/drawing/2014/main" xmlns="" id="{06D4FB77-A5F4-43FF-B960-ABA3472A7CD1}"/>
              </a:ext>
            </a:extLst>
          </p:cNvPr>
          <p:cNvSpPr txBox="1"/>
          <p:nvPr/>
        </p:nvSpPr>
        <p:spPr>
          <a:xfrm>
            <a:off x="7877060" y="3070384"/>
            <a:ext cx="2435592" cy="523220"/>
          </a:xfrm>
          <a:prstGeom prst="rect">
            <a:avLst/>
          </a:prstGeom>
          <a:noFill/>
        </p:spPr>
        <p:txBody>
          <a:bodyPr wrap="square" rtlCol="0">
            <a:spAutoFit/>
          </a:bodyPr>
          <a:lstStyle/>
          <a:p>
            <a:pPr algn="r"/>
            <a:r>
              <a:rPr lang="en-GB" sz="1400" dirty="0">
                <a:solidFill>
                  <a:srgbClr val="245473"/>
                </a:solidFill>
                <a:latin typeface="+mj-lt"/>
                <a:ea typeface="Lato Light" charset="0"/>
                <a:cs typeface="Lato Light" charset="0"/>
              </a:rPr>
              <a:t>Determinar el porcentaje acumulado de cada categoría </a:t>
            </a:r>
          </a:p>
        </p:txBody>
      </p:sp>
      <p:sp>
        <p:nvSpPr>
          <p:cNvPr id="47" name="TextBox 85">
            <a:extLst>
              <a:ext uri="{FF2B5EF4-FFF2-40B4-BE49-F238E27FC236}">
                <a16:creationId xmlns:a16="http://schemas.microsoft.com/office/drawing/2014/main" xmlns="" id="{ECBEEFAC-2688-4684-914E-97B7104079F8}"/>
              </a:ext>
            </a:extLst>
          </p:cNvPr>
          <p:cNvSpPr txBox="1"/>
          <p:nvPr/>
        </p:nvSpPr>
        <p:spPr>
          <a:xfrm>
            <a:off x="4665935" y="2951926"/>
            <a:ext cx="2715716" cy="523220"/>
          </a:xfrm>
          <a:prstGeom prst="rect">
            <a:avLst/>
          </a:prstGeom>
          <a:noFill/>
        </p:spPr>
        <p:txBody>
          <a:bodyPr wrap="square" rtlCol="0">
            <a:spAutoFit/>
          </a:bodyPr>
          <a:lstStyle/>
          <a:p>
            <a:r>
              <a:rPr lang="en-GB" sz="1400" dirty="0">
                <a:solidFill>
                  <a:schemeClr val="bg1"/>
                </a:solidFill>
                <a:latin typeface="+mj-lt"/>
                <a:ea typeface="Lato Light" charset="0"/>
                <a:cs typeface="Lato Light" charset="0"/>
              </a:rPr>
              <a:t>Reordena las categorías de mayor a menor. </a:t>
            </a:r>
          </a:p>
        </p:txBody>
      </p:sp>
      <p:sp>
        <p:nvSpPr>
          <p:cNvPr id="48" name="Rectangle 86">
            <a:extLst>
              <a:ext uri="{FF2B5EF4-FFF2-40B4-BE49-F238E27FC236}">
                <a16:creationId xmlns:a16="http://schemas.microsoft.com/office/drawing/2014/main" xmlns="" id="{4F2592F0-D32F-445D-9316-48FD5D5C10D4}"/>
              </a:ext>
            </a:extLst>
          </p:cNvPr>
          <p:cNvSpPr>
            <a:spLocks noChangeAspect="1"/>
          </p:cNvSpPr>
          <p:nvPr/>
        </p:nvSpPr>
        <p:spPr bwMode="auto">
          <a:xfrm>
            <a:off x="4020034" y="3052684"/>
            <a:ext cx="463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03</a:t>
            </a:r>
          </a:p>
        </p:txBody>
      </p:sp>
      <p:sp>
        <p:nvSpPr>
          <p:cNvPr id="49" name="Freeform 130">
            <a:extLst>
              <a:ext uri="{FF2B5EF4-FFF2-40B4-BE49-F238E27FC236}">
                <a16:creationId xmlns:a16="http://schemas.microsoft.com/office/drawing/2014/main" xmlns="" id="{BE92B3AA-E720-4DE8-95BA-2A8FFF6458B3}"/>
              </a:ext>
            </a:extLst>
          </p:cNvPr>
          <p:cNvSpPr>
            <a:spLocks/>
          </p:cNvSpPr>
          <p:nvPr/>
        </p:nvSpPr>
        <p:spPr bwMode="auto">
          <a:xfrm>
            <a:off x="3917701" y="4718358"/>
            <a:ext cx="3390773" cy="839294"/>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400" b="1" dirty="0">
              <a:solidFill>
                <a:schemeClr val="accent1"/>
              </a:solidFill>
              <a:latin typeface="+mj-lt"/>
            </a:endParaRPr>
          </a:p>
        </p:txBody>
      </p:sp>
      <p:sp>
        <p:nvSpPr>
          <p:cNvPr id="50" name="Oval 131">
            <a:extLst>
              <a:ext uri="{FF2B5EF4-FFF2-40B4-BE49-F238E27FC236}">
                <a16:creationId xmlns:a16="http://schemas.microsoft.com/office/drawing/2014/main" xmlns="" id="{F5B75086-C94B-4030-9A93-E12AF06B7448}"/>
              </a:ext>
            </a:extLst>
          </p:cNvPr>
          <p:cNvSpPr>
            <a:spLocks noChangeAspect="1" noChangeArrowheads="1"/>
          </p:cNvSpPr>
          <p:nvPr/>
        </p:nvSpPr>
        <p:spPr bwMode="auto">
          <a:xfrm>
            <a:off x="3917700" y="4715289"/>
            <a:ext cx="777557" cy="824132"/>
          </a:xfrm>
          <a:prstGeom prst="ellipse">
            <a:avLst/>
          </a:prstGeom>
          <a:solidFill>
            <a:schemeClr val="accent5">
              <a:lumMod val="75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52" name="Freeform 137">
            <a:extLst>
              <a:ext uri="{FF2B5EF4-FFF2-40B4-BE49-F238E27FC236}">
                <a16:creationId xmlns:a16="http://schemas.microsoft.com/office/drawing/2014/main" xmlns="" id="{889DE352-930D-41D3-B4A0-4221421A556B}"/>
              </a:ext>
            </a:extLst>
          </p:cNvPr>
          <p:cNvSpPr>
            <a:spLocks/>
          </p:cNvSpPr>
          <p:nvPr/>
        </p:nvSpPr>
        <p:spPr bwMode="auto">
          <a:xfrm>
            <a:off x="7799336" y="4718358"/>
            <a:ext cx="3041017" cy="954106"/>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tx2">
              <a:lumMod val="60000"/>
              <a:lumOff val="40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53" name="Oval 138">
            <a:extLst>
              <a:ext uri="{FF2B5EF4-FFF2-40B4-BE49-F238E27FC236}">
                <a16:creationId xmlns:a16="http://schemas.microsoft.com/office/drawing/2014/main" xmlns="" id="{4395BE18-9833-4620-B2BC-51BB080FF013}"/>
              </a:ext>
            </a:extLst>
          </p:cNvPr>
          <p:cNvSpPr>
            <a:spLocks noChangeAspect="1" noChangeArrowheads="1"/>
          </p:cNvSpPr>
          <p:nvPr/>
        </p:nvSpPr>
        <p:spPr bwMode="auto">
          <a:xfrm>
            <a:off x="10799315" y="4715290"/>
            <a:ext cx="697353" cy="824132"/>
          </a:xfrm>
          <a:prstGeom prst="ellipse">
            <a:avLst/>
          </a:prstGeom>
          <a:solidFill>
            <a:schemeClr val="accent1">
              <a:lumMod val="50000"/>
            </a:schemeClr>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54" name="Rectangle 39">
            <a:extLst>
              <a:ext uri="{FF2B5EF4-FFF2-40B4-BE49-F238E27FC236}">
                <a16:creationId xmlns:a16="http://schemas.microsoft.com/office/drawing/2014/main" xmlns="" id="{B30537FD-E119-4A37-A77C-871ABBEA697D}"/>
              </a:ext>
            </a:extLst>
          </p:cNvPr>
          <p:cNvSpPr>
            <a:spLocks noChangeAspect="1"/>
          </p:cNvSpPr>
          <p:nvPr/>
        </p:nvSpPr>
        <p:spPr bwMode="auto">
          <a:xfrm>
            <a:off x="10907392" y="4882696"/>
            <a:ext cx="416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08</a:t>
            </a:r>
          </a:p>
        </p:txBody>
      </p:sp>
      <p:sp>
        <p:nvSpPr>
          <p:cNvPr id="55" name="TextBox 40">
            <a:extLst>
              <a:ext uri="{FF2B5EF4-FFF2-40B4-BE49-F238E27FC236}">
                <a16:creationId xmlns:a16="http://schemas.microsoft.com/office/drawing/2014/main" xmlns="" id="{62081449-2E9A-413A-BC84-B45217ED5557}"/>
              </a:ext>
            </a:extLst>
          </p:cNvPr>
          <p:cNvSpPr txBox="1"/>
          <p:nvPr/>
        </p:nvSpPr>
        <p:spPr>
          <a:xfrm>
            <a:off x="7882804" y="4705422"/>
            <a:ext cx="2715716" cy="954107"/>
          </a:xfrm>
          <a:prstGeom prst="rect">
            <a:avLst/>
          </a:prstGeom>
          <a:noFill/>
        </p:spPr>
        <p:txBody>
          <a:bodyPr wrap="square" rtlCol="0">
            <a:spAutoFit/>
          </a:bodyPr>
          <a:lstStyle/>
          <a:p>
            <a:pPr algn="r"/>
            <a:r>
              <a:rPr lang="en-GB" sz="1400" dirty="0">
                <a:solidFill>
                  <a:schemeClr val="bg1"/>
                </a:solidFill>
                <a:latin typeface="+mj-lt"/>
                <a:ea typeface="Lato Light" charset="0"/>
                <a:cs typeface="Lato Light" charset="0"/>
              </a:rPr>
              <a:t>Dibuje un gráfico de líneas que comience a representar el porcentaje acumulado para cada categoría, medido en el eje de porcentajes</a:t>
            </a:r>
          </a:p>
        </p:txBody>
      </p:sp>
      <p:sp>
        <p:nvSpPr>
          <p:cNvPr id="56" name="TextBox 41">
            <a:extLst>
              <a:ext uri="{FF2B5EF4-FFF2-40B4-BE49-F238E27FC236}">
                <a16:creationId xmlns:a16="http://schemas.microsoft.com/office/drawing/2014/main" xmlns="" id="{163ACB1E-B867-4F94-89BD-F806922883BA}"/>
              </a:ext>
            </a:extLst>
          </p:cNvPr>
          <p:cNvSpPr txBox="1"/>
          <p:nvPr/>
        </p:nvSpPr>
        <p:spPr>
          <a:xfrm>
            <a:off x="4667511" y="4705422"/>
            <a:ext cx="2715716" cy="954107"/>
          </a:xfrm>
          <a:prstGeom prst="rect">
            <a:avLst/>
          </a:prstGeom>
          <a:noFill/>
        </p:spPr>
        <p:txBody>
          <a:bodyPr wrap="square" rtlCol="0">
            <a:spAutoFit/>
          </a:bodyPr>
          <a:lstStyle/>
          <a:p>
            <a:r>
              <a:rPr lang="en-GB" sz="1400" dirty="0">
                <a:solidFill>
                  <a:schemeClr val="bg1"/>
                </a:solidFill>
                <a:latin typeface="+mj-lt"/>
                <a:ea typeface="Lato Light" charset="0"/>
                <a:cs typeface="Lato Light" charset="0"/>
              </a:rPr>
              <a:t>Empezando por la categoría más grande, dibuje barras para cada categoría que representen el total de esa categoría</a:t>
            </a:r>
          </a:p>
        </p:txBody>
      </p:sp>
      <p:sp>
        <p:nvSpPr>
          <p:cNvPr id="57" name="Rectangle 43">
            <a:extLst>
              <a:ext uri="{FF2B5EF4-FFF2-40B4-BE49-F238E27FC236}">
                <a16:creationId xmlns:a16="http://schemas.microsoft.com/office/drawing/2014/main" xmlns="" id="{306DC3D7-5656-4122-854E-0BDB2F962642}"/>
              </a:ext>
            </a:extLst>
          </p:cNvPr>
          <p:cNvSpPr>
            <a:spLocks noChangeAspect="1"/>
          </p:cNvSpPr>
          <p:nvPr/>
        </p:nvSpPr>
        <p:spPr bwMode="auto">
          <a:xfrm>
            <a:off x="4025778" y="4882696"/>
            <a:ext cx="463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07</a:t>
            </a:r>
          </a:p>
        </p:txBody>
      </p:sp>
      <p:sp>
        <p:nvSpPr>
          <p:cNvPr id="62" name="Freeform 130">
            <a:extLst>
              <a:ext uri="{FF2B5EF4-FFF2-40B4-BE49-F238E27FC236}">
                <a16:creationId xmlns:a16="http://schemas.microsoft.com/office/drawing/2014/main" xmlns="" id="{B4A42C7A-A095-46BB-8040-B4ACC4B29375}"/>
              </a:ext>
            </a:extLst>
          </p:cNvPr>
          <p:cNvSpPr>
            <a:spLocks/>
          </p:cNvSpPr>
          <p:nvPr/>
        </p:nvSpPr>
        <p:spPr bwMode="auto">
          <a:xfrm>
            <a:off x="3920124" y="5656631"/>
            <a:ext cx="3390773" cy="1039378"/>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rgbClr val="F587B6"/>
          </a:solidFill>
          <a:ln>
            <a:noFill/>
          </a:ln>
        </p:spPr>
        <p:txBody>
          <a:bodyPr vert="horz" wrap="square" lIns="34290" tIns="17145" rIns="34290" bIns="17145" numCol="1" anchor="t" anchorCtr="0" compatLnSpc="1">
            <a:prstTxWarp prst="textNoShape">
              <a:avLst/>
            </a:prstTxWarp>
          </a:bodyPr>
          <a:lstStyle/>
          <a:p>
            <a:endParaRPr lang="en-GB" sz="1400" b="1" dirty="0">
              <a:solidFill>
                <a:schemeClr val="accent1"/>
              </a:solidFill>
              <a:latin typeface="+mj-lt"/>
            </a:endParaRPr>
          </a:p>
        </p:txBody>
      </p:sp>
      <p:sp>
        <p:nvSpPr>
          <p:cNvPr id="63" name="Oval 131">
            <a:extLst>
              <a:ext uri="{FF2B5EF4-FFF2-40B4-BE49-F238E27FC236}">
                <a16:creationId xmlns:a16="http://schemas.microsoft.com/office/drawing/2014/main" xmlns="" id="{04CB86E9-A7D5-46F6-84E6-AC4B00AC771C}"/>
              </a:ext>
            </a:extLst>
          </p:cNvPr>
          <p:cNvSpPr>
            <a:spLocks noChangeAspect="1" noChangeArrowheads="1"/>
          </p:cNvSpPr>
          <p:nvPr/>
        </p:nvSpPr>
        <p:spPr bwMode="auto">
          <a:xfrm>
            <a:off x="3920123" y="5743310"/>
            <a:ext cx="777557" cy="824132"/>
          </a:xfrm>
          <a:prstGeom prst="ellipse">
            <a:avLst/>
          </a:prstGeom>
          <a:solidFill>
            <a:srgbClr val="99135C"/>
          </a:solidFill>
          <a:ln>
            <a:noFill/>
          </a:ln>
        </p:spPr>
        <p:txBody>
          <a:bodyPr vert="horz" wrap="square" lIns="34290" tIns="17145" rIns="34290" bIns="17145" numCol="1" anchor="t" anchorCtr="0" compatLnSpc="1">
            <a:prstTxWarp prst="textNoShape">
              <a:avLst/>
            </a:prstTxWarp>
          </a:bodyPr>
          <a:lstStyle/>
          <a:p>
            <a:endParaRPr lang="en-GB" sz="2000" b="1" dirty="0">
              <a:latin typeface="+mj-lt"/>
            </a:endParaRPr>
          </a:p>
        </p:txBody>
      </p:sp>
      <p:sp>
        <p:nvSpPr>
          <p:cNvPr id="64" name="TextBox 41">
            <a:extLst>
              <a:ext uri="{FF2B5EF4-FFF2-40B4-BE49-F238E27FC236}">
                <a16:creationId xmlns:a16="http://schemas.microsoft.com/office/drawing/2014/main" xmlns="" id="{CAF8877E-BF32-497D-9ED3-551EF5D7B658}"/>
              </a:ext>
            </a:extLst>
          </p:cNvPr>
          <p:cNvSpPr txBox="1"/>
          <p:nvPr/>
        </p:nvSpPr>
        <p:spPr>
          <a:xfrm>
            <a:off x="4599136" y="5793410"/>
            <a:ext cx="2852465" cy="738664"/>
          </a:xfrm>
          <a:prstGeom prst="rect">
            <a:avLst/>
          </a:prstGeom>
          <a:noFill/>
        </p:spPr>
        <p:txBody>
          <a:bodyPr wrap="square" rtlCol="0">
            <a:spAutoFit/>
          </a:bodyPr>
          <a:lstStyle/>
          <a:p>
            <a:r>
              <a:rPr lang="en-GB" sz="1400" dirty="0" err="1">
                <a:solidFill>
                  <a:schemeClr val="bg1"/>
                </a:solidFill>
                <a:latin typeface="+mj-lt"/>
                <a:ea typeface="Lato Light" charset="0"/>
                <a:cs typeface="Lato Light" charset="0"/>
              </a:rPr>
              <a:t>Analice </a:t>
            </a:r>
            <a:r>
              <a:rPr lang="en-GB" sz="1400" dirty="0">
                <a:solidFill>
                  <a:schemeClr val="bg1"/>
                </a:solidFill>
                <a:latin typeface="+mj-lt"/>
                <a:ea typeface="Lato Light" charset="0"/>
                <a:cs typeface="Lato Light" charset="0"/>
              </a:rPr>
              <a:t>el gráfico.  Por lo general, el 20% de las categorías más importantes representan aproximadamente el 80% del total acumulado.</a:t>
            </a:r>
          </a:p>
        </p:txBody>
      </p:sp>
      <p:sp>
        <p:nvSpPr>
          <p:cNvPr id="65" name="Rectangle 43">
            <a:extLst>
              <a:ext uri="{FF2B5EF4-FFF2-40B4-BE49-F238E27FC236}">
                <a16:creationId xmlns:a16="http://schemas.microsoft.com/office/drawing/2014/main" xmlns="" id="{AFC711F8-13A7-40FD-B0C3-4AC8CFA42BA1}"/>
              </a:ext>
            </a:extLst>
          </p:cNvPr>
          <p:cNvSpPr>
            <a:spLocks noChangeAspect="1"/>
          </p:cNvSpPr>
          <p:nvPr/>
        </p:nvSpPr>
        <p:spPr bwMode="auto">
          <a:xfrm>
            <a:off x="4052465" y="5974857"/>
            <a:ext cx="463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09</a:t>
            </a:r>
          </a:p>
        </p:txBody>
      </p:sp>
    </p:spTree>
    <p:extLst>
      <p:ext uri="{BB962C8B-B14F-4D97-AF65-F5344CB8AC3E}">
        <p14:creationId xmlns:p14="http://schemas.microsoft.com/office/powerpoint/2010/main" val="1593972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6494" y="515816"/>
            <a:ext cx="8852375" cy="697353"/>
          </a:xfrm>
        </p:spPr>
        <p:txBody>
          <a:bodyPr>
            <a:normAutofit/>
          </a:bodyPr>
          <a:lstStyle/>
          <a:p>
            <a:r>
              <a:rPr lang="en-GB" dirty="0"/>
              <a:t>Herramientas de análisis de la causa raíz: Diagramas de espina de pescado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1850" y="1800929"/>
            <a:ext cx="3739139" cy="47451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El Diagrama de Espina de Pescado es una herramienta utilizada para identificar la causa raíz basada en la relación Causa-Efecto. También se denominan Diagramas "Causa y Efecto" o "Ishikawa".</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Los diagramas de espina de pescado son muy útiles para el análisis de problemas complejos</a:t>
            </a: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agrupación de los cursos puede basarse en el análisis de las causas principales mostrado anteriormente</a:t>
            </a:r>
          </a:p>
          <a:p>
            <a:pPr algn="l">
              <a:lnSpc>
                <a:spcPct val="100000"/>
              </a:lnSpc>
              <a:spcBef>
                <a:spcPts val="600"/>
              </a:spcBef>
            </a:pPr>
            <a:r>
              <a:rPr lang="en-GB"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El Diagrama de Espina de Pescado es aplicable cuando se observan numerosas causas principales y se necesita profundizar para llegar a numerosas causas raíz basadas en sus Relaciones de Causa y Efecto</a:t>
            </a:r>
          </a:p>
        </p:txBody>
      </p:sp>
      <p:sp>
        <p:nvSpPr>
          <p:cNvPr id="5" name="Freeform 87">
            <a:extLst>
              <a:ext uri="{FF2B5EF4-FFF2-40B4-BE49-F238E27FC236}">
                <a16:creationId xmlns:a16="http://schemas.microsoft.com/office/drawing/2014/main" xmlns="" id="{318B556E-EE53-41CA-8F1E-441C81EEFB30}"/>
              </a:ext>
            </a:extLst>
          </p:cNvPr>
          <p:cNvSpPr/>
          <p:nvPr/>
        </p:nvSpPr>
        <p:spPr>
          <a:xfrm rot="159853">
            <a:off x="4237909" y="4754716"/>
            <a:ext cx="1119545" cy="1311891"/>
          </a:xfrm>
          <a:custGeom>
            <a:avLst/>
            <a:gdLst>
              <a:gd name="connsiteX0" fmla="*/ 302308 w 2984675"/>
              <a:gd name="connsiteY0" fmla="*/ 0 h 3497466"/>
              <a:gd name="connsiteX1" fmla="*/ 1773347 w 2984675"/>
              <a:gd name="connsiteY1" fmla="*/ 520570 h 3497466"/>
              <a:gd name="connsiteX2" fmla="*/ 2984675 w 2984675"/>
              <a:gd name="connsiteY2" fmla="*/ 1584781 h 3497466"/>
              <a:gd name="connsiteX3" fmla="*/ 2080845 w 2984675"/>
              <a:gd name="connsiteY3" fmla="*/ 1709323 h 3497466"/>
              <a:gd name="connsiteX4" fmla="*/ 1177155 w 2984675"/>
              <a:gd name="connsiteY4" fmla="*/ 2034792 h 3497466"/>
              <a:gd name="connsiteX5" fmla="*/ 1059736 w 2984675"/>
              <a:gd name="connsiteY5" fmla="*/ 3114378 h 3497466"/>
              <a:gd name="connsiteX6" fmla="*/ 999694 w 2984675"/>
              <a:gd name="connsiteY6" fmla="*/ 3459287 h 3497466"/>
              <a:gd name="connsiteX7" fmla="*/ 179215 w 2984675"/>
              <a:gd name="connsiteY7" fmla="*/ 3497466 h 3497466"/>
              <a:gd name="connsiteX8" fmla="*/ 112737 w 2984675"/>
              <a:gd name="connsiteY8" fmla="*/ 3195798 h 3497466"/>
              <a:gd name="connsiteX9" fmla="*/ 19268 w 2984675"/>
              <a:gd name="connsiteY9" fmla="*/ 1470766 h 3497466"/>
              <a:gd name="connsiteX10" fmla="*/ 302308 w 2984675"/>
              <a:gd name="connsiteY10" fmla="*/ 0 h 349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4675" h="3497466">
                <a:moveTo>
                  <a:pt x="302308" y="0"/>
                </a:moveTo>
                <a:cubicBezTo>
                  <a:pt x="820882" y="79967"/>
                  <a:pt x="1319947" y="256476"/>
                  <a:pt x="1773347" y="520570"/>
                </a:cubicBezTo>
                <a:cubicBezTo>
                  <a:pt x="2242157" y="793622"/>
                  <a:pt x="2653567" y="1154930"/>
                  <a:pt x="2984675" y="1584781"/>
                </a:cubicBezTo>
                <a:cubicBezTo>
                  <a:pt x="2680005" y="1595533"/>
                  <a:pt x="2377173" y="1637196"/>
                  <a:pt x="2080845" y="1709323"/>
                </a:cubicBezTo>
                <a:cubicBezTo>
                  <a:pt x="1768823" y="1785259"/>
                  <a:pt x="1465850" y="1894345"/>
                  <a:pt x="1177155" y="2034792"/>
                </a:cubicBezTo>
                <a:cubicBezTo>
                  <a:pt x="1155313" y="2396323"/>
                  <a:pt x="1116133" y="2756595"/>
                  <a:pt x="1059736" y="3114378"/>
                </a:cubicBezTo>
                <a:lnTo>
                  <a:pt x="999694" y="3459287"/>
                </a:lnTo>
                <a:lnTo>
                  <a:pt x="179215" y="3497466"/>
                </a:lnTo>
                <a:lnTo>
                  <a:pt x="112737" y="3195798"/>
                </a:lnTo>
                <a:cubicBezTo>
                  <a:pt x="7145" y="2629728"/>
                  <a:pt x="-24912" y="2049912"/>
                  <a:pt x="19268" y="1470766"/>
                </a:cubicBezTo>
                <a:cubicBezTo>
                  <a:pt x="57441" y="971476"/>
                  <a:pt x="152305" y="478010"/>
                  <a:pt x="302308" y="0"/>
                </a:cubicBezTo>
                <a:close/>
              </a:path>
            </a:pathLst>
          </a:custGeom>
          <a:solidFill>
            <a:schemeClr val="bg1">
              <a:lumMod val="85000"/>
            </a:schemeClr>
          </a:solidFill>
          <a:ln w="25400">
            <a:noFill/>
            <a:miter lim="400000"/>
          </a:ln>
        </p:spPr>
        <p:txBody>
          <a:bodyPr wrap="square" lIns="0" tIns="0" rIns="0" bIns="0" anchor="ctr">
            <a:noAutofit/>
          </a:bodyPr>
          <a:lstStyle/>
          <a:p>
            <a:pPr>
              <a:defRPr sz="3200" b="0">
                <a:solidFill>
                  <a:srgbClr val="FFFFFF"/>
                </a:solidFill>
                <a:latin typeface="+mn-lt"/>
                <a:ea typeface="+mn-ea"/>
                <a:cs typeface="+mn-cs"/>
                <a:sym typeface="Helvetica Neue Medium"/>
              </a:defRPr>
            </a:pPr>
            <a:endParaRPr lang="en-GB" sz="1400" dirty="0">
              <a:latin typeface="+mj-lt"/>
            </a:endParaRPr>
          </a:p>
        </p:txBody>
      </p:sp>
      <p:sp>
        <p:nvSpPr>
          <p:cNvPr id="6" name="Фигура">
            <a:extLst>
              <a:ext uri="{FF2B5EF4-FFF2-40B4-BE49-F238E27FC236}">
                <a16:creationId xmlns:a16="http://schemas.microsoft.com/office/drawing/2014/main" xmlns="" id="{63F30A54-EF68-4B7E-B6C8-15CF57C88AE6}"/>
              </a:ext>
            </a:extLst>
          </p:cNvPr>
          <p:cNvSpPr/>
          <p:nvPr/>
        </p:nvSpPr>
        <p:spPr>
          <a:xfrm rot="159853">
            <a:off x="4335580" y="2232547"/>
            <a:ext cx="6780918" cy="3099689"/>
          </a:xfrm>
          <a:custGeom>
            <a:avLst/>
            <a:gdLst/>
            <a:ahLst/>
            <a:cxnLst>
              <a:cxn ang="0">
                <a:pos x="wd2" y="hd2"/>
              </a:cxn>
              <a:cxn ang="5400000">
                <a:pos x="wd2" y="hd2"/>
              </a:cxn>
              <a:cxn ang="10800000">
                <a:pos x="wd2" y="hd2"/>
              </a:cxn>
              <a:cxn ang="16200000">
                <a:pos x="wd2" y="hd2"/>
              </a:cxn>
            </a:cxnLst>
            <a:rect l="0" t="0" r="r" b="b"/>
            <a:pathLst>
              <a:path w="21600" h="21600" extrusionOk="0">
                <a:moveTo>
                  <a:pt x="21600" y="10593"/>
                </a:moveTo>
                <a:cubicBezTo>
                  <a:pt x="21181" y="8723"/>
                  <a:pt x="20319" y="7887"/>
                  <a:pt x="19520" y="7045"/>
                </a:cubicBezTo>
                <a:cubicBezTo>
                  <a:pt x="18515" y="5986"/>
                  <a:pt x="17405" y="5541"/>
                  <a:pt x="16301" y="5127"/>
                </a:cubicBezTo>
                <a:cubicBezTo>
                  <a:pt x="15429" y="4800"/>
                  <a:pt x="14556" y="4487"/>
                  <a:pt x="13678" y="4288"/>
                </a:cubicBezTo>
                <a:cubicBezTo>
                  <a:pt x="12723" y="4070"/>
                  <a:pt x="11761" y="3986"/>
                  <a:pt x="10798" y="4037"/>
                </a:cubicBezTo>
                <a:cubicBezTo>
                  <a:pt x="10522" y="3223"/>
                  <a:pt x="10200" y="2489"/>
                  <a:pt x="9838" y="1854"/>
                </a:cubicBezTo>
                <a:cubicBezTo>
                  <a:pt x="9393" y="1071"/>
                  <a:pt x="8895" y="445"/>
                  <a:pt x="8361" y="0"/>
                </a:cubicBezTo>
                <a:cubicBezTo>
                  <a:pt x="8241" y="1052"/>
                  <a:pt x="8038" y="2049"/>
                  <a:pt x="7761" y="2948"/>
                </a:cubicBezTo>
                <a:cubicBezTo>
                  <a:pt x="7439" y="3990"/>
                  <a:pt x="7024" y="4878"/>
                  <a:pt x="6541" y="5560"/>
                </a:cubicBezTo>
                <a:cubicBezTo>
                  <a:pt x="4954" y="6386"/>
                  <a:pt x="3509" y="8185"/>
                  <a:pt x="2373" y="10744"/>
                </a:cubicBezTo>
                <a:cubicBezTo>
                  <a:pt x="1061" y="13699"/>
                  <a:pt x="228" y="17512"/>
                  <a:pt x="0" y="21600"/>
                </a:cubicBezTo>
                <a:cubicBezTo>
                  <a:pt x="313" y="20492"/>
                  <a:pt x="745" y="19570"/>
                  <a:pt x="1258" y="18910"/>
                </a:cubicBezTo>
                <a:cubicBezTo>
                  <a:pt x="2722" y="17028"/>
                  <a:pt x="4485" y="17491"/>
                  <a:pt x="6143" y="18065"/>
                </a:cubicBezTo>
                <a:cubicBezTo>
                  <a:pt x="6404" y="18156"/>
                  <a:pt x="6665" y="18248"/>
                  <a:pt x="6926" y="18342"/>
                </a:cubicBezTo>
                <a:cubicBezTo>
                  <a:pt x="6910" y="18896"/>
                  <a:pt x="6838" y="19436"/>
                  <a:pt x="6716" y="19923"/>
                </a:cubicBezTo>
                <a:cubicBezTo>
                  <a:pt x="6577" y="20473"/>
                  <a:pt x="6379" y="20940"/>
                  <a:pt x="6138" y="21281"/>
                </a:cubicBezTo>
                <a:cubicBezTo>
                  <a:pt x="6768" y="21416"/>
                  <a:pt x="7403" y="21177"/>
                  <a:pt x="7976" y="20587"/>
                </a:cubicBezTo>
                <a:cubicBezTo>
                  <a:pt x="8400" y="20151"/>
                  <a:pt x="8780" y="19532"/>
                  <a:pt x="9093" y="18768"/>
                </a:cubicBezTo>
                <a:cubicBezTo>
                  <a:pt x="9606" y="18812"/>
                  <a:pt x="10119" y="18818"/>
                  <a:pt x="10632" y="18784"/>
                </a:cubicBezTo>
                <a:cubicBezTo>
                  <a:pt x="11201" y="18746"/>
                  <a:pt x="11770" y="18660"/>
                  <a:pt x="12336" y="18526"/>
                </a:cubicBezTo>
                <a:cubicBezTo>
                  <a:pt x="12311" y="18885"/>
                  <a:pt x="12263" y="19234"/>
                  <a:pt x="12194" y="19564"/>
                </a:cubicBezTo>
                <a:cubicBezTo>
                  <a:pt x="12121" y="19912"/>
                  <a:pt x="12025" y="20235"/>
                  <a:pt x="11910" y="20523"/>
                </a:cubicBezTo>
                <a:cubicBezTo>
                  <a:pt x="12492" y="20514"/>
                  <a:pt x="13064" y="20205"/>
                  <a:pt x="13581" y="19620"/>
                </a:cubicBezTo>
                <a:cubicBezTo>
                  <a:pt x="13960" y="19191"/>
                  <a:pt x="14302" y="18621"/>
                  <a:pt x="14592" y="17936"/>
                </a:cubicBezTo>
                <a:cubicBezTo>
                  <a:pt x="15618" y="17815"/>
                  <a:pt x="16630" y="17553"/>
                  <a:pt x="17624" y="17158"/>
                </a:cubicBezTo>
                <a:cubicBezTo>
                  <a:pt x="18646" y="16752"/>
                  <a:pt x="19681" y="16189"/>
                  <a:pt x="20553" y="14868"/>
                </a:cubicBezTo>
                <a:cubicBezTo>
                  <a:pt x="20927" y="14301"/>
                  <a:pt x="21257" y="13606"/>
                  <a:pt x="21531" y="12811"/>
                </a:cubicBezTo>
                <a:lnTo>
                  <a:pt x="19683" y="12929"/>
                </a:lnTo>
                <a:cubicBezTo>
                  <a:pt x="19975" y="12401"/>
                  <a:pt x="20289" y="11934"/>
                  <a:pt x="20620" y="11535"/>
                </a:cubicBezTo>
                <a:cubicBezTo>
                  <a:pt x="20933" y="11158"/>
                  <a:pt x="21261" y="10843"/>
                  <a:pt x="21600" y="10593"/>
                </a:cubicBezTo>
                <a:close/>
              </a:path>
            </a:pathLst>
          </a:custGeom>
          <a:solidFill>
            <a:schemeClr val="bg1">
              <a:lumMod val="95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lang="en-GB" sz="1400" dirty="0">
              <a:latin typeface="+mj-lt"/>
            </a:endParaRPr>
          </a:p>
        </p:txBody>
      </p:sp>
      <p:sp>
        <p:nvSpPr>
          <p:cNvPr id="7" name="Фигура">
            <a:extLst>
              <a:ext uri="{FF2B5EF4-FFF2-40B4-BE49-F238E27FC236}">
                <a16:creationId xmlns:a16="http://schemas.microsoft.com/office/drawing/2014/main" xmlns="" id="{78F6739E-F612-45E1-BDCF-2A4CB2D8C4B4}"/>
              </a:ext>
            </a:extLst>
          </p:cNvPr>
          <p:cNvSpPr/>
          <p:nvPr/>
        </p:nvSpPr>
        <p:spPr>
          <a:xfrm rot="159853">
            <a:off x="9211570" y="3328677"/>
            <a:ext cx="425392" cy="1364622"/>
          </a:xfrm>
          <a:custGeom>
            <a:avLst/>
            <a:gdLst/>
            <a:ahLst/>
            <a:cxnLst>
              <a:cxn ang="0">
                <a:pos x="wd2" y="hd2"/>
              </a:cxn>
              <a:cxn ang="5400000">
                <a:pos x="wd2" y="hd2"/>
              </a:cxn>
              <a:cxn ang="10800000">
                <a:pos x="wd2" y="hd2"/>
              </a:cxn>
              <a:cxn ang="16200000">
                <a:pos x="wd2" y="hd2"/>
              </a:cxn>
            </a:cxnLst>
            <a:rect l="0" t="0" r="r" b="b"/>
            <a:pathLst>
              <a:path w="21496" h="21600" extrusionOk="0">
                <a:moveTo>
                  <a:pt x="14820" y="0"/>
                </a:moveTo>
                <a:cubicBezTo>
                  <a:pt x="5446" y="2851"/>
                  <a:pt x="109" y="6759"/>
                  <a:pt x="1" y="10852"/>
                </a:cubicBezTo>
                <a:cubicBezTo>
                  <a:pt x="-104" y="14859"/>
                  <a:pt x="4819" y="18719"/>
                  <a:pt x="13710" y="21600"/>
                </a:cubicBezTo>
                <a:cubicBezTo>
                  <a:pt x="7461" y="18392"/>
                  <a:pt x="4730" y="14633"/>
                  <a:pt x="5933" y="10894"/>
                </a:cubicBezTo>
                <a:cubicBezTo>
                  <a:pt x="7193" y="6980"/>
                  <a:pt x="12683" y="3317"/>
                  <a:pt x="21496" y="514"/>
                </a:cubicBezTo>
                <a:lnTo>
                  <a:pt x="14820" y="0"/>
                </a:lnTo>
                <a:close/>
              </a:path>
            </a:pathLst>
          </a:custGeom>
          <a:solidFill>
            <a:srgbClr val="FFFFFF"/>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lang="en-GB" sz="1400" dirty="0">
              <a:latin typeface="+mj-lt"/>
            </a:endParaRPr>
          </a:p>
        </p:txBody>
      </p:sp>
      <p:sp>
        <p:nvSpPr>
          <p:cNvPr id="8" name="Кружок">
            <a:extLst>
              <a:ext uri="{FF2B5EF4-FFF2-40B4-BE49-F238E27FC236}">
                <a16:creationId xmlns:a16="http://schemas.microsoft.com/office/drawing/2014/main" xmlns="" id="{894365C0-8C96-4041-8A51-26CC656871E1}"/>
              </a:ext>
            </a:extLst>
          </p:cNvPr>
          <p:cNvSpPr/>
          <p:nvPr/>
        </p:nvSpPr>
        <p:spPr>
          <a:xfrm rot="159853">
            <a:off x="10052217" y="3474587"/>
            <a:ext cx="339751" cy="339751"/>
          </a:xfrm>
          <a:prstGeom prst="ellipse">
            <a:avLst/>
          </a:prstGeom>
          <a:solidFill>
            <a:srgbClr val="FFFFFF"/>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lang="en-GB" sz="1400" dirty="0">
              <a:latin typeface="+mj-lt"/>
            </a:endParaRPr>
          </a:p>
        </p:txBody>
      </p:sp>
      <p:sp>
        <p:nvSpPr>
          <p:cNvPr id="9" name="Кружок">
            <a:extLst>
              <a:ext uri="{FF2B5EF4-FFF2-40B4-BE49-F238E27FC236}">
                <a16:creationId xmlns:a16="http://schemas.microsoft.com/office/drawing/2014/main" xmlns="" id="{D123B44E-0904-4CA9-9DC4-CDC4111D5629}"/>
              </a:ext>
            </a:extLst>
          </p:cNvPr>
          <p:cNvSpPr/>
          <p:nvPr/>
        </p:nvSpPr>
        <p:spPr>
          <a:xfrm rot="159853">
            <a:off x="10213143" y="3564836"/>
            <a:ext cx="150344" cy="150344"/>
          </a:xfrm>
          <a:prstGeom prst="ellipse">
            <a:avLst/>
          </a:prstGeom>
          <a:solidFill>
            <a:schemeClr val="bg1">
              <a:lumMod val="85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lang="en-GB" sz="1400" dirty="0">
              <a:latin typeface="+mj-lt"/>
            </a:endParaRPr>
          </a:p>
        </p:txBody>
      </p:sp>
      <p:sp>
        <p:nvSpPr>
          <p:cNvPr id="10" name="Фигура">
            <a:extLst>
              <a:ext uri="{FF2B5EF4-FFF2-40B4-BE49-F238E27FC236}">
                <a16:creationId xmlns:a16="http://schemas.microsoft.com/office/drawing/2014/main" xmlns="" id="{E7F5916F-E956-4C9D-9432-6F9CDB437926}"/>
              </a:ext>
            </a:extLst>
          </p:cNvPr>
          <p:cNvSpPr/>
          <p:nvPr/>
        </p:nvSpPr>
        <p:spPr>
          <a:xfrm rot="159853">
            <a:off x="10464381" y="3788682"/>
            <a:ext cx="665097" cy="493513"/>
          </a:xfrm>
          <a:custGeom>
            <a:avLst/>
            <a:gdLst/>
            <a:ahLst/>
            <a:cxnLst>
              <a:cxn ang="0">
                <a:pos x="wd2" y="hd2"/>
              </a:cxn>
              <a:cxn ang="5400000">
                <a:pos x="wd2" y="hd2"/>
              </a:cxn>
              <a:cxn ang="10800000">
                <a:pos x="wd2" y="hd2"/>
              </a:cxn>
              <a:cxn ang="16200000">
                <a:pos x="wd2" y="hd2"/>
              </a:cxn>
            </a:cxnLst>
            <a:rect l="0" t="0" r="r" b="b"/>
            <a:pathLst>
              <a:path w="21600" h="21600" extrusionOk="0">
                <a:moveTo>
                  <a:pt x="21600" y="5093"/>
                </a:moveTo>
                <a:cubicBezTo>
                  <a:pt x="21304" y="4199"/>
                  <a:pt x="20970" y="3329"/>
                  <a:pt x="20600" y="2488"/>
                </a:cubicBezTo>
                <a:cubicBezTo>
                  <a:pt x="20220" y="1626"/>
                  <a:pt x="19804" y="795"/>
                  <a:pt x="19351" y="0"/>
                </a:cubicBezTo>
                <a:cubicBezTo>
                  <a:pt x="14257" y="2734"/>
                  <a:pt x="9623" y="6822"/>
                  <a:pt x="5726" y="12020"/>
                </a:cubicBezTo>
                <a:cubicBezTo>
                  <a:pt x="3556" y="14914"/>
                  <a:pt x="1636" y="18127"/>
                  <a:pt x="0" y="21600"/>
                </a:cubicBezTo>
                <a:cubicBezTo>
                  <a:pt x="3144" y="18174"/>
                  <a:pt x="6486" y="15092"/>
                  <a:pt x="9994" y="12382"/>
                </a:cubicBezTo>
                <a:cubicBezTo>
                  <a:pt x="13704" y="9517"/>
                  <a:pt x="17586" y="7079"/>
                  <a:pt x="21600" y="5093"/>
                </a:cubicBezTo>
                <a:close/>
              </a:path>
            </a:pathLst>
          </a:custGeom>
          <a:solidFill>
            <a:schemeClr val="bg1">
              <a:lumMod val="85000"/>
            </a:schemeClr>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lang="en-GB" sz="1400" dirty="0">
              <a:latin typeface="+mj-lt"/>
            </a:endParaRPr>
          </a:p>
        </p:txBody>
      </p:sp>
      <p:sp>
        <p:nvSpPr>
          <p:cNvPr id="11" name="Shape 87">
            <a:extLst>
              <a:ext uri="{FF2B5EF4-FFF2-40B4-BE49-F238E27FC236}">
                <a16:creationId xmlns:a16="http://schemas.microsoft.com/office/drawing/2014/main" xmlns="" id="{75587FD9-DA38-440B-8E67-64FFADEEC699}"/>
              </a:ext>
            </a:extLst>
          </p:cNvPr>
          <p:cNvSpPr>
            <a:spLocks noChangeArrowheads="1"/>
          </p:cNvSpPr>
          <p:nvPr/>
        </p:nvSpPr>
        <p:spPr bwMode="auto">
          <a:xfrm>
            <a:off x="5238522" y="2981346"/>
            <a:ext cx="2167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n-GB" altLang="ru-RU" sz="1400" dirty="0">
                <a:solidFill>
                  <a:srgbClr val="FFFFFF"/>
                </a:solidFill>
                <a:latin typeface="+mj-lt"/>
                <a:ea typeface="Roboto Light" panose="02000000000000000000" pitchFamily="2" charset="0"/>
                <a:cs typeface="Open Sans Semibold" panose="020B0606030504020204" pitchFamily="34" charset="0"/>
              </a:rPr>
              <a:t>A</a:t>
            </a:r>
          </a:p>
        </p:txBody>
      </p:sp>
      <p:sp>
        <p:nvSpPr>
          <p:cNvPr id="12" name="Shape 90">
            <a:extLst>
              <a:ext uri="{FF2B5EF4-FFF2-40B4-BE49-F238E27FC236}">
                <a16:creationId xmlns:a16="http://schemas.microsoft.com/office/drawing/2014/main" xmlns="" id="{D0D413EC-A11F-4EAD-9766-89C0D2834B66}"/>
              </a:ext>
            </a:extLst>
          </p:cNvPr>
          <p:cNvSpPr>
            <a:spLocks noChangeArrowheads="1"/>
          </p:cNvSpPr>
          <p:nvPr/>
        </p:nvSpPr>
        <p:spPr bwMode="auto">
          <a:xfrm>
            <a:off x="5578850" y="3372234"/>
            <a:ext cx="2167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n-GB" altLang="ru-RU" sz="1400" dirty="0">
                <a:solidFill>
                  <a:srgbClr val="FFFFFF"/>
                </a:solidFill>
                <a:latin typeface="+mj-lt"/>
                <a:ea typeface="Roboto Light" panose="02000000000000000000" pitchFamily="2" charset="0"/>
                <a:cs typeface="Open Sans Semibold" panose="020B0606030504020204" pitchFamily="34" charset="0"/>
              </a:rPr>
              <a:t>B</a:t>
            </a:r>
          </a:p>
        </p:txBody>
      </p:sp>
      <p:sp>
        <p:nvSpPr>
          <p:cNvPr id="13" name="Shape 93">
            <a:extLst>
              <a:ext uri="{FF2B5EF4-FFF2-40B4-BE49-F238E27FC236}">
                <a16:creationId xmlns:a16="http://schemas.microsoft.com/office/drawing/2014/main" xmlns="" id="{AC96F42D-6B22-4B59-B320-D5E7E80AE3C5}"/>
              </a:ext>
            </a:extLst>
          </p:cNvPr>
          <p:cNvSpPr>
            <a:spLocks noChangeArrowheads="1"/>
          </p:cNvSpPr>
          <p:nvPr/>
        </p:nvSpPr>
        <p:spPr bwMode="auto">
          <a:xfrm>
            <a:off x="6940822" y="2980950"/>
            <a:ext cx="2167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n-GB" altLang="ru-RU" sz="1400" dirty="0">
                <a:solidFill>
                  <a:srgbClr val="FFFFFF"/>
                </a:solidFill>
                <a:latin typeface="+mj-lt"/>
                <a:ea typeface="Roboto Light" panose="02000000000000000000" pitchFamily="2" charset="0"/>
                <a:cs typeface="Open Sans Semibold" panose="020B0606030504020204" pitchFamily="34" charset="0"/>
              </a:rPr>
              <a:t>A</a:t>
            </a:r>
          </a:p>
        </p:txBody>
      </p:sp>
      <p:sp>
        <p:nvSpPr>
          <p:cNvPr id="14" name="Shape 96">
            <a:extLst>
              <a:ext uri="{FF2B5EF4-FFF2-40B4-BE49-F238E27FC236}">
                <a16:creationId xmlns:a16="http://schemas.microsoft.com/office/drawing/2014/main" xmlns="" id="{601A9A52-C0F8-451F-A5BF-3FCBE03E6892}"/>
              </a:ext>
            </a:extLst>
          </p:cNvPr>
          <p:cNvSpPr>
            <a:spLocks noChangeArrowheads="1"/>
          </p:cNvSpPr>
          <p:nvPr/>
        </p:nvSpPr>
        <p:spPr bwMode="auto">
          <a:xfrm>
            <a:off x="7285912" y="3371837"/>
            <a:ext cx="2167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n-GB" altLang="ru-RU" sz="1400" dirty="0">
                <a:solidFill>
                  <a:srgbClr val="FFFFFF"/>
                </a:solidFill>
                <a:latin typeface="+mj-lt"/>
                <a:ea typeface="Roboto Light" panose="02000000000000000000" pitchFamily="2" charset="0"/>
                <a:cs typeface="Open Sans Semibold" panose="020B0606030504020204" pitchFamily="34" charset="0"/>
              </a:rPr>
              <a:t>B</a:t>
            </a:r>
          </a:p>
        </p:txBody>
      </p:sp>
      <p:sp>
        <p:nvSpPr>
          <p:cNvPr id="15" name="Shape 99">
            <a:extLst>
              <a:ext uri="{FF2B5EF4-FFF2-40B4-BE49-F238E27FC236}">
                <a16:creationId xmlns:a16="http://schemas.microsoft.com/office/drawing/2014/main" xmlns="" id="{E4B4C904-B4A0-4171-A5AB-74036E50ED41}"/>
              </a:ext>
            </a:extLst>
          </p:cNvPr>
          <p:cNvSpPr>
            <a:spLocks noChangeArrowheads="1"/>
          </p:cNvSpPr>
          <p:nvPr/>
        </p:nvSpPr>
        <p:spPr bwMode="auto">
          <a:xfrm>
            <a:off x="8543415" y="2979987"/>
            <a:ext cx="2167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n-GB" altLang="ru-RU" sz="1400" dirty="0">
                <a:solidFill>
                  <a:srgbClr val="FFFFFF"/>
                </a:solidFill>
                <a:latin typeface="+mj-lt"/>
                <a:ea typeface="Roboto Light" panose="02000000000000000000" pitchFamily="2" charset="0"/>
                <a:cs typeface="Open Sans Semibold" panose="020B0606030504020204" pitchFamily="34" charset="0"/>
              </a:rPr>
              <a:t>A</a:t>
            </a:r>
          </a:p>
        </p:txBody>
      </p:sp>
      <p:sp>
        <p:nvSpPr>
          <p:cNvPr id="16" name="Shape 102">
            <a:extLst>
              <a:ext uri="{FF2B5EF4-FFF2-40B4-BE49-F238E27FC236}">
                <a16:creationId xmlns:a16="http://schemas.microsoft.com/office/drawing/2014/main" xmlns="" id="{A8438A20-8F29-43D4-93F8-5938EDD35B3D}"/>
              </a:ext>
            </a:extLst>
          </p:cNvPr>
          <p:cNvSpPr>
            <a:spLocks noChangeArrowheads="1"/>
          </p:cNvSpPr>
          <p:nvPr/>
        </p:nvSpPr>
        <p:spPr bwMode="auto">
          <a:xfrm>
            <a:off x="8888506" y="3370874"/>
            <a:ext cx="2167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spAutoFit/>
          </a:bodyP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n-GB" altLang="ru-RU" sz="1400" dirty="0">
                <a:solidFill>
                  <a:srgbClr val="FFFFFF"/>
                </a:solidFill>
                <a:latin typeface="+mj-lt"/>
                <a:ea typeface="Roboto Light" panose="02000000000000000000" pitchFamily="2" charset="0"/>
                <a:cs typeface="Open Sans Semibold" panose="020B0606030504020204" pitchFamily="34" charset="0"/>
              </a:rPr>
              <a:t>B</a:t>
            </a:r>
          </a:p>
        </p:txBody>
      </p:sp>
      <p:sp>
        <p:nvSpPr>
          <p:cNvPr id="21" name="Shape 47">
            <a:extLst>
              <a:ext uri="{FF2B5EF4-FFF2-40B4-BE49-F238E27FC236}">
                <a16:creationId xmlns:a16="http://schemas.microsoft.com/office/drawing/2014/main" xmlns="" id="{982F63D5-F8D4-48DA-977E-7C7A7DBED514}"/>
              </a:ext>
            </a:extLst>
          </p:cNvPr>
          <p:cNvSpPr>
            <a:spLocks noChangeShapeType="1"/>
          </p:cNvSpPr>
          <p:nvPr/>
        </p:nvSpPr>
        <p:spPr bwMode="auto">
          <a:xfrm>
            <a:off x="6133320" y="3934880"/>
            <a:ext cx="3732451" cy="0"/>
          </a:xfrm>
          <a:prstGeom prst="line">
            <a:avLst/>
          </a:prstGeom>
          <a:noFill/>
          <a:ln w="63500">
            <a:solidFill>
              <a:schemeClr val="accent4"/>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endParaRPr lang="en-GB" sz="1400" dirty="0">
              <a:latin typeface="+mj-lt"/>
            </a:endParaRPr>
          </a:p>
        </p:txBody>
      </p:sp>
      <p:sp>
        <p:nvSpPr>
          <p:cNvPr id="22" name="Shape 54">
            <a:extLst>
              <a:ext uri="{FF2B5EF4-FFF2-40B4-BE49-F238E27FC236}">
                <a16:creationId xmlns:a16="http://schemas.microsoft.com/office/drawing/2014/main" xmlns="" id="{65080BE8-BEB8-4681-9388-FD325FBB7C64}"/>
              </a:ext>
            </a:extLst>
          </p:cNvPr>
          <p:cNvSpPr>
            <a:spLocks noChangeArrowheads="1"/>
          </p:cNvSpPr>
          <p:nvPr/>
        </p:nvSpPr>
        <p:spPr bwMode="auto">
          <a:xfrm>
            <a:off x="8513703" y="3879509"/>
            <a:ext cx="118931" cy="118951"/>
          </a:xfrm>
          <a:prstGeom prst="ellipse">
            <a:avLst/>
          </a:prstGeom>
          <a:solidFill>
            <a:srgbClr val="FFFFFF"/>
          </a:solidFill>
          <a:ln w="63500">
            <a:solidFill>
              <a:schemeClr val="accent4"/>
            </a:solid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3" name="Shape 65">
            <a:extLst>
              <a:ext uri="{FF2B5EF4-FFF2-40B4-BE49-F238E27FC236}">
                <a16:creationId xmlns:a16="http://schemas.microsoft.com/office/drawing/2014/main" xmlns="" id="{9EEE4EAD-3959-46FB-B6F1-AD8E446341DB}"/>
              </a:ext>
            </a:extLst>
          </p:cNvPr>
          <p:cNvSpPr>
            <a:spLocks noChangeShapeType="1"/>
          </p:cNvSpPr>
          <p:nvPr/>
        </p:nvSpPr>
        <p:spPr bwMode="auto">
          <a:xfrm flipH="1" flipV="1">
            <a:off x="4977766" y="2713603"/>
            <a:ext cx="1113094" cy="1217603"/>
          </a:xfrm>
          <a:prstGeom prst="line">
            <a:avLst/>
          </a:prstGeom>
          <a:noFill/>
          <a:ln w="63500">
            <a:solidFill>
              <a:schemeClr val="accent1"/>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endParaRPr lang="en-GB" sz="1400" dirty="0">
              <a:latin typeface="+mj-lt"/>
            </a:endParaRPr>
          </a:p>
        </p:txBody>
      </p:sp>
      <p:sp>
        <p:nvSpPr>
          <p:cNvPr id="24" name="Shape 83">
            <a:extLst>
              <a:ext uri="{FF2B5EF4-FFF2-40B4-BE49-F238E27FC236}">
                <a16:creationId xmlns:a16="http://schemas.microsoft.com/office/drawing/2014/main" xmlns="" id="{DEA3F3AC-37ED-4EFB-9CD9-64F3D65A395E}"/>
              </a:ext>
            </a:extLst>
          </p:cNvPr>
          <p:cNvSpPr>
            <a:spLocks noChangeArrowheads="1"/>
          </p:cNvSpPr>
          <p:nvPr/>
        </p:nvSpPr>
        <p:spPr bwMode="auto">
          <a:xfrm>
            <a:off x="4760032" y="2417138"/>
            <a:ext cx="323853" cy="323909"/>
          </a:xfrm>
          <a:prstGeom prst="ellipse">
            <a:avLst/>
          </a:prstGeom>
          <a:solidFill>
            <a:schemeClr val="accent1"/>
          </a:solidFill>
          <a:ln w="63500">
            <a:no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5" name="Shape 86">
            <a:extLst>
              <a:ext uri="{FF2B5EF4-FFF2-40B4-BE49-F238E27FC236}">
                <a16:creationId xmlns:a16="http://schemas.microsoft.com/office/drawing/2014/main" xmlns="" id="{02B5D3A2-A968-46D3-AE17-573C8182D805}"/>
              </a:ext>
            </a:extLst>
          </p:cNvPr>
          <p:cNvSpPr>
            <a:spLocks noChangeArrowheads="1"/>
          </p:cNvSpPr>
          <p:nvPr/>
        </p:nvSpPr>
        <p:spPr bwMode="auto">
          <a:xfrm>
            <a:off x="5275529" y="3041225"/>
            <a:ext cx="142744" cy="142769"/>
          </a:xfrm>
          <a:prstGeom prst="ellipse">
            <a:avLst/>
          </a:prstGeom>
          <a:solidFill>
            <a:schemeClr val="accent1"/>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6" name="Shape 89">
            <a:extLst>
              <a:ext uri="{FF2B5EF4-FFF2-40B4-BE49-F238E27FC236}">
                <a16:creationId xmlns:a16="http://schemas.microsoft.com/office/drawing/2014/main" xmlns="" id="{6C4D16AE-AF81-4DD1-AD3E-6BA654C307DA}"/>
              </a:ext>
            </a:extLst>
          </p:cNvPr>
          <p:cNvSpPr>
            <a:spLocks noChangeArrowheads="1"/>
          </p:cNvSpPr>
          <p:nvPr/>
        </p:nvSpPr>
        <p:spPr bwMode="auto">
          <a:xfrm>
            <a:off x="5611094" y="3429709"/>
            <a:ext cx="142744" cy="142769"/>
          </a:xfrm>
          <a:prstGeom prst="ellipse">
            <a:avLst/>
          </a:prstGeom>
          <a:solidFill>
            <a:schemeClr val="accent1"/>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7" name="Shape 48">
            <a:extLst>
              <a:ext uri="{FF2B5EF4-FFF2-40B4-BE49-F238E27FC236}">
                <a16:creationId xmlns:a16="http://schemas.microsoft.com/office/drawing/2014/main" xmlns="" id="{9587BF0B-A763-4D79-A60F-780618AEE779}"/>
              </a:ext>
            </a:extLst>
          </p:cNvPr>
          <p:cNvSpPr>
            <a:spLocks noChangeShapeType="1"/>
          </p:cNvSpPr>
          <p:nvPr/>
        </p:nvSpPr>
        <p:spPr bwMode="auto">
          <a:xfrm flipH="1" flipV="1">
            <a:off x="6667580" y="2713603"/>
            <a:ext cx="1113094" cy="1217603"/>
          </a:xfrm>
          <a:prstGeom prst="line">
            <a:avLst/>
          </a:prstGeom>
          <a:noFill/>
          <a:ln w="63500">
            <a:solidFill>
              <a:schemeClr val="accent2"/>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endParaRPr lang="en-GB" sz="1400" dirty="0">
              <a:latin typeface="+mj-lt"/>
            </a:endParaRPr>
          </a:p>
        </p:txBody>
      </p:sp>
      <p:sp>
        <p:nvSpPr>
          <p:cNvPr id="28" name="Shape 77">
            <a:extLst>
              <a:ext uri="{FF2B5EF4-FFF2-40B4-BE49-F238E27FC236}">
                <a16:creationId xmlns:a16="http://schemas.microsoft.com/office/drawing/2014/main" xmlns="" id="{07B902E0-59B3-495D-8C93-EB00540D264A}"/>
              </a:ext>
            </a:extLst>
          </p:cNvPr>
          <p:cNvSpPr>
            <a:spLocks noChangeArrowheads="1"/>
          </p:cNvSpPr>
          <p:nvPr/>
        </p:nvSpPr>
        <p:spPr bwMode="auto">
          <a:xfrm>
            <a:off x="6436544" y="2417138"/>
            <a:ext cx="323853" cy="323909"/>
          </a:xfrm>
          <a:prstGeom prst="ellipse">
            <a:avLst/>
          </a:prstGeom>
          <a:solidFill>
            <a:schemeClr val="accent2"/>
          </a:solidFill>
          <a:ln w="63500">
            <a:no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9" name="Shape 92">
            <a:extLst>
              <a:ext uri="{FF2B5EF4-FFF2-40B4-BE49-F238E27FC236}">
                <a16:creationId xmlns:a16="http://schemas.microsoft.com/office/drawing/2014/main" xmlns="" id="{0A9D0670-A3C9-438A-83C0-1F336F71A892}"/>
              </a:ext>
            </a:extLst>
          </p:cNvPr>
          <p:cNvSpPr>
            <a:spLocks noChangeArrowheads="1"/>
          </p:cNvSpPr>
          <p:nvPr/>
        </p:nvSpPr>
        <p:spPr bwMode="auto">
          <a:xfrm>
            <a:off x="6977828" y="3040829"/>
            <a:ext cx="142744" cy="142769"/>
          </a:xfrm>
          <a:prstGeom prst="ellipse">
            <a:avLst/>
          </a:prstGeom>
          <a:solidFill>
            <a:schemeClr val="accent2"/>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0" name="Shape 95">
            <a:extLst>
              <a:ext uri="{FF2B5EF4-FFF2-40B4-BE49-F238E27FC236}">
                <a16:creationId xmlns:a16="http://schemas.microsoft.com/office/drawing/2014/main" xmlns="" id="{B07C6A14-CC90-4283-B07D-0A12E62EECB6}"/>
              </a:ext>
            </a:extLst>
          </p:cNvPr>
          <p:cNvSpPr>
            <a:spLocks noChangeArrowheads="1"/>
          </p:cNvSpPr>
          <p:nvPr/>
        </p:nvSpPr>
        <p:spPr bwMode="auto">
          <a:xfrm>
            <a:off x="7318156" y="3429313"/>
            <a:ext cx="142744" cy="142769"/>
          </a:xfrm>
          <a:prstGeom prst="ellipse">
            <a:avLst/>
          </a:prstGeom>
          <a:solidFill>
            <a:schemeClr val="accent2"/>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1" name="Shape 50">
            <a:extLst>
              <a:ext uri="{FF2B5EF4-FFF2-40B4-BE49-F238E27FC236}">
                <a16:creationId xmlns:a16="http://schemas.microsoft.com/office/drawing/2014/main" xmlns="" id="{E4629684-C4C2-4CF1-95A0-89BEBFF5D3D5}"/>
              </a:ext>
            </a:extLst>
          </p:cNvPr>
          <p:cNvSpPr>
            <a:spLocks noChangeShapeType="1"/>
          </p:cNvSpPr>
          <p:nvPr/>
        </p:nvSpPr>
        <p:spPr bwMode="auto">
          <a:xfrm flipH="1" flipV="1">
            <a:off x="8293193" y="2713603"/>
            <a:ext cx="1113095" cy="1217603"/>
          </a:xfrm>
          <a:prstGeom prst="line">
            <a:avLst/>
          </a:prstGeom>
          <a:noFill/>
          <a:ln w="63500">
            <a:solidFill>
              <a:schemeClr val="accent3"/>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endParaRPr lang="en-GB" sz="1400" dirty="0">
              <a:latin typeface="+mj-lt"/>
            </a:endParaRPr>
          </a:p>
        </p:txBody>
      </p:sp>
      <p:sp>
        <p:nvSpPr>
          <p:cNvPr id="32" name="Shape 80">
            <a:extLst>
              <a:ext uri="{FF2B5EF4-FFF2-40B4-BE49-F238E27FC236}">
                <a16:creationId xmlns:a16="http://schemas.microsoft.com/office/drawing/2014/main" xmlns="" id="{E896EFE8-6954-4224-8F89-722AB514B645}"/>
              </a:ext>
            </a:extLst>
          </p:cNvPr>
          <p:cNvSpPr>
            <a:spLocks noChangeArrowheads="1"/>
          </p:cNvSpPr>
          <p:nvPr/>
        </p:nvSpPr>
        <p:spPr bwMode="auto">
          <a:xfrm>
            <a:off x="8057697" y="2417138"/>
            <a:ext cx="323853" cy="323909"/>
          </a:xfrm>
          <a:prstGeom prst="ellipse">
            <a:avLst/>
          </a:prstGeom>
          <a:solidFill>
            <a:schemeClr val="accent3"/>
          </a:solidFill>
          <a:ln w="63500">
            <a:no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3" name="Shape 98">
            <a:extLst>
              <a:ext uri="{FF2B5EF4-FFF2-40B4-BE49-F238E27FC236}">
                <a16:creationId xmlns:a16="http://schemas.microsoft.com/office/drawing/2014/main" xmlns="" id="{A8F7D550-D882-46A6-A7AC-3FB4677471A3}"/>
              </a:ext>
            </a:extLst>
          </p:cNvPr>
          <p:cNvSpPr>
            <a:spLocks noChangeArrowheads="1"/>
          </p:cNvSpPr>
          <p:nvPr/>
        </p:nvSpPr>
        <p:spPr bwMode="auto">
          <a:xfrm>
            <a:off x="8580422" y="3039866"/>
            <a:ext cx="142744" cy="142769"/>
          </a:xfrm>
          <a:prstGeom prst="ellipse">
            <a:avLst/>
          </a:prstGeom>
          <a:solidFill>
            <a:schemeClr val="accent3"/>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4" name="Shape 101">
            <a:extLst>
              <a:ext uri="{FF2B5EF4-FFF2-40B4-BE49-F238E27FC236}">
                <a16:creationId xmlns:a16="http://schemas.microsoft.com/office/drawing/2014/main" xmlns="" id="{41E8E585-AB91-4180-919E-42CE21F54189}"/>
              </a:ext>
            </a:extLst>
          </p:cNvPr>
          <p:cNvSpPr>
            <a:spLocks noChangeArrowheads="1"/>
          </p:cNvSpPr>
          <p:nvPr/>
        </p:nvSpPr>
        <p:spPr bwMode="auto">
          <a:xfrm>
            <a:off x="8920750" y="3428350"/>
            <a:ext cx="142744" cy="142769"/>
          </a:xfrm>
          <a:prstGeom prst="ellipse">
            <a:avLst/>
          </a:prstGeom>
          <a:solidFill>
            <a:schemeClr val="accent3"/>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5" name="Shape 52">
            <a:extLst>
              <a:ext uri="{FF2B5EF4-FFF2-40B4-BE49-F238E27FC236}">
                <a16:creationId xmlns:a16="http://schemas.microsoft.com/office/drawing/2014/main" xmlns="" id="{D12C5F01-EAC4-48CD-8565-0D3EB828DC6A}"/>
              </a:ext>
            </a:extLst>
          </p:cNvPr>
          <p:cNvSpPr>
            <a:spLocks noChangeArrowheads="1"/>
          </p:cNvSpPr>
          <p:nvPr/>
        </p:nvSpPr>
        <p:spPr bwMode="auto">
          <a:xfrm>
            <a:off x="6895961" y="3879509"/>
            <a:ext cx="118931" cy="118951"/>
          </a:xfrm>
          <a:prstGeom prst="ellipse">
            <a:avLst/>
          </a:prstGeom>
          <a:solidFill>
            <a:srgbClr val="FFFFFF"/>
          </a:solidFill>
          <a:ln w="63500">
            <a:solidFill>
              <a:schemeClr val="accent4"/>
            </a:solid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6" name="Shape 49">
            <a:extLst>
              <a:ext uri="{FF2B5EF4-FFF2-40B4-BE49-F238E27FC236}">
                <a16:creationId xmlns:a16="http://schemas.microsoft.com/office/drawing/2014/main" xmlns="" id="{CC4F2E86-9566-487D-9711-B86DD4F969ED}"/>
              </a:ext>
            </a:extLst>
          </p:cNvPr>
          <p:cNvSpPr>
            <a:spLocks noChangeShapeType="1"/>
          </p:cNvSpPr>
          <p:nvPr/>
        </p:nvSpPr>
        <p:spPr bwMode="auto">
          <a:xfrm flipV="1">
            <a:off x="5007372" y="3959645"/>
            <a:ext cx="1074077" cy="1189767"/>
          </a:xfrm>
          <a:prstGeom prst="line">
            <a:avLst/>
          </a:prstGeom>
          <a:noFill/>
          <a:ln w="63500">
            <a:solidFill>
              <a:schemeClr val="accent1"/>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endParaRPr lang="en-GB" sz="1400" dirty="0">
              <a:latin typeface="+mj-lt"/>
            </a:endParaRPr>
          </a:p>
        </p:txBody>
      </p:sp>
      <p:sp>
        <p:nvSpPr>
          <p:cNvPr id="37" name="Shape 71">
            <a:extLst>
              <a:ext uri="{FF2B5EF4-FFF2-40B4-BE49-F238E27FC236}">
                <a16:creationId xmlns:a16="http://schemas.microsoft.com/office/drawing/2014/main" xmlns="" id="{CD8E17EA-3ACF-4E1F-B217-2E05181031BD}"/>
              </a:ext>
            </a:extLst>
          </p:cNvPr>
          <p:cNvSpPr>
            <a:spLocks noChangeArrowheads="1"/>
          </p:cNvSpPr>
          <p:nvPr/>
        </p:nvSpPr>
        <p:spPr bwMode="auto">
          <a:xfrm>
            <a:off x="4774720" y="5107892"/>
            <a:ext cx="323853" cy="323909"/>
          </a:xfrm>
          <a:prstGeom prst="ellipse">
            <a:avLst/>
          </a:prstGeom>
          <a:solidFill>
            <a:schemeClr val="accent1"/>
          </a:solidFill>
          <a:ln w="63500">
            <a:no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8" name="Shape 104">
            <a:extLst>
              <a:ext uri="{FF2B5EF4-FFF2-40B4-BE49-F238E27FC236}">
                <a16:creationId xmlns:a16="http://schemas.microsoft.com/office/drawing/2014/main" xmlns="" id="{1431B394-E97F-4F59-B4C7-CF32FF90FD59}"/>
              </a:ext>
            </a:extLst>
          </p:cNvPr>
          <p:cNvSpPr>
            <a:spLocks noChangeArrowheads="1"/>
          </p:cNvSpPr>
          <p:nvPr/>
        </p:nvSpPr>
        <p:spPr bwMode="auto">
          <a:xfrm>
            <a:off x="5300123" y="4678338"/>
            <a:ext cx="142744" cy="142769"/>
          </a:xfrm>
          <a:prstGeom prst="ellipse">
            <a:avLst/>
          </a:prstGeom>
          <a:solidFill>
            <a:schemeClr val="accent1"/>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9" name="Shape 107">
            <a:extLst>
              <a:ext uri="{FF2B5EF4-FFF2-40B4-BE49-F238E27FC236}">
                <a16:creationId xmlns:a16="http://schemas.microsoft.com/office/drawing/2014/main" xmlns="" id="{BCBF8F6C-3883-4CBE-B4CE-A7626E3D366F}"/>
              </a:ext>
            </a:extLst>
          </p:cNvPr>
          <p:cNvSpPr>
            <a:spLocks noChangeArrowheads="1"/>
          </p:cNvSpPr>
          <p:nvPr/>
        </p:nvSpPr>
        <p:spPr bwMode="auto">
          <a:xfrm>
            <a:off x="5631310" y="4293998"/>
            <a:ext cx="142744" cy="142769"/>
          </a:xfrm>
          <a:prstGeom prst="ellipse">
            <a:avLst/>
          </a:prstGeom>
          <a:solidFill>
            <a:schemeClr val="accent1"/>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0" name="Shape 51">
            <a:extLst>
              <a:ext uri="{FF2B5EF4-FFF2-40B4-BE49-F238E27FC236}">
                <a16:creationId xmlns:a16="http://schemas.microsoft.com/office/drawing/2014/main" xmlns="" id="{D5419A5A-B4EC-48D3-BEF5-BF78B03FA1EF}"/>
              </a:ext>
            </a:extLst>
          </p:cNvPr>
          <p:cNvSpPr>
            <a:spLocks noChangeShapeType="1"/>
          </p:cNvSpPr>
          <p:nvPr/>
        </p:nvSpPr>
        <p:spPr bwMode="auto">
          <a:xfrm flipV="1">
            <a:off x="6704536" y="3959645"/>
            <a:ext cx="1074076" cy="1189767"/>
          </a:xfrm>
          <a:prstGeom prst="line">
            <a:avLst/>
          </a:prstGeom>
          <a:noFill/>
          <a:ln w="63500">
            <a:solidFill>
              <a:schemeClr val="accent2"/>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endParaRPr lang="en-GB" sz="1400" dirty="0">
              <a:latin typeface="+mj-lt"/>
            </a:endParaRPr>
          </a:p>
        </p:txBody>
      </p:sp>
      <p:sp>
        <p:nvSpPr>
          <p:cNvPr id="41" name="Shape 74">
            <a:extLst>
              <a:ext uri="{FF2B5EF4-FFF2-40B4-BE49-F238E27FC236}">
                <a16:creationId xmlns:a16="http://schemas.microsoft.com/office/drawing/2014/main" xmlns="" id="{1E461465-4417-4D21-AE8B-B2840D6902C9}"/>
              </a:ext>
            </a:extLst>
          </p:cNvPr>
          <p:cNvSpPr>
            <a:spLocks noChangeArrowheads="1"/>
          </p:cNvSpPr>
          <p:nvPr/>
        </p:nvSpPr>
        <p:spPr bwMode="auto">
          <a:xfrm>
            <a:off x="6489468" y="5107892"/>
            <a:ext cx="323853" cy="323909"/>
          </a:xfrm>
          <a:prstGeom prst="ellipse">
            <a:avLst/>
          </a:prstGeom>
          <a:solidFill>
            <a:schemeClr val="accent2"/>
          </a:solidFill>
          <a:ln w="63500">
            <a:no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2" name="Shape 110">
            <a:extLst>
              <a:ext uri="{FF2B5EF4-FFF2-40B4-BE49-F238E27FC236}">
                <a16:creationId xmlns:a16="http://schemas.microsoft.com/office/drawing/2014/main" xmlns="" id="{4D1E6C5C-80A4-4BC3-85A2-D0B53940D627}"/>
              </a:ext>
            </a:extLst>
          </p:cNvPr>
          <p:cNvSpPr>
            <a:spLocks noChangeArrowheads="1"/>
          </p:cNvSpPr>
          <p:nvPr/>
        </p:nvSpPr>
        <p:spPr bwMode="auto">
          <a:xfrm>
            <a:off x="7002227" y="4676558"/>
            <a:ext cx="142744" cy="142769"/>
          </a:xfrm>
          <a:prstGeom prst="ellipse">
            <a:avLst/>
          </a:prstGeom>
          <a:solidFill>
            <a:schemeClr val="accent2"/>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3" name="Shape 113">
            <a:extLst>
              <a:ext uri="{FF2B5EF4-FFF2-40B4-BE49-F238E27FC236}">
                <a16:creationId xmlns:a16="http://schemas.microsoft.com/office/drawing/2014/main" xmlns="" id="{8B42DB6B-3EF0-4AE3-B789-D4F76E77D4ED}"/>
              </a:ext>
            </a:extLst>
          </p:cNvPr>
          <p:cNvSpPr>
            <a:spLocks noChangeArrowheads="1"/>
          </p:cNvSpPr>
          <p:nvPr/>
        </p:nvSpPr>
        <p:spPr bwMode="auto">
          <a:xfrm>
            <a:off x="7333414" y="4292218"/>
            <a:ext cx="142744" cy="142769"/>
          </a:xfrm>
          <a:prstGeom prst="ellipse">
            <a:avLst/>
          </a:prstGeom>
          <a:solidFill>
            <a:schemeClr val="accent2"/>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4" name="Shape 51">
            <a:extLst>
              <a:ext uri="{FF2B5EF4-FFF2-40B4-BE49-F238E27FC236}">
                <a16:creationId xmlns:a16="http://schemas.microsoft.com/office/drawing/2014/main" xmlns="" id="{A2E8AD67-37A6-4240-B912-46F6F6A079C9}"/>
              </a:ext>
            </a:extLst>
          </p:cNvPr>
          <p:cNvSpPr>
            <a:spLocks noChangeShapeType="1"/>
          </p:cNvSpPr>
          <p:nvPr/>
        </p:nvSpPr>
        <p:spPr bwMode="auto">
          <a:xfrm flipV="1">
            <a:off x="8342859" y="3959645"/>
            <a:ext cx="1074076" cy="1189767"/>
          </a:xfrm>
          <a:prstGeom prst="line">
            <a:avLst/>
          </a:prstGeom>
          <a:noFill/>
          <a:ln w="63500">
            <a:solidFill>
              <a:schemeClr val="accent3"/>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endParaRPr lang="en-GB" sz="1400" dirty="0">
              <a:latin typeface="+mj-lt"/>
            </a:endParaRPr>
          </a:p>
        </p:txBody>
      </p:sp>
      <p:sp>
        <p:nvSpPr>
          <p:cNvPr id="45" name="Shape 74">
            <a:extLst>
              <a:ext uri="{FF2B5EF4-FFF2-40B4-BE49-F238E27FC236}">
                <a16:creationId xmlns:a16="http://schemas.microsoft.com/office/drawing/2014/main" xmlns="" id="{23C8A5A8-CA1E-4172-A0DB-1527757D716A}"/>
              </a:ext>
            </a:extLst>
          </p:cNvPr>
          <p:cNvSpPr>
            <a:spLocks noChangeArrowheads="1"/>
          </p:cNvSpPr>
          <p:nvPr/>
        </p:nvSpPr>
        <p:spPr bwMode="auto">
          <a:xfrm>
            <a:off x="8127792" y="5107892"/>
            <a:ext cx="323853" cy="323909"/>
          </a:xfrm>
          <a:prstGeom prst="ellipse">
            <a:avLst/>
          </a:prstGeom>
          <a:solidFill>
            <a:schemeClr val="accent3"/>
          </a:solidFill>
          <a:ln w="63500">
            <a:no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6" name="Shape 110">
            <a:extLst>
              <a:ext uri="{FF2B5EF4-FFF2-40B4-BE49-F238E27FC236}">
                <a16:creationId xmlns:a16="http://schemas.microsoft.com/office/drawing/2014/main" xmlns="" id="{F994AE28-4928-4E51-AAB8-1C92C4C97C1F}"/>
              </a:ext>
            </a:extLst>
          </p:cNvPr>
          <p:cNvSpPr>
            <a:spLocks noChangeArrowheads="1"/>
          </p:cNvSpPr>
          <p:nvPr/>
        </p:nvSpPr>
        <p:spPr bwMode="auto">
          <a:xfrm>
            <a:off x="8640551" y="4676558"/>
            <a:ext cx="142744" cy="142769"/>
          </a:xfrm>
          <a:prstGeom prst="ellipse">
            <a:avLst/>
          </a:prstGeom>
          <a:solidFill>
            <a:schemeClr val="accent3"/>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7" name="Shape 113">
            <a:extLst>
              <a:ext uri="{FF2B5EF4-FFF2-40B4-BE49-F238E27FC236}">
                <a16:creationId xmlns:a16="http://schemas.microsoft.com/office/drawing/2014/main" xmlns="" id="{2EBF7491-63EF-475A-B52C-78199E822431}"/>
              </a:ext>
            </a:extLst>
          </p:cNvPr>
          <p:cNvSpPr>
            <a:spLocks noChangeArrowheads="1"/>
          </p:cNvSpPr>
          <p:nvPr/>
        </p:nvSpPr>
        <p:spPr bwMode="auto">
          <a:xfrm>
            <a:off x="8971737" y="4292218"/>
            <a:ext cx="142744" cy="142769"/>
          </a:xfrm>
          <a:prstGeom prst="ellipse">
            <a:avLst/>
          </a:prstGeom>
          <a:solidFill>
            <a:schemeClr val="accent3"/>
          </a:solidFill>
          <a:ln>
            <a:noFill/>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8" name="Shape 53">
            <a:extLst>
              <a:ext uri="{FF2B5EF4-FFF2-40B4-BE49-F238E27FC236}">
                <a16:creationId xmlns:a16="http://schemas.microsoft.com/office/drawing/2014/main" xmlns="" id="{2E0520E7-93BF-4207-A98C-E0A6A41165FA}"/>
              </a:ext>
            </a:extLst>
          </p:cNvPr>
          <p:cNvSpPr>
            <a:spLocks noChangeArrowheads="1"/>
          </p:cNvSpPr>
          <p:nvPr/>
        </p:nvSpPr>
        <p:spPr bwMode="auto">
          <a:xfrm>
            <a:off x="7729406" y="3879509"/>
            <a:ext cx="118931" cy="118951"/>
          </a:xfrm>
          <a:prstGeom prst="ellipse">
            <a:avLst/>
          </a:prstGeom>
          <a:solidFill>
            <a:srgbClr val="FFFFFF"/>
          </a:solidFill>
          <a:ln w="63500">
            <a:solidFill>
              <a:schemeClr val="accent2"/>
            </a:solid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9" name="Shape 55">
            <a:extLst>
              <a:ext uri="{FF2B5EF4-FFF2-40B4-BE49-F238E27FC236}">
                <a16:creationId xmlns:a16="http://schemas.microsoft.com/office/drawing/2014/main" xmlns="" id="{4E5E719F-60A4-42ED-B66E-AAC8DC8289CD}"/>
              </a:ext>
            </a:extLst>
          </p:cNvPr>
          <p:cNvSpPr>
            <a:spLocks noChangeArrowheads="1"/>
          </p:cNvSpPr>
          <p:nvPr/>
        </p:nvSpPr>
        <p:spPr bwMode="auto">
          <a:xfrm>
            <a:off x="9353164" y="3879509"/>
            <a:ext cx="118931" cy="118951"/>
          </a:xfrm>
          <a:prstGeom prst="ellipse">
            <a:avLst/>
          </a:prstGeom>
          <a:solidFill>
            <a:srgbClr val="FFFFFF"/>
          </a:solidFill>
          <a:ln w="63500">
            <a:solidFill>
              <a:schemeClr val="accent3"/>
            </a:solid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50" name="Shape 66">
            <a:extLst>
              <a:ext uri="{FF2B5EF4-FFF2-40B4-BE49-F238E27FC236}">
                <a16:creationId xmlns:a16="http://schemas.microsoft.com/office/drawing/2014/main" xmlns="" id="{18AAC656-E72E-437F-ABB6-4ED779DDD047}"/>
              </a:ext>
            </a:extLst>
          </p:cNvPr>
          <p:cNvSpPr>
            <a:spLocks noChangeArrowheads="1"/>
          </p:cNvSpPr>
          <p:nvPr/>
        </p:nvSpPr>
        <p:spPr bwMode="auto">
          <a:xfrm>
            <a:off x="6039592" y="3879509"/>
            <a:ext cx="118931" cy="118951"/>
          </a:xfrm>
          <a:prstGeom prst="ellipse">
            <a:avLst/>
          </a:prstGeom>
          <a:solidFill>
            <a:srgbClr val="FFFFFF"/>
          </a:solidFill>
          <a:ln w="63500">
            <a:solidFill>
              <a:schemeClr val="accent4"/>
            </a:solidFill>
            <a:miter lim="400000"/>
            <a:headEnd/>
            <a:tailEnd/>
          </a:ln>
        </p:spPr>
        <p:txBody>
          <a:bodyPr lIns="19050" tIns="19050" rIns="19050" bIns="1905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GB" altLang="ru-RU" sz="1400" dirty="0">
              <a:solidFill>
                <a:srgbClr val="FFFFFF"/>
              </a:solidFill>
              <a:latin typeface="+mj-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51" name="Треугольник 211">
            <a:extLst>
              <a:ext uri="{FF2B5EF4-FFF2-40B4-BE49-F238E27FC236}">
                <a16:creationId xmlns:a16="http://schemas.microsoft.com/office/drawing/2014/main" xmlns="" id="{AA6F2473-1BC7-4E20-A8AF-D0153AC580CD}"/>
              </a:ext>
            </a:extLst>
          </p:cNvPr>
          <p:cNvSpPr/>
          <p:nvPr/>
        </p:nvSpPr>
        <p:spPr bwMode="auto">
          <a:xfrm rot="5400000">
            <a:off x="9831659" y="3696543"/>
            <a:ext cx="230424" cy="485286"/>
          </a:xfrm>
          <a:prstGeom prst="triangle">
            <a:avLst/>
          </a:prstGeom>
          <a:solidFill>
            <a:schemeClr val="accent4"/>
          </a:solidFill>
          <a:ln w="12700" cap="flat" cmpd="sng" algn="ctr">
            <a:noFill/>
            <a:prstDash val="solid"/>
            <a:miter lim="400000"/>
            <a:headEnd type="none" w="med" len="med"/>
            <a:tailEnd type="none" w="med" len="med"/>
          </a:ln>
          <a:effectLst/>
        </p:spPr>
        <p:txBody>
          <a:bodyPr vert="horz" wrap="square" lIns="14287" tIns="14287" rIns="14287" bIns="14287" numCol="1" rtlCol="0" anchor="ctr" anchorCtr="0" compatLnSpc="1">
            <a:prstTxWarp prst="textNoShape">
              <a:avLst/>
            </a:prstTxWarp>
            <a:spAutoFit/>
          </a:bodyPr>
          <a:lstStyle/>
          <a:p>
            <a:pPr defTabSz="309552" fontAlgn="base" hangingPunct="0">
              <a:spcBef>
                <a:spcPct val="0"/>
              </a:spcBef>
              <a:spcAft>
                <a:spcPct val="0"/>
              </a:spcAft>
            </a:pPr>
            <a:endParaRPr lang="en-GB" sz="1400" dirty="0">
              <a:solidFill>
                <a:srgbClr val="74808C"/>
              </a:solidFill>
              <a:latin typeface="+mj-lt"/>
              <a:ea typeface="Roboto Light" panose="02000000000000000000" pitchFamily="2" charset="0"/>
              <a:cs typeface="Poppins" charset="0"/>
              <a:sym typeface="Poppins" charset="0"/>
            </a:endParaRPr>
          </a:p>
        </p:txBody>
      </p:sp>
      <p:sp>
        <p:nvSpPr>
          <p:cNvPr id="52" name="TextBox 88">
            <a:extLst>
              <a:ext uri="{FF2B5EF4-FFF2-40B4-BE49-F238E27FC236}">
                <a16:creationId xmlns:a16="http://schemas.microsoft.com/office/drawing/2014/main" xmlns="" id="{58B3F037-C3AB-4A4D-82AC-CE1822A19D65}"/>
              </a:ext>
            </a:extLst>
          </p:cNvPr>
          <p:cNvSpPr txBox="1"/>
          <p:nvPr/>
        </p:nvSpPr>
        <p:spPr>
          <a:xfrm>
            <a:off x="4783939" y="2468722"/>
            <a:ext cx="276038" cy="307777"/>
          </a:xfrm>
          <a:prstGeom prst="rect">
            <a:avLst/>
          </a:prstGeom>
          <a:noFill/>
        </p:spPr>
        <p:txBody>
          <a:bodyPr wrap="none" rtlCol="0">
            <a:spAutoFit/>
          </a:bodyPr>
          <a:lstStyle/>
          <a:p>
            <a:pPr algn="ctr"/>
            <a:r>
              <a:rPr lang="en-GB" sz="1400" b="1" dirty="0">
                <a:solidFill>
                  <a:schemeClr val="bg1"/>
                </a:solidFill>
                <a:latin typeface="+mj-lt"/>
              </a:rPr>
              <a:t>1</a:t>
            </a:r>
          </a:p>
        </p:txBody>
      </p:sp>
      <p:sp>
        <p:nvSpPr>
          <p:cNvPr id="53" name="TextBox 89">
            <a:extLst>
              <a:ext uri="{FF2B5EF4-FFF2-40B4-BE49-F238E27FC236}">
                <a16:creationId xmlns:a16="http://schemas.microsoft.com/office/drawing/2014/main" xmlns="" id="{0C42E1A1-0353-4C0C-8DF9-3446159852DD}"/>
              </a:ext>
            </a:extLst>
          </p:cNvPr>
          <p:cNvSpPr txBox="1"/>
          <p:nvPr/>
        </p:nvSpPr>
        <p:spPr>
          <a:xfrm>
            <a:off x="6460151" y="2468722"/>
            <a:ext cx="276038" cy="307777"/>
          </a:xfrm>
          <a:prstGeom prst="rect">
            <a:avLst/>
          </a:prstGeom>
          <a:noFill/>
        </p:spPr>
        <p:txBody>
          <a:bodyPr wrap="none" rtlCol="0">
            <a:spAutoFit/>
          </a:bodyPr>
          <a:lstStyle/>
          <a:p>
            <a:pPr algn="ctr"/>
            <a:r>
              <a:rPr lang="en-GB" sz="1400" b="1" dirty="0">
                <a:solidFill>
                  <a:schemeClr val="bg1"/>
                </a:solidFill>
                <a:latin typeface="+mj-lt"/>
              </a:rPr>
              <a:t>3</a:t>
            </a:r>
          </a:p>
        </p:txBody>
      </p:sp>
      <p:sp>
        <p:nvSpPr>
          <p:cNvPr id="54" name="TextBox 90">
            <a:extLst>
              <a:ext uri="{FF2B5EF4-FFF2-40B4-BE49-F238E27FC236}">
                <a16:creationId xmlns:a16="http://schemas.microsoft.com/office/drawing/2014/main" xmlns="" id="{CEADA3B0-B862-46DF-A936-AEECE6DA2E80}"/>
              </a:ext>
            </a:extLst>
          </p:cNvPr>
          <p:cNvSpPr txBox="1"/>
          <p:nvPr/>
        </p:nvSpPr>
        <p:spPr>
          <a:xfrm>
            <a:off x="8081605" y="2468722"/>
            <a:ext cx="276038" cy="307777"/>
          </a:xfrm>
          <a:prstGeom prst="rect">
            <a:avLst/>
          </a:prstGeom>
          <a:noFill/>
        </p:spPr>
        <p:txBody>
          <a:bodyPr wrap="none" rtlCol="0">
            <a:spAutoFit/>
          </a:bodyPr>
          <a:lstStyle/>
          <a:p>
            <a:pPr algn="ctr"/>
            <a:r>
              <a:rPr lang="en-GB" sz="1400" b="1" dirty="0">
                <a:solidFill>
                  <a:schemeClr val="bg1"/>
                </a:solidFill>
                <a:latin typeface="+mj-lt"/>
              </a:rPr>
              <a:t>5</a:t>
            </a:r>
          </a:p>
        </p:txBody>
      </p:sp>
      <p:sp>
        <p:nvSpPr>
          <p:cNvPr id="55" name="TextBox 95">
            <a:extLst>
              <a:ext uri="{FF2B5EF4-FFF2-40B4-BE49-F238E27FC236}">
                <a16:creationId xmlns:a16="http://schemas.microsoft.com/office/drawing/2014/main" xmlns="" id="{EABA3E21-3EB7-4DD3-8A2B-D4786A055CDF}"/>
              </a:ext>
            </a:extLst>
          </p:cNvPr>
          <p:cNvSpPr txBox="1"/>
          <p:nvPr/>
        </p:nvSpPr>
        <p:spPr>
          <a:xfrm>
            <a:off x="4798627" y="5160194"/>
            <a:ext cx="276038" cy="307777"/>
          </a:xfrm>
          <a:prstGeom prst="rect">
            <a:avLst/>
          </a:prstGeom>
          <a:noFill/>
        </p:spPr>
        <p:txBody>
          <a:bodyPr wrap="none" rtlCol="0">
            <a:spAutoFit/>
          </a:bodyPr>
          <a:lstStyle/>
          <a:p>
            <a:pPr algn="ctr"/>
            <a:r>
              <a:rPr lang="en-GB" sz="1400" b="1" dirty="0">
                <a:solidFill>
                  <a:schemeClr val="bg1"/>
                </a:solidFill>
                <a:latin typeface="+mj-lt"/>
              </a:rPr>
              <a:t>2</a:t>
            </a:r>
          </a:p>
        </p:txBody>
      </p:sp>
      <p:sp>
        <p:nvSpPr>
          <p:cNvPr id="56" name="TextBox 96">
            <a:extLst>
              <a:ext uri="{FF2B5EF4-FFF2-40B4-BE49-F238E27FC236}">
                <a16:creationId xmlns:a16="http://schemas.microsoft.com/office/drawing/2014/main" xmlns="" id="{CBF37B62-8899-45EA-A488-FC4312B24601}"/>
              </a:ext>
            </a:extLst>
          </p:cNvPr>
          <p:cNvSpPr txBox="1"/>
          <p:nvPr/>
        </p:nvSpPr>
        <p:spPr>
          <a:xfrm>
            <a:off x="6513376" y="5160194"/>
            <a:ext cx="276038" cy="307777"/>
          </a:xfrm>
          <a:prstGeom prst="rect">
            <a:avLst/>
          </a:prstGeom>
          <a:noFill/>
        </p:spPr>
        <p:txBody>
          <a:bodyPr wrap="none" rtlCol="0">
            <a:spAutoFit/>
          </a:bodyPr>
          <a:lstStyle/>
          <a:p>
            <a:pPr algn="ctr"/>
            <a:r>
              <a:rPr lang="en-GB" sz="1400" b="1" dirty="0">
                <a:solidFill>
                  <a:schemeClr val="bg1"/>
                </a:solidFill>
                <a:latin typeface="+mj-lt"/>
              </a:rPr>
              <a:t>4</a:t>
            </a:r>
          </a:p>
        </p:txBody>
      </p:sp>
      <p:sp>
        <p:nvSpPr>
          <p:cNvPr id="57" name="TextBox 97">
            <a:extLst>
              <a:ext uri="{FF2B5EF4-FFF2-40B4-BE49-F238E27FC236}">
                <a16:creationId xmlns:a16="http://schemas.microsoft.com/office/drawing/2014/main" xmlns="" id="{A3BFB2A3-8931-4EBC-B6FD-FF748E60BF9F}"/>
              </a:ext>
            </a:extLst>
          </p:cNvPr>
          <p:cNvSpPr txBox="1"/>
          <p:nvPr/>
        </p:nvSpPr>
        <p:spPr>
          <a:xfrm>
            <a:off x="8151699" y="5160194"/>
            <a:ext cx="276038" cy="307777"/>
          </a:xfrm>
          <a:prstGeom prst="rect">
            <a:avLst/>
          </a:prstGeom>
          <a:noFill/>
        </p:spPr>
        <p:txBody>
          <a:bodyPr wrap="none" rtlCol="0">
            <a:spAutoFit/>
          </a:bodyPr>
          <a:lstStyle/>
          <a:p>
            <a:pPr algn="ctr"/>
            <a:r>
              <a:rPr lang="en-GB" sz="1400" b="1" dirty="0">
                <a:solidFill>
                  <a:schemeClr val="bg1"/>
                </a:solidFill>
                <a:latin typeface="+mj-lt"/>
              </a:rPr>
              <a:t>6</a:t>
            </a:r>
          </a:p>
        </p:txBody>
      </p:sp>
      <p:sp>
        <p:nvSpPr>
          <p:cNvPr id="58" name="Subtitle 2">
            <a:extLst>
              <a:ext uri="{FF2B5EF4-FFF2-40B4-BE49-F238E27FC236}">
                <a16:creationId xmlns:a16="http://schemas.microsoft.com/office/drawing/2014/main" xmlns="" id="{BEF8DA72-5234-45A6-9BAE-BAB8194E79D1}"/>
              </a:ext>
            </a:extLst>
          </p:cNvPr>
          <p:cNvSpPr txBox="1">
            <a:spLocks/>
          </p:cNvSpPr>
          <p:nvPr/>
        </p:nvSpPr>
        <p:spPr>
          <a:xfrm>
            <a:off x="5583995" y="2822937"/>
            <a:ext cx="1276085" cy="575743"/>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Nuevo competidor con</a:t>
            </a:r>
            <a:br>
              <a:rPr lang="en-GB" sz="1400" dirty="0">
                <a:solidFill>
                  <a:schemeClr val="tx1"/>
                </a:solidFill>
                <a:latin typeface="+mj-lt"/>
                <a:ea typeface="Open Sans Light" panose="020B0306030504020204" pitchFamily="34" charset="0"/>
                <a:cs typeface="Open Sans Light" panose="020B0306030504020204" pitchFamily="34" charset="0"/>
              </a:rPr>
            </a:br>
            <a:r>
              <a:rPr lang="en-GB" sz="1400" dirty="0">
                <a:solidFill>
                  <a:schemeClr val="tx1"/>
                </a:solidFill>
                <a:latin typeface="+mj-lt"/>
                <a:ea typeface="Open Sans Light" panose="020B0306030504020204" pitchFamily="34" charset="0"/>
                <a:cs typeface="Open Sans Light" panose="020B0306030504020204" pitchFamily="34" charset="0"/>
              </a:rPr>
              <a:t>nueva tecnología</a:t>
            </a:r>
          </a:p>
        </p:txBody>
      </p:sp>
      <p:sp>
        <p:nvSpPr>
          <p:cNvPr id="59" name="Subtitle 2">
            <a:extLst>
              <a:ext uri="{FF2B5EF4-FFF2-40B4-BE49-F238E27FC236}">
                <a16:creationId xmlns:a16="http://schemas.microsoft.com/office/drawing/2014/main" xmlns="" id="{5274440E-A056-44C6-BC70-5E4817528D68}"/>
              </a:ext>
            </a:extLst>
          </p:cNvPr>
          <p:cNvSpPr txBox="1">
            <a:spLocks/>
          </p:cNvSpPr>
          <p:nvPr/>
        </p:nvSpPr>
        <p:spPr>
          <a:xfrm>
            <a:off x="5989107" y="3404956"/>
            <a:ext cx="1276085" cy="396207"/>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Nuevo cliente</a:t>
            </a:r>
            <a:br>
              <a:rPr lang="en-GB" sz="1400" dirty="0">
                <a:solidFill>
                  <a:schemeClr val="tx1"/>
                </a:solidFill>
                <a:latin typeface="+mj-lt"/>
                <a:ea typeface="Open Sans Light" panose="020B0306030504020204" pitchFamily="34" charset="0"/>
                <a:cs typeface="Open Sans Light" panose="020B0306030504020204" pitchFamily="34" charset="0"/>
              </a:rPr>
            </a:br>
            <a:r>
              <a:rPr lang="en-GB" sz="1400" dirty="0" err="1">
                <a:solidFill>
                  <a:schemeClr val="tx1"/>
                </a:solidFill>
                <a:latin typeface="+mj-lt"/>
                <a:ea typeface="Open Sans Light" panose="020B0306030504020204" pitchFamily="34" charset="0"/>
                <a:cs typeface="Open Sans Light" panose="020B0306030504020204" pitchFamily="34" charset="0"/>
              </a:rPr>
              <a:t>Comportamiento</a:t>
            </a:r>
            <a:endParaRPr lang="en-GB" sz="1400" dirty="0">
              <a:solidFill>
                <a:schemeClr val="tx1"/>
              </a:solidFill>
              <a:latin typeface="+mj-lt"/>
              <a:ea typeface="Open Sans Light" panose="020B0306030504020204" pitchFamily="34" charset="0"/>
              <a:cs typeface="Open Sans Light" panose="020B0306030504020204" pitchFamily="34" charset="0"/>
            </a:endParaRPr>
          </a:p>
        </p:txBody>
      </p:sp>
      <p:sp>
        <p:nvSpPr>
          <p:cNvPr id="60" name="Subtitle 2">
            <a:extLst>
              <a:ext uri="{FF2B5EF4-FFF2-40B4-BE49-F238E27FC236}">
                <a16:creationId xmlns:a16="http://schemas.microsoft.com/office/drawing/2014/main" xmlns="" id="{51FEF53D-577C-478E-9C4F-A84E7A7811EE}"/>
              </a:ext>
            </a:extLst>
          </p:cNvPr>
          <p:cNvSpPr txBox="1">
            <a:spLocks/>
          </p:cNvSpPr>
          <p:nvPr/>
        </p:nvSpPr>
        <p:spPr>
          <a:xfrm>
            <a:off x="7251601" y="2903509"/>
            <a:ext cx="1276085" cy="396207"/>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No hay cambios</a:t>
            </a:r>
            <a:br>
              <a:rPr lang="en-GB" sz="1400" dirty="0">
                <a:solidFill>
                  <a:schemeClr val="tx1"/>
                </a:solidFill>
                <a:latin typeface="+mj-lt"/>
                <a:ea typeface="Open Sans Light" panose="020B0306030504020204" pitchFamily="34" charset="0"/>
                <a:cs typeface="Open Sans Light" panose="020B0306030504020204" pitchFamily="34" charset="0"/>
              </a:rPr>
            </a:br>
            <a:r>
              <a:rPr lang="en-GB" sz="1400" dirty="0">
                <a:solidFill>
                  <a:schemeClr val="tx1"/>
                </a:solidFill>
                <a:latin typeface="+mj-lt"/>
                <a:ea typeface="Open Sans Light" panose="020B0306030504020204" pitchFamily="34" charset="0"/>
                <a:cs typeface="Open Sans Light" panose="020B0306030504020204" pitchFamily="34" charset="0"/>
              </a:rPr>
              <a:t>Gestión</a:t>
            </a:r>
          </a:p>
        </p:txBody>
      </p:sp>
      <p:sp>
        <p:nvSpPr>
          <p:cNvPr id="61" name="Subtitle 2">
            <a:extLst>
              <a:ext uri="{FF2B5EF4-FFF2-40B4-BE49-F238E27FC236}">
                <a16:creationId xmlns:a16="http://schemas.microsoft.com/office/drawing/2014/main" xmlns="" id="{5F9C41DA-5CE9-4483-883E-90E0DC931DA4}"/>
              </a:ext>
            </a:extLst>
          </p:cNvPr>
          <p:cNvSpPr txBox="1">
            <a:spLocks/>
          </p:cNvSpPr>
          <p:nvPr/>
        </p:nvSpPr>
        <p:spPr>
          <a:xfrm>
            <a:off x="7513389" y="3300317"/>
            <a:ext cx="1276085" cy="396207"/>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No hay control de proyectos</a:t>
            </a:r>
          </a:p>
        </p:txBody>
      </p:sp>
      <p:sp>
        <p:nvSpPr>
          <p:cNvPr id="62" name="Subtitle 2">
            <a:extLst>
              <a:ext uri="{FF2B5EF4-FFF2-40B4-BE49-F238E27FC236}">
                <a16:creationId xmlns:a16="http://schemas.microsoft.com/office/drawing/2014/main" xmlns="" id="{6E2299DD-0E0D-415E-A721-38B3077627D8}"/>
              </a:ext>
            </a:extLst>
          </p:cNvPr>
          <p:cNvSpPr txBox="1">
            <a:spLocks/>
          </p:cNvSpPr>
          <p:nvPr/>
        </p:nvSpPr>
        <p:spPr>
          <a:xfrm>
            <a:off x="8750787" y="3002473"/>
            <a:ext cx="1276085" cy="21667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Desconocimiento de la I+D</a:t>
            </a:r>
          </a:p>
        </p:txBody>
      </p:sp>
      <p:sp>
        <p:nvSpPr>
          <p:cNvPr id="63" name="Subtitle 2">
            <a:extLst>
              <a:ext uri="{FF2B5EF4-FFF2-40B4-BE49-F238E27FC236}">
                <a16:creationId xmlns:a16="http://schemas.microsoft.com/office/drawing/2014/main" xmlns="" id="{9B356A06-468E-4DF4-A897-3CAB3B12D15A}"/>
              </a:ext>
            </a:extLst>
          </p:cNvPr>
          <p:cNvSpPr txBox="1">
            <a:spLocks/>
          </p:cNvSpPr>
          <p:nvPr/>
        </p:nvSpPr>
        <p:spPr>
          <a:xfrm>
            <a:off x="9099223" y="3300317"/>
            <a:ext cx="1503554" cy="396207"/>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Falta de estudio de mercado</a:t>
            </a:r>
          </a:p>
        </p:txBody>
      </p:sp>
      <p:sp>
        <p:nvSpPr>
          <p:cNvPr id="64" name="Subtitle 2">
            <a:extLst>
              <a:ext uri="{FF2B5EF4-FFF2-40B4-BE49-F238E27FC236}">
                <a16:creationId xmlns:a16="http://schemas.microsoft.com/office/drawing/2014/main" xmlns="" id="{07114726-394D-4EC4-AA54-49639687091A}"/>
              </a:ext>
            </a:extLst>
          </p:cNvPr>
          <p:cNvSpPr txBox="1">
            <a:spLocks/>
          </p:cNvSpPr>
          <p:nvPr/>
        </p:nvSpPr>
        <p:spPr>
          <a:xfrm>
            <a:off x="5965400" y="4034480"/>
            <a:ext cx="1495500" cy="75527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estructura no se corresponde con </a:t>
            </a:r>
            <a:br>
              <a:rPr lang="en-GB" sz="1400" dirty="0">
                <a:solidFill>
                  <a:schemeClr val="tx1"/>
                </a:solidFill>
                <a:latin typeface="+mj-lt"/>
                <a:ea typeface="Open Sans Light" panose="020B0306030504020204" pitchFamily="34" charset="0"/>
                <a:cs typeface="Open Sans Light" panose="020B0306030504020204" pitchFamily="34" charset="0"/>
              </a:rPr>
            </a:br>
            <a:r>
              <a:rPr lang="en-GB" sz="1400" dirty="0">
                <a:solidFill>
                  <a:schemeClr val="tx1"/>
                </a:solidFill>
                <a:latin typeface="+mj-lt"/>
                <a:ea typeface="Open Sans Light" panose="020B0306030504020204" pitchFamily="34" charset="0"/>
                <a:cs typeface="Open Sans Light" panose="020B0306030504020204" pitchFamily="34" charset="0"/>
              </a:rPr>
              <a:t>corresponde a la estructura de</a:t>
            </a:r>
            <a:br>
              <a:rPr lang="en-GB" sz="1400" dirty="0">
                <a:solidFill>
                  <a:schemeClr val="tx1"/>
                </a:solidFill>
                <a:latin typeface="+mj-lt"/>
                <a:ea typeface="Open Sans Light" panose="020B0306030504020204" pitchFamily="34" charset="0"/>
                <a:cs typeface="Open Sans Light" panose="020B0306030504020204" pitchFamily="34" charset="0"/>
              </a:rPr>
            </a:br>
            <a:r>
              <a:rPr lang="en-GB" sz="1400" dirty="0">
                <a:solidFill>
                  <a:schemeClr val="tx1"/>
                </a:solidFill>
                <a:latin typeface="+mj-lt"/>
                <a:ea typeface="Open Sans Light" panose="020B0306030504020204" pitchFamily="34" charset="0"/>
                <a:cs typeface="Open Sans Light" panose="020B0306030504020204" pitchFamily="34" charset="0"/>
              </a:rPr>
              <a:t>Gestión de proyectos</a:t>
            </a:r>
          </a:p>
        </p:txBody>
      </p:sp>
      <p:sp>
        <p:nvSpPr>
          <p:cNvPr id="65" name="Subtitle 2">
            <a:extLst>
              <a:ext uri="{FF2B5EF4-FFF2-40B4-BE49-F238E27FC236}">
                <a16:creationId xmlns:a16="http://schemas.microsoft.com/office/drawing/2014/main" xmlns="" id="{CF34889F-C1D3-4F33-87F4-CFF4CD7F1F4B}"/>
              </a:ext>
            </a:extLst>
          </p:cNvPr>
          <p:cNvSpPr txBox="1">
            <a:spLocks/>
          </p:cNvSpPr>
          <p:nvPr/>
        </p:nvSpPr>
        <p:spPr>
          <a:xfrm>
            <a:off x="7538559" y="4173525"/>
            <a:ext cx="1276085" cy="396207"/>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Falta de motivación</a:t>
            </a:r>
          </a:p>
        </p:txBody>
      </p:sp>
      <p:sp>
        <p:nvSpPr>
          <p:cNvPr id="66" name="Subtitle 2">
            <a:extLst>
              <a:ext uri="{FF2B5EF4-FFF2-40B4-BE49-F238E27FC236}">
                <a16:creationId xmlns:a16="http://schemas.microsoft.com/office/drawing/2014/main" xmlns="" id="{D18F8E5C-E32E-4744-AB75-CA4C85E32713}"/>
              </a:ext>
            </a:extLst>
          </p:cNvPr>
          <p:cNvSpPr txBox="1">
            <a:spLocks/>
          </p:cNvSpPr>
          <p:nvPr/>
        </p:nvSpPr>
        <p:spPr>
          <a:xfrm>
            <a:off x="9259356" y="4166483"/>
            <a:ext cx="1503554" cy="575743"/>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No hay normas para la gestión de la calidad</a:t>
            </a:r>
          </a:p>
        </p:txBody>
      </p:sp>
      <p:sp>
        <p:nvSpPr>
          <p:cNvPr id="67" name="Subtitle 2">
            <a:extLst>
              <a:ext uri="{FF2B5EF4-FFF2-40B4-BE49-F238E27FC236}">
                <a16:creationId xmlns:a16="http://schemas.microsoft.com/office/drawing/2014/main" xmlns="" id="{93447DE2-30E6-45B4-8614-48D13D8A1A7D}"/>
              </a:ext>
            </a:extLst>
          </p:cNvPr>
          <p:cNvSpPr txBox="1">
            <a:spLocks/>
          </p:cNvSpPr>
          <p:nvPr/>
        </p:nvSpPr>
        <p:spPr>
          <a:xfrm>
            <a:off x="5487288" y="4814630"/>
            <a:ext cx="1276085" cy="575743"/>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Contradicción entre deberes y poder</a:t>
            </a:r>
          </a:p>
        </p:txBody>
      </p:sp>
      <p:sp>
        <p:nvSpPr>
          <p:cNvPr id="68" name="Subtitle 2">
            <a:extLst>
              <a:ext uri="{FF2B5EF4-FFF2-40B4-BE49-F238E27FC236}">
                <a16:creationId xmlns:a16="http://schemas.microsoft.com/office/drawing/2014/main" xmlns="" id="{7CFC8B98-B5DD-4C2A-9ECC-4D44859F3232}"/>
              </a:ext>
            </a:extLst>
          </p:cNvPr>
          <p:cNvSpPr txBox="1">
            <a:spLocks/>
          </p:cNvSpPr>
          <p:nvPr/>
        </p:nvSpPr>
        <p:spPr>
          <a:xfrm>
            <a:off x="7193722" y="4662926"/>
            <a:ext cx="1276085" cy="21667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Falta de formación</a:t>
            </a:r>
          </a:p>
        </p:txBody>
      </p:sp>
      <p:sp>
        <p:nvSpPr>
          <p:cNvPr id="69" name="Subtitle 2">
            <a:extLst>
              <a:ext uri="{FF2B5EF4-FFF2-40B4-BE49-F238E27FC236}">
                <a16:creationId xmlns:a16="http://schemas.microsoft.com/office/drawing/2014/main" xmlns="" id="{857FF516-19EA-4DA8-928D-1BEA59BA3360}"/>
              </a:ext>
            </a:extLst>
          </p:cNvPr>
          <p:cNvSpPr txBox="1">
            <a:spLocks/>
          </p:cNvSpPr>
          <p:nvPr/>
        </p:nvSpPr>
        <p:spPr>
          <a:xfrm>
            <a:off x="8786223" y="4798164"/>
            <a:ext cx="1276085" cy="396207"/>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dirty="0">
                <a:solidFill>
                  <a:schemeClr val="tx1"/>
                </a:solidFill>
                <a:latin typeface="+mj-lt"/>
                <a:ea typeface="Open Sans Light" panose="020B0306030504020204" pitchFamily="34" charset="0"/>
                <a:cs typeface="Open Sans Light" panose="020B0306030504020204" pitchFamily="34" charset="0"/>
              </a:rPr>
              <a:t>No hay control de procesos</a:t>
            </a:r>
          </a:p>
        </p:txBody>
      </p:sp>
      <p:sp>
        <p:nvSpPr>
          <p:cNvPr id="70" name="TextBox 110">
            <a:extLst>
              <a:ext uri="{FF2B5EF4-FFF2-40B4-BE49-F238E27FC236}">
                <a16:creationId xmlns:a16="http://schemas.microsoft.com/office/drawing/2014/main" xmlns="" id="{FA1E9DF6-D7FF-404B-9887-D5D2ACF8F8D8}"/>
              </a:ext>
            </a:extLst>
          </p:cNvPr>
          <p:cNvSpPr txBox="1"/>
          <p:nvPr/>
        </p:nvSpPr>
        <p:spPr>
          <a:xfrm>
            <a:off x="5157753" y="2316786"/>
            <a:ext cx="1107676" cy="523220"/>
          </a:xfrm>
          <a:prstGeom prst="rect">
            <a:avLst/>
          </a:prstGeom>
          <a:noFill/>
        </p:spPr>
        <p:txBody>
          <a:bodyPr wrap="none" rtlCol="0" anchor="ctr" anchorCtr="0">
            <a:spAutoFit/>
          </a:bodyPr>
          <a:lstStyle/>
          <a:p>
            <a:r>
              <a:rPr lang="en-GB" sz="1400" dirty="0">
                <a:solidFill>
                  <a:schemeClr val="tx2"/>
                </a:solidFill>
                <a:latin typeface="+mj-lt"/>
                <a:ea typeface="League Spartan" charset="0"/>
                <a:cs typeface="Poppins" pitchFamily="2" charset="77"/>
              </a:rPr>
              <a:t>Exterior</a:t>
            </a:r>
            <a:br>
              <a:rPr lang="en-GB" sz="1400" dirty="0">
                <a:solidFill>
                  <a:schemeClr val="tx2"/>
                </a:solidFill>
                <a:latin typeface="+mj-lt"/>
                <a:ea typeface="League Spartan" charset="0"/>
                <a:cs typeface="Poppins" pitchFamily="2" charset="77"/>
              </a:rPr>
            </a:br>
            <a:r>
              <a:rPr lang="en-GB" sz="1400" dirty="0">
                <a:solidFill>
                  <a:schemeClr val="tx2"/>
                </a:solidFill>
                <a:latin typeface="+mj-lt"/>
                <a:ea typeface="League Spartan" charset="0"/>
                <a:cs typeface="Poppins" pitchFamily="2" charset="77"/>
              </a:rPr>
              <a:t>Medio ambiente</a:t>
            </a:r>
          </a:p>
        </p:txBody>
      </p:sp>
      <p:sp>
        <p:nvSpPr>
          <p:cNvPr id="71" name="TextBox 111">
            <a:extLst>
              <a:ext uri="{FF2B5EF4-FFF2-40B4-BE49-F238E27FC236}">
                <a16:creationId xmlns:a16="http://schemas.microsoft.com/office/drawing/2014/main" xmlns="" id="{50AD3D64-BA7E-4855-AB96-B2398EAAAF4C}"/>
              </a:ext>
            </a:extLst>
          </p:cNvPr>
          <p:cNvSpPr txBox="1"/>
          <p:nvPr/>
        </p:nvSpPr>
        <p:spPr>
          <a:xfrm>
            <a:off x="6838220" y="2316786"/>
            <a:ext cx="1153008" cy="523220"/>
          </a:xfrm>
          <a:prstGeom prst="rect">
            <a:avLst/>
          </a:prstGeom>
          <a:noFill/>
        </p:spPr>
        <p:txBody>
          <a:bodyPr wrap="none" rtlCol="0" anchor="ctr" anchorCtr="0">
            <a:spAutoFit/>
          </a:bodyPr>
          <a:lstStyle/>
          <a:p>
            <a:r>
              <a:rPr lang="en-GB" sz="1400" dirty="0">
                <a:solidFill>
                  <a:schemeClr val="tx2"/>
                </a:solidFill>
                <a:latin typeface="+mj-lt"/>
                <a:ea typeface="League Spartan" charset="0"/>
                <a:cs typeface="Poppins" pitchFamily="2" charset="77"/>
              </a:rPr>
              <a:t>Proyecto</a:t>
            </a:r>
            <a:br>
              <a:rPr lang="en-GB" sz="1400" dirty="0">
                <a:solidFill>
                  <a:schemeClr val="tx2"/>
                </a:solidFill>
                <a:latin typeface="+mj-lt"/>
                <a:ea typeface="League Spartan" charset="0"/>
                <a:cs typeface="Poppins" pitchFamily="2" charset="77"/>
              </a:rPr>
            </a:br>
            <a:r>
              <a:rPr lang="en-GB" sz="1400" dirty="0">
                <a:solidFill>
                  <a:schemeClr val="tx2"/>
                </a:solidFill>
                <a:latin typeface="+mj-lt"/>
                <a:ea typeface="League Spartan" charset="0"/>
                <a:cs typeface="Poppins" pitchFamily="2" charset="77"/>
              </a:rPr>
              <a:t>Gestión</a:t>
            </a:r>
          </a:p>
        </p:txBody>
      </p:sp>
      <p:sp>
        <p:nvSpPr>
          <p:cNvPr id="72" name="TextBox 112">
            <a:extLst>
              <a:ext uri="{FF2B5EF4-FFF2-40B4-BE49-F238E27FC236}">
                <a16:creationId xmlns:a16="http://schemas.microsoft.com/office/drawing/2014/main" xmlns="" id="{3AA38C0C-0FE6-4290-BD46-90DB9BB8A62F}"/>
              </a:ext>
            </a:extLst>
          </p:cNvPr>
          <p:cNvSpPr txBox="1"/>
          <p:nvPr/>
        </p:nvSpPr>
        <p:spPr>
          <a:xfrm>
            <a:off x="8456580" y="2424507"/>
            <a:ext cx="1153008" cy="307777"/>
          </a:xfrm>
          <a:prstGeom prst="rect">
            <a:avLst/>
          </a:prstGeom>
          <a:noFill/>
        </p:spPr>
        <p:txBody>
          <a:bodyPr wrap="none" rtlCol="0" anchor="ctr" anchorCtr="0">
            <a:spAutoFit/>
          </a:bodyPr>
          <a:lstStyle/>
          <a:p>
            <a:r>
              <a:rPr lang="en-GB" sz="1400" dirty="0">
                <a:solidFill>
                  <a:schemeClr val="tx2"/>
                </a:solidFill>
                <a:latin typeface="+mj-lt"/>
                <a:ea typeface="League Spartan" charset="0"/>
                <a:cs typeface="Poppins" pitchFamily="2" charset="77"/>
              </a:rPr>
              <a:t>Gestión</a:t>
            </a:r>
          </a:p>
        </p:txBody>
      </p:sp>
      <p:sp>
        <p:nvSpPr>
          <p:cNvPr id="73" name="TextBox 113">
            <a:extLst>
              <a:ext uri="{FF2B5EF4-FFF2-40B4-BE49-F238E27FC236}">
                <a16:creationId xmlns:a16="http://schemas.microsoft.com/office/drawing/2014/main" xmlns="" id="{8272BD50-F3B7-44B7-888C-9F3774F9AAC8}"/>
              </a:ext>
            </a:extLst>
          </p:cNvPr>
          <p:cNvSpPr txBox="1"/>
          <p:nvPr/>
        </p:nvSpPr>
        <p:spPr>
          <a:xfrm>
            <a:off x="5187598" y="5319127"/>
            <a:ext cx="858505" cy="307777"/>
          </a:xfrm>
          <a:prstGeom prst="rect">
            <a:avLst/>
          </a:prstGeom>
          <a:noFill/>
        </p:spPr>
        <p:txBody>
          <a:bodyPr wrap="none" rtlCol="0" anchor="ctr" anchorCtr="0">
            <a:spAutoFit/>
          </a:bodyPr>
          <a:lstStyle/>
          <a:p>
            <a:r>
              <a:rPr lang="en-GB" sz="1400" dirty="0">
                <a:solidFill>
                  <a:schemeClr val="tx2"/>
                </a:solidFill>
                <a:latin typeface="+mj-lt"/>
                <a:ea typeface="League Spartan" charset="0"/>
                <a:cs typeface="Poppins" pitchFamily="2" charset="77"/>
              </a:rPr>
              <a:t>Estructura</a:t>
            </a:r>
          </a:p>
        </p:txBody>
      </p:sp>
      <p:sp>
        <p:nvSpPr>
          <p:cNvPr id="74" name="TextBox 114">
            <a:extLst>
              <a:ext uri="{FF2B5EF4-FFF2-40B4-BE49-F238E27FC236}">
                <a16:creationId xmlns:a16="http://schemas.microsoft.com/office/drawing/2014/main" xmlns="" id="{3E35CE04-B273-4A97-8796-9666874EDD68}"/>
              </a:ext>
            </a:extLst>
          </p:cNvPr>
          <p:cNvSpPr txBox="1"/>
          <p:nvPr/>
        </p:nvSpPr>
        <p:spPr>
          <a:xfrm>
            <a:off x="6904366" y="5318752"/>
            <a:ext cx="674415" cy="307777"/>
          </a:xfrm>
          <a:prstGeom prst="rect">
            <a:avLst/>
          </a:prstGeom>
          <a:noFill/>
        </p:spPr>
        <p:txBody>
          <a:bodyPr wrap="none" rtlCol="0" anchor="ctr" anchorCtr="0">
            <a:spAutoFit/>
          </a:bodyPr>
          <a:lstStyle/>
          <a:p>
            <a:r>
              <a:rPr lang="en-GB" sz="1400" dirty="0">
                <a:solidFill>
                  <a:schemeClr val="tx2"/>
                </a:solidFill>
                <a:latin typeface="+mj-lt"/>
                <a:ea typeface="League Spartan" charset="0"/>
                <a:cs typeface="Poppins" pitchFamily="2" charset="77"/>
              </a:rPr>
              <a:t>Gente</a:t>
            </a:r>
          </a:p>
        </p:txBody>
      </p:sp>
      <p:sp>
        <p:nvSpPr>
          <p:cNvPr id="75" name="TextBox 115">
            <a:extLst>
              <a:ext uri="{FF2B5EF4-FFF2-40B4-BE49-F238E27FC236}">
                <a16:creationId xmlns:a16="http://schemas.microsoft.com/office/drawing/2014/main" xmlns="" id="{DC2315DB-56A3-4F83-AF65-A08654AEA612}"/>
              </a:ext>
            </a:extLst>
          </p:cNvPr>
          <p:cNvSpPr txBox="1"/>
          <p:nvPr/>
        </p:nvSpPr>
        <p:spPr>
          <a:xfrm>
            <a:off x="8527686" y="5315317"/>
            <a:ext cx="1463093" cy="307777"/>
          </a:xfrm>
          <a:prstGeom prst="rect">
            <a:avLst/>
          </a:prstGeom>
          <a:noFill/>
        </p:spPr>
        <p:txBody>
          <a:bodyPr wrap="none" rtlCol="0" anchor="ctr" anchorCtr="0">
            <a:spAutoFit/>
          </a:bodyPr>
          <a:lstStyle/>
          <a:p>
            <a:r>
              <a:rPr lang="en-GB" sz="1400" dirty="0">
                <a:solidFill>
                  <a:schemeClr val="tx2"/>
                </a:solidFill>
                <a:latin typeface="+mj-lt"/>
                <a:ea typeface="League Spartan" charset="0"/>
                <a:cs typeface="Poppins" pitchFamily="2" charset="77"/>
              </a:rPr>
              <a:t>Enfoque del proceso</a:t>
            </a:r>
          </a:p>
        </p:txBody>
      </p:sp>
      <p:sp>
        <p:nvSpPr>
          <p:cNvPr id="76" name="TextBox 116">
            <a:extLst>
              <a:ext uri="{FF2B5EF4-FFF2-40B4-BE49-F238E27FC236}">
                <a16:creationId xmlns:a16="http://schemas.microsoft.com/office/drawing/2014/main" xmlns="" id="{1581624D-2BC9-44B8-A127-DDCA7C9ECFBE}"/>
              </a:ext>
            </a:extLst>
          </p:cNvPr>
          <p:cNvSpPr txBox="1"/>
          <p:nvPr/>
        </p:nvSpPr>
        <p:spPr>
          <a:xfrm>
            <a:off x="10430018" y="3633483"/>
            <a:ext cx="1379480" cy="523220"/>
          </a:xfrm>
          <a:prstGeom prst="rect">
            <a:avLst/>
          </a:prstGeom>
          <a:noFill/>
        </p:spPr>
        <p:txBody>
          <a:bodyPr wrap="none" rtlCol="0" anchor="ctr" anchorCtr="0">
            <a:spAutoFit/>
          </a:bodyPr>
          <a:lstStyle/>
          <a:p>
            <a:r>
              <a:rPr lang="en-GB" sz="1400" b="1" dirty="0">
                <a:solidFill>
                  <a:schemeClr val="tx2"/>
                </a:solidFill>
                <a:latin typeface="+mj-lt"/>
                <a:ea typeface="League Spartan" charset="0"/>
                <a:cs typeface="Poppins" pitchFamily="2" charset="77"/>
              </a:rPr>
              <a:t>Reducido </a:t>
            </a:r>
            <a:br>
              <a:rPr lang="en-GB" sz="1400" b="1" dirty="0">
                <a:solidFill>
                  <a:schemeClr val="tx2"/>
                </a:solidFill>
                <a:latin typeface="+mj-lt"/>
                <a:ea typeface="League Spartan" charset="0"/>
                <a:cs typeface="Poppins" pitchFamily="2" charset="77"/>
              </a:rPr>
            </a:br>
            <a:r>
              <a:rPr lang="en-GB" sz="1400" b="1" dirty="0">
                <a:solidFill>
                  <a:schemeClr val="tx2"/>
                </a:solidFill>
                <a:latin typeface="+mj-lt"/>
                <a:ea typeface="League Spartan" charset="0"/>
                <a:cs typeface="Poppins" pitchFamily="2" charset="77"/>
              </a:rPr>
              <a:t>Competitividad</a:t>
            </a:r>
          </a:p>
        </p:txBody>
      </p:sp>
    </p:spTree>
    <p:extLst>
      <p:ext uri="{BB962C8B-B14F-4D97-AF65-F5344CB8AC3E}">
        <p14:creationId xmlns:p14="http://schemas.microsoft.com/office/powerpoint/2010/main" val="2754787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xmlns="" id="{F5580D9D-89D4-4B3C-B2A1-82BB5F844A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6" imgW="592" imgH="595" progId="TCLayout.ActiveDocument.1">
                  <p:embed/>
                </p:oleObj>
              </mc:Choice>
              <mc:Fallback>
                <p:oleObj name="think-cell Folie" r:id="rId6" imgW="592" imgH="595" progId="TCLayout.ActiveDocument.1">
                  <p:embed/>
                  <p:pic>
                    <p:nvPicPr>
                      <p:cNvPr id="12" name="Objekt 11" hidden="1">
                        <a:extLst>
                          <a:ext uri="{FF2B5EF4-FFF2-40B4-BE49-F238E27FC236}">
                            <a16:creationId xmlns:a16="http://schemas.microsoft.com/office/drawing/2014/main" xmlns="" id="{F5580D9D-89D4-4B3C-B2A1-82BB5F844A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xmlns="" id="{5E6C9907-B168-4BA9-9BEB-56520802F75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97496" y="701150"/>
            <a:ext cx="8852375" cy="697353"/>
          </a:xfrm>
        </p:spPr>
        <p:txBody>
          <a:bodyPr>
            <a:normAutofit fontScale="85000" lnSpcReduction="10000"/>
          </a:bodyPr>
          <a:lstStyle/>
          <a:p>
            <a:r>
              <a:rPr lang="en-GB" dirty="0"/>
              <a:t>Herramientas de análisis de la causa raíz: Diagramas de espina de pescado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1095" y="1913661"/>
            <a:ext cx="4092974" cy="512991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Construir un buen diagrama de espina de pescado que permita actuar: </a:t>
            </a:r>
          </a:p>
          <a:p>
            <a:pPr marL="176213" indent="-176213" algn="l">
              <a:lnSpc>
                <a:spcPct val="100000"/>
              </a:lnSpc>
              <a:spcBef>
                <a:spcPts val="600"/>
              </a:spcBef>
              <a:buFont typeface="Wingdings" panose="05000000000000000000" pitchFamily="2" charset="2"/>
              <a:buChar char="à"/>
            </a:pPr>
            <a:r>
              <a:rPr lang="en-GB" altLang="de-DE" sz="1800" dirty="0">
                <a:solidFill>
                  <a:srgbClr val="245473"/>
                </a:solidFill>
                <a:latin typeface="+mj-lt"/>
              </a:rPr>
              <a:t>Asegúrese de que todos están de acuerdo con el efecto o el planteamiento del problema antes de empezar</a:t>
            </a:r>
          </a:p>
          <a:p>
            <a:pPr marL="176213" indent="-176213" algn="l">
              <a:lnSpc>
                <a:spcPct val="100000"/>
              </a:lnSpc>
              <a:spcBef>
                <a:spcPts val="600"/>
              </a:spcBef>
              <a:buFont typeface="Wingdings" panose="05000000000000000000" pitchFamily="2" charset="2"/>
              <a:buChar char="à"/>
            </a:pPr>
            <a:r>
              <a:rPr lang="en-GB" altLang="de-DE" sz="1800" dirty="0">
                <a:solidFill>
                  <a:srgbClr val="245473"/>
                </a:solidFill>
                <a:latin typeface="+mj-lt"/>
              </a:rPr>
              <a:t>Sea conciso</a:t>
            </a:r>
          </a:p>
          <a:p>
            <a:pPr marL="176213" indent="-176213" algn="l">
              <a:lnSpc>
                <a:spcPct val="100000"/>
              </a:lnSpc>
              <a:spcBef>
                <a:spcPts val="600"/>
              </a:spcBef>
              <a:buFont typeface="Wingdings" panose="05000000000000000000" pitchFamily="2" charset="2"/>
              <a:buChar char="à"/>
            </a:pPr>
            <a:r>
              <a:rPr lang="en-GB" altLang="de-DE" sz="1800" dirty="0">
                <a:solidFill>
                  <a:srgbClr val="245473"/>
                </a:solidFill>
                <a:latin typeface="+mj-lt"/>
              </a:rPr>
              <a:t>Para cada nodo, piensa cuáles podrían ser sus causas. Añádelas al árbol</a:t>
            </a:r>
          </a:p>
          <a:p>
            <a:pPr marL="176213" indent="-176213" algn="l">
              <a:lnSpc>
                <a:spcPct val="100000"/>
              </a:lnSpc>
              <a:spcBef>
                <a:spcPts val="600"/>
              </a:spcBef>
              <a:buFont typeface="Wingdings" panose="05000000000000000000" pitchFamily="2" charset="2"/>
              <a:buChar char="à"/>
            </a:pPr>
            <a:r>
              <a:rPr lang="en-GB" altLang="de-DE" sz="1800" dirty="0">
                <a:solidFill>
                  <a:srgbClr val="245473"/>
                </a:solidFill>
                <a:latin typeface="+mj-lt"/>
              </a:rPr>
              <a:t>Perseguir cada línea de causalidad hasta su causa raíz</a:t>
            </a:r>
          </a:p>
          <a:p>
            <a:pPr marL="176213" indent="-176213" algn="l">
              <a:lnSpc>
                <a:spcPct val="100000"/>
              </a:lnSpc>
              <a:spcBef>
                <a:spcPts val="600"/>
              </a:spcBef>
              <a:buFont typeface="Wingdings" panose="05000000000000000000" pitchFamily="2" charset="2"/>
              <a:buChar char="à"/>
            </a:pPr>
            <a:r>
              <a:rPr lang="en-GB" altLang="de-DE" sz="1800" dirty="0">
                <a:solidFill>
                  <a:srgbClr val="245473"/>
                </a:solidFill>
                <a:latin typeface="+mj-lt"/>
              </a:rPr>
              <a:t>Considerar la posibilidad de injertar ramas relativamente vacías en otras</a:t>
            </a:r>
          </a:p>
          <a:p>
            <a:pPr marL="176213" indent="-176213" algn="l">
              <a:lnSpc>
                <a:spcPct val="100000"/>
              </a:lnSpc>
              <a:spcBef>
                <a:spcPts val="600"/>
              </a:spcBef>
              <a:buFont typeface="Wingdings" panose="05000000000000000000" pitchFamily="2" charset="2"/>
              <a:buChar char="à"/>
            </a:pPr>
            <a:r>
              <a:rPr lang="en-GB" altLang="de-DE" sz="1800" dirty="0">
                <a:solidFill>
                  <a:srgbClr val="245473"/>
                </a:solidFill>
                <a:latin typeface="+mj-lt"/>
              </a:rPr>
              <a:t>Considere la posibilidad de dividir las ramas superpobladas</a:t>
            </a:r>
          </a:p>
          <a:p>
            <a:pPr marL="176213" indent="-176213" algn="l">
              <a:lnSpc>
                <a:spcPct val="100000"/>
              </a:lnSpc>
              <a:spcBef>
                <a:spcPts val="600"/>
              </a:spcBef>
              <a:buFont typeface="Wingdings" panose="05000000000000000000" pitchFamily="2" charset="2"/>
              <a:buChar char="à"/>
            </a:pPr>
            <a:r>
              <a:rPr lang="en-GB" altLang="de-DE" sz="1800" dirty="0">
                <a:solidFill>
                  <a:srgbClr val="245473"/>
                </a:solidFill>
                <a:latin typeface="+mj-lt"/>
              </a:rPr>
              <a:t>Considerar cuáles son las causas fundamentales que más probablemente merecen una investigación más profunda </a:t>
            </a: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22" name="Freeform 130">
            <a:extLst>
              <a:ext uri="{FF2B5EF4-FFF2-40B4-BE49-F238E27FC236}">
                <a16:creationId xmlns:a16="http://schemas.microsoft.com/office/drawing/2014/main" xmlns="" id="{5FF3D42B-17F8-4EDD-849A-87650131671B}"/>
              </a:ext>
            </a:extLst>
          </p:cNvPr>
          <p:cNvSpPr>
            <a:spLocks/>
          </p:cNvSpPr>
          <p:nvPr/>
        </p:nvSpPr>
        <p:spPr bwMode="auto">
          <a:xfrm>
            <a:off x="4375094" y="4203956"/>
            <a:ext cx="3573253" cy="791802"/>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4">
              <a:lumMod val="60000"/>
              <a:lumOff val="40000"/>
            </a:schemeClr>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23" name="Oval 131">
            <a:extLst>
              <a:ext uri="{FF2B5EF4-FFF2-40B4-BE49-F238E27FC236}">
                <a16:creationId xmlns:a16="http://schemas.microsoft.com/office/drawing/2014/main" xmlns="" id="{DDEAF3C4-5E42-4E03-9E07-88DC9BD264A1}"/>
              </a:ext>
            </a:extLst>
          </p:cNvPr>
          <p:cNvSpPr>
            <a:spLocks noChangeAspect="1" noChangeArrowheads="1"/>
          </p:cNvSpPr>
          <p:nvPr/>
        </p:nvSpPr>
        <p:spPr bwMode="auto">
          <a:xfrm>
            <a:off x="4375094" y="4200887"/>
            <a:ext cx="580598" cy="580598"/>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24" name="Freeform 137">
            <a:extLst>
              <a:ext uri="{FF2B5EF4-FFF2-40B4-BE49-F238E27FC236}">
                <a16:creationId xmlns:a16="http://schemas.microsoft.com/office/drawing/2014/main" xmlns="" id="{795B9CDB-1726-40DC-905A-BFB02D01A025}"/>
              </a:ext>
            </a:extLst>
          </p:cNvPr>
          <p:cNvSpPr>
            <a:spLocks/>
          </p:cNvSpPr>
          <p:nvPr/>
        </p:nvSpPr>
        <p:spPr bwMode="auto">
          <a:xfrm>
            <a:off x="8256729" y="4203956"/>
            <a:ext cx="3573253" cy="791802"/>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25" name="Oval 138">
            <a:extLst>
              <a:ext uri="{FF2B5EF4-FFF2-40B4-BE49-F238E27FC236}">
                <a16:creationId xmlns:a16="http://schemas.microsoft.com/office/drawing/2014/main" xmlns="" id="{144B95B6-B1FC-4D6A-B1F2-A7448F26E9C3}"/>
              </a:ext>
            </a:extLst>
          </p:cNvPr>
          <p:cNvSpPr>
            <a:spLocks noChangeAspect="1" noChangeArrowheads="1"/>
          </p:cNvSpPr>
          <p:nvPr/>
        </p:nvSpPr>
        <p:spPr bwMode="auto">
          <a:xfrm>
            <a:off x="11256709" y="4200888"/>
            <a:ext cx="580598" cy="580598"/>
          </a:xfrm>
          <a:prstGeom prst="ellipse">
            <a:avLst/>
          </a:prstGeom>
          <a:solidFill>
            <a:schemeClr val="accent6">
              <a:lumMod val="50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26" name="Rectangle 39">
            <a:extLst>
              <a:ext uri="{FF2B5EF4-FFF2-40B4-BE49-F238E27FC236}">
                <a16:creationId xmlns:a16="http://schemas.microsoft.com/office/drawing/2014/main" xmlns="" id="{3D71F868-92FD-4457-A667-0AC24D337ECE}"/>
              </a:ext>
            </a:extLst>
          </p:cNvPr>
          <p:cNvSpPr>
            <a:spLocks noChangeAspect="1"/>
          </p:cNvSpPr>
          <p:nvPr/>
        </p:nvSpPr>
        <p:spPr bwMode="auto">
          <a:xfrm>
            <a:off x="11364785" y="4293373"/>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06</a:t>
            </a:r>
          </a:p>
        </p:txBody>
      </p:sp>
      <p:sp>
        <p:nvSpPr>
          <p:cNvPr id="27" name="TextBox 40">
            <a:extLst>
              <a:ext uri="{FF2B5EF4-FFF2-40B4-BE49-F238E27FC236}">
                <a16:creationId xmlns:a16="http://schemas.microsoft.com/office/drawing/2014/main" xmlns="" id="{DAA27A22-F3A9-4C4F-A829-2D70101AD48A}"/>
              </a:ext>
            </a:extLst>
          </p:cNvPr>
          <p:cNvSpPr txBox="1"/>
          <p:nvPr/>
        </p:nvSpPr>
        <p:spPr>
          <a:xfrm>
            <a:off x="8340196" y="4224070"/>
            <a:ext cx="2861867" cy="584775"/>
          </a:xfrm>
          <a:prstGeom prst="rect">
            <a:avLst/>
          </a:prstGeom>
          <a:noFill/>
        </p:spPr>
        <p:txBody>
          <a:bodyPr wrap="square" rtlCol="0">
            <a:spAutoFit/>
          </a:bodyPr>
          <a:lstStyle/>
          <a:p>
            <a:pPr algn="r"/>
            <a:r>
              <a:rPr lang="en-GB" sz="1600" dirty="0">
                <a:solidFill>
                  <a:schemeClr val="bg1"/>
                </a:solidFill>
                <a:latin typeface="+mj-lt"/>
                <a:ea typeface="Lato Light" charset="0"/>
                <a:cs typeface="Lato Light" charset="0"/>
              </a:rPr>
              <a:t>Planificar y ejecutar acciones para abordar las causas principales</a:t>
            </a:r>
          </a:p>
        </p:txBody>
      </p:sp>
      <p:sp>
        <p:nvSpPr>
          <p:cNvPr id="28" name="TextBox 41">
            <a:extLst>
              <a:ext uri="{FF2B5EF4-FFF2-40B4-BE49-F238E27FC236}">
                <a16:creationId xmlns:a16="http://schemas.microsoft.com/office/drawing/2014/main" xmlns="" id="{E50B25C4-8B25-4EFE-A706-46C232DF7153}"/>
              </a:ext>
            </a:extLst>
          </p:cNvPr>
          <p:cNvSpPr txBox="1"/>
          <p:nvPr/>
        </p:nvSpPr>
        <p:spPr>
          <a:xfrm>
            <a:off x="5019055" y="4191019"/>
            <a:ext cx="2861867" cy="58477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Discutir el porqué de las causas encontradas </a:t>
            </a:r>
          </a:p>
        </p:txBody>
      </p:sp>
      <p:sp>
        <p:nvSpPr>
          <p:cNvPr id="29" name="Rectangle 43">
            <a:extLst>
              <a:ext uri="{FF2B5EF4-FFF2-40B4-BE49-F238E27FC236}">
                <a16:creationId xmlns:a16="http://schemas.microsoft.com/office/drawing/2014/main" xmlns="" id="{5FF3EAD4-2E68-455C-B6D0-98EB7E8ECF35}"/>
              </a:ext>
            </a:extLst>
          </p:cNvPr>
          <p:cNvSpPr>
            <a:spLocks noChangeAspect="1"/>
          </p:cNvSpPr>
          <p:nvPr/>
        </p:nvSpPr>
        <p:spPr bwMode="auto">
          <a:xfrm>
            <a:off x="4483171" y="4293373"/>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05</a:t>
            </a:r>
          </a:p>
        </p:txBody>
      </p:sp>
      <p:sp>
        <p:nvSpPr>
          <p:cNvPr id="30" name="Freeform 130">
            <a:extLst>
              <a:ext uri="{FF2B5EF4-FFF2-40B4-BE49-F238E27FC236}">
                <a16:creationId xmlns:a16="http://schemas.microsoft.com/office/drawing/2014/main" xmlns="" id="{69B954FF-FF89-4AC7-B910-A74FAFA95BD9}"/>
              </a:ext>
            </a:extLst>
          </p:cNvPr>
          <p:cNvSpPr>
            <a:spLocks/>
          </p:cNvSpPr>
          <p:nvPr/>
        </p:nvSpPr>
        <p:spPr bwMode="auto">
          <a:xfrm>
            <a:off x="4375094" y="2380258"/>
            <a:ext cx="3573253" cy="801670"/>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31" name="Oval 131">
            <a:extLst>
              <a:ext uri="{FF2B5EF4-FFF2-40B4-BE49-F238E27FC236}">
                <a16:creationId xmlns:a16="http://schemas.microsoft.com/office/drawing/2014/main" xmlns="" id="{DA2CD106-6AB7-46A3-A9FE-FFC5FA4B56B6}"/>
              </a:ext>
            </a:extLst>
          </p:cNvPr>
          <p:cNvSpPr>
            <a:spLocks noChangeAspect="1" noChangeArrowheads="1"/>
          </p:cNvSpPr>
          <p:nvPr/>
        </p:nvSpPr>
        <p:spPr bwMode="auto">
          <a:xfrm>
            <a:off x="4375094" y="2377189"/>
            <a:ext cx="580598" cy="580598"/>
          </a:xfrm>
          <a:prstGeom prst="ellipse">
            <a:avLst/>
          </a:pr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2" name="Freeform 137">
            <a:extLst>
              <a:ext uri="{FF2B5EF4-FFF2-40B4-BE49-F238E27FC236}">
                <a16:creationId xmlns:a16="http://schemas.microsoft.com/office/drawing/2014/main" xmlns="" id="{812E2203-64D9-4700-B6F1-A804A8FB9A12}"/>
              </a:ext>
            </a:extLst>
          </p:cNvPr>
          <p:cNvSpPr>
            <a:spLocks/>
          </p:cNvSpPr>
          <p:nvPr/>
        </p:nvSpPr>
        <p:spPr bwMode="auto">
          <a:xfrm>
            <a:off x="8256729" y="2380257"/>
            <a:ext cx="3573253" cy="814353"/>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3" name="Oval 138">
            <a:extLst>
              <a:ext uri="{FF2B5EF4-FFF2-40B4-BE49-F238E27FC236}">
                <a16:creationId xmlns:a16="http://schemas.microsoft.com/office/drawing/2014/main" xmlns="" id="{53C40332-7055-44D2-8C76-E1A0E8DB8376}"/>
              </a:ext>
            </a:extLst>
          </p:cNvPr>
          <p:cNvSpPr>
            <a:spLocks noChangeAspect="1" noChangeArrowheads="1"/>
          </p:cNvSpPr>
          <p:nvPr/>
        </p:nvSpPr>
        <p:spPr bwMode="auto">
          <a:xfrm>
            <a:off x="11256709" y="2377189"/>
            <a:ext cx="580598" cy="580598"/>
          </a:xfrm>
          <a:prstGeom prst="ellipse">
            <a:avLst/>
          </a:pr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35" name="Rectangle 53">
            <a:extLst>
              <a:ext uri="{FF2B5EF4-FFF2-40B4-BE49-F238E27FC236}">
                <a16:creationId xmlns:a16="http://schemas.microsoft.com/office/drawing/2014/main" xmlns="" id="{240C4555-6B6C-4FEF-A3C4-5503C4B371F5}"/>
              </a:ext>
            </a:extLst>
          </p:cNvPr>
          <p:cNvSpPr>
            <a:spLocks noChangeAspect="1"/>
          </p:cNvSpPr>
          <p:nvPr/>
        </p:nvSpPr>
        <p:spPr bwMode="auto">
          <a:xfrm>
            <a:off x="11364785" y="2469675"/>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02</a:t>
            </a:r>
          </a:p>
        </p:txBody>
      </p:sp>
      <p:sp>
        <p:nvSpPr>
          <p:cNvPr id="36" name="TextBox 54">
            <a:extLst>
              <a:ext uri="{FF2B5EF4-FFF2-40B4-BE49-F238E27FC236}">
                <a16:creationId xmlns:a16="http://schemas.microsoft.com/office/drawing/2014/main" xmlns="" id="{BF69E08D-B9DA-4AD6-966A-31F51FA1464B}"/>
              </a:ext>
            </a:extLst>
          </p:cNvPr>
          <p:cNvSpPr txBox="1"/>
          <p:nvPr/>
        </p:nvSpPr>
        <p:spPr>
          <a:xfrm>
            <a:off x="8340196" y="2367320"/>
            <a:ext cx="2861867" cy="1077218"/>
          </a:xfrm>
          <a:prstGeom prst="rect">
            <a:avLst/>
          </a:prstGeom>
          <a:noFill/>
        </p:spPr>
        <p:txBody>
          <a:bodyPr wrap="square" rtlCol="0">
            <a:spAutoFit/>
          </a:bodyPr>
          <a:lstStyle/>
          <a:p>
            <a:pPr algn="r"/>
            <a:r>
              <a:rPr lang="en-GB" sz="1600" dirty="0">
                <a:solidFill>
                  <a:schemeClr val="bg1"/>
                </a:solidFill>
                <a:latin typeface="+mj-lt"/>
                <a:ea typeface="Lato Light" charset="0"/>
                <a:cs typeface="Lato Light" charset="0"/>
              </a:rPr>
              <a:t>Escriba el efecto o síntoma clave en el </a:t>
            </a:r>
            <a:r>
              <a:rPr lang="en-GB" sz="1600" dirty="0" err="1">
                <a:solidFill>
                  <a:schemeClr val="bg1"/>
                </a:solidFill>
                <a:latin typeface="+mj-lt"/>
                <a:ea typeface="Lato Light" charset="0"/>
                <a:cs typeface="Lato Light" charset="0"/>
              </a:rPr>
              <a:t>centro-derecha </a:t>
            </a:r>
            <a:r>
              <a:rPr lang="en-GB" sz="1600" dirty="0">
                <a:solidFill>
                  <a:schemeClr val="bg1"/>
                </a:solidFill>
                <a:latin typeface="+mj-lt"/>
                <a:ea typeface="Lato Light" charset="0"/>
                <a:cs typeface="Lato Light" charset="0"/>
              </a:rPr>
              <a:t>de la página y dibuje una columna vertebral horizontal</a:t>
            </a:r>
          </a:p>
        </p:txBody>
      </p:sp>
      <p:sp>
        <p:nvSpPr>
          <p:cNvPr id="37" name="TextBox 55">
            <a:extLst>
              <a:ext uri="{FF2B5EF4-FFF2-40B4-BE49-F238E27FC236}">
                <a16:creationId xmlns:a16="http://schemas.microsoft.com/office/drawing/2014/main" xmlns="" id="{1C3E3693-5F6F-4231-AFAD-616C5CDF4ED3}"/>
              </a:ext>
            </a:extLst>
          </p:cNvPr>
          <p:cNvSpPr txBox="1"/>
          <p:nvPr/>
        </p:nvSpPr>
        <p:spPr>
          <a:xfrm>
            <a:off x="5019055" y="2367320"/>
            <a:ext cx="2861867"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Formar un pequeño equipo de personas con habilidades complementarias para trabajar en el problema </a:t>
            </a:r>
          </a:p>
        </p:txBody>
      </p:sp>
      <p:sp>
        <p:nvSpPr>
          <p:cNvPr id="39" name="Rectangle 56">
            <a:extLst>
              <a:ext uri="{FF2B5EF4-FFF2-40B4-BE49-F238E27FC236}">
                <a16:creationId xmlns:a16="http://schemas.microsoft.com/office/drawing/2014/main" xmlns="" id="{C09000B5-353B-4497-8A7F-4AB91D79C23B}"/>
              </a:ext>
            </a:extLst>
          </p:cNvPr>
          <p:cNvSpPr>
            <a:spLocks noChangeAspect="1"/>
          </p:cNvSpPr>
          <p:nvPr/>
        </p:nvSpPr>
        <p:spPr bwMode="auto">
          <a:xfrm>
            <a:off x="4483171" y="2469675"/>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01</a:t>
            </a:r>
          </a:p>
        </p:txBody>
      </p:sp>
      <p:sp>
        <p:nvSpPr>
          <p:cNvPr id="41" name="Freeform 130">
            <a:extLst>
              <a:ext uri="{FF2B5EF4-FFF2-40B4-BE49-F238E27FC236}">
                <a16:creationId xmlns:a16="http://schemas.microsoft.com/office/drawing/2014/main" xmlns="" id="{EF5739F2-06D5-4B8E-A822-5A827EBC9DB3}"/>
              </a:ext>
            </a:extLst>
          </p:cNvPr>
          <p:cNvSpPr>
            <a:spLocks/>
          </p:cNvSpPr>
          <p:nvPr/>
        </p:nvSpPr>
        <p:spPr bwMode="auto">
          <a:xfrm>
            <a:off x="4375094" y="3292107"/>
            <a:ext cx="3573253" cy="791802"/>
          </a:xfrm>
          <a:custGeom>
            <a:avLst/>
            <a:gdLst>
              <a:gd name="T0" fmla="*/ 2650 w 2650"/>
              <a:gd name="T1" fmla="*/ 219 h 438"/>
              <a:gd name="T2" fmla="*/ 2432 w 2650"/>
              <a:gd name="T3" fmla="*/ 438 h 438"/>
              <a:gd name="T4" fmla="*/ 219 w 2650"/>
              <a:gd name="T5" fmla="*/ 438 h 438"/>
              <a:gd name="T6" fmla="*/ 0 w 2650"/>
              <a:gd name="T7" fmla="*/ 219 h 438"/>
              <a:gd name="T8" fmla="*/ 219 w 2650"/>
              <a:gd name="T9" fmla="*/ 0 h 438"/>
              <a:gd name="T10" fmla="*/ 2432 w 2650"/>
              <a:gd name="T11" fmla="*/ 0 h 438"/>
              <a:gd name="T12" fmla="*/ 265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2650" y="219"/>
                </a:moveTo>
                <a:cubicBezTo>
                  <a:pt x="2650" y="340"/>
                  <a:pt x="2552" y="438"/>
                  <a:pt x="2432" y="438"/>
                </a:cubicBezTo>
                <a:cubicBezTo>
                  <a:pt x="219" y="438"/>
                  <a:pt x="219" y="438"/>
                  <a:pt x="219" y="438"/>
                </a:cubicBezTo>
                <a:cubicBezTo>
                  <a:pt x="98" y="438"/>
                  <a:pt x="0" y="340"/>
                  <a:pt x="0" y="219"/>
                </a:cubicBezTo>
                <a:cubicBezTo>
                  <a:pt x="0" y="98"/>
                  <a:pt x="98" y="0"/>
                  <a:pt x="219" y="0"/>
                </a:cubicBezTo>
                <a:cubicBezTo>
                  <a:pt x="2432" y="0"/>
                  <a:pt x="2432" y="0"/>
                  <a:pt x="2432" y="0"/>
                </a:cubicBezTo>
                <a:cubicBezTo>
                  <a:pt x="2552" y="0"/>
                  <a:pt x="2650" y="98"/>
                  <a:pt x="2650" y="21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350" b="1" dirty="0">
              <a:solidFill>
                <a:schemeClr val="accent1"/>
              </a:solidFill>
              <a:latin typeface="+mj-lt"/>
            </a:endParaRPr>
          </a:p>
        </p:txBody>
      </p:sp>
      <p:sp>
        <p:nvSpPr>
          <p:cNvPr id="42" name="Oval 131">
            <a:extLst>
              <a:ext uri="{FF2B5EF4-FFF2-40B4-BE49-F238E27FC236}">
                <a16:creationId xmlns:a16="http://schemas.microsoft.com/office/drawing/2014/main" xmlns="" id="{88A898C3-254F-47CC-9476-4A339BB6782D}"/>
              </a:ext>
            </a:extLst>
          </p:cNvPr>
          <p:cNvSpPr>
            <a:spLocks noChangeAspect="1" noChangeArrowheads="1"/>
          </p:cNvSpPr>
          <p:nvPr/>
        </p:nvSpPr>
        <p:spPr bwMode="auto">
          <a:xfrm>
            <a:off x="4375094" y="3289038"/>
            <a:ext cx="580598" cy="580598"/>
          </a:xfrm>
          <a:prstGeom prst="ellipse">
            <a:avLst/>
          </a:pr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3" name="Freeform 137">
            <a:extLst>
              <a:ext uri="{FF2B5EF4-FFF2-40B4-BE49-F238E27FC236}">
                <a16:creationId xmlns:a16="http://schemas.microsoft.com/office/drawing/2014/main" xmlns="" id="{17E82C6E-6494-43F2-B63D-9C83AC33FF8D}"/>
              </a:ext>
            </a:extLst>
          </p:cNvPr>
          <p:cNvSpPr>
            <a:spLocks/>
          </p:cNvSpPr>
          <p:nvPr/>
        </p:nvSpPr>
        <p:spPr bwMode="auto">
          <a:xfrm>
            <a:off x="8256729" y="3292107"/>
            <a:ext cx="3573253" cy="790988"/>
          </a:xfrm>
          <a:custGeom>
            <a:avLst/>
            <a:gdLst>
              <a:gd name="T0" fmla="*/ 0 w 2650"/>
              <a:gd name="T1" fmla="*/ 219 h 438"/>
              <a:gd name="T2" fmla="*/ 219 w 2650"/>
              <a:gd name="T3" fmla="*/ 438 h 438"/>
              <a:gd name="T4" fmla="*/ 2431 w 2650"/>
              <a:gd name="T5" fmla="*/ 438 h 438"/>
              <a:gd name="T6" fmla="*/ 2650 w 2650"/>
              <a:gd name="T7" fmla="*/ 219 h 438"/>
              <a:gd name="T8" fmla="*/ 2431 w 2650"/>
              <a:gd name="T9" fmla="*/ 0 h 438"/>
              <a:gd name="T10" fmla="*/ 219 w 2650"/>
              <a:gd name="T11" fmla="*/ 0 h 438"/>
              <a:gd name="T12" fmla="*/ 0 w 2650"/>
              <a:gd name="T13" fmla="*/ 219 h 438"/>
            </a:gdLst>
            <a:ahLst/>
            <a:cxnLst>
              <a:cxn ang="0">
                <a:pos x="T0" y="T1"/>
              </a:cxn>
              <a:cxn ang="0">
                <a:pos x="T2" y="T3"/>
              </a:cxn>
              <a:cxn ang="0">
                <a:pos x="T4" y="T5"/>
              </a:cxn>
              <a:cxn ang="0">
                <a:pos x="T6" y="T7"/>
              </a:cxn>
              <a:cxn ang="0">
                <a:pos x="T8" y="T9"/>
              </a:cxn>
              <a:cxn ang="0">
                <a:pos x="T10" y="T11"/>
              </a:cxn>
              <a:cxn ang="0">
                <a:pos x="T12" y="T13"/>
              </a:cxn>
            </a:cxnLst>
            <a:rect l="0" t="0" r="r" b="b"/>
            <a:pathLst>
              <a:path w="2650" h="438">
                <a:moveTo>
                  <a:pt x="0" y="219"/>
                </a:moveTo>
                <a:cubicBezTo>
                  <a:pt x="0" y="340"/>
                  <a:pt x="98" y="438"/>
                  <a:pt x="219" y="438"/>
                </a:cubicBezTo>
                <a:cubicBezTo>
                  <a:pt x="2431" y="438"/>
                  <a:pt x="2431" y="438"/>
                  <a:pt x="2431" y="438"/>
                </a:cubicBezTo>
                <a:cubicBezTo>
                  <a:pt x="2552" y="438"/>
                  <a:pt x="2650" y="340"/>
                  <a:pt x="2650" y="219"/>
                </a:cubicBezTo>
                <a:cubicBezTo>
                  <a:pt x="2650" y="98"/>
                  <a:pt x="2552" y="0"/>
                  <a:pt x="2431" y="0"/>
                </a:cubicBezTo>
                <a:cubicBezTo>
                  <a:pt x="219" y="0"/>
                  <a:pt x="219" y="0"/>
                  <a:pt x="219" y="0"/>
                </a:cubicBezTo>
                <a:cubicBezTo>
                  <a:pt x="98" y="0"/>
                  <a:pt x="0" y="98"/>
                  <a:pt x="0" y="219"/>
                </a:cubicBezTo>
                <a:close/>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4" name="Oval 138">
            <a:extLst>
              <a:ext uri="{FF2B5EF4-FFF2-40B4-BE49-F238E27FC236}">
                <a16:creationId xmlns:a16="http://schemas.microsoft.com/office/drawing/2014/main" xmlns="" id="{3CBCA911-602A-4F7F-85BB-5BE84EC73EF6}"/>
              </a:ext>
            </a:extLst>
          </p:cNvPr>
          <p:cNvSpPr>
            <a:spLocks noChangeAspect="1" noChangeArrowheads="1"/>
          </p:cNvSpPr>
          <p:nvPr/>
        </p:nvSpPr>
        <p:spPr bwMode="auto">
          <a:xfrm>
            <a:off x="11256709" y="3289039"/>
            <a:ext cx="580598" cy="580598"/>
          </a:xfrm>
          <a:prstGeom prst="ellipse">
            <a:avLst/>
          </a:prstGeom>
          <a:solidFill>
            <a:schemeClr val="accent4">
              <a:lumMod val="75000"/>
            </a:schemeClr>
          </a:solidFill>
          <a:ln>
            <a:noFill/>
          </a:ln>
        </p:spPr>
        <p:txBody>
          <a:bodyPr vert="horz" wrap="square" lIns="34290" tIns="17145" rIns="34290" bIns="17145" numCol="1" anchor="t" anchorCtr="0" compatLnSpc="1">
            <a:prstTxWarp prst="textNoShape">
              <a:avLst/>
            </a:prstTxWarp>
          </a:bodyPr>
          <a:lstStyle/>
          <a:p>
            <a:endParaRPr lang="en-GB" sz="1350" b="1" dirty="0">
              <a:latin typeface="+mj-lt"/>
            </a:endParaRPr>
          </a:p>
        </p:txBody>
      </p:sp>
      <p:sp>
        <p:nvSpPr>
          <p:cNvPr id="45" name="Rectangle 83">
            <a:extLst>
              <a:ext uri="{FF2B5EF4-FFF2-40B4-BE49-F238E27FC236}">
                <a16:creationId xmlns:a16="http://schemas.microsoft.com/office/drawing/2014/main" xmlns="" id="{E54C0D48-88A7-48E0-811B-CA7B21BF3B14}"/>
              </a:ext>
            </a:extLst>
          </p:cNvPr>
          <p:cNvSpPr>
            <a:spLocks noChangeAspect="1"/>
          </p:cNvSpPr>
          <p:nvPr/>
        </p:nvSpPr>
        <p:spPr bwMode="auto">
          <a:xfrm>
            <a:off x="11364785" y="3381524"/>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04</a:t>
            </a:r>
          </a:p>
        </p:txBody>
      </p:sp>
      <p:sp>
        <p:nvSpPr>
          <p:cNvPr id="46" name="TextBox 84">
            <a:extLst>
              <a:ext uri="{FF2B5EF4-FFF2-40B4-BE49-F238E27FC236}">
                <a16:creationId xmlns:a16="http://schemas.microsoft.com/office/drawing/2014/main" xmlns="" id="{06D4FB77-A5F4-43FF-B960-ABA3472A7CD1}"/>
              </a:ext>
            </a:extLst>
          </p:cNvPr>
          <p:cNvSpPr txBox="1"/>
          <p:nvPr/>
        </p:nvSpPr>
        <p:spPr>
          <a:xfrm>
            <a:off x="8340196" y="3312221"/>
            <a:ext cx="3024589" cy="954107"/>
          </a:xfrm>
          <a:prstGeom prst="rect">
            <a:avLst/>
          </a:prstGeom>
          <a:noFill/>
        </p:spPr>
        <p:txBody>
          <a:bodyPr wrap="square" rtlCol="0">
            <a:spAutoFit/>
          </a:bodyPr>
          <a:lstStyle/>
          <a:p>
            <a:pPr algn="r"/>
            <a:r>
              <a:rPr lang="en-GB" sz="1400" dirty="0">
                <a:solidFill>
                  <a:schemeClr val="bg1"/>
                </a:solidFill>
                <a:latin typeface="+mj-lt"/>
                <a:ea typeface="Lato Light" charset="0"/>
                <a:cs typeface="Lato Light" charset="0"/>
              </a:rPr>
              <a:t>Utiliza el Brainstorming para construir el diagrama, añadiendo causas o áreas de causa a las costillas o subcostillas apropiadas a medida que aparecen</a:t>
            </a:r>
          </a:p>
        </p:txBody>
      </p:sp>
      <p:sp>
        <p:nvSpPr>
          <p:cNvPr id="47" name="TextBox 85">
            <a:extLst>
              <a:ext uri="{FF2B5EF4-FFF2-40B4-BE49-F238E27FC236}">
                <a16:creationId xmlns:a16="http://schemas.microsoft.com/office/drawing/2014/main" xmlns="" id="{ECBEEFAC-2688-4684-914E-97B7104079F8}"/>
              </a:ext>
            </a:extLst>
          </p:cNvPr>
          <p:cNvSpPr txBox="1"/>
          <p:nvPr/>
        </p:nvSpPr>
        <p:spPr>
          <a:xfrm>
            <a:off x="5019055" y="3312221"/>
            <a:ext cx="2861867" cy="338554"/>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Dibuja la zona de la causa principal "costillas </a:t>
            </a:r>
          </a:p>
        </p:txBody>
      </p:sp>
      <p:sp>
        <p:nvSpPr>
          <p:cNvPr id="48" name="Rectangle 86">
            <a:extLst>
              <a:ext uri="{FF2B5EF4-FFF2-40B4-BE49-F238E27FC236}">
                <a16:creationId xmlns:a16="http://schemas.microsoft.com/office/drawing/2014/main" xmlns="" id="{4F2592F0-D32F-445D-9316-48FD5D5C10D4}"/>
              </a:ext>
            </a:extLst>
          </p:cNvPr>
          <p:cNvSpPr>
            <a:spLocks noChangeAspect="1"/>
          </p:cNvSpPr>
          <p:nvPr/>
        </p:nvSpPr>
        <p:spPr bwMode="auto">
          <a:xfrm>
            <a:off x="4483171" y="3381524"/>
            <a:ext cx="346377"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76" b="1" spc="113" dirty="0">
                <a:solidFill>
                  <a:schemeClr val="bg1"/>
                </a:solidFill>
                <a:latin typeface="+mj-lt"/>
                <a:ea typeface="Roboto" charset="0"/>
                <a:cs typeface="Roboto" charset="0"/>
                <a:sym typeface="Bebas Neue" charset="0"/>
              </a:rPr>
              <a:t>03</a:t>
            </a:r>
          </a:p>
        </p:txBody>
      </p:sp>
    </p:spTree>
    <p:extLst>
      <p:ext uri="{BB962C8B-B14F-4D97-AF65-F5344CB8AC3E}">
        <p14:creationId xmlns:p14="http://schemas.microsoft.com/office/powerpoint/2010/main" val="2727379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Herramientas de análisis de la causa raíz: Entrevistando 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520436"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Al entrevistar a su personal sobre los problemas y las causas de fondo, es importante hacer las preguntas correctas de la manera adecuada; de lo contrario, no obtendrá información procesable. </a:t>
            </a:r>
          </a:p>
        </p:txBody>
      </p:sp>
      <p:sp>
        <p:nvSpPr>
          <p:cNvPr id="5" name="Freeform 4">
            <a:extLst>
              <a:ext uri="{FF2B5EF4-FFF2-40B4-BE49-F238E27FC236}">
                <a16:creationId xmlns:a16="http://schemas.microsoft.com/office/drawing/2014/main" xmlns="" id="{31E13D73-B4ED-41C1-AC71-1482BC790787}"/>
              </a:ext>
            </a:extLst>
          </p:cNvPr>
          <p:cNvSpPr>
            <a:spLocks noChangeArrowheads="1"/>
          </p:cNvSpPr>
          <p:nvPr/>
        </p:nvSpPr>
        <p:spPr bwMode="auto">
          <a:xfrm>
            <a:off x="5890010" y="2202750"/>
            <a:ext cx="3641380" cy="3805700"/>
          </a:xfrm>
          <a:custGeom>
            <a:avLst/>
            <a:gdLst>
              <a:gd name="connsiteX0" fmla="*/ 4709219 w 8801199"/>
              <a:gd name="connsiteY0" fmla="*/ 204 h 9198359"/>
              <a:gd name="connsiteX1" fmla="*/ 8667783 w 8801199"/>
              <a:gd name="connsiteY1" fmla="*/ 2592198 h 9198359"/>
              <a:gd name="connsiteX2" fmla="*/ 7197640 w 8801199"/>
              <a:gd name="connsiteY2" fmla="*/ 7171069 h 9198359"/>
              <a:gd name="connsiteX3" fmla="*/ 6869738 w 8801199"/>
              <a:gd name="connsiteY3" fmla="*/ 9195833 h 9198359"/>
              <a:gd name="connsiteX4" fmla="*/ 6870371 w 8801199"/>
              <a:gd name="connsiteY4" fmla="*/ 9198359 h 9198359"/>
              <a:gd name="connsiteX5" fmla="*/ 3385883 w 8801199"/>
              <a:gd name="connsiteY5" fmla="*/ 9198359 h 9198359"/>
              <a:gd name="connsiteX6" fmla="*/ 3365487 w 8801199"/>
              <a:gd name="connsiteY6" fmla="*/ 9125670 h 9198359"/>
              <a:gd name="connsiteX7" fmla="*/ 2459474 w 8801199"/>
              <a:gd name="connsiteY7" fmla="*/ 8406568 h 9198359"/>
              <a:gd name="connsiteX8" fmla="*/ 1036594 w 8801199"/>
              <a:gd name="connsiteY8" fmla="*/ 8364287 h 9198359"/>
              <a:gd name="connsiteX9" fmla="*/ 868062 w 8801199"/>
              <a:gd name="connsiteY9" fmla="*/ 7570259 h 9198359"/>
              <a:gd name="connsiteX10" fmla="*/ 601273 w 8801199"/>
              <a:gd name="connsiteY10" fmla="*/ 7259985 h 9198359"/>
              <a:gd name="connsiteX11" fmla="*/ 771670 w 8801199"/>
              <a:gd name="connsiteY11" fmla="*/ 7046710 h 9198359"/>
              <a:gd name="connsiteX12" fmla="*/ 476895 w 8801199"/>
              <a:gd name="connsiteY12" fmla="*/ 6848360 h 9198359"/>
              <a:gd name="connsiteX13" fmla="*/ 295926 w 8801199"/>
              <a:gd name="connsiteY13" fmla="*/ 6521297 h 9198359"/>
              <a:gd name="connsiteX14" fmla="*/ 96921 w 8801199"/>
              <a:gd name="connsiteY14" fmla="*/ 5971012 h 9198359"/>
              <a:gd name="connsiteX15" fmla="*/ 828883 w 8801199"/>
              <a:gd name="connsiteY15" fmla="*/ 4402854 h 9198359"/>
              <a:gd name="connsiteX16" fmla="*/ 2085097 w 8801199"/>
              <a:gd name="connsiteY16" fmla="*/ 632934 h 9198359"/>
              <a:gd name="connsiteX17" fmla="*/ 4709219 w 8801199"/>
              <a:gd name="connsiteY17" fmla="*/ 204 h 919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01199" h="9198359">
                <a:moveTo>
                  <a:pt x="4709219" y="204"/>
                </a:moveTo>
                <a:cubicBezTo>
                  <a:pt x="6479322" y="15078"/>
                  <a:pt x="8220082" y="844926"/>
                  <a:pt x="8667783" y="2592198"/>
                </a:cubicBezTo>
                <a:cubicBezTo>
                  <a:pt x="9349372" y="5254087"/>
                  <a:pt x="7197640" y="7171069"/>
                  <a:pt x="7197640" y="7171069"/>
                </a:cubicBezTo>
                <a:cubicBezTo>
                  <a:pt x="7197640" y="7171069"/>
                  <a:pt x="6651438" y="8198026"/>
                  <a:pt x="6869738" y="9195833"/>
                </a:cubicBezTo>
                <a:lnTo>
                  <a:pt x="6870371" y="9198359"/>
                </a:lnTo>
                <a:lnTo>
                  <a:pt x="3385883" y="9198359"/>
                </a:lnTo>
                <a:lnTo>
                  <a:pt x="3365487" y="9125670"/>
                </a:lnTo>
                <a:cubicBezTo>
                  <a:pt x="3245385" y="8752906"/>
                  <a:pt x="2992121" y="8385427"/>
                  <a:pt x="2459474" y="8406568"/>
                </a:cubicBezTo>
                <a:cubicBezTo>
                  <a:pt x="1394180" y="8448850"/>
                  <a:pt x="1292190" y="8763477"/>
                  <a:pt x="1036594" y="8364287"/>
                </a:cubicBezTo>
                <a:cubicBezTo>
                  <a:pt x="780998" y="7964475"/>
                  <a:pt x="1040325" y="7740630"/>
                  <a:pt x="868062" y="7570259"/>
                </a:cubicBezTo>
                <a:cubicBezTo>
                  <a:pt x="868062" y="7570259"/>
                  <a:pt x="605004" y="7434086"/>
                  <a:pt x="601273" y="7259985"/>
                </a:cubicBezTo>
                <a:cubicBezTo>
                  <a:pt x="597541" y="7085884"/>
                  <a:pt x="771670" y="7046710"/>
                  <a:pt x="771670" y="7046710"/>
                </a:cubicBezTo>
                <a:cubicBezTo>
                  <a:pt x="771670" y="7046710"/>
                  <a:pt x="488089" y="7036140"/>
                  <a:pt x="476895" y="6848360"/>
                </a:cubicBezTo>
                <a:cubicBezTo>
                  <a:pt x="466323" y="6659956"/>
                  <a:pt x="593810" y="6645656"/>
                  <a:pt x="295926" y="6521297"/>
                </a:cubicBezTo>
                <a:cubicBezTo>
                  <a:pt x="-2581" y="6397560"/>
                  <a:pt x="-87157" y="6283773"/>
                  <a:pt x="96921" y="5971012"/>
                </a:cubicBezTo>
                <a:cubicBezTo>
                  <a:pt x="281622" y="5658872"/>
                  <a:pt x="899779" y="4779038"/>
                  <a:pt x="828883" y="4402854"/>
                </a:cubicBezTo>
                <a:cubicBezTo>
                  <a:pt x="757367" y="4026671"/>
                  <a:pt x="-130068" y="1867811"/>
                  <a:pt x="2085097" y="632934"/>
                </a:cubicBezTo>
                <a:cubicBezTo>
                  <a:pt x="2846774" y="208231"/>
                  <a:pt x="3782022" y="-7587"/>
                  <a:pt x="4709219" y="204"/>
                </a:cubicBezTo>
                <a:close/>
              </a:path>
            </a:pathLst>
          </a:custGeom>
          <a:solidFill>
            <a:schemeClr val="bg1">
              <a:lumMod val="95000"/>
            </a:schemeClr>
          </a:solidFill>
          <a:ln>
            <a:noFill/>
          </a:ln>
          <a:effectLst/>
        </p:spPr>
        <p:txBody>
          <a:bodyPr wrap="square" anchor="ctr">
            <a:noAutofit/>
          </a:bodyPr>
          <a:lstStyle/>
          <a:p>
            <a:endParaRPr lang="en-GB" sz="1600" dirty="0">
              <a:latin typeface="+mj-lt"/>
            </a:endParaRPr>
          </a:p>
        </p:txBody>
      </p:sp>
      <p:sp>
        <p:nvSpPr>
          <p:cNvPr id="6" name="Freeform 78">
            <a:extLst>
              <a:ext uri="{FF2B5EF4-FFF2-40B4-BE49-F238E27FC236}">
                <a16:creationId xmlns:a16="http://schemas.microsoft.com/office/drawing/2014/main" xmlns="" id="{2AEE1316-44FA-41DB-BE04-7E49159FA244}"/>
              </a:ext>
            </a:extLst>
          </p:cNvPr>
          <p:cNvSpPr>
            <a:spLocks noChangeArrowheads="1"/>
          </p:cNvSpPr>
          <p:nvPr/>
        </p:nvSpPr>
        <p:spPr bwMode="auto">
          <a:xfrm>
            <a:off x="6301038" y="3487862"/>
            <a:ext cx="1289165" cy="903006"/>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accent6"/>
          </a:solidFill>
          <a:ln w="76200">
            <a:solidFill>
              <a:schemeClr val="bg1"/>
            </a:solidFill>
          </a:ln>
          <a:effectLst/>
        </p:spPr>
        <p:txBody>
          <a:bodyPr wrap="square" anchor="ctr">
            <a:noAutofit/>
          </a:bodyPr>
          <a:lstStyle/>
          <a:p>
            <a:endParaRPr lang="en-GB" sz="1600" dirty="0">
              <a:latin typeface="+mj-lt"/>
            </a:endParaRPr>
          </a:p>
        </p:txBody>
      </p:sp>
      <p:sp>
        <p:nvSpPr>
          <p:cNvPr id="7" name="Freeform 76">
            <a:extLst>
              <a:ext uri="{FF2B5EF4-FFF2-40B4-BE49-F238E27FC236}">
                <a16:creationId xmlns:a16="http://schemas.microsoft.com/office/drawing/2014/main" xmlns="" id="{01894692-E2C7-4671-98D7-6D8217C3EEA7}"/>
              </a:ext>
            </a:extLst>
          </p:cNvPr>
          <p:cNvSpPr>
            <a:spLocks noChangeArrowheads="1"/>
          </p:cNvSpPr>
          <p:nvPr/>
        </p:nvSpPr>
        <p:spPr bwMode="auto">
          <a:xfrm>
            <a:off x="8430374" y="2493840"/>
            <a:ext cx="851900" cy="1251653"/>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accent3"/>
          </a:solidFill>
          <a:ln w="76200">
            <a:solidFill>
              <a:schemeClr val="bg1"/>
            </a:solidFill>
          </a:ln>
          <a:effectLst/>
        </p:spPr>
        <p:txBody>
          <a:bodyPr wrap="square" anchor="ctr">
            <a:noAutofit/>
          </a:bodyPr>
          <a:lstStyle/>
          <a:p>
            <a:endParaRPr lang="en-GB" sz="1600" dirty="0">
              <a:latin typeface="+mj-lt"/>
            </a:endParaRPr>
          </a:p>
        </p:txBody>
      </p:sp>
      <p:sp>
        <p:nvSpPr>
          <p:cNvPr id="8" name="Freeform 73">
            <a:extLst>
              <a:ext uri="{FF2B5EF4-FFF2-40B4-BE49-F238E27FC236}">
                <a16:creationId xmlns:a16="http://schemas.microsoft.com/office/drawing/2014/main" xmlns="" id="{9E91C371-CC21-4736-A500-BE4E764BC7B9}"/>
              </a:ext>
            </a:extLst>
          </p:cNvPr>
          <p:cNvSpPr>
            <a:spLocks noChangeArrowheads="1"/>
          </p:cNvSpPr>
          <p:nvPr/>
        </p:nvSpPr>
        <p:spPr bwMode="auto">
          <a:xfrm>
            <a:off x="7070758" y="2437954"/>
            <a:ext cx="1612063" cy="104961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accent2"/>
          </a:solidFill>
          <a:ln w="76200">
            <a:solidFill>
              <a:schemeClr val="bg1"/>
            </a:solidFill>
          </a:ln>
          <a:effectLst/>
        </p:spPr>
        <p:txBody>
          <a:bodyPr wrap="square" anchor="ctr">
            <a:noAutofit/>
          </a:bodyPr>
          <a:lstStyle/>
          <a:p>
            <a:endParaRPr lang="en-GB" sz="1600" dirty="0">
              <a:latin typeface="+mj-lt"/>
            </a:endParaRPr>
          </a:p>
        </p:txBody>
      </p:sp>
      <p:sp>
        <p:nvSpPr>
          <p:cNvPr id="9" name="Freeform 71">
            <a:extLst>
              <a:ext uri="{FF2B5EF4-FFF2-40B4-BE49-F238E27FC236}">
                <a16:creationId xmlns:a16="http://schemas.microsoft.com/office/drawing/2014/main" xmlns="" id="{F91D5179-9E5E-41A4-B2A9-95A1298ACBAA}"/>
              </a:ext>
            </a:extLst>
          </p:cNvPr>
          <p:cNvSpPr>
            <a:spLocks noChangeArrowheads="1"/>
          </p:cNvSpPr>
          <p:nvPr/>
        </p:nvSpPr>
        <p:spPr bwMode="auto">
          <a:xfrm>
            <a:off x="6273291" y="2526028"/>
            <a:ext cx="1052506" cy="1219464"/>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accent1"/>
          </a:solidFill>
          <a:ln w="76200">
            <a:solidFill>
              <a:schemeClr val="bg1"/>
            </a:solidFill>
          </a:ln>
          <a:effectLst/>
        </p:spPr>
        <p:txBody>
          <a:bodyPr wrap="square" anchor="ctr">
            <a:noAutofit/>
          </a:bodyPr>
          <a:lstStyle/>
          <a:p>
            <a:endParaRPr lang="en-GB" sz="1600" dirty="0">
              <a:latin typeface="+mj-lt"/>
            </a:endParaRPr>
          </a:p>
        </p:txBody>
      </p:sp>
      <p:sp>
        <p:nvSpPr>
          <p:cNvPr id="10" name="Freeform 132">
            <a:extLst>
              <a:ext uri="{FF2B5EF4-FFF2-40B4-BE49-F238E27FC236}">
                <a16:creationId xmlns:a16="http://schemas.microsoft.com/office/drawing/2014/main" xmlns="" id="{3B071B67-5371-447C-AA1E-3A5057B96DAF}"/>
              </a:ext>
            </a:extLst>
          </p:cNvPr>
          <p:cNvSpPr>
            <a:spLocks noChangeArrowheads="1"/>
          </p:cNvSpPr>
          <p:nvPr/>
        </p:nvSpPr>
        <p:spPr bwMode="auto">
          <a:xfrm>
            <a:off x="7326091" y="3229938"/>
            <a:ext cx="1106582" cy="2778513"/>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50116" h="7407439">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623619" y="4084934"/>
                  <a:pt x="2623619" y="4084934"/>
                </a:cubicBezTo>
                <a:cubicBezTo>
                  <a:pt x="2652523" y="4117784"/>
                  <a:pt x="2678062" y="4154731"/>
                  <a:pt x="2700623" y="4194239"/>
                </a:cubicBezTo>
                <a:lnTo>
                  <a:pt x="2712563" y="4219405"/>
                </a:lnTo>
                <a:lnTo>
                  <a:pt x="2715838" y="4221231"/>
                </a:lnTo>
                <a:cubicBezTo>
                  <a:pt x="2817987" y="4336582"/>
                  <a:pt x="2898980" y="4837997"/>
                  <a:pt x="2919703" y="5478203"/>
                </a:cubicBezTo>
                <a:lnTo>
                  <a:pt x="2924786" y="5796942"/>
                </a:lnTo>
                <a:lnTo>
                  <a:pt x="2924863" y="5796942"/>
                </a:lnTo>
                <a:lnTo>
                  <a:pt x="2924863" y="5801796"/>
                </a:lnTo>
                <a:lnTo>
                  <a:pt x="2924863" y="7407439"/>
                </a:lnTo>
                <a:lnTo>
                  <a:pt x="2670878" y="7407439"/>
                </a:lnTo>
                <a:lnTo>
                  <a:pt x="2416893" y="7407439"/>
                </a:lnTo>
                <a:lnTo>
                  <a:pt x="2416893" y="5801796"/>
                </a:lnTo>
                <a:lnTo>
                  <a:pt x="2416893" y="5796942"/>
                </a:lnTo>
                <a:lnTo>
                  <a:pt x="2416970" y="5796942"/>
                </a:lnTo>
                <a:lnTo>
                  <a:pt x="2422053" y="5478203"/>
                </a:lnTo>
                <a:lnTo>
                  <a:pt x="2451970" y="4996471"/>
                </a:lnTo>
                <a:lnTo>
                  <a:pt x="2435825" y="4867539"/>
                </a:lnTo>
                <a:lnTo>
                  <a:pt x="2384023" y="4747345"/>
                </a:lnTo>
                <a:lnTo>
                  <a:pt x="2384023" y="4747343"/>
                </a:lnTo>
                <a:lnTo>
                  <a:pt x="2322701" y="4605061"/>
                </a:lnTo>
                <a:cubicBezTo>
                  <a:pt x="2222967" y="4395491"/>
                  <a:pt x="2116612" y="4220066"/>
                  <a:pt x="2021085" y="4081129"/>
                </a:cubicBez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accent5"/>
          </a:solidFill>
          <a:ln w="76200">
            <a:solidFill>
              <a:schemeClr val="bg1"/>
            </a:solidFill>
          </a:ln>
          <a:effectLst/>
        </p:spPr>
        <p:txBody>
          <a:bodyPr wrap="square" anchor="ctr">
            <a:noAutofit/>
          </a:bodyPr>
          <a:lstStyle/>
          <a:p>
            <a:endParaRPr lang="en-GB" sz="1600" dirty="0">
              <a:latin typeface="+mj-lt"/>
            </a:endParaRPr>
          </a:p>
        </p:txBody>
      </p:sp>
      <p:sp>
        <p:nvSpPr>
          <p:cNvPr id="11" name="Freeform 93">
            <a:extLst>
              <a:ext uri="{FF2B5EF4-FFF2-40B4-BE49-F238E27FC236}">
                <a16:creationId xmlns:a16="http://schemas.microsoft.com/office/drawing/2014/main" xmlns="" id="{65BC99E1-8D21-4900-B99E-B5577A3A8F31}"/>
              </a:ext>
            </a:extLst>
          </p:cNvPr>
          <p:cNvSpPr/>
          <p:nvPr/>
        </p:nvSpPr>
        <p:spPr>
          <a:xfrm>
            <a:off x="8162080" y="3487862"/>
            <a:ext cx="1222117" cy="1272871"/>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accent4"/>
          </a:solidFill>
          <a:ln w="76200">
            <a:solidFill>
              <a:schemeClr val="bg1"/>
            </a:solidFill>
          </a:ln>
          <a:effectLst/>
        </p:spPr>
        <p:txBody>
          <a:bodyPr wrap="square" anchor="ctr">
            <a:noAutofit/>
          </a:bodyPr>
          <a:lstStyle/>
          <a:p>
            <a:endParaRPr lang="en-GB" sz="1600" dirty="0">
              <a:latin typeface="+mj-lt"/>
            </a:endParaRPr>
          </a:p>
        </p:txBody>
      </p:sp>
      <p:sp>
        <p:nvSpPr>
          <p:cNvPr id="12" name="TextBox 106">
            <a:extLst>
              <a:ext uri="{FF2B5EF4-FFF2-40B4-BE49-F238E27FC236}">
                <a16:creationId xmlns:a16="http://schemas.microsoft.com/office/drawing/2014/main" xmlns="" id="{2E7BD08E-C99D-44D0-B97C-4DABEC35DC79}"/>
              </a:ext>
            </a:extLst>
          </p:cNvPr>
          <p:cNvSpPr txBox="1"/>
          <p:nvPr/>
        </p:nvSpPr>
        <p:spPr>
          <a:xfrm>
            <a:off x="9688283" y="2083545"/>
            <a:ext cx="1221809" cy="338554"/>
          </a:xfrm>
          <a:prstGeom prst="rect">
            <a:avLst/>
          </a:prstGeom>
          <a:noFill/>
        </p:spPr>
        <p:txBody>
          <a:bodyPr wrap="none" rtlCol="0" anchor="b" anchorCtr="0">
            <a:spAutoFit/>
          </a:bodyPr>
          <a:lstStyle/>
          <a:p>
            <a:r>
              <a:rPr lang="en-GB" sz="1600" b="1" dirty="0">
                <a:solidFill>
                  <a:schemeClr val="accent2"/>
                </a:solidFill>
                <a:latin typeface="+mj-lt"/>
                <a:ea typeface="League Spartan" charset="0"/>
                <a:cs typeface="Poppins" pitchFamily="2" charset="77"/>
              </a:rPr>
              <a:t>Abierto</a:t>
            </a:r>
          </a:p>
        </p:txBody>
      </p:sp>
      <p:sp>
        <p:nvSpPr>
          <p:cNvPr id="13" name="Subtitle 2">
            <a:extLst>
              <a:ext uri="{FF2B5EF4-FFF2-40B4-BE49-F238E27FC236}">
                <a16:creationId xmlns:a16="http://schemas.microsoft.com/office/drawing/2014/main" xmlns="" id="{3E9A7D92-198F-4BD8-974D-E45620ABFEED}"/>
              </a:ext>
            </a:extLst>
          </p:cNvPr>
          <p:cNvSpPr txBox="1">
            <a:spLocks/>
          </p:cNvSpPr>
          <p:nvPr/>
        </p:nvSpPr>
        <p:spPr>
          <a:xfrm>
            <a:off x="9688284" y="2459253"/>
            <a:ext cx="2125764"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Haga preguntas abiertas.</a:t>
            </a:r>
          </a:p>
        </p:txBody>
      </p:sp>
      <p:sp>
        <p:nvSpPr>
          <p:cNvPr id="14" name="TextBox 110">
            <a:extLst>
              <a:ext uri="{FF2B5EF4-FFF2-40B4-BE49-F238E27FC236}">
                <a16:creationId xmlns:a16="http://schemas.microsoft.com/office/drawing/2014/main" xmlns="" id="{89992842-9B53-44CE-8222-7CA6FE6A3527}"/>
              </a:ext>
            </a:extLst>
          </p:cNvPr>
          <p:cNvSpPr txBox="1"/>
          <p:nvPr/>
        </p:nvSpPr>
        <p:spPr>
          <a:xfrm>
            <a:off x="9467192" y="4851964"/>
            <a:ext cx="1763624" cy="338554"/>
          </a:xfrm>
          <a:prstGeom prst="rect">
            <a:avLst/>
          </a:prstGeom>
          <a:noFill/>
        </p:spPr>
        <p:txBody>
          <a:bodyPr wrap="none" rtlCol="0" anchor="b" anchorCtr="0">
            <a:spAutoFit/>
          </a:bodyPr>
          <a:lstStyle/>
          <a:p>
            <a:r>
              <a:rPr lang="en-GB" sz="1600" b="1" dirty="0">
                <a:solidFill>
                  <a:schemeClr val="accent6"/>
                </a:solidFill>
                <a:latin typeface="+mj-lt"/>
                <a:ea typeface="League Spartan" charset="0"/>
                <a:cs typeface="Poppins" pitchFamily="2" charset="77"/>
              </a:rPr>
              <a:t>Actual y futuro</a:t>
            </a:r>
          </a:p>
        </p:txBody>
      </p:sp>
      <p:sp>
        <p:nvSpPr>
          <p:cNvPr id="15" name="Subtitle 2">
            <a:extLst>
              <a:ext uri="{FF2B5EF4-FFF2-40B4-BE49-F238E27FC236}">
                <a16:creationId xmlns:a16="http://schemas.microsoft.com/office/drawing/2014/main" xmlns="" id="{008B35AE-0F17-4D14-B548-9036DD21FB54}"/>
              </a:ext>
            </a:extLst>
          </p:cNvPr>
          <p:cNvSpPr txBox="1">
            <a:spLocks/>
          </p:cNvSpPr>
          <p:nvPr/>
        </p:nvSpPr>
        <p:spPr>
          <a:xfrm>
            <a:off x="9531390" y="5170023"/>
            <a:ext cx="2125764"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Considere los problemas reales y potenciales.</a:t>
            </a:r>
          </a:p>
        </p:txBody>
      </p:sp>
      <p:sp>
        <p:nvSpPr>
          <p:cNvPr id="16" name="TextBox 113">
            <a:extLst>
              <a:ext uri="{FF2B5EF4-FFF2-40B4-BE49-F238E27FC236}">
                <a16:creationId xmlns:a16="http://schemas.microsoft.com/office/drawing/2014/main" xmlns="" id="{8B345FC8-D5F0-445F-AB3B-778DD5F0518F}"/>
              </a:ext>
            </a:extLst>
          </p:cNvPr>
          <p:cNvSpPr txBox="1"/>
          <p:nvPr/>
        </p:nvSpPr>
        <p:spPr>
          <a:xfrm>
            <a:off x="9681249" y="3299202"/>
            <a:ext cx="1318759" cy="338554"/>
          </a:xfrm>
          <a:prstGeom prst="rect">
            <a:avLst/>
          </a:prstGeom>
          <a:noFill/>
        </p:spPr>
        <p:txBody>
          <a:bodyPr wrap="none" rtlCol="0" anchor="b" anchorCtr="0">
            <a:spAutoFit/>
          </a:bodyPr>
          <a:lstStyle/>
          <a:p>
            <a:r>
              <a:rPr lang="en-GB" sz="1600" b="1" dirty="0">
                <a:solidFill>
                  <a:schemeClr val="accent4"/>
                </a:solidFill>
                <a:latin typeface="+mj-lt"/>
                <a:ea typeface="League Spartan" charset="0"/>
                <a:cs typeface="Poppins" pitchFamily="2" charset="77"/>
              </a:rPr>
              <a:t>Responsabilidad</a:t>
            </a:r>
          </a:p>
        </p:txBody>
      </p:sp>
      <p:sp>
        <p:nvSpPr>
          <p:cNvPr id="17" name="Subtitle 2">
            <a:extLst>
              <a:ext uri="{FF2B5EF4-FFF2-40B4-BE49-F238E27FC236}">
                <a16:creationId xmlns:a16="http://schemas.microsoft.com/office/drawing/2014/main" xmlns="" id="{A5AF73D3-DE73-417B-97CF-57BC12B0EAB9}"/>
              </a:ext>
            </a:extLst>
          </p:cNvPr>
          <p:cNvSpPr txBox="1">
            <a:spLocks/>
          </p:cNvSpPr>
          <p:nvPr/>
        </p:nvSpPr>
        <p:spPr>
          <a:xfrm>
            <a:off x="9704220" y="3552982"/>
            <a:ext cx="2125764"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Céntrese en los responsables, pero obtenga información de todas las personas relevantes.</a:t>
            </a:r>
          </a:p>
        </p:txBody>
      </p:sp>
      <p:sp>
        <p:nvSpPr>
          <p:cNvPr id="18" name="TextBox 116">
            <a:extLst>
              <a:ext uri="{FF2B5EF4-FFF2-40B4-BE49-F238E27FC236}">
                <a16:creationId xmlns:a16="http://schemas.microsoft.com/office/drawing/2014/main" xmlns="" id="{F5BE5789-635A-4BC4-916E-7F99F6A52A10}"/>
              </a:ext>
            </a:extLst>
          </p:cNvPr>
          <p:cNvSpPr txBox="1"/>
          <p:nvPr/>
        </p:nvSpPr>
        <p:spPr>
          <a:xfrm>
            <a:off x="4579758" y="1996388"/>
            <a:ext cx="1198149" cy="338554"/>
          </a:xfrm>
          <a:prstGeom prst="rect">
            <a:avLst/>
          </a:prstGeom>
          <a:noFill/>
        </p:spPr>
        <p:txBody>
          <a:bodyPr wrap="none" rtlCol="0" anchor="b" anchorCtr="0">
            <a:spAutoFit/>
          </a:bodyPr>
          <a:lstStyle/>
          <a:p>
            <a:pPr algn="r"/>
            <a:r>
              <a:rPr lang="en-GB" sz="1600" b="1" dirty="0">
                <a:solidFill>
                  <a:schemeClr val="accent1"/>
                </a:solidFill>
                <a:latin typeface="+mj-lt"/>
                <a:ea typeface="League Spartan" charset="0"/>
                <a:cs typeface="Poppins" pitchFamily="2" charset="77"/>
              </a:rPr>
              <a:t>Prepárate</a:t>
            </a:r>
          </a:p>
        </p:txBody>
      </p:sp>
      <p:sp>
        <p:nvSpPr>
          <p:cNvPr id="19" name="Subtitle 2">
            <a:extLst>
              <a:ext uri="{FF2B5EF4-FFF2-40B4-BE49-F238E27FC236}">
                <a16:creationId xmlns:a16="http://schemas.microsoft.com/office/drawing/2014/main" xmlns="" id="{7C5D8F45-DA77-4463-BA88-7363A464CF7F}"/>
              </a:ext>
            </a:extLst>
          </p:cNvPr>
          <p:cNvSpPr txBox="1">
            <a:spLocks/>
          </p:cNvSpPr>
          <p:nvPr/>
        </p:nvSpPr>
        <p:spPr>
          <a:xfrm>
            <a:off x="3679485" y="2292062"/>
            <a:ext cx="2061676"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Recoge primero los datos pertinentes para poder formular las preguntas adecuadas.</a:t>
            </a:r>
          </a:p>
        </p:txBody>
      </p:sp>
      <p:sp>
        <p:nvSpPr>
          <p:cNvPr id="20" name="TextBox 119">
            <a:extLst>
              <a:ext uri="{FF2B5EF4-FFF2-40B4-BE49-F238E27FC236}">
                <a16:creationId xmlns:a16="http://schemas.microsoft.com/office/drawing/2014/main" xmlns="" id="{34C94696-4778-48BE-BB81-A254C4FFF2FE}"/>
              </a:ext>
            </a:extLst>
          </p:cNvPr>
          <p:cNvSpPr txBox="1"/>
          <p:nvPr/>
        </p:nvSpPr>
        <p:spPr>
          <a:xfrm>
            <a:off x="4882917" y="5258862"/>
            <a:ext cx="894990" cy="338554"/>
          </a:xfrm>
          <a:prstGeom prst="rect">
            <a:avLst/>
          </a:prstGeom>
          <a:noFill/>
        </p:spPr>
        <p:txBody>
          <a:bodyPr wrap="none" rtlCol="0" anchor="b" anchorCtr="0">
            <a:spAutoFit/>
          </a:bodyPr>
          <a:lstStyle/>
          <a:p>
            <a:pPr algn="r"/>
            <a:r>
              <a:rPr lang="en-GB" sz="1600" b="1" dirty="0">
                <a:solidFill>
                  <a:schemeClr val="accent5"/>
                </a:solidFill>
                <a:latin typeface="+mj-lt"/>
                <a:ea typeface="League Spartan" charset="0"/>
                <a:cs typeface="Poppins" pitchFamily="2" charset="77"/>
              </a:rPr>
              <a:t>Todos los niveles</a:t>
            </a:r>
          </a:p>
        </p:txBody>
      </p:sp>
      <p:sp>
        <p:nvSpPr>
          <p:cNvPr id="21" name="Subtitle 2">
            <a:extLst>
              <a:ext uri="{FF2B5EF4-FFF2-40B4-BE49-F238E27FC236}">
                <a16:creationId xmlns:a16="http://schemas.microsoft.com/office/drawing/2014/main" xmlns="" id="{A4AF74B2-FA1E-42A8-B226-3FA4D5B52F28}"/>
              </a:ext>
            </a:extLst>
          </p:cNvPr>
          <p:cNvSpPr txBox="1">
            <a:spLocks/>
          </p:cNvSpPr>
          <p:nvPr/>
        </p:nvSpPr>
        <p:spPr>
          <a:xfrm>
            <a:off x="2875468" y="5479202"/>
            <a:ext cx="2924602"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Pregunte a las personas de todos los niveles de las funciones responsables para obtener una visión global del problema.</a:t>
            </a:r>
          </a:p>
        </p:txBody>
      </p:sp>
      <p:sp>
        <p:nvSpPr>
          <p:cNvPr id="22" name="TextBox 122">
            <a:extLst>
              <a:ext uri="{FF2B5EF4-FFF2-40B4-BE49-F238E27FC236}">
                <a16:creationId xmlns:a16="http://schemas.microsoft.com/office/drawing/2014/main" xmlns="" id="{C6574A98-2375-4709-8C59-0E2CA5AB900D}"/>
              </a:ext>
            </a:extLst>
          </p:cNvPr>
          <p:cNvSpPr txBox="1"/>
          <p:nvPr/>
        </p:nvSpPr>
        <p:spPr>
          <a:xfrm>
            <a:off x="4484811" y="3259723"/>
            <a:ext cx="1319208" cy="338554"/>
          </a:xfrm>
          <a:prstGeom prst="rect">
            <a:avLst/>
          </a:prstGeom>
          <a:noFill/>
        </p:spPr>
        <p:txBody>
          <a:bodyPr wrap="none" rtlCol="0" anchor="b" anchorCtr="0">
            <a:spAutoFit/>
          </a:bodyPr>
          <a:lstStyle/>
          <a:p>
            <a:pPr algn="r"/>
            <a:r>
              <a:rPr lang="en-GB" sz="1600" b="1" dirty="0">
                <a:solidFill>
                  <a:schemeClr val="accent3"/>
                </a:solidFill>
                <a:latin typeface="+mj-lt"/>
                <a:ea typeface="League Spartan" charset="0"/>
                <a:cs typeface="Poppins" pitchFamily="2" charset="77"/>
              </a:rPr>
              <a:t>No hay consulta</a:t>
            </a:r>
          </a:p>
        </p:txBody>
      </p:sp>
      <p:sp>
        <p:nvSpPr>
          <p:cNvPr id="23" name="Subtitle 2">
            <a:extLst>
              <a:ext uri="{FF2B5EF4-FFF2-40B4-BE49-F238E27FC236}">
                <a16:creationId xmlns:a16="http://schemas.microsoft.com/office/drawing/2014/main" xmlns="" id="{B9821138-4EEE-4C0B-A431-FF8D475C2A51}"/>
              </a:ext>
            </a:extLst>
          </p:cNvPr>
          <p:cNvSpPr txBox="1">
            <a:spLocks/>
          </p:cNvSpPr>
          <p:nvPr/>
        </p:nvSpPr>
        <p:spPr>
          <a:xfrm>
            <a:off x="3242840" y="3551817"/>
            <a:ext cx="2513023"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chemeClr val="tx1"/>
                </a:solidFill>
                <a:latin typeface="+mj-lt"/>
                <a:ea typeface="Lato Light" panose="020F0502020204030203" pitchFamily="34" charset="0"/>
                <a:cs typeface="Mukta ExtraLight" panose="020B0000000000000000" pitchFamily="34" charset="77"/>
              </a:rPr>
              <a:t>No dirijas ni consultes durante las entrevistas: deja que otra persona realice la entrevista si crees que tu presencia puede influir</a:t>
            </a:r>
            <a:r>
              <a:rPr lang="en-GB" sz="1600" dirty="0">
                <a:solidFill>
                  <a:schemeClr val="tx1"/>
                </a:solidFill>
                <a:latin typeface="+mj-lt"/>
                <a:ea typeface="Lato Light" panose="020F0502020204030203" pitchFamily="34" charset="0"/>
                <a:cs typeface="Mukta ExtraLight" panose="020B0000000000000000" pitchFamily="34" charset="77"/>
              </a:rPr>
              <a:t>. </a:t>
            </a:r>
          </a:p>
        </p:txBody>
      </p:sp>
      <p:sp>
        <p:nvSpPr>
          <p:cNvPr id="24" name="Freeform 978">
            <a:extLst>
              <a:ext uri="{FF2B5EF4-FFF2-40B4-BE49-F238E27FC236}">
                <a16:creationId xmlns:a16="http://schemas.microsoft.com/office/drawing/2014/main" xmlns="" id="{55BB1CC7-6A71-4A5C-BE04-3A195912BF31}"/>
              </a:ext>
            </a:extLst>
          </p:cNvPr>
          <p:cNvSpPr>
            <a:spLocks noChangeAspect="1" noChangeArrowheads="1"/>
          </p:cNvSpPr>
          <p:nvPr/>
        </p:nvSpPr>
        <p:spPr bwMode="auto">
          <a:xfrm>
            <a:off x="6946367" y="3767165"/>
            <a:ext cx="289636" cy="288769"/>
          </a:xfrm>
          <a:custGeom>
            <a:avLst/>
            <a:gdLst>
              <a:gd name="T0" fmla="*/ 4720202 w 291739"/>
              <a:gd name="T1" fmla="*/ 4912673 h 291739"/>
              <a:gd name="T2" fmla="*/ 5073322 w 291739"/>
              <a:gd name="T3" fmla="*/ 4912673 h 291739"/>
              <a:gd name="T4" fmla="*/ 4893141 w 291739"/>
              <a:gd name="T5" fmla="*/ 4571716 h 291739"/>
              <a:gd name="T6" fmla="*/ 4893141 w 291739"/>
              <a:gd name="T7" fmla="*/ 5253639 h 291739"/>
              <a:gd name="T8" fmla="*/ 3033757 w 291739"/>
              <a:gd name="T9" fmla="*/ 4996170 h 291739"/>
              <a:gd name="T10" fmla="*/ 3033757 w 291739"/>
              <a:gd name="T11" fmla="*/ 4829163 h 291739"/>
              <a:gd name="T12" fmla="*/ 4893141 w 291739"/>
              <a:gd name="T13" fmla="*/ 4571716 h 291739"/>
              <a:gd name="T14" fmla="*/ 3552660 w 291739"/>
              <a:gd name="T15" fmla="*/ 4035911 h 291739"/>
              <a:gd name="T16" fmla="*/ 3905806 w 291739"/>
              <a:gd name="T17" fmla="*/ 4035911 h 291739"/>
              <a:gd name="T18" fmla="*/ 3725624 w 291739"/>
              <a:gd name="T19" fmla="*/ 3694934 h 291739"/>
              <a:gd name="T20" fmla="*/ 5159812 w 291739"/>
              <a:gd name="T21" fmla="*/ 3952404 h 291739"/>
              <a:gd name="T22" fmla="*/ 5159812 w 291739"/>
              <a:gd name="T23" fmla="*/ 4126367 h 291739"/>
              <a:gd name="T24" fmla="*/ 3725624 w 291739"/>
              <a:gd name="T25" fmla="*/ 4376877 h 291739"/>
              <a:gd name="T26" fmla="*/ 3033757 w 291739"/>
              <a:gd name="T27" fmla="*/ 4126367 h 291739"/>
              <a:gd name="T28" fmla="*/ 3033757 w 291739"/>
              <a:gd name="T29" fmla="*/ 3952404 h 291739"/>
              <a:gd name="T30" fmla="*/ 3725624 w 291739"/>
              <a:gd name="T31" fmla="*/ 3694934 h 291739"/>
              <a:gd name="T32" fmla="*/ 4302192 w 291739"/>
              <a:gd name="T33" fmla="*/ 3159118 h 291739"/>
              <a:gd name="T34" fmla="*/ 4655347 w 291739"/>
              <a:gd name="T35" fmla="*/ 3159118 h 291739"/>
              <a:gd name="T36" fmla="*/ 4475137 w 291739"/>
              <a:gd name="T37" fmla="*/ 2818174 h 291739"/>
              <a:gd name="T38" fmla="*/ 5159812 w 291739"/>
              <a:gd name="T39" fmla="*/ 3075644 h 291739"/>
              <a:gd name="T40" fmla="*/ 5159812 w 291739"/>
              <a:gd name="T41" fmla="*/ 3242625 h 291739"/>
              <a:gd name="T42" fmla="*/ 4475137 w 291739"/>
              <a:gd name="T43" fmla="*/ 3500108 h 291739"/>
              <a:gd name="T44" fmla="*/ 3033757 w 291739"/>
              <a:gd name="T45" fmla="*/ 3242625 h 291739"/>
              <a:gd name="T46" fmla="*/ 3033757 w 291739"/>
              <a:gd name="T47" fmla="*/ 3075644 h 291739"/>
              <a:gd name="T48" fmla="*/ 4475137 w 291739"/>
              <a:gd name="T49" fmla="*/ 2818174 h 291739"/>
              <a:gd name="T50" fmla="*/ 2517987 w 291739"/>
              <a:gd name="T51" fmla="*/ 5590809 h 291739"/>
              <a:gd name="T52" fmla="*/ 5643902 w 291739"/>
              <a:gd name="T53" fmla="*/ 2495085 h 291739"/>
              <a:gd name="T54" fmla="*/ 2431548 w 291739"/>
              <a:gd name="T55" fmla="*/ 2317166 h 291739"/>
              <a:gd name="T56" fmla="*/ 5823931 w 291739"/>
              <a:gd name="T57" fmla="*/ 2409681 h 291739"/>
              <a:gd name="T58" fmla="*/ 5744731 w 291739"/>
              <a:gd name="T59" fmla="*/ 5754471 h 291739"/>
              <a:gd name="T60" fmla="*/ 2345139 w 291739"/>
              <a:gd name="T61" fmla="*/ 5676219 h 291739"/>
              <a:gd name="T62" fmla="*/ 2431548 w 291739"/>
              <a:gd name="T63" fmla="*/ 2317166 h 291739"/>
              <a:gd name="T64" fmla="*/ 1160127 w 291739"/>
              <a:gd name="T65" fmla="*/ 869830 h 291739"/>
              <a:gd name="T66" fmla="*/ 1572422 w 291739"/>
              <a:gd name="T67" fmla="*/ 869830 h 291739"/>
              <a:gd name="T68" fmla="*/ 1366282 w 291739"/>
              <a:gd name="T69" fmla="*/ 501029 h 291739"/>
              <a:gd name="T70" fmla="*/ 1366282 w 291739"/>
              <a:gd name="T71" fmla="*/ 1245552 h 291739"/>
              <a:gd name="T72" fmla="*/ 1366282 w 291739"/>
              <a:gd name="T73" fmla="*/ 501029 h 291739"/>
              <a:gd name="T74" fmla="*/ 3614626 w 291739"/>
              <a:gd name="T75" fmla="*/ 0 h 291739"/>
              <a:gd name="T76" fmla="*/ 3700705 w 291739"/>
              <a:gd name="T77" fmla="*/ 1944948 h 291739"/>
              <a:gd name="T78" fmla="*/ 3528582 w 291739"/>
              <a:gd name="T79" fmla="*/ 1944948 h 291739"/>
              <a:gd name="T80" fmla="*/ 179267 w 291739"/>
              <a:gd name="T81" fmla="*/ 176792 h 291739"/>
              <a:gd name="T82" fmla="*/ 917979 w 291739"/>
              <a:gd name="T83" fmla="*/ 1570154 h 291739"/>
              <a:gd name="T84" fmla="*/ 1061431 w 291739"/>
              <a:gd name="T85" fmla="*/ 1570154 h 291739"/>
              <a:gd name="T86" fmla="*/ 2474289 w 291739"/>
              <a:gd name="T87" fmla="*/ 876982 h 291739"/>
              <a:gd name="T88" fmla="*/ 3342079 w 291739"/>
              <a:gd name="T89" fmla="*/ 1895455 h 291739"/>
              <a:gd name="T90" fmla="*/ 3198678 w 291739"/>
              <a:gd name="T91" fmla="*/ 1994465 h 291739"/>
              <a:gd name="T92" fmla="*/ 1628002 w 291739"/>
              <a:gd name="T93" fmla="*/ 2376396 h 291739"/>
              <a:gd name="T94" fmla="*/ 2015300 w 291739"/>
              <a:gd name="T95" fmla="*/ 3076579 h 291739"/>
              <a:gd name="T96" fmla="*/ 1900551 w 291739"/>
              <a:gd name="T97" fmla="*/ 3055374 h 291739"/>
              <a:gd name="T98" fmla="*/ 179267 w 291739"/>
              <a:gd name="T99" fmla="*/ 2920977 h 291739"/>
              <a:gd name="T100" fmla="*/ 1972279 w 291739"/>
              <a:gd name="T101" fmla="*/ 3479730 h 291739"/>
              <a:gd name="T102" fmla="*/ 1972279 w 291739"/>
              <a:gd name="T103" fmla="*/ 3656548 h 291739"/>
              <a:gd name="T104" fmla="*/ 0 w 291739"/>
              <a:gd name="T105" fmla="*/ 3571670 h 291739"/>
              <a:gd name="T106" fmla="*/ 86021 w 291739"/>
              <a:gd name="T107" fmla="*/ 0 h 2917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739" h="291739">
                <a:moveTo>
                  <a:pt x="245113" y="240242"/>
                </a:moveTo>
                <a:cubicBezTo>
                  <a:pt x="240059" y="240242"/>
                  <a:pt x="236449" y="244122"/>
                  <a:pt x="236449" y="249061"/>
                </a:cubicBezTo>
                <a:cubicBezTo>
                  <a:pt x="236449" y="254000"/>
                  <a:pt x="240059" y="257528"/>
                  <a:pt x="245113" y="257528"/>
                </a:cubicBezTo>
                <a:cubicBezTo>
                  <a:pt x="249807" y="257528"/>
                  <a:pt x="254139" y="254000"/>
                  <a:pt x="254139" y="249061"/>
                </a:cubicBezTo>
                <a:cubicBezTo>
                  <a:pt x="254139" y="244122"/>
                  <a:pt x="249807" y="240242"/>
                  <a:pt x="245113" y="240242"/>
                </a:cubicBezTo>
                <a:close/>
                <a:moveTo>
                  <a:pt x="245113" y="231775"/>
                </a:moveTo>
                <a:cubicBezTo>
                  <a:pt x="255222" y="231775"/>
                  <a:pt x="263164" y="239536"/>
                  <a:pt x="263164" y="249061"/>
                </a:cubicBezTo>
                <a:cubicBezTo>
                  <a:pt x="263164" y="258586"/>
                  <a:pt x="255222" y="266347"/>
                  <a:pt x="245113" y="266347"/>
                </a:cubicBezTo>
                <a:cubicBezTo>
                  <a:pt x="236810" y="266347"/>
                  <a:pt x="230312" y="260703"/>
                  <a:pt x="227784" y="253295"/>
                </a:cubicBezTo>
                <a:lnTo>
                  <a:pt x="151970" y="253295"/>
                </a:lnTo>
                <a:cubicBezTo>
                  <a:pt x="149443" y="253295"/>
                  <a:pt x="147638" y="251531"/>
                  <a:pt x="147638" y="249061"/>
                </a:cubicBezTo>
                <a:cubicBezTo>
                  <a:pt x="147638" y="246592"/>
                  <a:pt x="149443" y="244828"/>
                  <a:pt x="151970" y="244828"/>
                </a:cubicBezTo>
                <a:lnTo>
                  <a:pt x="227784" y="244828"/>
                </a:lnTo>
                <a:cubicBezTo>
                  <a:pt x="230312" y="237420"/>
                  <a:pt x="236810" y="231775"/>
                  <a:pt x="245113" y="231775"/>
                </a:cubicBezTo>
                <a:close/>
                <a:moveTo>
                  <a:pt x="186628" y="195792"/>
                </a:moveTo>
                <a:cubicBezTo>
                  <a:pt x="181574" y="195792"/>
                  <a:pt x="177964" y="200025"/>
                  <a:pt x="177964" y="204611"/>
                </a:cubicBezTo>
                <a:cubicBezTo>
                  <a:pt x="177964" y="209550"/>
                  <a:pt x="181574" y="213078"/>
                  <a:pt x="186628" y="213078"/>
                </a:cubicBezTo>
                <a:cubicBezTo>
                  <a:pt x="191683" y="213078"/>
                  <a:pt x="195654" y="209550"/>
                  <a:pt x="195654" y="204611"/>
                </a:cubicBezTo>
                <a:cubicBezTo>
                  <a:pt x="195654" y="200025"/>
                  <a:pt x="191683" y="195792"/>
                  <a:pt x="186628" y="195792"/>
                </a:cubicBezTo>
                <a:close/>
                <a:moveTo>
                  <a:pt x="186628" y="187325"/>
                </a:moveTo>
                <a:cubicBezTo>
                  <a:pt x="195293" y="187325"/>
                  <a:pt x="201791" y="192617"/>
                  <a:pt x="203957" y="200378"/>
                </a:cubicBezTo>
                <a:lnTo>
                  <a:pt x="258471" y="200378"/>
                </a:lnTo>
                <a:cubicBezTo>
                  <a:pt x="260998" y="200378"/>
                  <a:pt x="263164" y="202494"/>
                  <a:pt x="263164" y="204611"/>
                </a:cubicBezTo>
                <a:cubicBezTo>
                  <a:pt x="263164" y="207080"/>
                  <a:pt x="260998" y="209197"/>
                  <a:pt x="258471" y="209197"/>
                </a:cubicBezTo>
                <a:lnTo>
                  <a:pt x="203957" y="209197"/>
                </a:lnTo>
                <a:cubicBezTo>
                  <a:pt x="201791" y="216605"/>
                  <a:pt x="195293" y="221897"/>
                  <a:pt x="186628" y="221897"/>
                </a:cubicBezTo>
                <a:cubicBezTo>
                  <a:pt x="178325" y="221897"/>
                  <a:pt x="171465" y="216605"/>
                  <a:pt x="170021" y="209197"/>
                </a:cubicBezTo>
                <a:lnTo>
                  <a:pt x="151970" y="209197"/>
                </a:lnTo>
                <a:cubicBezTo>
                  <a:pt x="149443" y="209197"/>
                  <a:pt x="147638" y="207080"/>
                  <a:pt x="147638" y="204611"/>
                </a:cubicBezTo>
                <a:cubicBezTo>
                  <a:pt x="147638" y="202494"/>
                  <a:pt x="149443" y="200378"/>
                  <a:pt x="151970" y="200378"/>
                </a:cubicBezTo>
                <a:lnTo>
                  <a:pt x="170021" y="200378"/>
                </a:lnTo>
                <a:cubicBezTo>
                  <a:pt x="171465" y="192617"/>
                  <a:pt x="178325" y="187325"/>
                  <a:pt x="186628" y="187325"/>
                </a:cubicBezTo>
                <a:close/>
                <a:moveTo>
                  <a:pt x="224174" y="151342"/>
                </a:moveTo>
                <a:cubicBezTo>
                  <a:pt x="219842" y="151342"/>
                  <a:pt x="215510" y="155222"/>
                  <a:pt x="215510" y="160161"/>
                </a:cubicBezTo>
                <a:cubicBezTo>
                  <a:pt x="215510" y="165100"/>
                  <a:pt x="219842" y="168980"/>
                  <a:pt x="224174" y="168980"/>
                </a:cubicBezTo>
                <a:cubicBezTo>
                  <a:pt x="229589" y="168980"/>
                  <a:pt x="233200" y="165100"/>
                  <a:pt x="233200" y="160161"/>
                </a:cubicBezTo>
                <a:cubicBezTo>
                  <a:pt x="233200" y="155222"/>
                  <a:pt x="229589" y="151342"/>
                  <a:pt x="224174" y="151342"/>
                </a:cubicBezTo>
                <a:close/>
                <a:moveTo>
                  <a:pt x="224174" y="142875"/>
                </a:moveTo>
                <a:cubicBezTo>
                  <a:pt x="232839" y="142875"/>
                  <a:pt x="239337" y="148167"/>
                  <a:pt x="241864" y="155928"/>
                </a:cubicBezTo>
                <a:lnTo>
                  <a:pt x="258471" y="155928"/>
                </a:lnTo>
                <a:cubicBezTo>
                  <a:pt x="260998" y="155928"/>
                  <a:pt x="263164" y="157692"/>
                  <a:pt x="263164" y="160161"/>
                </a:cubicBezTo>
                <a:cubicBezTo>
                  <a:pt x="263164" y="162630"/>
                  <a:pt x="260998" y="164394"/>
                  <a:pt x="258471" y="164394"/>
                </a:cubicBezTo>
                <a:lnTo>
                  <a:pt x="241864" y="164394"/>
                </a:lnTo>
                <a:cubicBezTo>
                  <a:pt x="239337" y="172155"/>
                  <a:pt x="232839" y="177447"/>
                  <a:pt x="224174" y="177447"/>
                </a:cubicBezTo>
                <a:cubicBezTo>
                  <a:pt x="215871" y="177447"/>
                  <a:pt x="209011" y="172155"/>
                  <a:pt x="207567" y="164394"/>
                </a:cubicBezTo>
                <a:lnTo>
                  <a:pt x="151970" y="164394"/>
                </a:lnTo>
                <a:cubicBezTo>
                  <a:pt x="149443" y="164394"/>
                  <a:pt x="147638" y="162630"/>
                  <a:pt x="147638" y="160161"/>
                </a:cubicBezTo>
                <a:cubicBezTo>
                  <a:pt x="147638" y="157692"/>
                  <a:pt x="149443" y="155928"/>
                  <a:pt x="151970" y="155928"/>
                </a:cubicBezTo>
                <a:lnTo>
                  <a:pt x="207567" y="155928"/>
                </a:lnTo>
                <a:cubicBezTo>
                  <a:pt x="209011" y="148167"/>
                  <a:pt x="215871" y="142875"/>
                  <a:pt x="224174" y="142875"/>
                </a:cubicBezTo>
                <a:close/>
                <a:moveTo>
                  <a:pt x="126134" y="126495"/>
                </a:moveTo>
                <a:lnTo>
                  <a:pt x="126134" y="283441"/>
                </a:lnTo>
                <a:lnTo>
                  <a:pt x="282720" y="283441"/>
                </a:lnTo>
                <a:lnTo>
                  <a:pt x="282720" y="126495"/>
                </a:lnTo>
                <a:lnTo>
                  <a:pt x="126134" y="126495"/>
                </a:lnTo>
                <a:close/>
                <a:moveTo>
                  <a:pt x="121804" y="117475"/>
                </a:moveTo>
                <a:lnTo>
                  <a:pt x="287771" y="117475"/>
                </a:lnTo>
                <a:cubicBezTo>
                  <a:pt x="289575" y="117475"/>
                  <a:pt x="291739" y="119640"/>
                  <a:pt x="291739" y="122165"/>
                </a:cubicBezTo>
                <a:lnTo>
                  <a:pt x="291739" y="287771"/>
                </a:lnTo>
                <a:cubicBezTo>
                  <a:pt x="291739" y="290296"/>
                  <a:pt x="289575" y="291739"/>
                  <a:pt x="287771" y="291739"/>
                </a:cubicBezTo>
                <a:lnTo>
                  <a:pt x="121804" y="291739"/>
                </a:lnTo>
                <a:cubicBezTo>
                  <a:pt x="119640" y="291739"/>
                  <a:pt x="117475" y="290296"/>
                  <a:pt x="117475" y="287771"/>
                </a:cubicBezTo>
                <a:lnTo>
                  <a:pt x="117475" y="122165"/>
                </a:lnTo>
                <a:cubicBezTo>
                  <a:pt x="117475" y="119640"/>
                  <a:pt x="119640" y="117475"/>
                  <a:pt x="121804" y="117475"/>
                </a:cubicBezTo>
                <a:close/>
                <a:moveTo>
                  <a:pt x="68441" y="33867"/>
                </a:moveTo>
                <a:cubicBezTo>
                  <a:pt x="62388" y="33867"/>
                  <a:pt x="58115" y="38805"/>
                  <a:pt x="58115" y="44097"/>
                </a:cubicBezTo>
                <a:cubicBezTo>
                  <a:pt x="58115" y="49742"/>
                  <a:pt x="62388" y="54328"/>
                  <a:pt x="68441" y="54328"/>
                </a:cubicBezTo>
                <a:cubicBezTo>
                  <a:pt x="73782" y="54328"/>
                  <a:pt x="78767" y="49742"/>
                  <a:pt x="78767" y="44097"/>
                </a:cubicBezTo>
                <a:cubicBezTo>
                  <a:pt x="78767" y="38805"/>
                  <a:pt x="73782" y="33867"/>
                  <a:pt x="68441" y="33867"/>
                </a:cubicBezTo>
                <a:close/>
                <a:moveTo>
                  <a:pt x="68441" y="25400"/>
                </a:moveTo>
                <a:cubicBezTo>
                  <a:pt x="78767" y="25400"/>
                  <a:pt x="86957" y="33867"/>
                  <a:pt x="86957" y="44097"/>
                </a:cubicBezTo>
                <a:cubicBezTo>
                  <a:pt x="86957" y="54680"/>
                  <a:pt x="78767" y="63147"/>
                  <a:pt x="68441" y="63147"/>
                </a:cubicBezTo>
                <a:cubicBezTo>
                  <a:pt x="58115" y="63147"/>
                  <a:pt x="49213" y="54680"/>
                  <a:pt x="49213" y="44097"/>
                </a:cubicBezTo>
                <a:cubicBezTo>
                  <a:pt x="49213" y="33867"/>
                  <a:pt x="58115" y="25400"/>
                  <a:pt x="68441" y="25400"/>
                </a:cubicBezTo>
                <a:close/>
                <a:moveTo>
                  <a:pt x="4311" y="0"/>
                </a:moveTo>
                <a:lnTo>
                  <a:pt x="181068" y="0"/>
                </a:lnTo>
                <a:cubicBezTo>
                  <a:pt x="183583" y="0"/>
                  <a:pt x="185379" y="2510"/>
                  <a:pt x="185379" y="4303"/>
                </a:cubicBezTo>
                <a:lnTo>
                  <a:pt x="185379" y="98605"/>
                </a:lnTo>
                <a:cubicBezTo>
                  <a:pt x="185379" y="101115"/>
                  <a:pt x="183583" y="102908"/>
                  <a:pt x="181068" y="102908"/>
                </a:cubicBezTo>
                <a:cubicBezTo>
                  <a:pt x="178194" y="102908"/>
                  <a:pt x="176757" y="101115"/>
                  <a:pt x="176757" y="98605"/>
                </a:cubicBezTo>
                <a:lnTo>
                  <a:pt x="176757" y="8964"/>
                </a:lnTo>
                <a:lnTo>
                  <a:pt x="8981" y="8964"/>
                </a:lnTo>
                <a:lnTo>
                  <a:pt x="8981" y="132669"/>
                </a:lnTo>
                <a:lnTo>
                  <a:pt x="45985" y="79602"/>
                </a:lnTo>
                <a:cubicBezTo>
                  <a:pt x="46704" y="78167"/>
                  <a:pt x="47781" y="77809"/>
                  <a:pt x="49578" y="77809"/>
                </a:cubicBezTo>
                <a:cubicBezTo>
                  <a:pt x="50656" y="77809"/>
                  <a:pt x="52452" y="78167"/>
                  <a:pt x="53170" y="79602"/>
                </a:cubicBezTo>
                <a:lnTo>
                  <a:pt x="75804" y="112231"/>
                </a:lnTo>
                <a:lnTo>
                  <a:pt x="123945" y="44462"/>
                </a:lnTo>
                <a:cubicBezTo>
                  <a:pt x="125382" y="41952"/>
                  <a:pt x="129693" y="41952"/>
                  <a:pt x="131130" y="44462"/>
                </a:cubicBezTo>
                <a:lnTo>
                  <a:pt x="167416" y="96096"/>
                </a:lnTo>
                <a:cubicBezTo>
                  <a:pt x="168494" y="98247"/>
                  <a:pt x="168134" y="101115"/>
                  <a:pt x="166338" y="102191"/>
                </a:cubicBezTo>
                <a:cubicBezTo>
                  <a:pt x="164183" y="103625"/>
                  <a:pt x="161668" y="102908"/>
                  <a:pt x="160231" y="101115"/>
                </a:cubicBezTo>
                <a:lnTo>
                  <a:pt x="127537" y="54860"/>
                </a:lnTo>
                <a:lnTo>
                  <a:pt x="81552" y="120478"/>
                </a:lnTo>
                <a:lnTo>
                  <a:pt x="102389" y="150239"/>
                </a:lnTo>
                <a:cubicBezTo>
                  <a:pt x="103467" y="151673"/>
                  <a:pt x="103108" y="154542"/>
                  <a:pt x="100952" y="155976"/>
                </a:cubicBezTo>
                <a:cubicBezTo>
                  <a:pt x="100234" y="156693"/>
                  <a:pt x="99515" y="157052"/>
                  <a:pt x="98797" y="157052"/>
                </a:cubicBezTo>
                <a:cubicBezTo>
                  <a:pt x="97000" y="157052"/>
                  <a:pt x="95922" y="156335"/>
                  <a:pt x="95204" y="154900"/>
                </a:cubicBezTo>
                <a:lnTo>
                  <a:pt x="49578" y="90000"/>
                </a:lnTo>
                <a:lnTo>
                  <a:pt x="8981" y="148088"/>
                </a:lnTo>
                <a:lnTo>
                  <a:pt x="8981" y="176414"/>
                </a:lnTo>
                <a:lnTo>
                  <a:pt x="98797" y="176414"/>
                </a:lnTo>
                <a:cubicBezTo>
                  <a:pt x="100593" y="176414"/>
                  <a:pt x="103108" y="178566"/>
                  <a:pt x="103108" y="181076"/>
                </a:cubicBezTo>
                <a:cubicBezTo>
                  <a:pt x="103108" y="183227"/>
                  <a:pt x="100593" y="185378"/>
                  <a:pt x="98797" y="185378"/>
                </a:cubicBezTo>
                <a:lnTo>
                  <a:pt x="4311" y="185378"/>
                </a:lnTo>
                <a:cubicBezTo>
                  <a:pt x="1796" y="185378"/>
                  <a:pt x="0" y="183227"/>
                  <a:pt x="0" y="181076"/>
                </a:cubicBezTo>
                <a:lnTo>
                  <a:pt x="0" y="4303"/>
                </a:lnTo>
                <a:cubicBezTo>
                  <a:pt x="0" y="2510"/>
                  <a:pt x="1796" y="0"/>
                  <a:pt x="4311" y="0"/>
                </a:cubicBezTo>
                <a:close/>
              </a:path>
            </a:pathLst>
          </a:custGeom>
          <a:solidFill>
            <a:schemeClr val="bg1"/>
          </a:solidFill>
          <a:ln>
            <a:noFill/>
          </a:ln>
          <a:effectLst/>
        </p:spPr>
        <p:txBody>
          <a:bodyPr anchor="ctr"/>
          <a:lstStyle/>
          <a:p>
            <a:endParaRPr lang="en-GB" sz="1600" dirty="0">
              <a:latin typeface="+mj-lt"/>
            </a:endParaRPr>
          </a:p>
        </p:txBody>
      </p:sp>
      <p:sp>
        <p:nvSpPr>
          <p:cNvPr id="25" name="Freeform 255">
            <a:extLst>
              <a:ext uri="{FF2B5EF4-FFF2-40B4-BE49-F238E27FC236}">
                <a16:creationId xmlns:a16="http://schemas.microsoft.com/office/drawing/2014/main" xmlns="" id="{E2A166AC-BF1D-41C9-9D20-B2547D61A9C9}"/>
              </a:ext>
            </a:extLst>
          </p:cNvPr>
          <p:cNvSpPr>
            <a:spLocks noChangeAspect="1" noChangeArrowheads="1"/>
          </p:cNvSpPr>
          <p:nvPr/>
        </p:nvSpPr>
        <p:spPr bwMode="auto">
          <a:xfrm>
            <a:off x="7730237" y="2757728"/>
            <a:ext cx="293105" cy="291370"/>
          </a:xfrm>
          <a:custGeom>
            <a:avLst/>
            <a:gdLst>
              <a:gd name="T0" fmla="*/ 2147483646 w 820"/>
              <a:gd name="T1" fmla="*/ 2147483646 h 817"/>
              <a:gd name="T2" fmla="*/ 2147483646 w 820"/>
              <a:gd name="T3" fmla="*/ 2147483646 h 817"/>
              <a:gd name="T4" fmla="*/ 2147483646 w 820"/>
              <a:gd name="T5" fmla="*/ 2147483646 h 817"/>
              <a:gd name="T6" fmla="*/ 2147483646 w 820"/>
              <a:gd name="T7" fmla="*/ 2147483646 h 817"/>
              <a:gd name="T8" fmla="*/ 2147483646 w 820"/>
              <a:gd name="T9" fmla="*/ 2147483646 h 817"/>
              <a:gd name="T10" fmla="*/ 2147483646 w 820"/>
              <a:gd name="T11" fmla="*/ 2147483646 h 817"/>
              <a:gd name="T12" fmla="*/ 2147483646 w 820"/>
              <a:gd name="T13" fmla="*/ 2147483646 h 817"/>
              <a:gd name="T14" fmla="*/ 2147483646 w 820"/>
              <a:gd name="T15" fmla="*/ 2147483646 h 817"/>
              <a:gd name="T16" fmla="*/ 2147483646 w 820"/>
              <a:gd name="T17" fmla="*/ 2147483646 h 817"/>
              <a:gd name="T18" fmla="*/ 2147483646 w 820"/>
              <a:gd name="T19" fmla="*/ 2147483646 h 817"/>
              <a:gd name="T20" fmla="*/ 2147483646 w 820"/>
              <a:gd name="T21" fmla="*/ 2147483646 h 817"/>
              <a:gd name="T22" fmla="*/ 2147483646 w 820"/>
              <a:gd name="T23" fmla="*/ 2147483646 h 817"/>
              <a:gd name="T24" fmla="*/ 2147483646 w 820"/>
              <a:gd name="T25" fmla="*/ 2147483646 h 817"/>
              <a:gd name="T26" fmla="*/ 2147483646 w 820"/>
              <a:gd name="T27" fmla="*/ 2147483646 h 817"/>
              <a:gd name="T28" fmla="*/ 2147483646 w 820"/>
              <a:gd name="T29" fmla="*/ 2147483646 h 817"/>
              <a:gd name="T30" fmla="*/ 2147483646 w 820"/>
              <a:gd name="T31" fmla="*/ 2147483646 h 817"/>
              <a:gd name="T32" fmla="*/ 2147483646 w 820"/>
              <a:gd name="T33" fmla="*/ 2147483646 h 817"/>
              <a:gd name="T34" fmla="*/ 2147483646 w 820"/>
              <a:gd name="T35" fmla="*/ 2147483646 h 817"/>
              <a:gd name="T36" fmla="*/ 2147483646 w 820"/>
              <a:gd name="T37" fmla="*/ 2147483646 h 817"/>
              <a:gd name="T38" fmla="*/ 2147483646 w 820"/>
              <a:gd name="T39" fmla="*/ 2147483646 h 817"/>
              <a:gd name="T40" fmla="*/ 2147483646 w 820"/>
              <a:gd name="T41" fmla="*/ 2147483646 h 817"/>
              <a:gd name="T42" fmla="*/ 2147483646 w 820"/>
              <a:gd name="T43" fmla="*/ 2147483646 h 817"/>
              <a:gd name="T44" fmla="*/ 2147483646 w 820"/>
              <a:gd name="T45" fmla="*/ 2147483646 h 817"/>
              <a:gd name="T46" fmla="*/ 2147483646 w 820"/>
              <a:gd name="T47" fmla="*/ 2147483646 h 817"/>
              <a:gd name="T48" fmla="*/ 2147483646 w 820"/>
              <a:gd name="T49" fmla="*/ 2147483646 h 817"/>
              <a:gd name="T50" fmla="*/ 2147483646 w 820"/>
              <a:gd name="T51" fmla="*/ 2147483646 h 817"/>
              <a:gd name="T52" fmla="*/ 2147483646 w 820"/>
              <a:gd name="T53" fmla="*/ 2147483646 h 817"/>
              <a:gd name="T54" fmla="*/ 2147483646 w 820"/>
              <a:gd name="T55" fmla="*/ 2147483646 h 817"/>
              <a:gd name="T56" fmla="*/ 2147483646 w 820"/>
              <a:gd name="T57" fmla="*/ 2147483646 h 817"/>
              <a:gd name="T58" fmla="*/ 2147483646 w 820"/>
              <a:gd name="T59" fmla="*/ 2147483646 h 817"/>
              <a:gd name="T60" fmla="*/ 2147483646 w 820"/>
              <a:gd name="T61" fmla="*/ 2147483646 h 817"/>
              <a:gd name="T62" fmla="*/ 2147483646 w 820"/>
              <a:gd name="T63" fmla="*/ 2147483646 h 817"/>
              <a:gd name="T64" fmla="*/ 2147483646 w 820"/>
              <a:gd name="T65" fmla="*/ 2147483646 h 817"/>
              <a:gd name="T66" fmla="*/ 2147483646 w 820"/>
              <a:gd name="T67" fmla="*/ 2147483646 h 817"/>
              <a:gd name="T68" fmla="*/ 2147483646 w 820"/>
              <a:gd name="T69" fmla="*/ 2147483646 h 817"/>
              <a:gd name="T70" fmla="*/ 2147483646 w 820"/>
              <a:gd name="T71" fmla="*/ 2147483646 h 817"/>
              <a:gd name="T72" fmla="*/ 2147483646 w 820"/>
              <a:gd name="T73" fmla="*/ 2147483646 h 817"/>
              <a:gd name="T74" fmla="*/ 2147483646 w 820"/>
              <a:gd name="T75" fmla="*/ 2147483646 h 817"/>
              <a:gd name="T76" fmla="*/ 2147483646 w 820"/>
              <a:gd name="T77" fmla="*/ 2147483646 h 817"/>
              <a:gd name="T78" fmla="*/ 2147483646 w 820"/>
              <a:gd name="T79" fmla="*/ 2147483646 h 817"/>
              <a:gd name="T80" fmla="*/ 2147483646 w 820"/>
              <a:gd name="T81" fmla="*/ 2147483646 h 817"/>
              <a:gd name="T82" fmla="*/ 2147483646 w 820"/>
              <a:gd name="T83" fmla="*/ 2147483646 h 817"/>
              <a:gd name="T84" fmla="*/ 2147483646 w 820"/>
              <a:gd name="T85" fmla="*/ 2147483646 h 817"/>
              <a:gd name="T86" fmla="*/ 2147483646 w 820"/>
              <a:gd name="T87" fmla="*/ 2147483646 h 817"/>
              <a:gd name="T88" fmla="*/ 2147483646 w 820"/>
              <a:gd name="T89" fmla="*/ 2147483646 h 817"/>
              <a:gd name="T90" fmla="*/ 2147483646 w 820"/>
              <a:gd name="T91" fmla="*/ 2147483646 h 817"/>
              <a:gd name="T92" fmla="*/ 2147483646 w 820"/>
              <a:gd name="T93" fmla="*/ 2147483646 h 817"/>
              <a:gd name="T94" fmla="*/ 2147483646 w 820"/>
              <a:gd name="T95" fmla="*/ 2147483646 h 8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0" h="817">
                <a:moveTo>
                  <a:pt x="734" y="367"/>
                </a:moveTo>
                <a:lnTo>
                  <a:pt x="679" y="314"/>
                </a:lnTo>
                <a:lnTo>
                  <a:pt x="734" y="258"/>
                </a:lnTo>
                <a:lnTo>
                  <a:pt x="788" y="314"/>
                </a:lnTo>
                <a:lnTo>
                  <a:pt x="734" y="367"/>
                </a:lnTo>
                <a:close/>
                <a:moveTo>
                  <a:pt x="543" y="404"/>
                </a:moveTo>
                <a:lnTo>
                  <a:pt x="452" y="445"/>
                </a:lnTo>
                <a:cubicBezTo>
                  <a:pt x="450" y="446"/>
                  <a:pt x="448" y="449"/>
                  <a:pt x="447" y="452"/>
                </a:cubicBezTo>
                <a:lnTo>
                  <a:pt x="406" y="542"/>
                </a:lnTo>
                <a:lnTo>
                  <a:pt x="335" y="333"/>
                </a:lnTo>
                <a:lnTo>
                  <a:pt x="543" y="404"/>
                </a:lnTo>
                <a:close/>
                <a:moveTo>
                  <a:pt x="278" y="332"/>
                </a:moveTo>
                <a:lnTo>
                  <a:pt x="225" y="278"/>
                </a:lnTo>
                <a:lnTo>
                  <a:pt x="278" y="223"/>
                </a:lnTo>
                <a:lnTo>
                  <a:pt x="334" y="278"/>
                </a:lnTo>
                <a:lnTo>
                  <a:pt x="278" y="332"/>
                </a:lnTo>
                <a:close/>
                <a:moveTo>
                  <a:pt x="314" y="678"/>
                </a:moveTo>
                <a:lnTo>
                  <a:pt x="369" y="733"/>
                </a:lnTo>
                <a:lnTo>
                  <a:pt x="314" y="787"/>
                </a:lnTo>
                <a:lnTo>
                  <a:pt x="260" y="733"/>
                </a:lnTo>
                <a:lnTo>
                  <a:pt x="314" y="678"/>
                </a:lnTo>
                <a:close/>
                <a:moveTo>
                  <a:pt x="96" y="514"/>
                </a:moveTo>
                <a:lnTo>
                  <a:pt x="96" y="514"/>
                </a:lnTo>
                <a:cubicBezTo>
                  <a:pt x="81" y="529"/>
                  <a:pt x="56" y="529"/>
                  <a:pt x="42" y="514"/>
                </a:cubicBezTo>
                <a:cubicBezTo>
                  <a:pt x="27" y="499"/>
                  <a:pt x="27" y="475"/>
                  <a:pt x="42" y="461"/>
                </a:cubicBezTo>
                <a:cubicBezTo>
                  <a:pt x="50" y="453"/>
                  <a:pt x="59" y="450"/>
                  <a:pt x="69" y="450"/>
                </a:cubicBezTo>
                <a:cubicBezTo>
                  <a:pt x="79" y="450"/>
                  <a:pt x="89" y="453"/>
                  <a:pt x="96" y="461"/>
                </a:cubicBezTo>
                <a:cubicBezTo>
                  <a:pt x="112" y="475"/>
                  <a:pt x="112" y="499"/>
                  <a:pt x="96" y="514"/>
                </a:cubicBezTo>
                <a:close/>
                <a:moveTo>
                  <a:pt x="461" y="41"/>
                </a:moveTo>
                <a:lnTo>
                  <a:pt x="461" y="41"/>
                </a:lnTo>
                <a:cubicBezTo>
                  <a:pt x="468" y="33"/>
                  <a:pt x="478" y="30"/>
                  <a:pt x="489" y="30"/>
                </a:cubicBezTo>
                <a:cubicBezTo>
                  <a:pt x="499" y="30"/>
                  <a:pt x="509" y="33"/>
                  <a:pt x="516" y="41"/>
                </a:cubicBezTo>
                <a:cubicBezTo>
                  <a:pt x="530" y="56"/>
                  <a:pt x="530" y="81"/>
                  <a:pt x="516" y="96"/>
                </a:cubicBezTo>
                <a:cubicBezTo>
                  <a:pt x="501" y="109"/>
                  <a:pt x="476" y="109"/>
                  <a:pt x="461" y="96"/>
                </a:cubicBezTo>
                <a:cubicBezTo>
                  <a:pt x="455" y="88"/>
                  <a:pt x="450" y="79"/>
                  <a:pt x="450" y="67"/>
                </a:cubicBezTo>
                <a:cubicBezTo>
                  <a:pt x="450" y="58"/>
                  <a:pt x="455" y="48"/>
                  <a:pt x="461" y="41"/>
                </a:cubicBezTo>
                <a:close/>
                <a:moveTo>
                  <a:pt x="814" y="305"/>
                </a:moveTo>
                <a:lnTo>
                  <a:pt x="742" y="234"/>
                </a:lnTo>
                <a:cubicBezTo>
                  <a:pt x="738" y="229"/>
                  <a:pt x="730" y="229"/>
                  <a:pt x="725" y="234"/>
                </a:cubicBezTo>
                <a:lnTo>
                  <a:pt x="698" y="261"/>
                </a:lnTo>
                <a:cubicBezTo>
                  <a:pt x="607" y="177"/>
                  <a:pt x="481" y="158"/>
                  <a:pt x="373" y="201"/>
                </a:cubicBezTo>
                <a:lnTo>
                  <a:pt x="454" y="120"/>
                </a:lnTo>
                <a:cubicBezTo>
                  <a:pt x="464" y="127"/>
                  <a:pt x="476" y="131"/>
                  <a:pt x="489" y="131"/>
                </a:cubicBezTo>
                <a:cubicBezTo>
                  <a:pt x="506" y="131"/>
                  <a:pt x="521" y="124"/>
                  <a:pt x="533" y="112"/>
                </a:cubicBezTo>
                <a:cubicBezTo>
                  <a:pt x="558" y="88"/>
                  <a:pt x="558" y="48"/>
                  <a:pt x="533" y="23"/>
                </a:cubicBezTo>
                <a:cubicBezTo>
                  <a:pt x="509" y="0"/>
                  <a:pt x="468" y="0"/>
                  <a:pt x="444" y="23"/>
                </a:cubicBezTo>
                <a:cubicBezTo>
                  <a:pt x="432" y="36"/>
                  <a:pt x="425" y="51"/>
                  <a:pt x="425" y="67"/>
                </a:cubicBezTo>
                <a:cubicBezTo>
                  <a:pt x="425" y="81"/>
                  <a:pt x="430" y="93"/>
                  <a:pt x="437" y="103"/>
                </a:cubicBezTo>
                <a:lnTo>
                  <a:pt x="314" y="225"/>
                </a:lnTo>
                <a:lnTo>
                  <a:pt x="287" y="197"/>
                </a:lnTo>
                <a:cubicBezTo>
                  <a:pt x="283" y="193"/>
                  <a:pt x="275" y="193"/>
                  <a:pt x="270" y="197"/>
                </a:cubicBezTo>
                <a:lnTo>
                  <a:pt x="199" y="269"/>
                </a:lnTo>
                <a:cubicBezTo>
                  <a:pt x="193" y="273"/>
                  <a:pt x="193" y="281"/>
                  <a:pt x="199" y="287"/>
                </a:cubicBezTo>
                <a:lnTo>
                  <a:pt x="226" y="314"/>
                </a:lnTo>
                <a:lnTo>
                  <a:pt x="104" y="435"/>
                </a:lnTo>
                <a:cubicBezTo>
                  <a:pt x="80" y="419"/>
                  <a:pt x="45" y="421"/>
                  <a:pt x="25" y="443"/>
                </a:cubicBezTo>
                <a:cubicBezTo>
                  <a:pt x="0" y="467"/>
                  <a:pt x="0" y="507"/>
                  <a:pt x="25" y="531"/>
                </a:cubicBezTo>
                <a:cubicBezTo>
                  <a:pt x="37" y="544"/>
                  <a:pt x="53" y="550"/>
                  <a:pt x="69" y="550"/>
                </a:cubicBezTo>
                <a:cubicBezTo>
                  <a:pt x="86" y="550"/>
                  <a:pt x="102" y="544"/>
                  <a:pt x="114" y="531"/>
                </a:cubicBezTo>
                <a:cubicBezTo>
                  <a:pt x="136" y="511"/>
                  <a:pt x="138" y="477"/>
                  <a:pt x="122" y="452"/>
                </a:cubicBezTo>
                <a:lnTo>
                  <a:pt x="202" y="372"/>
                </a:lnTo>
                <a:cubicBezTo>
                  <a:pt x="159" y="479"/>
                  <a:pt x="179" y="607"/>
                  <a:pt x="262" y="696"/>
                </a:cubicBezTo>
                <a:lnTo>
                  <a:pt x="234" y="725"/>
                </a:lnTo>
                <a:cubicBezTo>
                  <a:pt x="229" y="729"/>
                  <a:pt x="229" y="736"/>
                  <a:pt x="234" y="742"/>
                </a:cubicBezTo>
                <a:lnTo>
                  <a:pt x="306" y="813"/>
                </a:lnTo>
                <a:cubicBezTo>
                  <a:pt x="309" y="815"/>
                  <a:pt x="311" y="816"/>
                  <a:pt x="314" y="816"/>
                </a:cubicBezTo>
                <a:cubicBezTo>
                  <a:pt x="318" y="816"/>
                  <a:pt x="321" y="815"/>
                  <a:pt x="323" y="813"/>
                </a:cubicBezTo>
                <a:lnTo>
                  <a:pt x="395" y="742"/>
                </a:lnTo>
                <a:cubicBezTo>
                  <a:pt x="399" y="736"/>
                  <a:pt x="399" y="729"/>
                  <a:pt x="395" y="725"/>
                </a:cubicBezTo>
                <a:lnTo>
                  <a:pt x="323" y="652"/>
                </a:lnTo>
                <a:cubicBezTo>
                  <a:pt x="319" y="648"/>
                  <a:pt x="311" y="648"/>
                  <a:pt x="306" y="652"/>
                </a:cubicBezTo>
                <a:lnTo>
                  <a:pt x="279" y="679"/>
                </a:lnTo>
                <a:cubicBezTo>
                  <a:pt x="231" y="626"/>
                  <a:pt x="205" y="558"/>
                  <a:pt x="205" y="487"/>
                </a:cubicBezTo>
                <a:cubicBezTo>
                  <a:pt x="205" y="433"/>
                  <a:pt x="220" y="381"/>
                  <a:pt x="249" y="337"/>
                </a:cubicBezTo>
                <a:lnTo>
                  <a:pt x="270" y="358"/>
                </a:lnTo>
                <a:cubicBezTo>
                  <a:pt x="272" y="360"/>
                  <a:pt x="276" y="361"/>
                  <a:pt x="278" y="361"/>
                </a:cubicBezTo>
                <a:cubicBezTo>
                  <a:pt x="282" y="361"/>
                  <a:pt x="285" y="360"/>
                  <a:pt x="287" y="358"/>
                </a:cubicBezTo>
                <a:lnTo>
                  <a:pt x="309" y="337"/>
                </a:lnTo>
                <a:lnTo>
                  <a:pt x="392" y="580"/>
                </a:lnTo>
                <a:cubicBezTo>
                  <a:pt x="395" y="584"/>
                  <a:pt x="399" y="588"/>
                  <a:pt x="404" y="588"/>
                </a:cubicBezTo>
                <a:cubicBezTo>
                  <a:pt x="404" y="588"/>
                  <a:pt x="404" y="588"/>
                  <a:pt x="405" y="588"/>
                </a:cubicBezTo>
                <a:cubicBezTo>
                  <a:pt x="409" y="588"/>
                  <a:pt x="414" y="585"/>
                  <a:pt x="416" y="581"/>
                </a:cubicBezTo>
                <a:lnTo>
                  <a:pt x="467" y="466"/>
                </a:lnTo>
                <a:lnTo>
                  <a:pt x="581" y="415"/>
                </a:lnTo>
                <a:cubicBezTo>
                  <a:pt x="586" y="412"/>
                  <a:pt x="589" y="408"/>
                  <a:pt x="589" y="403"/>
                </a:cubicBezTo>
                <a:cubicBezTo>
                  <a:pt x="589" y="398"/>
                  <a:pt x="586" y="393"/>
                  <a:pt x="581" y="392"/>
                </a:cubicBezTo>
                <a:lnTo>
                  <a:pt x="337" y="308"/>
                </a:lnTo>
                <a:lnTo>
                  <a:pt x="358" y="287"/>
                </a:lnTo>
                <a:cubicBezTo>
                  <a:pt x="364" y="281"/>
                  <a:pt x="364" y="273"/>
                  <a:pt x="358" y="269"/>
                </a:cubicBezTo>
                <a:lnTo>
                  <a:pt x="337" y="247"/>
                </a:lnTo>
                <a:cubicBezTo>
                  <a:pt x="382" y="219"/>
                  <a:pt x="434" y="203"/>
                  <a:pt x="489" y="203"/>
                </a:cubicBezTo>
                <a:cubicBezTo>
                  <a:pt x="560" y="203"/>
                  <a:pt x="628" y="230"/>
                  <a:pt x="680" y="278"/>
                </a:cubicBezTo>
                <a:lnTo>
                  <a:pt x="654" y="305"/>
                </a:lnTo>
                <a:cubicBezTo>
                  <a:pt x="649" y="309"/>
                  <a:pt x="649" y="317"/>
                  <a:pt x="654" y="322"/>
                </a:cubicBezTo>
                <a:lnTo>
                  <a:pt x="725" y="393"/>
                </a:lnTo>
                <a:cubicBezTo>
                  <a:pt x="728" y="395"/>
                  <a:pt x="731" y="398"/>
                  <a:pt x="734" y="398"/>
                </a:cubicBezTo>
                <a:cubicBezTo>
                  <a:pt x="738" y="398"/>
                  <a:pt x="740" y="395"/>
                  <a:pt x="742" y="393"/>
                </a:cubicBezTo>
                <a:lnTo>
                  <a:pt x="814" y="322"/>
                </a:lnTo>
                <a:cubicBezTo>
                  <a:pt x="819" y="317"/>
                  <a:pt x="819" y="309"/>
                  <a:pt x="814" y="305"/>
                </a:cubicBezTo>
                <a:close/>
              </a:path>
            </a:pathLst>
          </a:custGeom>
          <a:solidFill>
            <a:schemeClr val="bg1"/>
          </a:solidFill>
          <a:ln>
            <a:noFill/>
          </a:ln>
          <a:effectLst/>
        </p:spPr>
        <p:txBody>
          <a:bodyPr wrap="none" anchor="ctr"/>
          <a:lstStyle/>
          <a:p>
            <a:endParaRPr lang="en-GB" sz="1600" dirty="0">
              <a:latin typeface="+mj-lt"/>
            </a:endParaRPr>
          </a:p>
        </p:txBody>
      </p:sp>
      <p:sp>
        <p:nvSpPr>
          <p:cNvPr id="26" name="Freeform 979">
            <a:extLst>
              <a:ext uri="{FF2B5EF4-FFF2-40B4-BE49-F238E27FC236}">
                <a16:creationId xmlns:a16="http://schemas.microsoft.com/office/drawing/2014/main" xmlns="" id="{6AB501A7-AB80-4AD3-80B9-24B73C372FED}"/>
              </a:ext>
            </a:extLst>
          </p:cNvPr>
          <p:cNvSpPr>
            <a:spLocks noChangeAspect="1" noChangeArrowheads="1"/>
          </p:cNvSpPr>
          <p:nvPr/>
        </p:nvSpPr>
        <p:spPr bwMode="auto">
          <a:xfrm>
            <a:off x="6654726" y="3085553"/>
            <a:ext cx="289636" cy="288769"/>
          </a:xfrm>
          <a:custGeom>
            <a:avLst/>
            <a:gdLst>
              <a:gd name="T0" fmla="*/ 3884751 w 291741"/>
              <a:gd name="T1" fmla="*/ 5591124 h 291740"/>
              <a:gd name="T2" fmla="*/ 179506 w 291741"/>
              <a:gd name="T3" fmla="*/ 4370694 h 291740"/>
              <a:gd name="T4" fmla="*/ 5500392 w 291741"/>
              <a:gd name="T5" fmla="*/ 4888664 h 291740"/>
              <a:gd name="T6" fmla="*/ 179506 w 291741"/>
              <a:gd name="T7" fmla="*/ 4370694 h 291740"/>
              <a:gd name="T8" fmla="*/ 5651193 w 291741"/>
              <a:gd name="T9" fmla="*/ 3490880 h 291740"/>
              <a:gd name="T10" fmla="*/ 4882846 w 291741"/>
              <a:gd name="T11" fmla="*/ 1809302 h 291740"/>
              <a:gd name="T12" fmla="*/ 5651193 w 291741"/>
              <a:gd name="T13" fmla="*/ 1809302 h 291740"/>
              <a:gd name="T14" fmla="*/ 2522893 w 291741"/>
              <a:gd name="T15" fmla="*/ 2103698 h 291740"/>
              <a:gd name="T16" fmla="*/ 3646977 w 291741"/>
              <a:gd name="T17" fmla="*/ 1599474 h 291740"/>
              <a:gd name="T18" fmla="*/ 2349944 w 291741"/>
              <a:gd name="T19" fmla="*/ 3296788 h 291740"/>
              <a:gd name="T20" fmla="*/ 2443638 w 291741"/>
              <a:gd name="T21" fmla="*/ 974508 h 291740"/>
              <a:gd name="T22" fmla="*/ 3517269 w 291741"/>
              <a:gd name="T23" fmla="*/ 1457450 h 291740"/>
              <a:gd name="T24" fmla="*/ 4882846 w 291741"/>
              <a:gd name="T25" fmla="*/ 1631916 h 291740"/>
              <a:gd name="T26" fmla="*/ 4882846 w 291741"/>
              <a:gd name="T27" fmla="*/ 872758 h 291740"/>
              <a:gd name="T28" fmla="*/ 3783870 w 291741"/>
              <a:gd name="T29" fmla="*/ 1386421 h 291740"/>
              <a:gd name="T30" fmla="*/ 3769468 w 291741"/>
              <a:gd name="T31" fmla="*/ 2927492 h 291740"/>
              <a:gd name="T32" fmla="*/ 2421992 w 291741"/>
              <a:gd name="T33" fmla="*/ 3524032 h 291740"/>
              <a:gd name="T34" fmla="*/ 1103340 w 291741"/>
              <a:gd name="T35" fmla="*/ 2927492 h 291740"/>
              <a:gd name="T36" fmla="*/ 1088929 w 291741"/>
              <a:gd name="T37" fmla="*/ 1386421 h 291740"/>
              <a:gd name="T38" fmla="*/ 179506 w 291741"/>
              <a:gd name="T39" fmla="*/ 319291 h 291740"/>
              <a:gd name="T40" fmla="*/ 409268 w 291741"/>
              <a:gd name="T41" fmla="*/ 787572 h 291740"/>
              <a:gd name="T42" fmla="*/ 179506 w 291741"/>
              <a:gd name="T43" fmla="*/ 1397791 h 291740"/>
              <a:gd name="T44" fmla="*/ 323139 w 291741"/>
              <a:gd name="T45" fmla="*/ 1575177 h 291740"/>
              <a:gd name="T46" fmla="*/ 323139 w 291741"/>
              <a:gd name="T47" fmla="*/ 2093115 h 291740"/>
              <a:gd name="T48" fmla="*/ 179506 w 291741"/>
              <a:gd name="T49" fmla="*/ 2270488 h 291740"/>
              <a:gd name="T50" fmla="*/ 409268 w 291741"/>
              <a:gd name="T51" fmla="*/ 2880688 h 291740"/>
              <a:gd name="T52" fmla="*/ 179506 w 291741"/>
              <a:gd name="T53" fmla="*/ 3490880 h 291740"/>
              <a:gd name="T54" fmla="*/ 323139 w 291741"/>
              <a:gd name="T55" fmla="*/ 3668265 h 291740"/>
              <a:gd name="T56" fmla="*/ 710883 w 291741"/>
              <a:gd name="T57" fmla="*/ 4193332 h 291740"/>
              <a:gd name="T58" fmla="*/ 883250 w 291741"/>
              <a:gd name="T59" fmla="*/ 4044332 h 291740"/>
              <a:gd name="T60" fmla="*/ 1414600 w 291741"/>
              <a:gd name="T61" fmla="*/ 4044332 h 291740"/>
              <a:gd name="T62" fmla="*/ 1594123 w 291741"/>
              <a:gd name="T63" fmla="*/ 4193332 h 291740"/>
              <a:gd name="T64" fmla="*/ 2204475 w 291741"/>
              <a:gd name="T65" fmla="*/ 3959187 h 291740"/>
              <a:gd name="T66" fmla="*/ 2829170 w 291741"/>
              <a:gd name="T67" fmla="*/ 4193332 h 291740"/>
              <a:gd name="T68" fmla="*/ 3008710 w 291741"/>
              <a:gd name="T69" fmla="*/ 4044332 h 291740"/>
              <a:gd name="T70" fmla="*/ 3532903 w 291741"/>
              <a:gd name="T71" fmla="*/ 4044332 h 291740"/>
              <a:gd name="T72" fmla="*/ 3705228 w 291741"/>
              <a:gd name="T73" fmla="*/ 4193332 h 291740"/>
              <a:gd name="T74" fmla="*/ 4322747 w 291741"/>
              <a:gd name="T75" fmla="*/ 3959187 h 291740"/>
              <a:gd name="T76" fmla="*/ 5651193 w 291741"/>
              <a:gd name="T77" fmla="*/ 4193332 h 291740"/>
              <a:gd name="T78" fmla="*/ 4703345 w 291741"/>
              <a:gd name="T79" fmla="*/ 3583124 h 291740"/>
              <a:gd name="T80" fmla="*/ 5651193 w 291741"/>
              <a:gd name="T81" fmla="*/ 695397 h 291740"/>
              <a:gd name="T82" fmla="*/ 323139 w 291741"/>
              <a:gd name="T83" fmla="*/ 177362 h 291740"/>
              <a:gd name="T84" fmla="*/ 5823531 w 291741"/>
              <a:gd name="T85" fmla="*/ 319291 h 291740"/>
              <a:gd name="T86" fmla="*/ 4064279 w 291741"/>
              <a:gd name="T87" fmla="*/ 5058933 h 291740"/>
              <a:gd name="T88" fmla="*/ 4767970 w 291741"/>
              <a:gd name="T89" fmla="*/ 5676236 h 291740"/>
              <a:gd name="T90" fmla="*/ 1055521 w 291741"/>
              <a:gd name="T91" fmla="*/ 5676236 h 291740"/>
              <a:gd name="T92" fmla="*/ 1766446 w 291741"/>
              <a:gd name="T93" fmla="*/ 5058933 h 291740"/>
              <a:gd name="T94" fmla="*/ 0 w 291741"/>
              <a:gd name="T95" fmla="*/ 319291 h 291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41" h="291740">
                <a:moveTo>
                  <a:pt x="97487" y="256487"/>
                </a:moveTo>
                <a:lnTo>
                  <a:pt x="97487" y="283467"/>
                </a:lnTo>
                <a:lnTo>
                  <a:pt x="194614" y="283467"/>
                </a:lnTo>
                <a:lnTo>
                  <a:pt x="194614" y="256487"/>
                </a:lnTo>
                <a:lnTo>
                  <a:pt x="97487" y="256487"/>
                </a:lnTo>
                <a:close/>
                <a:moveTo>
                  <a:pt x="8993" y="221593"/>
                </a:moveTo>
                <a:lnTo>
                  <a:pt x="8993" y="240299"/>
                </a:lnTo>
                <a:cubicBezTo>
                  <a:pt x="8993" y="244256"/>
                  <a:pt x="12231" y="247853"/>
                  <a:pt x="16188" y="247853"/>
                </a:cubicBezTo>
                <a:lnTo>
                  <a:pt x="275553" y="247853"/>
                </a:lnTo>
                <a:cubicBezTo>
                  <a:pt x="279510" y="247853"/>
                  <a:pt x="283107" y="244256"/>
                  <a:pt x="283107" y="240299"/>
                </a:cubicBezTo>
                <a:lnTo>
                  <a:pt x="283107" y="221593"/>
                </a:lnTo>
                <a:lnTo>
                  <a:pt x="8993" y="221593"/>
                </a:lnTo>
                <a:close/>
                <a:moveTo>
                  <a:pt x="244616" y="138855"/>
                </a:moveTo>
                <a:lnTo>
                  <a:pt x="244616" y="176987"/>
                </a:lnTo>
                <a:lnTo>
                  <a:pt x="283107" y="176987"/>
                </a:lnTo>
                <a:lnTo>
                  <a:pt x="283107" y="138855"/>
                </a:lnTo>
                <a:lnTo>
                  <a:pt x="244616" y="138855"/>
                </a:lnTo>
                <a:close/>
                <a:moveTo>
                  <a:pt x="244616" y="91731"/>
                </a:moveTo>
                <a:lnTo>
                  <a:pt x="244616" y="129862"/>
                </a:lnTo>
                <a:lnTo>
                  <a:pt x="283107" y="129862"/>
                </a:lnTo>
                <a:lnTo>
                  <a:pt x="283107" y="91731"/>
                </a:lnTo>
                <a:lnTo>
                  <a:pt x="244616" y="91731"/>
                </a:lnTo>
                <a:close/>
                <a:moveTo>
                  <a:pt x="182702" y="81093"/>
                </a:moveTo>
                <a:lnTo>
                  <a:pt x="126389" y="106657"/>
                </a:lnTo>
                <a:lnTo>
                  <a:pt x="126389" y="167145"/>
                </a:lnTo>
                <a:lnTo>
                  <a:pt x="182702" y="141942"/>
                </a:lnTo>
                <a:lnTo>
                  <a:pt x="182702" y="81093"/>
                </a:lnTo>
                <a:close/>
                <a:moveTo>
                  <a:pt x="61412" y="81093"/>
                </a:moveTo>
                <a:lnTo>
                  <a:pt x="61412" y="141942"/>
                </a:lnTo>
                <a:lnTo>
                  <a:pt x="117725" y="167145"/>
                </a:lnTo>
                <a:lnTo>
                  <a:pt x="117725" y="106657"/>
                </a:lnTo>
                <a:lnTo>
                  <a:pt x="61412" y="81093"/>
                </a:lnTo>
                <a:close/>
                <a:moveTo>
                  <a:pt x="122418" y="49408"/>
                </a:moveTo>
                <a:lnTo>
                  <a:pt x="67548" y="73892"/>
                </a:lnTo>
                <a:lnTo>
                  <a:pt x="122418" y="98736"/>
                </a:lnTo>
                <a:lnTo>
                  <a:pt x="176204" y="73892"/>
                </a:lnTo>
                <a:lnTo>
                  <a:pt x="122418" y="49408"/>
                </a:lnTo>
                <a:close/>
                <a:moveTo>
                  <a:pt x="244616" y="44247"/>
                </a:moveTo>
                <a:lnTo>
                  <a:pt x="244616" y="82738"/>
                </a:lnTo>
                <a:lnTo>
                  <a:pt x="283107" y="82738"/>
                </a:lnTo>
                <a:lnTo>
                  <a:pt x="283107" y="44247"/>
                </a:lnTo>
                <a:lnTo>
                  <a:pt x="244616" y="44247"/>
                </a:lnTo>
                <a:close/>
                <a:moveTo>
                  <a:pt x="120252" y="40767"/>
                </a:moveTo>
                <a:cubicBezTo>
                  <a:pt x="121335" y="39687"/>
                  <a:pt x="122779" y="39687"/>
                  <a:pt x="123862" y="40767"/>
                </a:cubicBezTo>
                <a:lnTo>
                  <a:pt x="189560" y="70291"/>
                </a:lnTo>
                <a:cubicBezTo>
                  <a:pt x="191004" y="71012"/>
                  <a:pt x="191726" y="72812"/>
                  <a:pt x="191726" y="73892"/>
                </a:cubicBezTo>
                <a:lnTo>
                  <a:pt x="191726" y="144462"/>
                </a:lnTo>
                <a:cubicBezTo>
                  <a:pt x="191726" y="146622"/>
                  <a:pt x="190643" y="148063"/>
                  <a:pt x="188838" y="148423"/>
                </a:cubicBezTo>
                <a:lnTo>
                  <a:pt x="123862" y="178307"/>
                </a:lnTo>
                <a:cubicBezTo>
                  <a:pt x="123140" y="178667"/>
                  <a:pt x="122779" y="179027"/>
                  <a:pt x="122418" y="179027"/>
                </a:cubicBezTo>
                <a:cubicBezTo>
                  <a:pt x="122418" y="179027"/>
                  <a:pt x="122057" y="178667"/>
                  <a:pt x="121335" y="178667"/>
                </a:cubicBezTo>
                <a:cubicBezTo>
                  <a:pt x="120974" y="178667"/>
                  <a:pt x="120974" y="178667"/>
                  <a:pt x="120613" y="178307"/>
                </a:cubicBezTo>
                <a:lnTo>
                  <a:pt x="120252" y="178307"/>
                </a:lnTo>
                <a:lnTo>
                  <a:pt x="55275" y="148423"/>
                </a:lnTo>
                <a:cubicBezTo>
                  <a:pt x="53831" y="148063"/>
                  <a:pt x="52387" y="146622"/>
                  <a:pt x="52387" y="144462"/>
                </a:cubicBezTo>
                <a:lnTo>
                  <a:pt x="52387" y="73892"/>
                </a:lnTo>
                <a:cubicBezTo>
                  <a:pt x="52387" y="72812"/>
                  <a:pt x="53109" y="71012"/>
                  <a:pt x="54553" y="70291"/>
                </a:cubicBezTo>
                <a:lnTo>
                  <a:pt x="120252" y="40767"/>
                </a:lnTo>
                <a:close/>
                <a:moveTo>
                  <a:pt x="16188" y="8993"/>
                </a:moveTo>
                <a:cubicBezTo>
                  <a:pt x="12231" y="8993"/>
                  <a:pt x="8993" y="12231"/>
                  <a:pt x="8993" y="16188"/>
                </a:cubicBezTo>
                <a:lnTo>
                  <a:pt x="8993" y="35254"/>
                </a:lnTo>
                <a:lnTo>
                  <a:pt x="16188" y="35254"/>
                </a:lnTo>
                <a:cubicBezTo>
                  <a:pt x="18706" y="35254"/>
                  <a:pt x="20505" y="37412"/>
                  <a:pt x="20505" y="39930"/>
                </a:cubicBezTo>
                <a:cubicBezTo>
                  <a:pt x="20505" y="42448"/>
                  <a:pt x="18706" y="44247"/>
                  <a:pt x="16188" y="44247"/>
                </a:cubicBezTo>
                <a:lnTo>
                  <a:pt x="8993" y="44247"/>
                </a:lnTo>
                <a:lnTo>
                  <a:pt x="8993" y="70867"/>
                </a:lnTo>
                <a:lnTo>
                  <a:pt x="16188" y="70867"/>
                </a:lnTo>
                <a:cubicBezTo>
                  <a:pt x="18706" y="70867"/>
                  <a:pt x="20505" y="73025"/>
                  <a:pt x="20505" y="75183"/>
                </a:cubicBezTo>
                <a:cubicBezTo>
                  <a:pt x="20505" y="77702"/>
                  <a:pt x="18706" y="79860"/>
                  <a:pt x="16188" y="79860"/>
                </a:cubicBezTo>
                <a:lnTo>
                  <a:pt x="8993" y="79860"/>
                </a:lnTo>
                <a:lnTo>
                  <a:pt x="8993" y="106120"/>
                </a:lnTo>
                <a:lnTo>
                  <a:pt x="16188" y="106120"/>
                </a:lnTo>
                <a:cubicBezTo>
                  <a:pt x="18706" y="106120"/>
                  <a:pt x="20505" y="108279"/>
                  <a:pt x="20505" y="110797"/>
                </a:cubicBezTo>
                <a:cubicBezTo>
                  <a:pt x="20505" y="113315"/>
                  <a:pt x="18706" y="115113"/>
                  <a:pt x="16188" y="115113"/>
                </a:cubicBezTo>
                <a:lnTo>
                  <a:pt x="8993" y="115113"/>
                </a:lnTo>
                <a:lnTo>
                  <a:pt x="8993" y="141733"/>
                </a:lnTo>
                <a:lnTo>
                  <a:pt x="16188" y="141733"/>
                </a:lnTo>
                <a:cubicBezTo>
                  <a:pt x="18706" y="141733"/>
                  <a:pt x="20505" y="143532"/>
                  <a:pt x="20505" y="146050"/>
                </a:cubicBezTo>
                <a:cubicBezTo>
                  <a:pt x="20505" y="148568"/>
                  <a:pt x="18706" y="150727"/>
                  <a:pt x="16188" y="150727"/>
                </a:cubicBezTo>
                <a:lnTo>
                  <a:pt x="8993" y="150727"/>
                </a:lnTo>
                <a:lnTo>
                  <a:pt x="8993" y="176987"/>
                </a:lnTo>
                <a:lnTo>
                  <a:pt x="16188" y="176987"/>
                </a:lnTo>
                <a:cubicBezTo>
                  <a:pt x="18706" y="176987"/>
                  <a:pt x="20505" y="179145"/>
                  <a:pt x="20505" y="181663"/>
                </a:cubicBezTo>
                <a:cubicBezTo>
                  <a:pt x="20505" y="183822"/>
                  <a:pt x="18706" y="185980"/>
                  <a:pt x="16188" y="185980"/>
                </a:cubicBezTo>
                <a:lnTo>
                  <a:pt x="8993" y="185980"/>
                </a:lnTo>
                <a:lnTo>
                  <a:pt x="8993" y="212600"/>
                </a:lnTo>
                <a:lnTo>
                  <a:pt x="35613" y="212600"/>
                </a:lnTo>
                <a:lnTo>
                  <a:pt x="35613" y="205046"/>
                </a:lnTo>
                <a:cubicBezTo>
                  <a:pt x="35613" y="202887"/>
                  <a:pt x="37052" y="200729"/>
                  <a:pt x="39930" y="200729"/>
                </a:cubicBezTo>
                <a:cubicBezTo>
                  <a:pt x="42089" y="200729"/>
                  <a:pt x="44247" y="202887"/>
                  <a:pt x="44247" y="205046"/>
                </a:cubicBezTo>
                <a:lnTo>
                  <a:pt x="44247" y="212600"/>
                </a:lnTo>
                <a:lnTo>
                  <a:pt x="70867" y="212600"/>
                </a:lnTo>
                <a:lnTo>
                  <a:pt x="70867" y="205046"/>
                </a:lnTo>
                <a:cubicBezTo>
                  <a:pt x="70867" y="202887"/>
                  <a:pt x="73025" y="200729"/>
                  <a:pt x="74824" y="200729"/>
                </a:cubicBezTo>
                <a:cubicBezTo>
                  <a:pt x="77342" y="200729"/>
                  <a:pt x="79860" y="202887"/>
                  <a:pt x="79860" y="205046"/>
                </a:cubicBezTo>
                <a:lnTo>
                  <a:pt x="79860" y="212600"/>
                </a:lnTo>
                <a:lnTo>
                  <a:pt x="106120" y="212600"/>
                </a:lnTo>
                <a:lnTo>
                  <a:pt x="106120" y="205046"/>
                </a:lnTo>
                <a:cubicBezTo>
                  <a:pt x="106120" y="202887"/>
                  <a:pt x="107919" y="200729"/>
                  <a:pt x="110437" y="200729"/>
                </a:cubicBezTo>
                <a:cubicBezTo>
                  <a:pt x="113315" y="200729"/>
                  <a:pt x="114754" y="202887"/>
                  <a:pt x="114754" y="205046"/>
                </a:cubicBezTo>
                <a:lnTo>
                  <a:pt x="114754" y="212600"/>
                </a:lnTo>
                <a:lnTo>
                  <a:pt x="141733" y="212600"/>
                </a:lnTo>
                <a:lnTo>
                  <a:pt x="141733" y="205046"/>
                </a:lnTo>
                <a:cubicBezTo>
                  <a:pt x="141733" y="202887"/>
                  <a:pt x="143172" y="200729"/>
                  <a:pt x="145691" y="200729"/>
                </a:cubicBezTo>
                <a:cubicBezTo>
                  <a:pt x="148568" y="200729"/>
                  <a:pt x="150727" y="202887"/>
                  <a:pt x="150727" y="205046"/>
                </a:cubicBezTo>
                <a:lnTo>
                  <a:pt x="150727" y="212600"/>
                </a:lnTo>
                <a:lnTo>
                  <a:pt x="176987" y="212600"/>
                </a:lnTo>
                <a:lnTo>
                  <a:pt x="176987" y="205046"/>
                </a:lnTo>
                <a:cubicBezTo>
                  <a:pt x="176987" y="202887"/>
                  <a:pt x="178786" y="200729"/>
                  <a:pt x="181304" y="200729"/>
                </a:cubicBezTo>
                <a:cubicBezTo>
                  <a:pt x="184182" y="200729"/>
                  <a:pt x="185620" y="202887"/>
                  <a:pt x="185620" y="205046"/>
                </a:cubicBezTo>
                <a:lnTo>
                  <a:pt x="185620" y="212600"/>
                </a:lnTo>
                <a:lnTo>
                  <a:pt x="212600" y="212600"/>
                </a:lnTo>
                <a:lnTo>
                  <a:pt x="212600" y="205046"/>
                </a:lnTo>
                <a:cubicBezTo>
                  <a:pt x="212600" y="202887"/>
                  <a:pt x="214039" y="200729"/>
                  <a:pt x="216557" y="200729"/>
                </a:cubicBezTo>
                <a:cubicBezTo>
                  <a:pt x="219435" y="200729"/>
                  <a:pt x="221234" y="202887"/>
                  <a:pt x="221234" y="205046"/>
                </a:cubicBezTo>
                <a:lnTo>
                  <a:pt x="221234" y="212600"/>
                </a:lnTo>
                <a:lnTo>
                  <a:pt x="283107" y="212600"/>
                </a:lnTo>
                <a:lnTo>
                  <a:pt x="283107" y="185980"/>
                </a:lnTo>
                <a:lnTo>
                  <a:pt x="240299" y="185980"/>
                </a:lnTo>
                <a:cubicBezTo>
                  <a:pt x="237781" y="185980"/>
                  <a:pt x="235623" y="183822"/>
                  <a:pt x="235623" y="181663"/>
                </a:cubicBezTo>
                <a:lnTo>
                  <a:pt x="235623" y="39930"/>
                </a:lnTo>
                <a:cubicBezTo>
                  <a:pt x="235623" y="37412"/>
                  <a:pt x="237781" y="35254"/>
                  <a:pt x="240299" y="35254"/>
                </a:cubicBezTo>
                <a:lnTo>
                  <a:pt x="283107" y="35254"/>
                </a:lnTo>
                <a:lnTo>
                  <a:pt x="283107" y="16188"/>
                </a:lnTo>
                <a:cubicBezTo>
                  <a:pt x="283107" y="12231"/>
                  <a:pt x="279510" y="8993"/>
                  <a:pt x="275553" y="8993"/>
                </a:cubicBezTo>
                <a:lnTo>
                  <a:pt x="16188" y="8993"/>
                </a:lnTo>
                <a:close/>
                <a:moveTo>
                  <a:pt x="16188" y="0"/>
                </a:moveTo>
                <a:lnTo>
                  <a:pt x="275553" y="0"/>
                </a:lnTo>
                <a:cubicBezTo>
                  <a:pt x="284546" y="0"/>
                  <a:pt x="291741" y="7195"/>
                  <a:pt x="291741" y="16188"/>
                </a:cubicBezTo>
                <a:lnTo>
                  <a:pt x="291741" y="240299"/>
                </a:lnTo>
                <a:cubicBezTo>
                  <a:pt x="291741" y="249652"/>
                  <a:pt x="284546" y="256487"/>
                  <a:pt x="275553" y="256487"/>
                </a:cubicBezTo>
                <a:lnTo>
                  <a:pt x="203607" y="256487"/>
                </a:lnTo>
                <a:lnTo>
                  <a:pt x="203607" y="283467"/>
                </a:lnTo>
                <a:lnTo>
                  <a:pt x="234184" y="283467"/>
                </a:lnTo>
                <a:cubicBezTo>
                  <a:pt x="237062" y="283467"/>
                  <a:pt x="238860" y="285265"/>
                  <a:pt x="238860" y="287783"/>
                </a:cubicBezTo>
                <a:cubicBezTo>
                  <a:pt x="238860" y="290301"/>
                  <a:pt x="237062" y="291740"/>
                  <a:pt x="234184" y="291740"/>
                </a:cubicBezTo>
                <a:lnTo>
                  <a:pt x="57557" y="291740"/>
                </a:lnTo>
                <a:cubicBezTo>
                  <a:pt x="55039" y="291740"/>
                  <a:pt x="52880" y="290301"/>
                  <a:pt x="52880" y="287783"/>
                </a:cubicBezTo>
                <a:cubicBezTo>
                  <a:pt x="52880" y="285265"/>
                  <a:pt x="55039" y="283467"/>
                  <a:pt x="57557" y="283467"/>
                </a:cubicBezTo>
                <a:lnTo>
                  <a:pt x="88494" y="283467"/>
                </a:lnTo>
                <a:lnTo>
                  <a:pt x="88494" y="256487"/>
                </a:lnTo>
                <a:lnTo>
                  <a:pt x="16188" y="256487"/>
                </a:lnTo>
                <a:cubicBezTo>
                  <a:pt x="7195" y="256487"/>
                  <a:pt x="0" y="249652"/>
                  <a:pt x="0" y="240299"/>
                </a:cubicBezTo>
                <a:lnTo>
                  <a:pt x="0" y="16188"/>
                </a:lnTo>
                <a:cubicBezTo>
                  <a:pt x="0" y="7195"/>
                  <a:pt x="7195" y="0"/>
                  <a:pt x="16188" y="0"/>
                </a:cubicBezTo>
                <a:close/>
              </a:path>
            </a:pathLst>
          </a:custGeom>
          <a:solidFill>
            <a:schemeClr val="bg1"/>
          </a:solidFill>
          <a:ln>
            <a:noFill/>
          </a:ln>
          <a:effectLst/>
        </p:spPr>
        <p:txBody>
          <a:bodyPr anchor="ctr"/>
          <a:lstStyle/>
          <a:p>
            <a:endParaRPr lang="en-GB" sz="1600" dirty="0">
              <a:latin typeface="+mj-lt"/>
            </a:endParaRPr>
          </a:p>
        </p:txBody>
      </p:sp>
      <p:sp>
        <p:nvSpPr>
          <p:cNvPr id="27" name="Freeform 980">
            <a:extLst>
              <a:ext uri="{FF2B5EF4-FFF2-40B4-BE49-F238E27FC236}">
                <a16:creationId xmlns:a16="http://schemas.microsoft.com/office/drawing/2014/main" xmlns="" id="{E2469E54-C270-4E6B-927E-197905896E99}"/>
              </a:ext>
            </a:extLst>
          </p:cNvPr>
          <p:cNvSpPr>
            <a:spLocks noChangeAspect="1" noChangeArrowheads="1"/>
          </p:cNvSpPr>
          <p:nvPr/>
        </p:nvSpPr>
        <p:spPr bwMode="auto">
          <a:xfrm>
            <a:off x="8679626" y="3912792"/>
            <a:ext cx="261018" cy="289635"/>
          </a:xfrm>
          <a:custGeom>
            <a:avLst/>
            <a:gdLst>
              <a:gd name="T0" fmla="*/ 1962822 w 262678"/>
              <a:gd name="T1" fmla="*/ 5728482 h 291382"/>
              <a:gd name="T2" fmla="*/ 2145623 w 262678"/>
              <a:gd name="T3" fmla="*/ 5568567 h 291382"/>
              <a:gd name="T4" fmla="*/ 4017868 w 262678"/>
              <a:gd name="T5" fmla="*/ 5306841 h 291382"/>
              <a:gd name="T6" fmla="*/ 2084223 w 262678"/>
              <a:gd name="T7" fmla="*/ 3139452 h 291382"/>
              <a:gd name="T8" fmla="*/ 1987487 w 262678"/>
              <a:gd name="T9" fmla="*/ 4876200 h 291382"/>
              <a:gd name="T10" fmla="*/ 192899 w 262678"/>
              <a:gd name="T11" fmla="*/ 2806083 h 291382"/>
              <a:gd name="T12" fmla="*/ 5136830 w 262678"/>
              <a:gd name="T13" fmla="*/ 2806083 h 291382"/>
              <a:gd name="T14" fmla="*/ 2277232 w 262678"/>
              <a:gd name="T15" fmla="*/ 2624359 h 291382"/>
              <a:gd name="T16" fmla="*/ 2716046 w 262678"/>
              <a:gd name="T17" fmla="*/ 2209957 h 291382"/>
              <a:gd name="T18" fmla="*/ 2277232 w 262678"/>
              <a:gd name="T19" fmla="*/ 2166350 h 291382"/>
              <a:gd name="T20" fmla="*/ 968139 w 262678"/>
              <a:gd name="T21" fmla="*/ 2624359 h 291382"/>
              <a:gd name="T22" fmla="*/ 1326494 w 262678"/>
              <a:gd name="T23" fmla="*/ 1948253 h 291382"/>
              <a:gd name="T24" fmla="*/ 2277232 w 262678"/>
              <a:gd name="T25" fmla="*/ 1962816 h 291382"/>
              <a:gd name="T26" fmla="*/ 2818447 w 262678"/>
              <a:gd name="T27" fmla="*/ 1962816 h 291382"/>
              <a:gd name="T28" fmla="*/ 2555188 w 262678"/>
              <a:gd name="T29" fmla="*/ 1301271 h 291382"/>
              <a:gd name="T30" fmla="*/ 4142191 w 262678"/>
              <a:gd name="T31" fmla="*/ 1134051 h 291382"/>
              <a:gd name="T32" fmla="*/ 4500550 w 262678"/>
              <a:gd name="T33" fmla="*/ 1134051 h 291382"/>
              <a:gd name="T34" fmla="*/ 3608303 w 262678"/>
              <a:gd name="T35" fmla="*/ 2624359 h 291382"/>
              <a:gd name="T36" fmla="*/ 3608303 w 262678"/>
              <a:gd name="T37" fmla="*/ 1134051 h 291382"/>
              <a:gd name="T38" fmla="*/ 968139 w 262678"/>
              <a:gd name="T39" fmla="*/ 1831942 h 291382"/>
              <a:gd name="T40" fmla="*/ 1501981 w 262678"/>
              <a:gd name="T41" fmla="*/ 1831942 h 291382"/>
              <a:gd name="T42" fmla="*/ 1136338 w 262678"/>
              <a:gd name="T43" fmla="*/ 639714 h 291382"/>
              <a:gd name="T44" fmla="*/ 2460097 w 262678"/>
              <a:gd name="T45" fmla="*/ 1090431 h 291382"/>
              <a:gd name="T46" fmla="*/ 2555188 w 262678"/>
              <a:gd name="T47" fmla="*/ 348955 h 291382"/>
              <a:gd name="T48" fmla="*/ 4434703 w 262678"/>
              <a:gd name="T49" fmla="*/ 959585 h 291382"/>
              <a:gd name="T50" fmla="*/ 1129025 w 262678"/>
              <a:gd name="T51" fmla="*/ 203560 h 291382"/>
              <a:gd name="T52" fmla="*/ 1333785 w 262678"/>
              <a:gd name="T53" fmla="*/ 203560 h 291382"/>
              <a:gd name="T54" fmla="*/ 2555188 w 262678"/>
              <a:gd name="T55" fmla="*/ 0 h 291382"/>
              <a:gd name="T56" fmla="*/ 3001269 w 262678"/>
              <a:gd name="T57" fmla="*/ 1068628 h 291382"/>
              <a:gd name="T58" fmla="*/ 3425467 w 262678"/>
              <a:gd name="T59" fmla="*/ 1046802 h 291382"/>
              <a:gd name="T60" fmla="*/ 4054454 w 262678"/>
              <a:gd name="T61" fmla="*/ 0 h 291382"/>
              <a:gd name="T62" fmla="*/ 4683387 w 262678"/>
              <a:gd name="T63" fmla="*/ 1046802 h 291382"/>
              <a:gd name="T64" fmla="*/ 5319657 w 262678"/>
              <a:gd name="T65" fmla="*/ 2653429 h 291382"/>
              <a:gd name="T66" fmla="*/ 4763829 w 262678"/>
              <a:gd name="T67" fmla="*/ 5306841 h 291382"/>
              <a:gd name="T68" fmla="*/ 4112916 w 262678"/>
              <a:gd name="T69" fmla="*/ 5895691 h 291382"/>
              <a:gd name="T70" fmla="*/ 1136338 w 262678"/>
              <a:gd name="T71" fmla="*/ 5306841 h 291382"/>
              <a:gd name="T72" fmla="*/ 2690 w 262678"/>
              <a:gd name="T73" fmla="*/ 2733402 h 291382"/>
              <a:gd name="T74" fmla="*/ 785270 w 262678"/>
              <a:gd name="T75" fmla="*/ 2624359 h 291382"/>
              <a:gd name="T76" fmla="*/ 485429 w 262678"/>
              <a:gd name="T77" fmla="*/ 1831942 h 291382"/>
              <a:gd name="T78" fmla="*/ 302577 w 262678"/>
              <a:gd name="T79" fmla="*/ 1090431 h 291382"/>
              <a:gd name="T80" fmla="*/ 946200 w 262678"/>
              <a:gd name="T81" fmla="*/ 145424 h 291382"/>
              <a:gd name="T82" fmla="*/ 1392300 w 262678"/>
              <a:gd name="T83" fmla="*/ 43583 h 291382"/>
              <a:gd name="T84" fmla="*/ 1509318 w 262678"/>
              <a:gd name="T85" fmla="*/ 537962 h 291382"/>
              <a:gd name="T86" fmla="*/ 1684821 w 262678"/>
              <a:gd name="T87" fmla="*/ 2624359 h 291382"/>
              <a:gd name="T88" fmla="*/ 2109037 w 262678"/>
              <a:gd name="T89" fmla="*/ 1025021 h 291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678" h="291382">
                <a:moveTo>
                  <a:pt x="64936" y="262280"/>
                </a:moveTo>
                <a:lnTo>
                  <a:pt x="64936" y="283118"/>
                </a:lnTo>
                <a:lnTo>
                  <a:pt x="96617" y="283118"/>
                </a:lnTo>
                <a:lnTo>
                  <a:pt x="96617" y="275214"/>
                </a:lnTo>
                <a:cubicBezTo>
                  <a:pt x="96617" y="272699"/>
                  <a:pt x="98777" y="271262"/>
                  <a:pt x="101657" y="271262"/>
                </a:cubicBezTo>
                <a:cubicBezTo>
                  <a:pt x="104177" y="271262"/>
                  <a:pt x="105617" y="272699"/>
                  <a:pt x="105617" y="275214"/>
                </a:cubicBezTo>
                <a:lnTo>
                  <a:pt x="105617" y="283118"/>
                </a:lnTo>
                <a:lnTo>
                  <a:pt x="197779" y="283118"/>
                </a:lnTo>
                <a:lnTo>
                  <a:pt x="197779" y="262280"/>
                </a:lnTo>
                <a:lnTo>
                  <a:pt x="64936" y="262280"/>
                </a:lnTo>
                <a:close/>
                <a:moveTo>
                  <a:pt x="97834" y="151178"/>
                </a:moveTo>
                <a:cubicBezTo>
                  <a:pt x="100398" y="150454"/>
                  <a:pt x="102596" y="152627"/>
                  <a:pt x="102596" y="155162"/>
                </a:cubicBezTo>
                <a:lnTo>
                  <a:pt x="106993" y="240634"/>
                </a:lnTo>
                <a:cubicBezTo>
                  <a:pt x="107359" y="242807"/>
                  <a:pt x="105527" y="245342"/>
                  <a:pt x="102963" y="245342"/>
                </a:cubicBezTo>
                <a:cubicBezTo>
                  <a:pt x="100398" y="245342"/>
                  <a:pt x="98566" y="243531"/>
                  <a:pt x="97834" y="240996"/>
                </a:cubicBezTo>
                <a:lnTo>
                  <a:pt x="93437" y="155524"/>
                </a:lnTo>
                <a:cubicBezTo>
                  <a:pt x="93437" y="152989"/>
                  <a:pt x="95635" y="151178"/>
                  <a:pt x="97834" y="151178"/>
                </a:cubicBezTo>
                <a:close/>
                <a:moveTo>
                  <a:pt x="9495" y="138685"/>
                </a:moveTo>
                <a:lnTo>
                  <a:pt x="31455" y="253297"/>
                </a:lnTo>
                <a:lnTo>
                  <a:pt x="231260" y="253297"/>
                </a:lnTo>
                <a:lnTo>
                  <a:pt x="252860" y="138685"/>
                </a:lnTo>
                <a:lnTo>
                  <a:pt x="9495" y="138685"/>
                </a:lnTo>
                <a:close/>
                <a:moveTo>
                  <a:pt x="112097" y="107068"/>
                </a:moveTo>
                <a:lnTo>
                  <a:pt x="112097" y="129703"/>
                </a:lnTo>
                <a:lnTo>
                  <a:pt x="138738" y="129703"/>
                </a:lnTo>
                <a:lnTo>
                  <a:pt x="138738" y="107068"/>
                </a:lnTo>
                <a:lnTo>
                  <a:pt x="133698" y="109223"/>
                </a:lnTo>
                <a:cubicBezTo>
                  <a:pt x="131538" y="110660"/>
                  <a:pt x="128658" y="111379"/>
                  <a:pt x="125778" y="111379"/>
                </a:cubicBezTo>
                <a:cubicBezTo>
                  <a:pt x="122538" y="111379"/>
                  <a:pt x="119658" y="110660"/>
                  <a:pt x="117137" y="109223"/>
                </a:cubicBezTo>
                <a:lnTo>
                  <a:pt x="112097" y="107068"/>
                </a:lnTo>
                <a:close/>
                <a:moveTo>
                  <a:pt x="55936" y="96289"/>
                </a:moveTo>
                <a:lnTo>
                  <a:pt x="47656" y="100960"/>
                </a:lnTo>
                <a:lnTo>
                  <a:pt x="47656" y="129703"/>
                </a:lnTo>
                <a:lnTo>
                  <a:pt x="73936" y="129703"/>
                </a:lnTo>
                <a:lnTo>
                  <a:pt x="73936" y="100960"/>
                </a:lnTo>
                <a:lnTo>
                  <a:pt x="65296" y="96289"/>
                </a:lnTo>
                <a:cubicBezTo>
                  <a:pt x="62056" y="94852"/>
                  <a:pt x="58816" y="94852"/>
                  <a:pt x="55936" y="96289"/>
                </a:cubicBezTo>
                <a:close/>
                <a:moveTo>
                  <a:pt x="112097" y="59642"/>
                </a:moveTo>
                <a:lnTo>
                  <a:pt x="112097" y="97008"/>
                </a:lnTo>
                <a:lnTo>
                  <a:pt x="121098" y="101678"/>
                </a:lnTo>
                <a:cubicBezTo>
                  <a:pt x="123978" y="102756"/>
                  <a:pt x="127218" y="102756"/>
                  <a:pt x="130098" y="101678"/>
                </a:cubicBezTo>
                <a:lnTo>
                  <a:pt x="138738" y="97008"/>
                </a:lnTo>
                <a:lnTo>
                  <a:pt x="138738" y="59642"/>
                </a:lnTo>
                <a:lnTo>
                  <a:pt x="133698" y="62157"/>
                </a:lnTo>
                <a:cubicBezTo>
                  <a:pt x="131538" y="63594"/>
                  <a:pt x="128658" y="64313"/>
                  <a:pt x="125778" y="64313"/>
                </a:cubicBezTo>
                <a:cubicBezTo>
                  <a:pt x="122538" y="64313"/>
                  <a:pt x="119658" y="63594"/>
                  <a:pt x="117137" y="62157"/>
                </a:cubicBezTo>
                <a:lnTo>
                  <a:pt x="112097" y="59642"/>
                </a:lnTo>
                <a:close/>
                <a:moveTo>
                  <a:pt x="203899" y="56049"/>
                </a:moveTo>
                <a:lnTo>
                  <a:pt x="203899" y="129703"/>
                </a:lnTo>
                <a:lnTo>
                  <a:pt x="221899" y="129703"/>
                </a:lnTo>
                <a:lnTo>
                  <a:pt x="221539" y="56049"/>
                </a:lnTo>
                <a:lnTo>
                  <a:pt x="203899" y="56049"/>
                </a:lnTo>
                <a:close/>
                <a:moveTo>
                  <a:pt x="177619" y="56049"/>
                </a:moveTo>
                <a:lnTo>
                  <a:pt x="177619" y="129703"/>
                </a:lnTo>
                <a:lnTo>
                  <a:pt x="194899" y="129703"/>
                </a:lnTo>
                <a:lnTo>
                  <a:pt x="194899" y="56049"/>
                </a:lnTo>
                <a:lnTo>
                  <a:pt x="177619" y="56049"/>
                </a:lnTo>
                <a:close/>
                <a:moveTo>
                  <a:pt x="55936" y="31617"/>
                </a:moveTo>
                <a:lnTo>
                  <a:pt x="47656" y="36288"/>
                </a:lnTo>
                <a:lnTo>
                  <a:pt x="47656" y="90540"/>
                </a:lnTo>
                <a:lnTo>
                  <a:pt x="51976" y="88744"/>
                </a:lnTo>
                <a:cubicBezTo>
                  <a:pt x="57736" y="85870"/>
                  <a:pt x="63856" y="85870"/>
                  <a:pt x="69256" y="88744"/>
                </a:cubicBezTo>
                <a:lnTo>
                  <a:pt x="73936" y="90540"/>
                </a:lnTo>
                <a:lnTo>
                  <a:pt x="73936" y="36288"/>
                </a:lnTo>
                <a:lnTo>
                  <a:pt x="65296" y="31617"/>
                </a:lnTo>
                <a:cubicBezTo>
                  <a:pt x="62056" y="30180"/>
                  <a:pt x="58816" y="30180"/>
                  <a:pt x="55936" y="31617"/>
                </a:cubicBezTo>
                <a:close/>
                <a:moveTo>
                  <a:pt x="125778" y="17246"/>
                </a:moveTo>
                <a:lnTo>
                  <a:pt x="113537" y="50300"/>
                </a:lnTo>
                <a:lnTo>
                  <a:pt x="121098" y="53893"/>
                </a:lnTo>
                <a:cubicBezTo>
                  <a:pt x="123978" y="56049"/>
                  <a:pt x="127218" y="56049"/>
                  <a:pt x="130098" y="53893"/>
                </a:cubicBezTo>
                <a:lnTo>
                  <a:pt x="138018" y="50300"/>
                </a:lnTo>
                <a:lnTo>
                  <a:pt x="125778" y="17246"/>
                </a:lnTo>
                <a:close/>
                <a:moveTo>
                  <a:pt x="199579" y="13653"/>
                </a:moveTo>
                <a:lnTo>
                  <a:pt x="180859" y="47426"/>
                </a:lnTo>
                <a:lnTo>
                  <a:pt x="218299" y="47426"/>
                </a:lnTo>
                <a:lnTo>
                  <a:pt x="199579" y="13653"/>
                </a:lnTo>
                <a:close/>
                <a:moveTo>
                  <a:pt x="56296" y="9701"/>
                </a:moveTo>
                <a:lnTo>
                  <a:pt x="55576" y="10060"/>
                </a:lnTo>
                <a:lnTo>
                  <a:pt x="55576" y="22276"/>
                </a:lnTo>
                <a:cubicBezTo>
                  <a:pt x="58816" y="21557"/>
                  <a:pt x="62056" y="21557"/>
                  <a:pt x="65656" y="22276"/>
                </a:cubicBezTo>
                <a:lnTo>
                  <a:pt x="65656" y="10060"/>
                </a:lnTo>
                <a:lnTo>
                  <a:pt x="64936" y="9701"/>
                </a:lnTo>
                <a:cubicBezTo>
                  <a:pt x="62056" y="8623"/>
                  <a:pt x="58816" y="8623"/>
                  <a:pt x="56296" y="9701"/>
                </a:cubicBezTo>
                <a:close/>
                <a:moveTo>
                  <a:pt x="125778" y="0"/>
                </a:moveTo>
                <a:cubicBezTo>
                  <a:pt x="127218" y="0"/>
                  <a:pt x="129018" y="1078"/>
                  <a:pt x="129738" y="2875"/>
                </a:cubicBezTo>
                <a:lnTo>
                  <a:pt x="147738" y="50660"/>
                </a:lnTo>
                <a:cubicBezTo>
                  <a:pt x="147738" y="51378"/>
                  <a:pt x="147738" y="52097"/>
                  <a:pt x="147738" y="52815"/>
                </a:cubicBezTo>
                <a:lnTo>
                  <a:pt x="147738" y="129703"/>
                </a:lnTo>
                <a:lnTo>
                  <a:pt x="168618" y="129703"/>
                </a:lnTo>
                <a:lnTo>
                  <a:pt x="168618" y="51737"/>
                </a:lnTo>
                <a:cubicBezTo>
                  <a:pt x="168618" y="50660"/>
                  <a:pt x="168978" y="49941"/>
                  <a:pt x="168978" y="49582"/>
                </a:cubicBezTo>
                <a:lnTo>
                  <a:pt x="195259" y="2515"/>
                </a:lnTo>
                <a:cubicBezTo>
                  <a:pt x="196339" y="719"/>
                  <a:pt x="197779" y="0"/>
                  <a:pt x="199579" y="0"/>
                </a:cubicBezTo>
                <a:cubicBezTo>
                  <a:pt x="200659" y="0"/>
                  <a:pt x="202819" y="719"/>
                  <a:pt x="203179" y="2515"/>
                </a:cubicBezTo>
                <a:lnTo>
                  <a:pt x="229820" y="49582"/>
                </a:lnTo>
                <a:cubicBezTo>
                  <a:pt x="229820" y="49941"/>
                  <a:pt x="230540" y="50660"/>
                  <a:pt x="230540" y="51737"/>
                </a:cubicBezTo>
                <a:lnTo>
                  <a:pt x="230540" y="129703"/>
                </a:lnTo>
                <a:lnTo>
                  <a:pt x="258260" y="129703"/>
                </a:lnTo>
                <a:cubicBezTo>
                  <a:pt x="259340" y="129703"/>
                  <a:pt x="260420" y="130062"/>
                  <a:pt x="261860" y="131140"/>
                </a:cubicBezTo>
                <a:cubicBezTo>
                  <a:pt x="262220" y="132577"/>
                  <a:pt x="262940" y="133655"/>
                  <a:pt x="262580" y="135092"/>
                </a:cubicBezTo>
                <a:lnTo>
                  <a:pt x="238820" y="258687"/>
                </a:lnTo>
                <a:cubicBezTo>
                  <a:pt x="238460" y="260483"/>
                  <a:pt x="236660" y="262280"/>
                  <a:pt x="234500" y="262280"/>
                </a:cubicBezTo>
                <a:lnTo>
                  <a:pt x="206779" y="262280"/>
                </a:lnTo>
                <a:lnTo>
                  <a:pt x="206779" y="287430"/>
                </a:lnTo>
                <a:cubicBezTo>
                  <a:pt x="206779" y="289945"/>
                  <a:pt x="204259" y="291382"/>
                  <a:pt x="202459" y="291382"/>
                </a:cubicBezTo>
                <a:lnTo>
                  <a:pt x="60616" y="291382"/>
                </a:lnTo>
                <a:cubicBezTo>
                  <a:pt x="58096" y="291382"/>
                  <a:pt x="55936" y="289945"/>
                  <a:pt x="55936" y="287430"/>
                </a:cubicBezTo>
                <a:lnTo>
                  <a:pt x="55936" y="262280"/>
                </a:lnTo>
                <a:lnTo>
                  <a:pt x="27855" y="262280"/>
                </a:lnTo>
                <a:cubicBezTo>
                  <a:pt x="26055" y="262280"/>
                  <a:pt x="24255" y="260483"/>
                  <a:pt x="23535" y="258687"/>
                </a:cubicBezTo>
                <a:lnTo>
                  <a:pt x="135" y="135092"/>
                </a:lnTo>
                <a:cubicBezTo>
                  <a:pt x="-225" y="133655"/>
                  <a:pt x="135" y="132577"/>
                  <a:pt x="1215" y="131140"/>
                </a:cubicBezTo>
                <a:cubicBezTo>
                  <a:pt x="1935" y="130062"/>
                  <a:pt x="3015" y="129703"/>
                  <a:pt x="4455" y="129703"/>
                </a:cubicBezTo>
                <a:lnTo>
                  <a:pt x="38655" y="129703"/>
                </a:lnTo>
                <a:lnTo>
                  <a:pt x="38655" y="38444"/>
                </a:lnTo>
                <a:cubicBezTo>
                  <a:pt x="30015" y="40240"/>
                  <a:pt x="23895" y="46348"/>
                  <a:pt x="23895" y="53893"/>
                </a:cubicBezTo>
                <a:lnTo>
                  <a:pt x="23895" y="90540"/>
                </a:lnTo>
                <a:cubicBezTo>
                  <a:pt x="23895" y="93055"/>
                  <a:pt x="21735" y="95211"/>
                  <a:pt x="19215" y="95211"/>
                </a:cubicBezTo>
                <a:cubicBezTo>
                  <a:pt x="17055" y="95211"/>
                  <a:pt x="14895" y="93055"/>
                  <a:pt x="14895" y="90540"/>
                </a:cubicBezTo>
                <a:lnTo>
                  <a:pt x="14895" y="53893"/>
                </a:lnTo>
                <a:cubicBezTo>
                  <a:pt x="14895" y="40600"/>
                  <a:pt x="26775" y="29821"/>
                  <a:pt x="41896" y="29102"/>
                </a:cubicBezTo>
                <a:lnTo>
                  <a:pt x="46576" y="26587"/>
                </a:lnTo>
                <a:lnTo>
                  <a:pt x="46576" y="7186"/>
                </a:lnTo>
                <a:cubicBezTo>
                  <a:pt x="46576" y="5749"/>
                  <a:pt x="48016" y="4312"/>
                  <a:pt x="49456" y="3593"/>
                </a:cubicBezTo>
                <a:lnTo>
                  <a:pt x="52336" y="2156"/>
                </a:lnTo>
                <a:cubicBezTo>
                  <a:pt x="57736" y="-359"/>
                  <a:pt x="63856" y="-359"/>
                  <a:pt x="68536" y="2156"/>
                </a:cubicBezTo>
                <a:lnTo>
                  <a:pt x="71776" y="3593"/>
                </a:lnTo>
                <a:cubicBezTo>
                  <a:pt x="73576" y="4312"/>
                  <a:pt x="74296" y="5749"/>
                  <a:pt x="74296" y="7186"/>
                </a:cubicBezTo>
                <a:lnTo>
                  <a:pt x="74296" y="26587"/>
                </a:lnTo>
                <a:lnTo>
                  <a:pt x="80416" y="29821"/>
                </a:lnTo>
                <a:cubicBezTo>
                  <a:pt x="82216" y="30540"/>
                  <a:pt x="82936" y="31617"/>
                  <a:pt x="82936" y="33414"/>
                </a:cubicBezTo>
                <a:lnTo>
                  <a:pt x="82936" y="129703"/>
                </a:lnTo>
                <a:lnTo>
                  <a:pt x="103457" y="129703"/>
                </a:lnTo>
                <a:lnTo>
                  <a:pt x="103457" y="52815"/>
                </a:lnTo>
                <a:cubicBezTo>
                  <a:pt x="103457" y="52097"/>
                  <a:pt x="103457" y="51378"/>
                  <a:pt x="103817" y="50660"/>
                </a:cubicBezTo>
                <a:lnTo>
                  <a:pt x="121098" y="2875"/>
                </a:lnTo>
                <a:cubicBezTo>
                  <a:pt x="122178" y="1078"/>
                  <a:pt x="123618" y="0"/>
                  <a:pt x="125778" y="0"/>
                </a:cubicBezTo>
                <a:close/>
              </a:path>
            </a:pathLst>
          </a:custGeom>
          <a:solidFill>
            <a:schemeClr val="bg1"/>
          </a:solidFill>
          <a:ln>
            <a:noFill/>
          </a:ln>
          <a:effectLst/>
        </p:spPr>
        <p:txBody>
          <a:bodyPr anchor="ctr"/>
          <a:lstStyle/>
          <a:p>
            <a:endParaRPr lang="en-GB" sz="1600" dirty="0">
              <a:latin typeface="+mj-lt"/>
            </a:endParaRPr>
          </a:p>
        </p:txBody>
      </p:sp>
      <p:sp>
        <p:nvSpPr>
          <p:cNvPr id="28" name="Freeform 981">
            <a:extLst>
              <a:ext uri="{FF2B5EF4-FFF2-40B4-BE49-F238E27FC236}">
                <a16:creationId xmlns:a16="http://schemas.microsoft.com/office/drawing/2014/main" xmlns="" id="{449C380B-29F3-4A97-B71F-2E217BCCF0F2}"/>
              </a:ext>
            </a:extLst>
          </p:cNvPr>
          <p:cNvSpPr>
            <a:spLocks noChangeAspect="1" noChangeArrowheads="1"/>
          </p:cNvSpPr>
          <p:nvPr/>
        </p:nvSpPr>
        <p:spPr bwMode="auto">
          <a:xfrm>
            <a:off x="8682086" y="3085553"/>
            <a:ext cx="288769" cy="288769"/>
          </a:xfrm>
          <a:custGeom>
            <a:avLst/>
            <a:gdLst>
              <a:gd name="T0" fmla="*/ 3414209 w 291855"/>
              <a:gd name="T1" fmla="*/ 5320998 h 291740"/>
              <a:gd name="T2" fmla="*/ 5293640 w 291855"/>
              <a:gd name="T3" fmla="*/ 5590926 h 291740"/>
              <a:gd name="T4" fmla="*/ 5555045 w 291855"/>
              <a:gd name="T5" fmla="*/ 5178928 h 291740"/>
              <a:gd name="T6" fmla="*/ 5420811 w 291855"/>
              <a:gd name="T7" fmla="*/ 3836411 h 291740"/>
              <a:gd name="T8" fmla="*/ 3421283 w 291855"/>
              <a:gd name="T9" fmla="*/ 5001344 h 291740"/>
              <a:gd name="T10" fmla="*/ 5420811 w 291855"/>
              <a:gd name="T11" fmla="*/ 3836411 h 291740"/>
              <a:gd name="T12" fmla="*/ 3583769 w 291855"/>
              <a:gd name="T13" fmla="*/ 3530987 h 291740"/>
              <a:gd name="T14" fmla="*/ 5406681 w 291855"/>
              <a:gd name="T15" fmla="*/ 3651743 h 291740"/>
              <a:gd name="T16" fmla="*/ 4064232 w 291855"/>
              <a:gd name="T17" fmla="*/ 2152977 h 291740"/>
              <a:gd name="T18" fmla="*/ 3604972 w 291855"/>
              <a:gd name="T19" fmla="*/ 3339190 h 291740"/>
              <a:gd name="T20" fmla="*/ 5279517 w 291855"/>
              <a:gd name="T21" fmla="*/ 2486834 h 291740"/>
              <a:gd name="T22" fmla="*/ 4784933 w 291855"/>
              <a:gd name="T23" fmla="*/ 2152977 h 291740"/>
              <a:gd name="T24" fmla="*/ 4283275 w 291855"/>
              <a:gd name="T25" fmla="*/ 1336128 h 291740"/>
              <a:gd name="T26" fmla="*/ 4693073 w 291855"/>
              <a:gd name="T27" fmla="*/ 1975396 h 291740"/>
              <a:gd name="T28" fmla="*/ 4283275 w 291855"/>
              <a:gd name="T29" fmla="*/ 1336128 h 291740"/>
              <a:gd name="T30" fmla="*/ 4770789 w 291855"/>
              <a:gd name="T31" fmla="*/ 1158546 h 291740"/>
              <a:gd name="T32" fmla="*/ 4862645 w 291855"/>
              <a:gd name="T33" fmla="*/ 1975396 h 291740"/>
              <a:gd name="T34" fmla="*/ 5456139 w 291855"/>
              <a:gd name="T35" fmla="*/ 2472624 h 291740"/>
              <a:gd name="T36" fmla="*/ 5731694 w 291855"/>
              <a:gd name="T37" fmla="*/ 5086586 h 291740"/>
              <a:gd name="T38" fmla="*/ 5293640 w 291855"/>
              <a:gd name="T39" fmla="*/ 5754276 h 291740"/>
              <a:gd name="T40" fmla="*/ 3244633 w 291855"/>
              <a:gd name="T41" fmla="*/ 5320998 h 291740"/>
              <a:gd name="T42" fmla="*/ 3244633 w 291855"/>
              <a:gd name="T43" fmla="*/ 5079489 h 291740"/>
              <a:gd name="T44" fmla="*/ 4064232 w 291855"/>
              <a:gd name="T45" fmla="*/ 1975396 h 291740"/>
              <a:gd name="T46" fmla="*/ 4113680 w 291855"/>
              <a:gd name="T47" fmla="*/ 1250882 h 291740"/>
              <a:gd name="T48" fmla="*/ 843138 w 291855"/>
              <a:gd name="T49" fmla="*/ 986247 h 291740"/>
              <a:gd name="T50" fmla="*/ 1253507 w 291855"/>
              <a:gd name="T51" fmla="*/ 5591124 h 291740"/>
              <a:gd name="T52" fmla="*/ 1331295 w 291855"/>
              <a:gd name="T53" fmla="*/ 2305964 h 291740"/>
              <a:gd name="T54" fmla="*/ 928061 w 291855"/>
              <a:gd name="T55" fmla="*/ 177362 h 291740"/>
              <a:gd name="T56" fmla="*/ 3340457 w 291855"/>
              <a:gd name="T57" fmla="*/ 695377 h 291740"/>
              <a:gd name="T58" fmla="*/ 928061 w 291855"/>
              <a:gd name="T59" fmla="*/ 177362 h 291740"/>
              <a:gd name="T60" fmla="*/ 3418263 w 291855"/>
              <a:gd name="T61" fmla="*/ 0 h 291740"/>
              <a:gd name="T62" fmla="*/ 3517338 w 291855"/>
              <a:gd name="T63" fmla="*/ 773393 h 291740"/>
              <a:gd name="T64" fmla="*/ 3828616 w 291855"/>
              <a:gd name="T65" fmla="*/ 1717061 h 291740"/>
              <a:gd name="T66" fmla="*/ 3368749 w 291855"/>
              <a:gd name="T67" fmla="*/ 872758 h 291740"/>
              <a:gd name="T68" fmla="*/ 1479833 w 291855"/>
              <a:gd name="T69" fmla="*/ 2192461 h 291740"/>
              <a:gd name="T70" fmla="*/ 3283872 w 291855"/>
              <a:gd name="T71" fmla="*/ 2277580 h 291740"/>
              <a:gd name="T72" fmla="*/ 1522277 w 291855"/>
              <a:gd name="T73" fmla="*/ 2369834 h 291740"/>
              <a:gd name="T74" fmla="*/ 3022115 w 291855"/>
              <a:gd name="T75" fmla="*/ 4193332 h 291740"/>
              <a:gd name="T76" fmla="*/ 3022115 w 291855"/>
              <a:gd name="T77" fmla="*/ 4370694 h 291740"/>
              <a:gd name="T78" fmla="*/ 1437416 w 291855"/>
              <a:gd name="T79" fmla="*/ 5591124 h 291740"/>
              <a:gd name="T80" fmla="*/ 3050398 w 291855"/>
              <a:gd name="T81" fmla="*/ 5676236 h 291740"/>
              <a:gd name="T82" fmla="*/ 383265 w 291855"/>
              <a:gd name="T83" fmla="*/ 5754276 h 291740"/>
              <a:gd name="T84" fmla="*/ 765350 w 291855"/>
              <a:gd name="T85" fmla="*/ 759216 h 291740"/>
              <a:gd name="T86" fmla="*/ 850179 w 291855"/>
              <a:gd name="T87" fmla="*/ 0 h 29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1855" h="291740">
                <a:moveTo>
                  <a:pt x="173850" y="262570"/>
                </a:moveTo>
                <a:lnTo>
                  <a:pt x="173850" y="269772"/>
                </a:lnTo>
                <a:cubicBezTo>
                  <a:pt x="173850" y="277335"/>
                  <a:pt x="179966" y="283457"/>
                  <a:pt x="187161" y="283457"/>
                </a:cubicBezTo>
                <a:lnTo>
                  <a:pt x="269550" y="283457"/>
                </a:lnTo>
                <a:cubicBezTo>
                  <a:pt x="276745" y="283457"/>
                  <a:pt x="282861" y="277335"/>
                  <a:pt x="282861" y="269772"/>
                </a:cubicBezTo>
                <a:lnTo>
                  <a:pt x="282861" y="262570"/>
                </a:lnTo>
                <a:lnTo>
                  <a:pt x="173850" y="262570"/>
                </a:lnTo>
                <a:close/>
                <a:moveTo>
                  <a:pt x="276025" y="194505"/>
                </a:moveTo>
                <a:lnTo>
                  <a:pt x="176368" y="234480"/>
                </a:lnTo>
                <a:lnTo>
                  <a:pt x="174210" y="253566"/>
                </a:lnTo>
                <a:lnTo>
                  <a:pt x="282501" y="253566"/>
                </a:lnTo>
                <a:lnTo>
                  <a:pt x="276025" y="194505"/>
                </a:lnTo>
                <a:close/>
                <a:moveTo>
                  <a:pt x="270629" y="143367"/>
                </a:moveTo>
                <a:lnTo>
                  <a:pt x="182484" y="179020"/>
                </a:lnTo>
                <a:lnTo>
                  <a:pt x="177448" y="224756"/>
                </a:lnTo>
                <a:lnTo>
                  <a:pt x="275306" y="185142"/>
                </a:lnTo>
                <a:lnTo>
                  <a:pt x="270629" y="143367"/>
                </a:lnTo>
                <a:close/>
                <a:moveTo>
                  <a:pt x="206949" y="109155"/>
                </a:moveTo>
                <a:cubicBezTo>
                  <a:pt x="197235" y="109155"/>
                  <a:pt x="188960" y="116358"/>
                  <a:pt x="188241" y="126081"/>
                </a:cubicBezTo>
                <a:lnTo>
                  <a:pt x="183564" y="169296"/>
                </a:lnTo>
                <a:lnTo>
                  <a:pt x="269550" y="134004"/>
                </a:lnTo>
                <a:lnTo>
                  <a:pt x="268830" y="126081"/>
                </a:lnTo>
                <a:cubicBezTo>
                  <a:pt x="267751" y="116358"/>
                  <a:pt x="259836" y="109155"/>
                  <a:pt x="250122" y="109155"/>
                </a:cubicBezTo>
                <a:lnTo>
                  <a:pt x="243646" y="109155"/>
                </a:lnTo>
                <a:lnTo>
                  <a:pt x="206949" y="109155"/>
                </a:lnTo>
                <a:close/>
                <a:moveTo>
                  <a:pt x="218102" y="67740"/>
                </a:moveTo>
                <a:lnTo>
                  <a:pt x="218102" y="100152"/>
                </a:lnTo>
                <a:lnTo>
                  <a:pt x="238969" y="100152"/>
                </a:lnTo>
                <a:lnTo>
                  <a:pt x="238969" y="67740"/>
                </a:lnTo>
                <a:lnTo>
                  <a:pt x="218102" y="67740"/>
                </a:lnTo>
                <a:close/>
                <a:moveTo>
                  <a:pt x="213785" y="58737"/>
                </a:moveTo>
                <a:lnTo>
                  <a:pt x="242926" y="58737"/>
                </a:lnTo>
                <a:cubicBezTo>
                  <a:pt x="245804" y="58737"/>
                  <a:pt x="247603" y="60898"/>
                  <a:pt x="247603" y="63419"/>
                </a:cubicBezTo>
                <a:lnTo>
                  <a:pt x="247603" y="100152"/>
                </a:lnTo>
                <a:lnTo>
                  <a:pt x="250122" y="100152"/>
                </a:lnTo>
                <a:cubicBezTo>
                  <a:pt x="264153" y="100152"/>
                  <a:pt x="276025" y="110956"/>
                  <a:pt x="277824" y="125361"/>
                </a:cubicBezTo>
                <a:lnTo>
                  <a:pt x="291855" y="257528"/>
                </a:lnTo>
                <a:lnTo>
                  <a:pt x="291855" y="257888"/>
                </a:lnTo>
                <a:lnTo>
                  <a:pt x="291855" y="269772"/>
                </a:lnTo>
                <a:cubicBezTo>
                  <a:pt x="291855" y="282016"/>
                  <a:pt x="281782" y="291740"/>
                  <a:pt x="269550" y="291740"/>
                </a:cubicBezTo>
                <a:lnTo>
                  <a:pt x="187161" y="291740"/>
                </a:lnTo>
                <a:cubicBezTo>
                  <a:pt x="174929" y="291740"/>
                  <a:pt x="165215" y="282016"/>
                  <a:pt x="165215" y="269772"/>
                </a:cubicBezTo>
                <a:lnTo>
                  <a:pt x="165215" y="257888"/>
                </a:lnTo>
                <a:lnTo>
                  <a:pt x="165215" y="257528"/>
                </a:lnTo>
                <a:lnTo>
                  <a:pt x="179246" y="125361"/>
                </a:lnTo>
                <a:cubicBezTo>
                  <a:pt x="180686" y="110956"/>
                  <a:pt x="192558" y="100152"/>
                  <a:pt x="206949" y="100152"/>
                </a:cubicBezTo>
                <a:lnTo>
                  <a:pt x="209467" y="100152"/>
                </a:lnTo>
                <a:lnTo>
                  <a:pt x="209467" y="63419"/>
                </a:lnTo>
                <a:cubicBezTo>
                  <a:pt x="209467" y="60898"/>
                  <a:pt x="211266" y="58737"/>
                  <a:pt x="213785" y="58737"/>
                </a:cubicBezTo>
                <a:close/>
                <a:moveTo>
                  <a:pt x="42933" y="50002"/>
                </a:moveTo>
                <a:cubicBezTo>
                  <a:pt x="-14704" y="168353"/>
                  <a:pt x="15915" y="265840"/>
                  <a:pt x="22399" y="283467"/>
                </a:cubicBezTo>
                <a:lnTo>
                  <a:pt x="63826" y="283467"/>
                </a:lnTo>
                <a:cubicBezTo>
                  <a:pt x="66348" y="275553"/>
                  <a:pt x="74633" y="251451"/>
                  <a:pt x="77155" y="216557"/>
                </a:cubicBezTo>
                <a:cubicBezTo>
                  <a:pt x="79316" y="183462"/>
                  <a:pt x="76434" y="149647"/>
                  <a:pt x="67789" y="116912"/>
                </a:cubicBezTo>
                <a:cubicBezTo>
                  <a:pt x="62025" y="94609"/>
                  <a:pt x="53740" y="71586"/>
                  <a:pt x="42933" y="50002"/>
                </a:cubicBezTo>
                <a:close/>
                <a:moveTo>
                  <a:pt x="47255" y="8993"/>
                </a:moveTo>
                <a:lnTo>
                  <a:pt x="47255" y="35253"/>
                </a:lnTo>
                <a:lnTo>
                  <a:pt x="170095" y="35253"/>
                </a:lnTo>
                <a:lnTo>
                  <a:pt x="170095" y="8993"/>
                </a:lnTo>
                <a:lnTo>
                  <a:pt x="47255" y="8993"/>
                </a:lnTo>
                <a:close/>
                <a:moveTo>
                  <a:pt x="43293" y="0"/>
                </a:moveTo>
                <a:lnTo>
                  <a:pt x="174057" y="0"/>
                </a:lnTo>
                <a:cubicBezTo>
                  <a:pt x="176939" y="0"/>
                  <a:pt x="179101" y="2518"/>
                  <a:pt x="179101" y="4317"/>
                </a:cubicBezTo>
                <a:lnTo>
                  <a:pt x="179101" y="39210"/>
                </a:lnTo>
                <a:cubicBezTo>
                  <a:pt x="185945" y="52880"/>
                  <a:pt x="192429" y="67269"/>
                  <a:pt x="197833" y="81659"/>
                </a:cubicBezTo>
                <a:cubicBezTo>
                  <a:pt x="198193" y="83817"/>
                  <a:pt x="197112" y="86335"/>
                  <a:pt x="194951" y="87054"/>
                </a:cubicBezTo>
                <a:cubicBezTo>
                  <a:pt x="192429" y="87774"/>
                  <a:pt x="189908" y="86695"/>
                  <a:pt x="189187" y="84536"/>
                </a:cubicBezTo>
                <a:cubicBezTo>
                  <a:pt x="184504" y="71226"/>
                  <a:pt x="178380" y="57557"/>
                  <a:pt x="171536" y="44247"/>
                </a:cubicBezTo>
                <a:lnTo>
                  <a:pt x="50137" y="44247"/>
                </a:lnTo>
                <a:cubicBezTo>
                  <a:pt x="61305" y="65830"/>
                  <a:pt x="69230" y="88853"/>
                  <a:pt x="75354" y="111156"/>
                </a:cubicBezTo>
                <a:lnTo>
                  <a:pt x="162890" y="111156"/>
                </a:lnTo>
                <a:cubicBezTo>
                  <a:pt x="165051" y="111156"/>
                  <a:pt x="167213" y="113674"/>
                  <a:pt x="167213" y="115473"/>
                </a:cubicBezTo>
                <a:cubicBezTo>
                  <a:pt x="167213" y="117991"/>
                  <a:pt x="165051" y="120150"/>
                  <a:pt x="162890" y="120150"/>
                </a:cubicBezTo>
                <a:lnTo>
                  <a:pt x="77515" y="120150"/>
                </a:lnTo>
                <a:cubicBezTo>
                  <a:pt x="84720" y="151086"/>
                  <a:pt x="87601" y="182023"/>
                  <a:pt x="86160" y="212600"/>
                </a:cubicBezTo>
                <a:lnTo>
                  <a:pt x="153884" y="212600"/>
                </a:lnTo>
                <a:cubicBezTo>
                  <a:pt x="156045" y="212600"/>
                  <a:pt x="158207" y="214039"/>
                  <a:pt x="158207" y="216917"/>
                </a:cubicBezTo>
                <a:cubicBezTo>
                  <a:pt x="158207" y="219435"/>
                  <a:pt x="156045" y="221593"/>
                  <a:pt x="153884" y="221593"/>
                </a:cubicBezTo>
                <a:lnTo>
                  <a:pt x="85800" y="221593"/>
                </a:lnTo>
                <a:cubicBezTo>
                  <a:pt x="82918" y="251451"/>
                  <a:pt x="76434" y="273034"/>
                  <a:pt x="73192" y="283467"/>
                </a:cubicBezTo>
                <a:lnTo>
                  <a:pt x="151002" y="283467"/>
                </a:lnTo>
                <a:cubicBezTo>
                  <a:pt x="153524" y="283467"/>
                  <a:pt x="155325" y="285265"/>
                  <a:pt x="155325" y="287783"/>
                </a:cubicBezTo>
                <a:cubicBezTo>
                  <a:pt x="155325" y="290301"/>
                  <a:pt x="153524" y="291740"/>
                  <a:pt x="151002" y="291740"/>
                </a:cubicBezTo>
                <a:lnTo>
                  <a:pt x="19518" y="291740"/>
                </a:lnTo>
                <a:cubicBezTo>
                  <a:pt x="17716" y="291740"/>
                  <a:pt x="15915" y="291021"/>
                  <a:pt x="15555" y="289582"/>
                </a:cubicBezTo>
                <a:cubicBezTo>
                  <a:pt x="15195" y="288143"/>
                  <a:pt x="-31635" y="175908"/>
                  <a:pt x="38970" y="38491"/>
                </a:cubicBezTo>
                <a:lnTo>
                  <a:pt x="38970" y="4317"/>
                </a:lnTo>
                <a:cubicBezTo>
                  <a:pt x="38970" y="2518"/>
                  <a:pt x="40411" y="0"/>
                  <a:pt x="43293" y="0"/>
                </a:cubicBezTo>
                <a:close/>
              </a:path>
            </a:pathLst>
          </a:custGeom>
          <a:solidFill>
            <a:schemeClr val="bg1"/>
          </a:solidFill>
          <a:ln>
            <a:noFill/>
          </a:ln>
          <a:effectLst/>
        </p:spPr>
        <p:txBody>
          <a:bodyPr anchor="ctr"/>
          <a:lstStyle/>
          <a:p>
            <a:endParaRPr lang="en-GB" sz="1600" dirty="0">
              <a:latin typeface="+mj-lt"/>
            </a:endParaRPr>
          </a:p>
        </p:txBody>
      </p:sp>
      <p:sp>
        <p:nvSpPr>
          <p:cNvPr id="29" name="Freeform 990">
            <a:extLst>
              <a:ext uri="{FF2B5EF4-FFF2-40B4-BE49-F238E27FC236}">
                <a16:creationId xmlns:a16="http://schemas.microsoft.com/office/drawing/2014/main" xmlns="" id="{5A91053B-7BBF-425E-8AEB-60B410645212}"/>
              </a:ext>
            </a:extLst>
          </p:cNvPr>
          <p:cNvSpPr>
            <a:spLocks noChangeAspect="1" noChangeArrowheads="1"/>
          </p:cNvSpPr>
          <p:nvPr/>
        </p:nvSpPr>
        <p:spPr bwMode="auto">
          <a:xfrm>
            <a:off x="7731971" y="3812191"/>
            <a:ext cx="289636" cy="287901"/>
          </a:xfrm>
          <a:custGeom>
            <a:avLst/>
            <a:gdLst>
              <a:gd name="T0" fmla="*/ 4128157 w 291741"/>
              <a:gd name="T1" fmla="*/ 5601076 h 290155"/>
              <a:gd name="T2" fmla="*/ 4509858 w 291741"/>
              <a:gd name="T3" fmla="*/ 5309310 h 290155"/>
              <a:gd name="T4" fmla="*/ 1384222 w 291741"/>
              <a:gd name="T5" fmla="*/ 5458747 h 290155"/>
              <a:gd name="T6" fmla="*/ 1909941 w 291741"/>
              <a:gd name="T7" fmla="*/ 5458747 h 290155"/>
              <a:gd name="T8" fmla="*/ 4978000 w 291741"/>
              <a:gd name="T9" fmla="*/ 4497976 h 290155"/>
              <a:gd name="T10" fmla="*/ 4978000 w 291741"/>
              <a:gd name="T11" fmla="*/ 4989042 h 290155"/>
              <a:gd name="T12" fmla="*/ 908858 w 291741"/>
              <a:gd name="T13" fmla="*/ 4989042 h 290155"/>
              <a:gd name="T14" fmla="*/ 908858 w 291741"/>
              <a:gd name="T15" fmla="*/ 4497976 h 290155"/>
              <a:gd name="T16" fmla="*/ 5158037 w 291741"/>
              <a:gd name="T17" fmla="*/ 4989042 h 290155"/>
              <a:gd name="T18" fmla="*/ 4689914 w 291741"/>
              <a:gd name="T19" fmla="*/ 5458747 h 290155"/>
              <a:gd name="T20" fmla="*/ 3804087 w 291741"/>
              <a:gd name="T21" fmla="*/ 5458747 h 290155"/>
              <a:gd name="T22" fmla="*/ 2090005 w 291741"/>
              <a:gd name="T23" fmla="*/ 5458747 h 290155"/>
              <a:gd name="T24" fmla="*/ 1204179 w 291741"/>
              <a:gd name="T25" fmla="*/ 5458747 h 290155"/>
              <a:gd name="T26" fmla="*/ 728822 w 291741"/>
              <a:gd name="T27" fmla="*/ 4989042 h 290155"/>
              <a:gd name="T28" fmla="*/ 908858 w 291741"/>
              <a:gd name="T29" fmla="*/ 4063835 h 290155"/>
              <a:gd name="T30" fmla="*/ 4164171 w 291741"/>
              <a:gd name="T31" fmla="*/ 5131388 h 290155"/>
              <a:gd name="T32" fmla="*/ 5064409 w 291741"/>
              <a:gd name="T33" fmla="*/ 3857424 h 290155"/>
              <a:gd name="T34" fmla="*/ 4825402 w 291741"/>
              <a:gd name="T35" fmla="*/ 3452391 h 290155"/>
              <a:gd name="T36" fmla="*/ 4997756 w 291741"/>
              <a:gd name="T37" fmla="*/ 2644419 h 290155"/>
              <a:gd name="T38" fmla="*/ 4997756 w 291741"/>
              <a:gd name="T39" fmla="*/ 2644419 h 290155"/>
              <a:gd name="T40" fmla="*/ 4825402 w 291741"/>
              <a:gd name="T41" fmla="*/ 2925781 h 290155"/>
              <a:gd name="T42" fmla="*/ 323139 w 291741"/>
              <a:gd name="T43" fmla="*/ 2579496 h 290155"/>
              <a:gd name="T44" fmla="*/ 179506 w 291741"/>
              <a:gd name="T45" fmla="*/ 3308102 h 290155"/>
              <a:gd name="T46" fmla="*/ 703715 w 291741"/>
              <a:gd name="T47" fmla="*/ 2579496 h 290155"/>
              <a:gd name="T48" fmla="*/ 883250 w 291741"/>
              <a:gd name="T49" fmla="*/ 2363083 h 290155"/>
              <a:gd name="T50" fmla="*/ 4961850 w 291741"/>
              <a:gd name="T51" fmla="*/ 2413582 h 290155"/>
              <a:gd name="T52" fmla="*/ 5787642 w 291741"/>
              <a:gd name="T53" fmla="*/ 3091668 h 290155"/>
              <a:gd name="T54" fmla="*/ 883250 w 291741"/>
              <a:gd name="T55" fmla="*/ 3639934 h 290155"/>
              <a:gd name="T56" fmla="*/ 703715 w 291741"/>
              <a:gd name="T57" fmla="*/ 3668793 h 290155"/>
              <a:gd name="T58" fmla="*/ 0 w 291741"/>
              <a:gd name="T59" fmla="*/ 3308102 h 290155"/>
              <a:gd name="T60" fmla="*/ 703715 w 291741"/>
              <a:gd name="T61" fmla="*/ 2399151 h 290155"/>
              <a:gd name="T62" fmla="*/ 4344208 w 291741"/>
              <a:gd name="T63" fmla="*/ 878406 h 290155"/>
              <a:gd name="T64" fmla="*/ 4841137 w 291741"/>
              <a:gd name="T65" fmla="*/ 878406 h 290155"/>
              <a:gd name="T66" fmla="*/ 908858 w 291741"/>
              <a:gd name="T67" fmla="*/ 1029654 h 290155"/>
              <a:gd name="T68" fmla="*/ 1060143 w 291741"/>
              <a:gd name="T69" fmla="*/ 878406 h 290155"/>
              <a:gd name="T70" fmla="*/ 2205232 w 291741"/>
              <a:gd name="T71" fmla="*/ 705650 h 290155"/>
              <a:gd name="T72" fmla="*/ 3422359 w 291741"/>
              <a:gd name="T73" fmla="*/ 165583 h 290155"/>
              <a:gd name="T74" fmla="*/ 3422359 w 291741"/>
              <a:gd name="T75" fmla="*/ 0 h 290155"/>
              <a:gd name="T76" fmla="*/ 4841137 w 291741"/>
              <a:gd name="T77" fmla="*/ 705650 h 290155"/>
              <a:gd name="T78" fmla="*/ 5064409 w 291741"/>
              <a:gd name="T79" fmla="*/ 2174429 h 290155"/>
              <a:gd name="T80" fmla="*/ 4164171 w 291741"/>
              <a:gd name="T81" fmla="*/ 878406 h 290155"/>
              <a:gd name="T82" fmla="*/ 908858 w 291741"/>
              <a:gd name="T83" fmla="*/ 1980052 h 290155"/>
              <a:gd name="T84" fmla="*/ 728822 w 291741"/>
              <a:gd name="T85" fmla="*/ 1029654 h 290155"/>
              <a:gd name="T86" fmla="*/ 2025168 w 291741"/>
              <a:gd name="T87" fmla="*/ 439181 h 2901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1741" h="290155">
                <a:moveTo>
                  <a:pt x="199592" y="266571"/>
                </a:moveTo>
                <a:lnTo>
                  <a:pt x="199592" y="274075"/>
                </a:lnTo>
                <a:cubicBezTo>
                  <a:pt x="199592" y="278006"/>
                  <a:pt x="202839" y="281221"/>
                  <a:pt x="206808" y="281221"/>
                </a:cubicBezTo>
                <a:lnTo>
                  <a:pt x="218714" y="281221"/>
                </a:lnTo>
                <a:cubicBezTo>
                  <a:pt x="222683" y="281221"/>
                  <a:pt x="225930" y="278006"/>
                  <a:pt x="225930" y="274075"/>
                </a:cubicBezTo>
                <a:lnTo>
                  <a:pt x="225930" y="266571"/>
                </a:lnTo>
                <a:lnTo>
                  <a:pt x="199592" y="266571"/>
                </a:lnTo>
                <a:close/>
                <a:moveTo>
                  <a:pt x="69345" y="266571"/>
                </a:moveTo>
                <a:lnTo>
                  <a:pt x="69345" y="274075"/>
                </a:lnTo>
                <a:cubicBezTo>
                  <a:pt x="69345" y="278006"/>
                  <a:pt x="72592" y="281221"/>
                  <a:pt x="76561" y="281221"/>
                </a:cubicBezTo>
                <a:lnTo>
                  <a:pt x="88467" y="281221"/>
                </a:lnTo>
                <a:cubicBezTo>
                  <a:pt x="92436" y="281221"/>
                  <a:pt x="95683" y="278006"/>
                  <a:pt x="95683" y="274075"/>
                </a:cubicBezTo>
                <a:lnTo>
                  <a:pt x="95683" y="266571"/>
                </a:lnTo>
                <a:lnTo>
                  <a:pt x="69345" y="266571"/>
                </a:lnTo>
                <a:close/>
                <a:moveTo>
                  <a:pt x="249382" y="225835"/>
                </a:moveTo>
                <a:cubicBezTo>
                  <a:pt x="232424" y="227979"/>
                  <a:pt x="219075" y="241200"/>
                  <a:pt x="217632" y="257638"/>
                </a:cubicBezTo>
                <a:lnTo>
                  <a:pt x="242526" y="257638"/>
                </a:lnTo>
                <a:cubicBezTo>
                  <a:pt x="246495" y="257638"/>
                  <a:pt x="249382" y="254422"/>
                  <a:pt x="249382" y="250491"/>
                </a:cubicBezTo>
                <a:lnTo>
                  <a:pt x="249382" y="225835"/>
                </a:lnTo>
                <a:close/>
                <a:moveTo>
                  <a:pt x="45532" y="225835"/>
                </a:moveTo>
                <a:lnTo>
                  <a:pt x="45532" y="250491"/>
                </a:lnTo>
                <a:cubicBezTo>
                  <a:pt x="45532" y="254422"/>
                  <a:pt x="48779" y="257638"/>
                  <a:pt x="53109" y="257638"/>
                </a:cubicBezTo>
                <a:lnTo>
                  <a:pt x="78004" y="257638"/>
                </a:lnTo>
                <a:cubicBezTo>
                  <a:pt x="75478" y="241200"/>
                  <a:pt x="62490" y="227979"/>
                  <a:pt x="45532" y="225835"/>
                </a:cubicBezTo>
                <a:close/>
                <a:moveTo>
                  <a:pt x="253711" y="193675"/>
                </a:moveTo>
                <a:cubicBezTo>
                  <a:pt x="256237" y="193675"/>
                  <a:pt x="258401" y="195462"/>
                  <a:pt x="258401" y="197963"/>
                </a:cubicBezTo>
                <a:lnTo>
                  <a:pt x="258401" y="250491"/>
                </a:lnTo>
                <a:cubicBezTo>
                  <a:pt x="258401" y="259424"/>
                  <a:pt x="250825" y="266571"/>
                  <a:pt x="242526" y="266571"/>
                </a:cubicBezTo>
                <a:lnTo>
                  <a:pt x="234950" y="266571"/>
                </a:lnTo>
                <a:lnTo>
                  <a:pt x="234950" y="274075"/>
                </a:lnTo>
                <a:cubicBezTo>
                  <a:pt x="234950" y="283008"/>
                  <a:pt x="227373" y="290155"/>
                  <a:pt x="218714" y="290155"/>
                </a:cubicBezTo>
                <a:lnTo>
                  <a:pt x="206808" y="290155"/>
                </a:lnTo>
                <a:cubicBezTo>
                  <a:pt x="197427" y="290155"/>
                  <a:pt x="190572" y="283008"/>
                  <a:pt x="190572" y="274075"/>
                </a:cubicBezTo>
                <a:lnTo>
                  <a:pt x="190572" y="266571"/>
                </a:lnTo>
                <a:lnTo>
                  <a:pt x="104703" y="266571"/>
                </a:lnTo>
                <a:lnTo>
                  <a:pt x="104703" y="274075"/>
                </a:lnTo>
                <a:cubicBezTo>
                  <a:pt x="104703" y="283008"/>
                  <a:pt x="97487" y="290155"/>
                  <a:pt x="88467" y="290155"/>
                </a:cubicBezTo>
                <a:lnTo>
                  <a:pt x="76561" y="290155"/>
                </a:lnTo>
                <a:cubicBezTo>
                  <a:pt x="67541" y="290155"/>
                  <a:pt x="60325" y="283008"/>
                  <a:pt x="60325" y="274075"/>
                </a:cubicBezTo>
                <a:lnTo>
                  <a:pt x="60325" y="266571"/>
                </a:lnTo>
                <a:lnTo>
                  <a:pt x="53109" y="266571"/>
                </a:lnTo>
                <a:cubicBezTo>
                  <a:pt x="44089" y="266571"/>
                  <a:pt x="36512" y="259424"/>
                  <a:pt x="36512" y="250491"/>
                </a:cubicBezTo>
                <a:lnTo>
                  <a:pt x="36512" y="204038"/>
                </a:lnTo>
                <a:cubicBezTo>
                  <a:pt x="36512" y="201536"/>
                  <a:pt x="38677" y="199750"/>
                  <a:pt x="41203" y="199750"/>
                </a:cubicBezTo>
                <a:cubicBezTo>
                  <a:pt x="43728" y="199750"/>
                  <a:pt x="45532" y="201536"/>
                  <a:pt x="45532" y="204038"/>
                </a:cubicBezTo>
                <a:lnTo>
                  <a:pt x="45532" y="216902"/>
                </a:lnTo>
                <a:cubicBezTo>
                  <a:pt x="67180" y="219046"/>
                  <a:pt x="84498" y="236555"/>
                  <a:pt x="87024" y="257638"/>
                </a:cubicBezTo>
                <a:lnTo>
                  <a:pt x="208612" y="257638"/>
                </a:lnTo>
                <a:cubicBezTo>
                  <a:pt x="210416" y="236555"/>
                  <a:pt x="228095" y="219046"/>
                  <a:pt x="249382" y="216902"/>
                </a:cubicBezTo>
                <a:lnTo>
                  <a:pt x="249382" y="197963"/>
                </a:lnTo>
                <a:cubicBezTo>
                  <a:pt x="249382" y="195462"/>
                  <a:pt x="251907" y="193675"/>
                  <a:pt x="253711" y="193675"/>
                </a:cubicBezTo>
                <a:close/>
                <a:moveTo>
                  <a:pt x="44247" y="155952"/>
                </a:moveTo>
                <a:lnTo>
                  <a:pt x="44247" y="173700"/>
                </a:lnTo>
                <a:lnTo>
                  <a:pt x="241738" y="173338"/>
                </a:lnTo>
                <a:lnTo>
                  <a:pt x="241738" y="155952"/>
                </a:lnTo>
                <a:lnTo>
                  <a:pt x="44247" y="155952"/>
                </a:lnTo>
                <a:close/>
                <a:moveTo>
                  <a:pt x="250372" y="132772"/>
                </a:moveTo>
                <a:lnTo>
                  <a:pt x="250372" y="170078"/>
                </a:lnTo>
                <a:lnTo>
                  <a:pt x="279510" y="151606"/>
                </a:lnTo>
                <a:lnTo>
                  <a:pt x="250372" y="132772"/>
                </a:lnTo>
                <a:close/>
                <a:moveTo>
                  <a:pt x="44247" y="129512"/>
                </a:moveTo>
                <a:lnTo>
                  <a:pt x="44247" y="146898"/>
                </a:lnTo>
                <a:lnTo>
                  <a:pt x="241738" y="146898"/>
                </a:lnTo>
                <a:lnTo>
                  <a:pt x="241738" y="129512"/>
                </a:lnTo>
                <a:lnTo>
                  <a:pt x="44247" y="129512"/>
                </a:lnTo>
                <a:close/>
                <a:moveTo>
                  <a:pt x="16188" y="129512"/>
                </a:moveTo>
                <a:cubicBezTo>
                  <a:pt x="14389" y="129512"/>
                  <a:pt x="12231" y="130237"/>
                  <a:pt x="10792" y="131323"/>
                </a:cubicBezTo>
                <a:cubicBezTo>
                  <a:pt x="9713" y="133134"/>
                  <a:pt x="8993" y="134583"/>
                  <a:pt x="8993" y="136756"/>
                </a:cubicBezTo>
                <a:lnTo>
                  <a:pt x="8993" y="166094"/>
                </a:lnTo>
                <a:cubicBezTo>
                  <a:pt x="8993" y="170440"/>
                  <a:pt x="12231" y="173700"/>
                  <a:pt x="16188" y="173700"/>
                </a:cubicBezTo>
                <a:lnTo>
                  <a:pt x="35254" y="173700"/>
                </a:lnTo>
                <a:lnTo>
                  <a:pt x="35254" y="129512"/>
                </a:lnTo>
                <a:lnTo>
                  <a:pt x="16188" y="129512"/>
                </a:lnTo>
                <a:close/>
                <a:moveTo>
                  <a:pt x="39930" y="114300"/>
                </a:moveTo>
                <a:cubicBezTo>
                  <a:pt x="42448" y="114300"/>
                  <a:pt x="44247" y="116111"/>
                  <a:pt x="44247" y="118646"/>
                </a:cubicBezTo>
                <a:lnTo>
                  <a:pt x="44247" y="120457"/>
                </a:lnTo>
                <a:lnTo>
                  <a:pt x="246055" y="120457"/>
                </a:lnTo>
                <a:cubicBezTo>
                  <a:pt x="247134" y="120457"/>
                  <a:pt x="247854" y="120457"/>
                  <a:pt x="248573" y="121182"/>
                </a:cubicBezTo>
                <a:lnTo>
                  <a:pt x="289942" y="147984"/>
                </a:lnTo>
                <a:cubicBezTo>
                  <a:pt x="291021" y="148346"/>
                  <a:pt x="291741" y="149795"/>
                  <a:pt x="291741" y="151606"/>
                </a:cubicBezTo>
                <a:cubicBezTo>
                  <a:pt x="291741" y="152693"/>
                  <a:pt x="291021" y="154504"/>
                  <a:pt x="289942" y="155228"/>
                </a:cubicBezTo>
                <a:lnTo>
                  <a:pt x="248573" y="181306"/>
                </a:lnTo>
                <a:cubicBezTo>
                  <a:pt x="247854" y="182393"/>
                  <a:pt x="247134" y="182393"/>
                  <a:pt x="246055" y="182393"/>
                </a:cubicBezTo>
                <a:lnTo>
                  <a:pt x="44247" y="182755"/>
                </a:lnTo>
                <a:lnTo>
                  <a:pt x="44247" y="184204"/>
                </a:lnTo>
                <a:cubicBezTo>
                  <a:pt x="44247" y="186377"/>
                  <a:pt x="42448" y="188550"/>
                  <a:pt x="39930" y="188550"/>
                </a:cubicBezTo>
                <a:cubicBezTo>
                  <a:pt x="37412" y="188550"/>
                  <a:pt x="35254" y="186377"/>
                  <a:pt x="35254" y="184204"/>
                </a:cubicBezTo>
                <a:lnTo>
                  <a:pt x="35254" y="182755"/>
                </a:lnTo>
                <a:lnTo>
                  <a:pt x="16188" y="182755"/>
                </a:lnTo>
                <a:cubicBezTo>
                  <a:pt x="7195" y="182755"/>
                  <a:pt x="0" y="175149"/>
                  <a:pt x="0" y="166094"/>
                </a:cubicBezTo>
                <a:lnTo>
                  <a:pt x="0" y="136756"/>
                </a:lnTo>
                <a:cubicBezTo>
                  <a:pt x="0" y="127701"/>
                  <a:pt x="7195" y="120457"/>
                  <a:pt x="16188" y="120457"/>
                </a:cubicBezTo>
                <a:lnTo>
                  <a:pt x="35254" y="120457"/>
                </a:lnTo>
                <a:lnTo>
                  <a:pt x="35254" y="118646"/>
                </a:lnTo>
                <a:cubicBezTo>
                  <a:pt x="35254" y="116111"/>
                  <a:pt x="37412" y="114300"/>
                  <a:pt x="39930" y="114300"/>
                </a:cubicBezTo>
                <a:close/>
                <a:moveTo>
                  <a:pt x="217632" y="44104"/>
                </a:moveTo>
                <a:cubicBezTo>
                  <a:pt x="219075" y="60733"/>
                  <a:pt x="232424" y="74471"/>
                  <a:pt x="249382" y="76640"/>
                </a:cubicBezTo>
                <a:lnTo>
                  <a:pt x="249382" y="51696"/>
                </a:lnTo>
                <a:cubicBezTo>
                  <a:pt x="249382" y="47719"/>
                  <a:pt x="246495" y="44104"/>
                  <a:pt x="242526" y="44104"/>
                </a:cubicBezTo>
                <a:lnTo>
                  <a:pt x="217632" y="44104"/>
                </a:lnTo>
                <a:close/>
                <a:moveTo>
                  <a:pt x="53109" y="44104"/>
                </a:moveTo>
                <a:cubicBezTo>
                  <a:pt x="48779" y="44104"/>
                  <a:pt x="45532" y="47719"/>
                  <a:pt x="45532" y="51696"/>
                </a:cubicBezTo>
                <a:lnTo>
                  <a:pt x="45532" y="76640"/>
                </a:lnTo>
                <a:cubicBezTo>
                  <a:pt x="62490" y="74471"/>
                  <a:pt x="75478" y="60733"/>
                  <a:pt x="78004" y="44104"/>
                </a:cubicBezTo>
                <a:lnTo>
                  <a:pt x="53109" y="44104"/>
                </a:lnTo>
                <a:close/>
                <a:moveTo>
                  <a:pt x="124186" y="8315"/>
                </a:moveTo>
                <a:cubicBezTo>
                  <a:pt x="116609" y="8315"/>
                  <a:pt x="110475" y="14460"/>
                  <a:pt x="110475" y="22052"/>
                </a:cubicBezTo>
                <a:lnTo>
                  <a:pt x="110475" y="35428"/>
                </a:lnTo>
                <a:lnTo>
                  <a:pt x="184438" y="35428"/>
                </a:lnTo>
                <a:lnTo>
                  <a:pt x="184438" y="22052"/>
                </a:lnTo>
                <a:cubicBezTo>
                  <a:pt x="184438" y="14460"/>
                  <a:pt x="178305" y="8315"/>
                  <a:pt x="171450" y="8315"/>
                </a:cubicBezTo>
                <a:lnTo>
                  <a:pt x="124186" y="8315"/>
                </a:lnTo>
                <a:close/>
                <a:moveTo>
                  <a:pt x="124186" y="0"/>
                </a:moveTo>
                <a:lnTo>
                  <a:pt x="171450" y="0"/>
                </a:lnTo>
                <a:cubicBezTo>
                  <a:pt x="183717" y="0"/>
                  <a:pt x="193458" y="9761"/>
                  <a:pt x="193458" y="22052"/>
                </a:cubicBezTo>
                <a:lnTo>
                  <a:pt x="193458" y="35428"/>
                </a:lnTo>
                <a:lnTo>
                  <a:pt x="242526" y="35428"/>
                </a:lnTo>
                <a:cubicBezTo>
                  <a:pt x="250825" y="35428"/>
                  <a:pt x="258401" y="42296"/>
                  <a:pt x="258401" y="51696"/>
                </a:cubicBezTo>
                <a:lnTo>
                  <a:pt x="258401" y="104837"/>
                </a:lnTo>
                <a:cubicBezTo>
                  <a:pt x="258401" y="107368"/>
                  <a:pt x="256237" y="109175"/>
                  <a:pt x="253711" y="109175"/>
                </a:cubicBezTo>
                <a:cubicBezTo>
                  <a:pt x="251907" y="109175"/>
                  <a:pt x="249382" y="107368"/>
                  <a:pt x="249382" y="104837"/>
                </a:cubicBezTo>
                <a:lnTo>
                  <a:pt x="249382" y="85316"/>
                </a:lnTo>
                <a:cubicBezTo>
                  <a:pt x="228095" y="83508"/>
                  <a:pt x="210416" y="66156"/>
                  <a:pt x="208612" y="44104"/>
                </a:cubicBezTo>
                <a:lnTo>
                  <a:pt x="87024" y="44104"/>
                </a:lnTo>
                <a:cubicBezTo>
                  <a:pt x="84498" y="66156"/>
                  <a:pt x="67180" y="83508"/>
                  <a:pt x="45532" y="85316"/>
                </a:cubicBezTo>
                <a:lnTo>
                  <a:pt x="45532" y="99415"/>
                </a:lnTo>
                <a:cubicBezTo>
                  <a:pt x="45532" y="101584"/>
                  <a:pt x="43728" y="103391"/>
                  <a:pt x="41203" y="103391"/>
                </a:cubicBezTo>
                <a:cubicBezTo>
                  <a:pt x="38677" y="103391"/>
                  <a:pt x="36512" y="101584"/>
                  <a:pt x="36512" y="99415"/>
                </a:cubicBezTo>
                <a:lnTo>
                  <a:pt x="36512" y="51696"/>
                </a:lnTo>
                <a:cubicBezTo>
                  <a:pt x="36512" y="42296"/>
                  <a:pt x="44089" y="35428"/>
                  <a:pt x="53109" y="35428"/>
                </a:cubicBezTo>
                <a:lnTo>
                  <a:pt x="101455" y="35428"/>
                </a:lnTo>
                <a:lnTo>
                  <a:pt x="101455" y="22052"/>
                </a:lnTo>
                <a:cubicBezTo>
                  <a:pt x="101455" y="9761"/>
                  <a:pt x="111918" y="0"/>
                  <a:pt x="124186" y="0"/>
                </a:cubicBezTo>
                <a:close/>
              </a:path>
            </a:pathLst>
          </a:custGeom>
          <a:solidFill>
            <a:schemeClr val="bg1"/>
          </a:solidFill>
          <a:ln>
            <a:noFill/>
          </a:ln>
          <a:effectLst/>
        </p:spPr>
        <p:txBody>
          <a:bodyPr anchor="ctr"/>
          <a:lstStyle/>
          <a:p>
            <a:endParaRPr lang="en-GB" sz="1600" dirty="0">
              <a:latin typeface="+mj-lt"/>
            </a:endParaRPr>
          </a:p>
        </p:txBody>
      </p:sp>
    </p:spTree>
    <p:extLst>
      <p:ext uri="{BB962C8B-B14F-4D97-AF65-F5344CB8AC3E}">
        <p14:creationId xmlns:p14="http://schemas.microsoft.com/office/powerpoint/2010/main" val="3008895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4839" y="440239"/>
            <a:ext cx="8852375" cy="697353"/>
          </a:xfrm>
        </p:spPr>
        <p:txBody>
          <a:bodyPr>
            <a:normAutofit/>
          </a:bodyPr>
          <a:lstStyle/>
          <a:p>
            <a:r>
              <a:rPr lang="en-GB" dirty="0"/>
              <a:t>Herramientas de análisis de la causa raíz: Árboles de fallos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2549" y="1997790"/>
            <a:ext cx="3712959" cy="42681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Un árbol de fallos es una representación gráfica de la estructura lógica que muestra la relación entre un evento potencial no deseado (evento superior) y todas sus causas probables.</a:t>
            </a:r>
          </a:p>
          <a:p>
            <a:pPr marL="182563" indent="-18256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Enfoque descendente del análisis de fallos</a:t>
            </a:r>
          </a:p>
          <a:p>
            <a:pPr marL="182563" indent="-18256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Comenzando con un evento potencialmente indeseable (evento superior)</a:t>
            </a:r>
          </a:p>
          <a:p>
            <a:pPr marL="182563" indent="-18256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Determinar todas las formas en que puede ocurrir</a:t>
            </a:r>
          </a:p>
          <a:p>
            <a:pPr marL="182563" indent="-18256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Se pueden desarrollar medidas de mitigación para minimizar la probabilidad del evento no deseado</a:t>
            </a:r>
          </a:p>
        </p:txBody>
      </p:sp>
      <p:graphicFrame>
        <p:nvGraphicFramePr>
          <p:cNvPr id="49" name="object 2">
            <a:extLst>
              <a:ext uri="{FF2B5EF4-FFF2-40B4-BE49-F238E27FC236}">
                <a16:creationId xmlns:a16="http://schemas.microsoft.com/office/drawing/2014/main" xmlns="" id="{35F40F86-D3D7-4869-8BBA-44536EFB362A}"/>
              </a:ext>
            </a:extLst>
          </p:cNvPr>
          <p:cNvGraphicFramePr>
            <a:graphicFrameLocks noGrp="1"/>
          </p:cNvGraphicFramePr>
          <p:nvPr>
            <p:extLst>
              <p:ext uri="{D42A27DB-BD31-4B8C-83A1-F6EECF244321}">
                <p14:modId xmlns:p14="http://schemas.microsoft.com/office/powerpoint/2010/main" val="2048354770"/>
              </p:ext>
            </p:extLst>
          </p:nvPr>
        </p:nvGraphicFramePr>
        <p:xfrm>
          <a:off x="4223657" y="1424453"/>
          <a:ext cx="7795794" cy="4921736"/>
        </p:xfrm>
        <a:graphic>
          <a:graphicData uri="http://schemas.openxmlformats.org/drawingml/2006/table">
            <a:tbl>
              <a:tblPr firstRow="1" bandRow="1">
                <a:tableStyleId>{69012ECD-51FC-41F1-AA8D-1B2483CD663E}</a:tableStyleId>
              </a:tblPr>
              <a:tblGrid>
                <a:gridCol w="2143367">
                  <a:extLst>
                    <a:ext uri="{9D8B030D-6E8A-4147-A177-3AD203B41FA5}">
                      <a16:colId xmlns:a16="http://schemas.microsoft.com/office/drawing/2014/main" xmlns="" val="20000"/>
                    </a:ext>
                  </a:extLst>
                </a:gridCol>
                <a:gridCol w="1220319">
                  <a:extLst>
                    <a:ext uri="{9D8B030D-6E8A-4147-A177-3AD203B41FA5}">
                      <a16:colId xmlns:a16="http://schemas.microsoft.com/office/drawing/2014/main" xmlns="" val="20001"/>
                    </a:ext>
                  </a:extLst>
                </a:gridCol>
                <a:gridCol w="4432108">
                  <a:extLst>
                    <a:ext uri="{9D8B030D-6E8A-4147-A177-3AD203B41FA5}">
                      <a16:colId xmlns:a16="http://schemas.microsoft.com/office/drawing/2014/main" xmlns="" val="20002"/>
                    </a:ext>
                  </a:extLst>
                </a:gridCol>
              </a:tblGrid>
              <a:tr h="367411">
                <a:tc gridSpan="3">
                  <a:txBody>
                    <a:bodyPr/>
                    <a:lstStyle/>
                    <a:p>
                      <a:pPr marL="5080" algn="ctr">
                        <a:lnSpc>
                          <a:spcPct val="100000"/>
                        </a:lnSpc>
                        <a:spcBef>
                          <a:spcPts val="360"/>
                        </a:spcBef>
                      </a:pPr>
                      <a:r>
                        <a:rPr lang="en-GB" sz="1900" b="0" dirty="0">
                          <a:solidFill>
                            <a:schemeClr val="bg1"/>
                          </a:solidFill>
                          <a:latin typeface="+mj-lt"/>
                          <a:cs typeface="Arial"/>
                        </a:rPr>
                        <a:t>Terminología</a:t>
                      </a:r>
                    </a:p>
                  </a:txBody>
                  <a:tcPr marL="0" marR="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5080" algn="ctr">
                        <a:lnSpc>
                          <a:spcPct val="100000"/>
                        </a:lnSpc>
                        <a:spcBef>
                          <a:spcPts val="360"/>
                        </a:spcBef>
                      </a:pPr>
                      <a:endParaRPr lang="en-GB" sz="1900" dirty="0">
                        <a:solidFill>
                          <a:schemeClr val="bg1"/>
                        </a:solidFill>
                        <a:latin typeface="Arial"/>
                        <a:cs typeface="Arial"/>
                      </a:endParaRPr>
                    </a:p>
                  </a:txBody>
                  <a:tcPr marL="0" marR="0" marB="0">
                    <a:solidFill>
                      <a:schemeClr val="tx2"/>
                    </a:solidFill>
                  </a:tcPr>
                </a:tc>
                <a:tc hMerge="1">
                  <a:txBody>
                    <a:bodyPr/>
                    <a:lstStyle/>
                    <a:p>
                      <a:pPr marL="1135380">
                        <a:lnSpc>
                          <a:spcPct val="100000"/>
                        </a:lnSpc>
                        <a:spcBef>
                          <a:spcPts val="360"/>
                        </a:spcBef>
                      </a:pPr>
                      <a:endParaRPr lang="en-GB" sz="1900" dirty="0">
                        <a:solidFill>
                          <a:schemeClr val="bg1"/>
                        </a:solidFill>
                        <a:latin typeface="Arial"/>
                        <a:cs typeface="Arial"/>
                      </a:endParaRPr>
                    </a:p>
                  </a:txBody>
                  <a:tcPr marL="0" marR="0" marB="0">
                    <a:solidFill>
                      <a:schemeClr val="tx2"/>
                    </a:solidFill>
                  </a:tcPr>
                </a:tc>
                <a:extLst>
                  <a:ext uri="{0D108BD9-81ED-4DB2-BD59-A6C34878D82A}">
                    <a16:rowId xmlns:a16="http://schemas.microsoft.com/office/drawing/2014/main" xmlns="" val="2335634341"/>
                  </a:ext>
                </a:extLst>
              </a:tr>
              <a:tr h="367411">
                <a:tc>
                  <a:txBody>
                    <a:bodyPr/>
                    <a:lstStyle/>
                    <a:p>
                      <a:pPr marL="5080" algn="ctr">
                        <a:lnSpc>
                          <a:spcPct val="100000"/>
                        </a:lnSpc>
                        <a:spcBef>
                          <a:spcPts val="360"/>
                        </a:spcBef>
                      </a:pPr>
                      <a:r>
                        <a:rPr lang="en-GB" sz="1900" spc="-5" dirty="0">
                          <a:solidFill>
                            <a:schemeClr val="bg1"/>
                          </a:solidFill>
                          <a:latin typeface="+mj-lt"/>
                        </a:rPr>
                        <a:t>Nombre</a:t>
                      </a:r>
                      <a:endParaRPr lang="en-GB" sz="1900" dirty="0">
                        <a:solidFill>
                          <a:schemeClr val="bg1"/>
                        </a:solidFill>
                        <a:latin typeface="+mj-lt"/>
                        <a:cs typeface="Arial"/>
                      </a:endParaRPr>
                    </a:p>
                  </a:txBody>
                  <a:tcPr marL="0" marR="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5080" algn="ctr">
                        <a:lnSpc>
                          <a:spcPct val="100000"/>
                        </a:lnSpc>
                        <a:spcBef>
                          <a:spcPts val="360"/>
                        </a:spcBef>
                      </a:pPr>
                      <a:r>
                        <a:rPr lang="en-GB" sz="1900" spc="-5" dirty="0">
                          <a:solidFill>
                            <a:schemeClr val="bg1"/>
                          </a:solidFill>
                          <a:latin typeface="+mj-lt"/>
                        </a:rPr>
                        <a:t>Formulario</a:t>
                      </a:r>
                      <a:endParaRPr lang="en-GB" sz="1900" dirty="0">
                        <a:solidFill>
                          <a:schemeClr val="bg1"/>
                        </a:solidFill>
                        <a:latin typeface="+mj-lt"/>
                        <a:cs typeface="Arial"/>
                      </a:endParaRPr>
                    </a:p>
                  </a:txBody>
                  <a:tcPr marL="0" marR="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1135380">
                        <a:lnSpc>
                          <a:spcPct val="100000"/>
                        </a:lnSpc>
                        <a:spcBef>
                          <a:spcPts val="360"/>
                        </a:spcBef>
                      </a:pPr>
                      <a:r>
                        <a:rPr lang="en-GB" sz="1900" spc="15" dirty="0">
                          <a:solidFill>
                            <a:schemeClr val="bg1"/>
                          </a:solidFill>
                          <a:latin typeface="+mj-lt"/>
                        </a:rPr>
                        <a:t>Descripción</a:t>
                      </a:r>
                      <a:endParaRPr lang="en-GB" sz="1900" dirty="0">
                        <a:solidFill>
                          <a:schemeClr val="bg1"/>
                        </a:solidFill>
                        <a:latin typeface="+mj-lt"/>
                        <a:cs typeface="Arial"/>
                      </a:endParaRPr>
                    </a:p>
                  </a:txBody>
                  <a:tcPr marL="0" marR="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556657">
                <a:tc>
                  <a:txBody>
                    <a:bodyPr/>
                    <a:lstStyle/>
                    <a:p>
                      <a:pPr marL="90805">
                        <a:lnSpc>
                          <a:spcPct val="100000"/>
                        </a:lnSpc>
                        <a:spcBef>
                          <a:spcPts val="360"/>
                        </a:spcBef>
                      </a:pPr>
                      <a:r>
                        <a:rPr lang="en-GB" sz="1800" spc="15" dirty="0">
                          <a:solidFill>
                            <a:srgbClr val="4472C4"/>
                          </a:solidFill>
                          <a:latin typeface="+mj-lt"/>
                        </a:rPr>
                        <a:t>Puerta </a:t>
                      </a:r>
                      <a:r>
                        <a:rPr lang="en-GB" sz="1800" spc="-5" dirty="0">
                          <a:solidFill>
                            <a:srgbClr val="4472C4"/>
                          </a:solidFill>
                          <a:latin typeface="+mj-lt"/>
                        </a:rPr>
                        <a:t>AND</a:t>
                      </a:r>
                      <a:endParaRPr lang="en-GB" sz="1800" dirty="0">
                        <a:solidFill>
                          <a:srgbClr val="4472C4"/>
                        </a:solidFill>
                        <a:latin typeface="+mj-lt"/>
                        <a:cs typeface="Arial"/>
                      </a:endParaRPr>
                    </a:p>
                  </a:txBody>
                  <a:tcPr marL="0" marR="0" marB="0">
                    <a:lnT w="12700" cap="flat" cmpd="sng" algn="ctr">
                      <a:solidFill>
                        <a:schemeClr val="tx1"/>
                      </a:solidFill>
                      <a:prstDash val="solid"/>
                      <a:round/>
                      <a:headEnd type="none" w="med" len="med"/>
                      <a:tailEnd type="none" w="med" len="med"/>
                    </a:lnT>
                  </a:tcPr>
                </a:tc>
                <a:tc>
                  <a:txBody>
                    <a:bodyPr/>
                    <a:lstStyle/>
                    <a:p>
                      <a:pPr>
                        <a:lnSpc>
                          <a:spcPct val="100000"/>
                        </a:lnSpc>
                      </a:pPr>
                      <a:endParaRPr lang="en-GB" sz="1100" dirty="0">
                        <a:solidFill>
                          <a:schemeClr val="tx1"/>
                        </a:solidFill>
                        <a:latin typeface="+mj-lt"/>
                        <a:cs typeface="Times New Roman"/>
                      </a:endParaRPr>
                    </a:p>
                  </a:txBody>
                  <a:tcPr marL="0" marR="0" marT="0" marB="0">
                    <a:lnT w="12700" cap="flat" cmpd="sng" algn="ctr">
                      <a:solidFill>
                        <a:schemeClr val="tx1"/>
                      </a:solidFill>
                      <a:prstDash val="solid"/>
                      <a:round/>
                      <a:headEnd type="none" w="med" len="med"/>
                      <a:tailEnd type="none" w="med" len="med"/>
                    </a:lnT>
                  </a:tcPr>
                </a:tc>
                <a:tc>
                  <a:txBody>
                    <a:bodyPr/>
                    <a:lstStyle/>
                    <a:p>
                      <a:pPr marL="90805" marR="355600">
                        <a:lnSpc>
                          <a:spcPct val="100000"/>
                        </a:lnSpc>
                        <a:spcBef>
                          <a:spcPts val="450"/>
                        </a:spcBef>
                      </a:pPr>
                      <a:r>
                        <a:rPr lang="en-GB" sz="1500" spc="-30" dirty="0">
                          <a:latin typeface="+mj-lt"/>
                        </a:rPr>
                        <a:t>Para </a:t>
                      </a:r>
                      <a:r>
                        <a:rPr lang="en-GB" sz="1500" spc="-5" dirty="0">
                          <a:latin typeface="+mj-lt"/>
                        </a:rPr>
                        <a:t>demostrar </a:t>
                      </a:r>
                      <a:r>
                        <a:rPr lang="en-GB" sz="1500" dirty="0">
                          <a:latin typeface="+mj-lt"/>
                        </a:rPr>
                        <a:t>que el </a:t>
                      </a:r>
                      <a:r>
                        <a:rPr lang="en-GB" sz="1500" spc="-5" dirty="0">
                          <a:latin typeface="+mj-lt"/>
                        </a:rPr>
                        <a:t>evento de </a:t>
                      </a:r>
                      <a:r>
                        <a:rPr lang="en-GB" sz="1500" spc="5" dirty="0">
                          <a:latin typeface="+mj-lt"/>
                        </a:rPr>
                        <a:t>salida </a:t>
                      </a:r>
                      <a:r>
                        <a:rPr lang="en-GB" sz="1500" spc="15" dirty="0">
                          <a:latin typeface="+mj-lt"/>
                        </a:rPr>
                        <a:t>se produce </a:t>
                      </a:r>
                      <a:r>
                        <a:rPr lang="en-GB" sz="1500" spc="-5" dirty="0">
                          <a:latin typeface="+mj-lt"/>
                        </a:rPr>
                        <a:t>sólo </a:t>
                      </a:r>
                      <a:r>
                        <a:rPr lang="en-GB" sz="1500" dirty="0">
                          <a:latin typeface="+mj-lt"/>
                        </a:rPr>
                        <a:t>si </a:t>
                      </a:r>
                      <a:r>
                        <a:rPr lang="en-GB" sz="1500" spc="20" dirty="0">
                          <a:latin typeface="+mj-lt"/>
                        </a:rPr>
                        <a:t>se producen </a:t>
                      </a:r>
                      <a:r>
                        <a:rPr lang="en-GB" sz="1500" spc="-5" dirty="0">
                          <a:latin typeface="+mj-lt"/>
                        </a:rPr>
                        <a:t>todos </a:t>
                      </a:r>
                      <a:r>
                        <a:rPr lang="en-GB" sz="1500" dirty="0">
                          <a:latin typeface="+mj-lt"/>
                        </a:rPr>
                        <a:t>los eventos de </a:t>
                      </a:r>
                      <a:r>
                        <a:rPr lang="en-GB" sz="1500" spc="10" dirty="0">
                          <a:latin typeface="+mj-lt"/>
                        </a:rPr>
                        <a:t>entrada</a:t>
                      </a:r>
                      <a:endParaRPr lang="en-GB" sz="1500" dirty="0">
                        <a:solidFill>
                          <a:schemeClr val="tx1"/>
                        </a:solidFill>
                        <a:latin typeface="+mj-lt"/>
                        <a:cs typeface="Arial"/>
                      </a:endParaRPr>
                    </a:p>
                  </a:txBody>
                  <a:tcPr marL="0" marR="0" marT="57151"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595323">
                <a:tc>
                  <a:txBody>
                    <a:bodyPr/>
                    <a:lstStyle/>
                    <a:p>
                      <a:pPr marL="90805">
                        <a:lnSpc>
                          <a:spcPct val="100000"/>
                        </a:lnSpc>
                        <a:spcBef>
                          <a:spcPts val="360"/>
                        </a:spcBef>
                      </a:pPr>
                      <a:r>
                        <a:rPr lang="en-GB" sz="1800" spc="15" dirty="0">
                          <a:solidFill>
                            <a:srgbClr val="4472C4"/>
                          </a:solidFill>
                          <a:latin typeface="+mj-lt"/>
                        </a:rPr>
                        <a:t>Puerta </a:t>
                      </a:r>
                      <a:r>
                        <a:rPr lang="en-GB" sz="1800" spc="-40" dirty="0">
                          <a:solidFill>
                            <a:srgbClr val="4472C4"/>
                          </a:solidFill>
                          <a:latin typeface="+mj-lt"/>
                        </a:rPr>
                        <a:t>OR</a:t>
                      </a:r>
                      <a:endParaRPr lang="en-GB" sz="1800" dirty="0">
                        <a:solidFill>
                          <a:srgbClr val="4472C4"/>
                        </a:solidFill>
                        <a:latin typeface="+mj-lt"/>
                        <a:cs typeface="Arial"/>
                      </a:endParaRPr>
                    </a:p>
                  </a:txBody>
                  <a:tcPr marL="0" marR="0" marB="0"/>
                </a:tc>
                <a:tc>
                  <a:txBody>
                    <a:bodyPr/>
                    <a:lstStyle/>
                    <a:p>
                      <a:pPr>
                        <a:lnSpc>
                          <a:spcPct val="100000"/>
                        </a:lnSpc>
                      </a:pPr>
                      <a:endParaRPr lang="en-GB" sz="1100" dirty="0">
                        <a:solidFill>
                          <a:schemeClr val="tx1"/>
                        </a:solidFill>
                        <a:latin typeface="+mj-lt"/>
                        <a:cs typeface="Times New Roman"/>
                      </a:endParaRPr>
                    </a:p>
                  </a:txBody>
                  <a:tcPr marL="0" marR="0" marT="0" marB="0"/>
                </a:tc>
                <a:tc>
                  <a:txBody>
                    <a:bodyPr/>
                    <a:lstStyle/>
                    <a:p>
                      <a:pPr marL="90805" marR="333375">
                        <a:lnSpc>
                          <a:spcPct val="100000"/>
                        </a:lnSpc>
                        <a:spcBef>
                          <a:spcPts val="450"/>
                        </a:spcBef>
                      </a:pPr>
                      <a:r>
                        <a:rPr lang="en-GB" sz="1500" spc="-30" dirty="0">
                          <a:latin typeface="+mj-lt"/>
                        </a:rPr>
                        <a:t>Para </a:t>
                      </a:r>
                      <a:r>
                        <a:rPr lang="en-GB" sz="1500" spc="-5" dirty="0">
                          <a:latin typeface="+mj-lt"/>
                        </a:rPr>
                        <a:t>mostrar </a:t>
                      </a:r>
                      <a:r>
                        <a:rPr lang="en-GB" sz="1500" dirty="0">
                          <a:latin typeface="+mj-lt"/>
                        </a:rPr>
                        <a:t>que el </a:t>
                      </a:r>
                      <a:r>
                        <a:rPr lang="en-GB" sz="1500" spc="-5" dirty="0">
                          <a:latin typeface="+mj-lt"/>
                        </a:rPr>
                        <a:t>evento </a:t>
                      </a:r>
                      <a:r>
                        <a:rPr lang="en-GB" sz="1500" spc="5" dirty="0">
                          <a:latin typeface="+mj-lt"/>
                        </a:rPr>
                        <a:t>de salida </a:t>
                      </a:r>
                      <a:r>
                        <a:rPr lang="en-GB" sz="1500" spc="15" dirty="0">
                          <a:latin typeface="+mj-lt"/>
                        </a:rPr>
                        <a:t>ocurre </a:t>
                      </a:r>
                      <a:r>
                        <a:rPr lang="en-GB" sz="1500" spc="-5" dirty="0">
                          <a:latin typeface="+mj-lt"/>
                        </a:rPr>
                        <a:t>sólo </a:t>
                      </a:r>
                      <a:r>
                        <a:rPr lang="en-GB" sz="1500" dirty="0">
                          <a:latin typeface="+mj-lt"/>
                        </a:rPr>
                        <a:t>si </a:t>
                      </a:r>
                      <a:r>
                        <a:rPr lang="en-GB" sz="1500" spc="-5" dirty="0">
                          <a:latin typeface="+mj-lt"/>
                        </a:rPr>
                        <a:t>uno o más </a:t>
                      </a:r>
                      <a:r>
                        <a:rPr lang="en-GB" sz="1500" dirty="0">
                          <a:latin typeface="+mj-lt"/>
                        </a:rPr>
                        <a:t>de los eventos de </a:t>
                      </a:r>
                      <a:r>
                        <a:rPr lang="en-GB" sz="1500" spc="10" dirty="0">
                          <a:latin typeface="+mj-lt"/>
                        </a:rPr>
                        <a:t>entrada </a:t>
                      </a:r>
                      <a:r>
                        <a:rPr lang="en-GB" sz="1500" spc="15" dirty="0">
                          <a:latin typeface="+mj-lt"/>
                        </a:rPr>
                        <a:t>ocurren</a:t>
                      </a:r>
                      <a:endParaRPr lang="en-GB" sz="1500" dirty="0">
                        <a:solidFill>
                          <a:schemeClr val="tx1"/>
                        </a:solidFill>
                        <a:latin typeface="+mj-lt"/>
                        <a:cs typeface="Arial"/>
                      </a:endParaRPr>
                    </a:p>
                  </a:txBody>
                  <a:tcPr marL="0" marR="0" marT="57151" marB="0"/>
                </a:tc>
                <a:extLst>
                  <a:ext uri="{0D108BD9-81ED-4DB2-BD59-A6C34878D82A}">
                    <a16:rowId xmlns:a16="http://schemas.microsoft.com/office/drawing/2014/main" xmlns="" val="10002"/>
                  </a:ext>
                </a:extLst>
              </a:tr>
              <a:tr h="726121">
                <a:tc>
                  <a:txBody>
                    <a:bodyPr/>
                    <a:lstStyle/>
                    <a:p>
                      <a:pPr marL="90805">
                        <a:lnSpc>
                          <a:spcPct val="100000"/>
                        </a:lnSpc>
                        <a:spcBef>
                          <a:spcPts val="360"/>
                        </a:spcBef>
                      </a:pPr>
                      <a:r>
                        <a:rPr lang="en-GB" sz="1800" spc="-5" dirty="0">
                          <a:solidFill>
                            <a:srgbClr val="4472C4"/>
                          </a:solidFill>
                          <a:latin typeface="+mj-lt"/>
                        </a:rPr>
                        <a:t>Evento </a:t>
                      </a:r>
                      <a:r>
                        <a:rPr lang="en-GB" sz="1800" spc="15" dirty="0">
                          <a:solidFill>
                            <a:srgbClr val="4472C4"/>
                          </a:solidFill>
                          <a:latin typeface="+mj-lt"/>
                        </a:rPr>
                        <a:t>básico</a:t>
                      </a:r>
                      <a:endParaRPr lang="en-GB" sz="1800" dirty="0">
                        <a:solidFill>
                          <a:srgbClr val="4472C4"/>
                        </a:solidFill>
                        <a:latin typeface="+mj-lt"/>
                        <a:cs typeface="Arial"/>
                      </a:endParaRPr>
                    </a:p>
                  </a:txBody>
                  <a:tcPr marL="0" marR="0" marB="0"/>
                </a:tc>
                <a:tc>
                  <a:txBody>
                    <a:bodyPr/>
                    <a:lstStyle/>
                    <a:p>
                      <a:pPr>
                        <a:lnSpc>
                          <a:spcPct val="100000"/>
                        </a:lnSpc>
                      </a:pPr>
                      <a:endParaRPr lang="en-GB" sz="1100" dirty="0">
                        <a:solidFill>
                          <a:schemeClr val="tx1"/>
                        </a:solidFill>
                        <a:latin typeface="+mj-lt"/>
                        <a:cs typeface="Times New Roman"/>
                      </a:endParaRPr>
                    </a:p>
                  </a:txBody>
                  <a:tcPr marL="0" marR="0" marT="0" marB="0"/>
                </a:tc>
                <a:tc>
                  <a:txBody>
                    <a:bodyPr/>
                    <a:lstStyle/>
                    <a:p>
                      <a:pPr marL="90805" marR="229870">
                        <a:lnSpc>
                          <a:spcPct val="100000"/>
                        </a:lnSpc>
                        <a:spcBef>
                          <a:spcPts val="370"/>
                        </a:spcBef>
                      </a:pPr>
                      <a:r>
                        <a:rPr lang="en-GB" sz="1500" dirty="0">
                          <a:latin typeface="+mj-lt"/>
                        </a:rPr>
                        <a:t>Un </a:t>
                      </a:r>
                      <a:r>
                        <a:rPr lang="en-GB" sz="1500" spc="-5" dirty="0">
                          <a:latin typeface="+mj-lt"/>
                        </a:rPr>
                        <a:t>suceso </a:t>
                      </a:r>
                      <a:r>
                        <a:rPr lang="en-GB" sz="1500" spc="20" dirty="0">
                          <a:latin typeface="+mj-lt"/>
                        </a:rPr>
                        <a:t>básico </a:t>
                      </a:r>
                      <a:r>
                        <a:rPr lang="en-GB" sz="1500" spc="-5" dirty="0">
                          <a:latin typeface="+mj-lt"/>
                        </a:rPr>
                        <a:t>no </a:t>
                      </a:r>
                      <a:r>
                        <a:rPr lang="en-GB" sz="1500" spc="5" dirty="0">
                          <a:latin typeface="+mj-lt"/>
                        </a:rPr>
                        <a:t>requiere </a:t>
                      </a:r>
                      <a:r>
                        <a:rPr lang="en-GB" sz="1500" dirty="0">
                          <a:latin typeface="+mj-lt"/>
                        </a:rPr>
                        <a:t>más </a:t>
                      </a:r>
                      <a:r>
                        <a:rPr lang="en-GB" sz="1500" spc="10" dirty="0">
                          <a:latin typeface="+mj-lt"/>
                        </a:rPr>
                        <a:t>desarrollo </a:t>
                      </a:r>
                      <a:r>
                        <a:rPr lang="en-GB" sz="1500" spc="15" dirty="0">
                          <a:latin typeface="+mj-lt"/>
                        </a:rPr>
                        <a:t>porque </a:t>
                      </a:r>
                      <a:r>
                        <a:rPr lang="en-GB" sz="1500" spc="10" dirty="0">
                          <a:latin typeface="+mj-lt"/>
                        </a:rPr>
                        <a:t>se ha </a:t>
                      </a:r>
                      <a:r>
                        <a:rPr lang="en-GB" sz="1500" spc="15" dirty="0">
                          <a:latin typeface="+mj-lt"/>
                        </a:rPr>
                        <a:t>alcanzado </a:t>
                      </a:r>
                      <a:r>
                        <a:rPr lang="en-GB" sz="1500" dirty="0">
                          <a:latin typeface="+mj-lt"/>
                        </a:rPr>
                        <a:t>el </a:t>
                      </a:r>
                      <a:r>
                        <a:rPr lang="en-GB" sz="1500" spc="-5" dirty="0">
                          <a:latin typeface="+mj-lt"/>
                        </a:rPr>
                        <a:t>límite </a:t>
                      </a:r>
                      <a:r>
                        <a:rPr lang="en-GB" sz="1500" dirty="0">
                          <a:latin typeface="+mj-lt"/>
                        </a:rPr>
                        <a:t>de </a:t>
                      </a:r>
                      <a:r>
                        <a:rPr lang="en-GB" sz="1500" spc="-5" dirty="0">
                          <a:latin typeface="+mj-lt"/>
                        </a:rPr>
                        <a:t>resolución </a:t>
                      </a:r>
                      <a:r>
                        <a:rPr lang="en-GB" sz="1500" spc="15" dirty="0">
                          <a:latin typeface="+mj-lt"/>
                        </a:rPr>
                        <a:t>adecuado</a:t>
                      </a:r>
                      <a:endParaRPr lang="en-GB" sz="1500" dirty="0">
                        <a:solidFill>
                          <a:schemeClr val="tx1"/>
                        </a:solidFill>
                        <a:latin typeface="+mj-lt"/>
                        <a:cs typeface="Arial"/>
                      </a:endParaRPr>
                    </a:p>
                  </a:txBody>
                  <a:tcPr marL="0" marR="0" marT="46991" marB="0"/>
                </a:tc>
                <a:extLst>
                  <a:ext uri="{0D108BD9-81ED-4DB2-BD59-A6C34878D82A}">
                    <a16:rowId xmlns:a16="http://schemas.microsoft.com/office/drawing/2014/main" xmlns="" val="10003"/>
                  </a:ext>
                </a:extLst>
              </a:tr>
              <a:tr h="649668">
                <a:tc>
                  <a:txBody>
                    <a:bodyPr/>
                    <a:lstStyle/>
                    <a:p>
                      <a:pPr marL="90805">
                        <a:lnSpc>
                          <a:spcPct val="100000"/>
                        </a:lnSpc>
                        <a:spcBef>
                          <a:spcPts val="360"/>
                        </a:spcBef>
                      </a:pPr>
                      <a:r>
                        <a:rPr lang="en-GB" sz="1800" spc="-5" dirty="0">
                          <a:solidFill>
                            <a:srgbClr val="4472C4"/>
                          </a:solidFill>
                          <a:latin typeface="+mj-lt"/>
                        </a:rPr>
                        <a:t>Evento </a:t>
                      </a:r>
                      <a:r>
                        <a:rPr lang="en-GB" sz="1800" spc="5" dirty="0">
                          <a:solidFill>
                            <a:srgbClr val="4472C4"/>
                          </a:solidFill>
                          <a:latin typeface="+mj-lt"/>
                        </a:rPr>
                        <a:t>intermedio</a:t>
                      </a:r>
                      <a:endParaRPr lang="en-GB" sz="1800" dirty="0">
                        <a:solidFill>
                          <a:srgbClr val="4472C4"/>
                        </a:solidFill>
                        <a:latin typeface="+mj-lt"/>
                        <a:cs typeface="Arial"/>
                      </a:endParaRPr>
                    </a:p>
                  </a:txBody>
                  <a:tcPr marL="0" marR="0" marB="0"/>
                </a:tc>
                <a:tc>
                  <a:txBody>
                    <a:bodyPr/>
                    <a:lstStyle/>
                    <a:p>
                      <a:pPr>
                        <a:lnSpc>
                          <a:spcPct val="100000"/>
                        </a:lnSpc>
                      </a:pPr>
                      <a:endParaRPr lang="en-GB" sz="1100" dirty="0">
                        <a:solidFill>
                          <a:schemeClr val="tx1"/>
                        </a:solidFill>
                        <a:latin typeface="+mj-lt"/>
                        <a:cs typeface="Times New Roman"/>
                      </a:endParaRPr>
                    </a:p>
                  </a:txBody>
                  <a:tcPr marL="0" marR="0" marT="0" marB="0"/>
                </a:tc>
                <a:tc>
                  <a:txBody>
                    <a:bodyPr/>
                    <a:lstStyle/>
                    <a:p>
                      <a:pPr marL="90805" marR="126364">
                        <a:lnSpc>
                          <a:spcPct val="100000"/>
                        </a:lnSpc>
                        <a:spcBef>
                          <a:spcPts val="450"/>
                        </a:spcBef>
                      </a:pPr>
                      <a:r>
                        <a:rPr lang="en-GB" sz="1500" spc="-5" dirty="0">
                          <a:latin typeface="+mj-lt"/>
                        </a:rPr>
                        <a:t>Un acontecimiento </a:t>
                      </a:r>
                      <a:r>
                        <a:rPr lang="en-GB" sz="1500" dirty="0">
                          <a:latin typeface="+mj-lt"/>
                        </a:rPr>
                        <a:t>intermedio </a:t>
                      </a:r>
                      <a:r>
                        <a:rPr lang="en-GB" sz="1500" spc="15" dirty="0">
                          <a:latin typeface="+mj-lt"/>
                        </a:rPr>
                        <a:t>se produce debido </a:t>
                      </a:r>
                      <a:r>
                        <a:rPr lang="en-GB" sz="1500" dirty="0">
                          <a:latin typeface="+mj-lt"/>
                        </a:rPr>
                        <a:t>a </a:t>
                      </a:r>
                      <a:r>
                        <a:rPr lang="en-GB" sz="1500" spc="-5" dirty="0">
                          <a:latin typeface="+mj-lt"/>
                        </a:rPr>
                        <a:t>una o varias </a:t>
                      </a:r>
                      <a:r>
                        <a:rPr lang="en-GB" sz="1500" spc="5" dirty="0">
                          <a:latin typeface="+mj-lt"/>
                        </a:rPr>
                        <a:t>causas </a:t>
                      </a:r>
                      <a:r>
                        <a:rPr lang="en-GB" sz="1500" spc="10" dirty="0">
                          <a:latin typeface="+mj-lt"/>
                        </a:rPr>
                        <a:t>antecedentes </a:t>
                      </a:r>
                      <a:r>
                        <a:rPr lang="en-GB" sz="1500" spc="15" dirty="0">
                          <a:latin typeface="+mj-lt"/>
                        </a:rPr>
                        <a:t>que actúan </a:t>
                      </a:r>
                      <a:r>
                        <a:rPr lang="en-GB" sz="1500" spc="5" dirty="0">
                          <a:latin typeface="+mj-lt"/>
                        </a:rPr>
                        <a:t>a través de </a:t>
                      </a:r>
                      <a:r>
                        <a:rPr lang="en-GB" sz="1500" spc="10" dirty="0">
                          <a:latin typeface="+mj-lt"/>
                        </a:rPr>
                        <a:t>puertas </a:t>
                      </a:r>
                      <a:r>
                        <a:rPr lang="en-GB" sz="1500" spc="20" dirty="0">
                          <a:latin typeface="+mj-lt"/>
                        </a:rPr>
                        <a:t>lógicas</a:t>
                      </a:r>
                      <a:endParaRPr lang="en-GB" sz="1500" dirty="0">
                        <a:solidFill>
                          <a:schemeClr val="tx1"/>
                        </a:solidFill>
                        <a:latin typeface="+mj-lt"/>
                        <a:cs typeface="Arial"/>
                      </a:endParaRPr>
                    </a:p>
                  </a:txBody>
                  <a:tcPr marL="0" marR="0" marT="57151" marB="0"/>
                </a:tc>
                <a:extLst>
                  <a:ext uri="{0D108BD9-81ED-4DB2-BD59-A6C34878D82A}">
                    <a16:rowId xmlns:a16="http://schemas.microsoft.com/office/drawing/2014/main" xmlns="" val="10004"/>
                  </a:ext>
                </a:extLst>
              </a:tr>
              <a:tr h="726121">
                <a:tc>
                  <a:txBody>
                    <a:bodyPr/>
                    <a:lstStyle/>
                    <a:p>
                      <a:pPr marL="90805">
                        <a:lnSpc>
                          <a:spcPct val="100000"/>
                        </a:lnSpc>
                        <a:spcBef>
                          <a:spcPts val="360"/>
                        </a:spcBef>
                      </a:pPr>
                      <a:r>
                        <a:rPr lang="en-GB" sz="1800" spc="-10" dirty="0">
                          <a:solidFill>
                            <a:srgbClr val="4472C4"/>
                          </a:solidFill>
                          <a:latin typeface="+mj-lt"/>
                        </a:rPr>
                        <a:t>Transferencia</a:t>
                      </a:r>
                      <a:endParaRPr lang="en-GB" sz="1800" dirty="0">
                        <a:solidFill>
                          <a:srgbClr val="4472C4"/>
                        </a:solidFill>
                        <a:latin typeface="+mj-lt"/>
                        <a:cs typeface="Arial"/>
                      </a:endParaRPr>
                    </a:p>
                  </a:txBody>
                  <a:tcPr marL="0" marR="0" marB="0"/>
                </a:tc>
                <a:tc>
                  <a:txBody>
                    <a:bodyPr/>
                    <a:lstStyle/>
                    <a:p>
                      <a:pPr>
                        <a:lnSpc>
                          <a:spcPct val="100000"/>
                        </a:lnSpc>
                      </a:pPr>
                      <a:endParaRPr lang="en-GB" sz="1100" dirty="0">
                        <a:solidFill>
                          <a:schemeClr val="tx1"/>
                        </a:solidFill>
                        <a:latin typeface="+mj-lt"/>
                        <a:cs typeface="Times New Roman"/>
                      </a:endParaRPr>
                    </a:p>
                  </a:txBody>
                  <a:tcPr marL="0" marR="0" marT="0" marB="0"/>
                </a:tc>
                <a:tc>
                  <a:txBody>
                    <a:bodyPr/>
                    <a:lstStyle/>
                    <a:p>
                      <a:pPr marL="90805" marR="207645">
                        <a:lnSpc>
                          <a:spcPct val="100000"/>
                        </a:lnSpc>
                        <a:spcBef>
                          <a:spcPts val="370"/>
                        </a:spcBef>
                      </a:pPr>
                      <a:r>
                        <a:rPr lang="en-GB" sz="1500" dirty="0">
                          <a:latin typeface="+mj-lt"/>
                        </a:rPr>
                        <a:t>Un </a:t>
                      </a:r>
                      <a:r>
                        <a:rPr lang="en-GB" sz="1500" spc="5" dirty="0">
                          <a:latin typeface="+mj-lt"/>
                        </a:rPr>
                        <a:t>triángulo </a:t>
                      </a:r>
                      <a:r>
                        <a:rPr lang="en-GB" sz="1500" spc="10" dirty="0">
                          <a:latin typeface="+mj-lt"/>
                        </a:rPr>
                        <a:t>indica </a:t>
                      </a:r>
                      <a:r>
                        <a:rPr lang="en-GB" sz="1500" dirty="0">
                          <a:latin typeface="+mj-lt"/>
                        </a:rPr>
                        <a:t>que el árbol </a:t>
                      </a:r>
                      <a:r>
                        <a:rPr lang="en-GB" sz="1500" spc="-5" dirty="0">
                          <a:latin typeface="+mj-lt"/>
                        </a:rPr>
                        <a:t>se </a:t>
                      </a:r>
                      <a:r>
                        <a:rPr lang="en-GB" sz="1500" spc="15" dirty="0">
                          <a:latin typeface="+mj-lt"/>
                        </a:rPr>
                        <a:t>desarrolla </a:t>
                      </a:r>
                      <a:r>
                        <a:rPr lang="en-GB" sz="1500" dirty="0">
                          <a:latin typeface="+mj-lt"/>
                        </a:rPr>
                        <a:t>en la </a:t>
                      </a:r>
                      <a:r>
                        <a:rPr lang="en-GB" sz="1500" spc="15" dirty="0">
                          <a:latin typeface="+mj-lt"/>
                        </a:rPr>
                        <a:t>aparición </a:t>
                      </a:r>
                      <a:r>
                        <a:rPr lang="en-GB" sz="1500" dirty="0">
                          <a:latin typeface="+mj-lt"/>
                        </a:rPr>
                        <a:t>del </a:t>
                      </a:r>
                      <a:r>
                        <a:rPr lang="en-GB" sz="1500" spc="5" dirty="0">
                          <a:latin typeface="+mj-lt"/>
                        </a:rPr>
                        <a:t>símbolo de </a:t>
                      </a:r>
                      <a:r>
                        <a:rPr lang="en-GB" sz="1500" dirty="0">
                          <a:latin typeface="+mj-lt"/>
                        </a:rPr>
                        <a:t>transferencia </a:t>
                      </a:r>
                      <a:r>
                        <a:rPr lang="en-GB" sz="1500" spc="15" dirty="0">
                          <a:latin typeface="+mj-lt"/>
                        </a:rPr>
                        <a:t>correspondiente</a:t>
                      </a:r>
                      <a:endParaRPr lang="en-GB" sz="1500" dirty="0">
                        <a:solidFill>
                          <a:schemeClr val="tx1"/>
                        </a:solidFill>
                        <a:latin typeface="+mj-lt"/>
                        <a:cs typeface="Arial"/>
                      </a:endParaRPr>
                    </a:p>
                  </a:txBody>
                  <a:tcPr marL="0" marR="0" marT="46991" marB="0"/>
                </a:tc>
                <a:extLst>
                  <a:ext uri="{0D108BD9-81ED-4DB2-BD59-A6C34878D82A}">
                    <a16:rowId xmlns:a16="http://schemas.microsoft.com/office/drawing/2014/main" xmlns="" val="10005"/>
                  </a:ext>
                </a:extLst>
              </a:tr>
              <a:tr h="919684">
                <a:tc>
                  <a:txBody>
                    <a:bodyPr/>
                    <a:lstStyle/>
                    <a:p>
                      <a:pPr marL="90805">
                        <a:lnSpc>
                          <a:spcPct val="100000"/>
                        </a:lnSpc>
                        <a:spcBef>
                          <a:spcPts val="360"/>
                        </a:spcBef>
                      </a:pPr>
                      <a:r>
                        <a:rPr lang="en-GB" sz="1800" spc="-5" dirty="0">
                          <a:solidFill>
                            <a:srgbClr val="4472C4"/>
                          </a:solidFill>
                          <a:latin typeface="+mj-lt"/>
                        </a:rPr>
                        <a:t>Evento </a:t>
                      </a:r>
                      <a:r>
                        <a:rPr lang="en-GB" sz="1800" spc="20" dirty="0">
                          <a:solidFill>
                            <a:srgbClr val="4472C4"/>
                          </a:solidFill>
                          <a:latin typeface="+mj-lt"/>
                        </a:rPr>
                        <a:t>subdesarrollado</a:t>
                      </a:r>
                      <a:endParaRPr lang="en-GB" sz="1800" dirty="0">
                        <a:solidFill>
                          <a:srgbClr val="4472C4"/>
                        </a:solidFill>
                        <a:latin typeface="+mj-lt"/>
                        <a:cs typeface="Arial"/>
                      </a:endParaRPr>
                    </a:p>
                  </a:txBody>
                  <a:tcPr marL="0" marR="0" marB="0"/>
                </a:tc>
                <a:tc>
                  <a:txBody>
                    <a:bodyPr/>
                    <a:lstStyle/>
                    <a:p>
                      <a:pPr>
                        <a:lnSpc>
                          <a:spcPct val="100000"/>
                        </a:lnSpc>
                      </a:pPr>
                      <a:endParaRPr lang="en-GB" sz="1100" dirty="0">
                        <a:solidFill>
                          <a:schemeClr val="tx1"/>
                        </a:solidFill>
                        <a:latin typeface="+mj-lt"/>
                        <a:cs typeface="Times New Roman"/>
                      </a:endParaRPr>
                    </a:p>
                  </a:txBody>
                  <a:tcPr marL="0" marR="0" marT="0" marB="0"/>
                </a:tc>
                <a:tc>
                  <a:txBody>
                    <a:bodyPr/>
                    <a:lstStyle/>
                    <a:p>
                      <a:pPr marL="90805" marR="288925">
                        <a:lnSpc>
                          <a:spcPct val="100000"/>
                        </a:lnSpc>
                        <a:spcBef>
                          <a:spcPts val="370"/>
                        </a:spcBef>
                      </a:pPr>
                      <a:r>
                        <a:rPr lang="en-GB" sz="1500" dirty="0">
                          <a:latin typeface="+mj-lt"/>
                        </a:rPr>
                        <a:t>Un </a:t>
                      </a:r>
                      <a:r>
                        <a:rPr lang="en-GB" sz="1500" spc="15" dirty="0">
                          <a:latin typeface="+mj-lt"/>
                        </a:rPr>
                        <a:t>diamante </a:t>
                      </a:r>
                      <a:r>
                        <a:rPr lang="en-GB" sz="1500" spc="-5" dirty="0">
                          <a:latin typeface="+mj-lt"/>
                        </a:rPr>
                        <a:t>se </a:t>
                      </a:r>
                      <a:r>
                        <a:rPr lang="en-GB" sz="1500" spc="10" dirty="0">
                          <a:latin typeface="+mj-lt"/>
                        </a:rPr>
                        <a:t>utiliza </a:t>
                      </a:r>
                      <a:r>
                        <a:rPr lang="en-GB" sz="1500" dirty="0">
                          <a:latin typeface="+mj-lt"/>
                        </a:rPr>
                        <a:t>para </a:t>
                      </a:r>
                      <a:r>
                        <a:rPr lang="en-GB" sz="1500" spc="5" dirty="0">
                          <a:latin typeface="+mj-lt"/>
                        </a:rPr>
                        <a:t>definir </a:t>
                      </a:r>
                      <a:r>
                        <a:rPr lang="en-GB" sz="1500" spc="-5" dirty="0">
                          <a:latin typeface="+mj-lt"/>
                        </a:rPr>
                        <a:t>un acontecimiento </a:t>
                      </a:r>
                      <a:r>
                        <a:rPr lang="en-GB" sz="1500" spc="10" dirty="0">
                          <a:latin typeface="+mj-lt"/>
                        </a:rPr>
                        <a:t>que </a:t>
                      </a:r>
                      <a:r>
                        <a:rPr lang="en-GB" sz="1500" dirty="0">
                          <a:latin typeface="+mj-lt"/>
                        </a:rPr>
                        <a:t>no </a:t>
                      </a:r>
                      <a:r>
                        <a:rPr lang="en-GB" sz="1500" spc="-5" dirty="0">
                          <a:latin typeface="+mj-lt"/>
                        </a:rPr>
                        <a:t>se </a:t>
                      </a:r>
                      <a:r>
                        <a:rPr lang="en-GB" sz="1500" spc="15" dirty="0">
                          <a:latin typeface="+mj-lt"/>
                        </a:rPr>
                        <a:t>desarrolla</a:t>
                      </a:r>
                      <a:r>
                        <a:rPr lang="en-GB" sz="1500" dirty="0">
                          <a:latin typeface="+mj-lt"/>
                        </a:rPr>
                        <a:t>,</a:t>
                      </a:r>
                      <a:r>
                        <a:rPr lang="en-GB" sz="1500" spc="-5" dirty="0">
                          <a:latin typeface="+mj-lt"/>
                        </a:rPr>
                        <a:t> ya sea </a:t>
                      </a:r>
                      <a:r>
                        <a:rPr lang="en-GB" sz="1500" spc="15" dirty="0">
                          <a:latin typeface="+mj-lt"/>
                        </a:rPr>
                        <a:t>porque </a:t>
                      </a:r>
                      <a:r>
                        <a:rPr lang="en-GB" sz="1500" dirty="0">
                          <a:latin typeface="+mj-lt"/>
                        </a:rPr>
                        <a:t>no tiene suficientes </a:t>
                      </a:r>
                      <a:r>
                        <a:rPr lang="en-GB" sz="1500" spc="15" dirty="0">
                          <a:latin typeface="+mj-lt"/>
                        </a:rPr>
                        <a:t>consecuencias </a:t>
                      </a:r>
                      <a:r>
                        <a:rPr lang="en-GB" sz="1500" spc="-5" dirty="0">
                          <a:latin typeface="+mj-lt"/>
                        </a:rPr>
                        <a:t>o </a:t>
                      </a:r>
                      <a:r>
                        <a:rPr lang="en-GB" sz="1500" spc="15" dirty="0">
                          <a:latin typeface="+mj-lt"/>
                        </a:rPr>
                        <a:t>porque </a:t>
                      </a:r>
                      <a:r>
                        <a:rPr lang="en-GB" sz="1500" spc="-5" dirty="0">
                          <a:latin typeface="+mj-lt"/>
                        </a:rPr>
                        <a:t>la información </a:t>
                      </a:r>
                      <a:r>
                        <a:rPr lang="en-GB" sz="1500" dirty="0">
                          <a:latin typeface="+mj-lt"/>
                        </a:rPr>
                        <a:t>es insuficiente</a:t>
                      </a:r>
                      <a:endParaRPr lang="en-GB" sz="1500" dirty="0">
                        <a:solidFill>
                          <a:schemeClr val="tx1"/>
                        </a:solidFill>
                        <a:latin typeface="+mj-lt"/>
                        <a:cs typeface="Arial"/>
                      </a:endParaRPr>
                    </a:p>
                  </a:txBody>
                  <a:tcPr marL="0" marR="0" marT="46991" marB="0"/>
                </a:tc>
                <a:extLst>
                  <a:ext uri="{0D108BD9-81ED-4DB2-BD59-A6C34878D82A}">
                    <a16:rowId xmlns:a16="http://schemas.microsoft.com/office/drawing/2014/main" xmlns="" val="10006"/>
                  </a:ext>
                </a:extLst>
              </a:tr>
            </a:tbl>
          </a:graphicData>
        </a:graphic>
      </p:graphicFrame>
      <p:sp>
        <p:nvSpPr>
          <p:cNvPr id="50" name="object 6">
            <a:extLst>
              <a:ext uri="{FF2B5EF4-FFF2-40B4-BE49-F238E27FC236}">
                <a16:creationId xmlns:a16="http://schemas.microsoft.com/office/drawing/2014/main" xmlns="" id="{825A29D7-38CD-43C6-9344-5BCD9F9AB511}"/>
              </a:ext>
            </a:extLst>
          </p:cNvPr>
          <p:cNvSpPr/>
          <p:nvPr/>
        </p:nvSpPr>
        <p:spPr>
          <a:xfrm>
            <a:off x="6634180" y="2720215"/>
            <a:ext cx="443231" cy="353060"/>
          </a:xfrm>
          <a:custGeom>
            <a:avLst/>
            <a:gdLst/>
            <a:ahLst/>
            <a:cxnLst/>
            <a:rect l="l" t="t" r="r" b="b"/>
            <a:pathLst>
              <a:path w="443229" h="353060">
                <a:moveTo>
                  <a:pt x="443200" y="0"/>
                </a:moveTo>
                <a:lnTo>
                  <a:pt x="176390" y="0"/>
                </a:lnTo>
                <a:lnTo>
                  <a:pt x="129498" y="6300"/>
                </a:lnTo>
                <a:lnTo>
                  <a:pt x="87362" y="24082"/>
                </a:lnTo>
                <a:lnTo>
                  <a:pt x="51663" y="51663"/>
                </a:lnTo>
                <a:lnTo>
                  <a:pt x="24082" y="87362"/>
                </a:lnTo>
                <a:lnTo>
                  <a:pt x="6300" y="129498"/>
                </a:lnTo>
                <a:lnTo>
                  <a:pt x="0" y="176390"/>
                </a:lnTo>
                <a:lnTo>
                  <a:pt x="0" y="352779"/>
                </a:lnTo>
                <a:lnTo>
                  <a:pt x="443200" y="352779"/>
                </a:lnTo>
                <a:lnTo>
                  <a:pt x="443200"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51" name="object 7">
            <a:extLst>
              <a:ext uri="{FF2B5EF4-FFF2-40B4-BE49-F238E27FC236}">
                <a16:creationId xmlns:a16="http://schemas.microsoft.com/office/drawing/2014/main" xmlns="" id="{FA2A8730-762B-47B7-8D14-0DCE3E80965B}"/>
              </a:ext>
            </a:extLst>
          </p:cNvPr>
          <p:cNvSpPr/>
          <p:nvPr/>
        </p:nvSpPr>
        <p:spPr>
          <a:xfrm>
            <a:off x="6634180" y="2720215"/>
            <a:ext cx="443231" cy="353060"/>
          </a:xfrm>
          <a:custGeom>
            <a:avLst/>
            <a:gdLst/>
            <a:ahLst/>
            <a:cxnLst/>
            <a:rect l="l" t="t" r="r" b="b"/>
            <a:pathLst>
              <a:path w="443229" h="353060">
                <a:moveTo>
                  <a:pt x="176390" y="0"/>
                </a:moveTo>
                <a:lnTo>
                  <a:pt x="443200" y="0"/>
                </a:lnTo>
                <a:lnTo>
                  <a:pt x="443200" y="352778"/>
                </a:lnTo>
                <a:lnTo>
                  <a:pt x="0" y="352778"/>
                </a:lnTo>
                <a:lnTo>
                  <a:pt x="0" y="176390"/>
                </a:lnTo>
                <a:lnTo>
                  <a:pt x="6300" y="129498"/>
                </a:lnTo>
                <a:lnTo>
                  <a:pt x="24082" y="87362"/>
                </a:lnTo>
                <a:lnTo>
                  <a:pt x="51663" y="51663"/>
                </a:lnTo>
                <a:lnTo>
                  <a:pt x="87362" y="24082"/>
                </a:lnTo>
                <a:lnTo>
                  <a:pt x="129498" y="6300"/>
                </a:lnTo>
                <a:lnTo>
                  <a:pt x="176390" y="0"/>
                </a:lnTo>
                <a:close/>
              </a:path>
            </a:pathLst>
          </a:custGeom>
          <a:ln w="9524">
            <a:solidFill>
              <a:schemeClr val="accent1"/>
            </a:solidFill>
          </a:ln>
        </p:spPr>
        <p:txBody>
          <a:bodyPr wrap="square" lIns="0" tIns="0" rIns="0" bIns="0" rtlCol="0"/>
          <a:lstStyle/>
          <a:p>
            <a:endParaRPr lang="en-GB" dirty="0"/>
          </a:p>
        </p:txBody>
      </p:sp>
      <p:sp>
        <p:nvSpPr>
          <p:cNvPr id="52" name="object 8">
            <a:extLst>
              <a:ext uri="{FF2B5EF4-FFF2-40B4-BE49-F238E27FC236}">
                <a16:creationId xmlns:a16="http://schemas.microsoft.com/office/drawing/2014/main" xmlns="" id="{8DC6273F-08DA-4427-8F45-F35C4B727108}"/>
              </a:ext>
            </a:extLst>
          </p:cNvPr>
          <p:cNvSpPr/>
          <p:nvPr/>
        </p:nvSpPr>
        <p:spPr>
          <a:xfrm>
            <a:off x="6885584" y="2720215"/>
            <a:ext cx="384175" cy="353060"/>
          </a:xfrm>
          <a:custGeom>
            <a:avLst/>
            <a:gdLst/>
            <a:ahLst/>
            <a:cxnLst/>
            <a:rect l="l" t="t" r="r" b="b"/>
            <a:pathLst>
              <a:path w="384175" h="353060">
                <a:moveTo>
                  <a:pt x="207208" y="0"/>
                </a:moveTo>
                <a:lnTo>
                  <a:pt x="0" y="0"/>
                </a:lnTo>
                <a:lnTo>
                  <a:pt x="0" y="352779"/>
                </a:lnTo>
                <a:lnTo>
                  <a:pt x="383598" y="352779"/>
                </a:lnTo>
                <a:lnTo>
                  <a:pt x="383598" y="176390"/>
                </a:lnTo>
                <a:lnTo>
                  <a:pt x="377297" y="129498"/>
                </a:lnTo>
                <a:lnTo>
                  <a:pt x="359516" y="87362"/>
                </a:lnTo>
                <a:lnTo>
                  <a:pt x="331934" y="51663"/>
                </a:lnTo>
                <a:lnTo>
                  <a:pt x="296235" y="24082"/>
                </a:lnTo>
                <a:lnTo>
                  <a:pt x="254099" y="6300"/>
                </a:lnTo>
                <a:lnTo>
                  <a:pt x="207208" y="0"/>
                </a:lnTo>
                <a:close/>
              </a:path>
            </a:pathLst>
          </a:custGeom>
          <a:solidFill>
            <a:srgbClr val="CC2689"/>
          </a:solidFill>
          <a:ln>
            <a:solidFill>
              <a:schemeClr val="accent1"/>
            </a:solidFill>
          </a:ln>
        </p:spPr>
        <p:txBody>
          <a:bodyPr wrap="square" lIns="0" tIns="0" rIns="0" bIns="0" rtlCol="0"/>
          <a:lstStyle/>
          <a:p>
            <a:endParaRPr lang="en-GB" dirty="0"/>
          </a:p>
        </p:txBody>
      </p:sp>
      <p:sp>
        <p:nvSpPr>
          <p:cNvPr id="53" name="object 9">
            <a:extLst>
              <a:ext uri="{FF2B5EF4-FFF2-40B4-BE49-F238E27FC236}">
                <a16:creationId xmlns:a16="http://schemas.microsoft.com/office/drawing/2014/main" xmlns="" id="{BBB3A52E-88F0-4535-A7D7-0DCD40B882CB}"/>
              </a:ext>
            </a:extLst>
          </p:cNvPr>
          <p:cNvSpPr/>
          <p:nvPr/>
        </p:nvSpPr>
        <p:spPr>
          <a:xfrm>
            <a:off x="6885584" y="2720215"/>
            <a:ext cx="384175" cy="353060"/>
          </a:xfrm>
          <a:custGeom>
            <a:avLst/>
            <a:gdLst/>
            <a:ahLst/>
            <a:cxnLst/>
            <a:rect l="l" t="t" r="r" b="b"/>
            <a:pathLst>
              <a:path w="384175" h="353060">
                <a:moveTo>
                  <a:pt x="207207" y="0"/>
                </a:moveTo>
                <a:lnTo>
                  <a:pt x="0" y="0"/>
                </a:lnTo>
                <a:lnTo>
                  <a:pt x="0" y="352778"/>
                </a:lnTo>
                <a:lnTo>
                  <a:pt x="383597" y="352778"/>
                </a:lnTo>
                <a:lnTo>
                  <a:pt x="383597" y="176390"/>
                </a:lnTo>
                <a:lnTo>
                  <a:pt x="377297" y="129498"/>
                </a:lnTo>
                <a:lnTo>
                  <a:pt x="359515" y="87362"/>
                </a:lnTo>
                <a:lnTo>
                  <a:pt x="331934" y="51663"/>
                </a:lnTo>
                <a:lnTo>
                  <a:pt x="296235" y="24082"/>
                </a:lnTo>
                <a:lnTo>
                  <a:pt x="254099" y="6300"/>
                </a:lnTo>
                <a:lnTo>
                  <a:pt x="207207" y="0"/>
                </a:lnTo>
                <a:close/>
              </a:path>
            </a:pathLst>
          </a:custGeom>
          <a:solidFill>
            <a:schemeClr val="accent1"/>
          </a:solidFill>
          <a:ln w="9524">
            <a:solidFill>
              <a:schemeClr val="accent1"/>
            </a:solidFill>
          </a:ln>
        </p:spPr>
        <p:txBody>
          <a:bodyPr wrap="square" lIns="0" tIns="0" rIns="0" bIns="0" rtlCol="0"/>
          <a:lstStyle/>
          <a:p>
            <a:endParaRPr lang="en-GB" dirty="0"/>
          </a:p>
        </p:txBody>
      </p:sp>
      <p:sp>
        <p:nvSpPr>
          <p:cNvPr id="54" name="object 10">
            <a:extLst>
              <a:ext uri="{FF2B5EF4-FFF2-40B4-BE49-F238E27FC236}">
                <a16:creationId xmlns:a16="http://schemas.microsoft.com/office/drawing/2014/main" xmlns="" id="{8DFBBA7C-F852-4A9F-ADF0-17E4C9FF4A9D}"/>
              </a:ext>
            </a:extLst>
          </p:cNvPr>
          <p:cNvSpPr/>
          <p:nvPr/>
        </p:nvSpPr>
        <p:spPr>
          <a:xfrm>
            <a:off x="6699449" y="3931552"/>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55" name="object 11">
            <a:extLst>
              <a:ext uri="{FF2B5EF4-FFF2-40B4-BE49-F238E27FC236}">
                <a16:creationId xmlns:a16="http://schemas.microsoft.com/office/drawing/2014/main" xmlns="" id="{714D25FB-64F0-4248-A311-143910399CDF}"/>
              </a:ext>
            </a:extLst>
          </p:cNvPr>
          <p:cNvSpPr/>
          <p:nvPr/>
        </p:nvSpPr>
        <p:spPr>
          <a:xfrm>
            <a:off x="6699449" y="3931552"/>
            <a:ext cx="504825" cy="324485"/>
          </a:xfrm>
          <a:custGeom>
            <a:avLst/>
            <a:gdLst/>
            <a:ahLst/>
            <a:cxnLst/>
            <a:rect l="l" t="t" r="r" b="b"/>
            <a:pathLst>
              <a:path w="504825" h="324485">
                <a:moveTo>
                  <a:pt x="0" y="161986"/>
                </a:moveTo>
                <a:lnTo>
                  <a:pt x="25637" y="90748"/>
                </a:lnTo>
                <a:lnTo>
                  <a:pt x="55412" y="60672"/>
                </a:lnTo>
                <a:lnTo>
                  <a:pt x="94473" y="35586"/>
                </a:lnTo>
                <a:lnTo>
                  <a:pt x="141306" y="16464"/>
                </a:lnTo>
                <a:lnTo>
                  <a:pt x="194397" y="4278"/>
                </a:lnTo>
                <a:lnTo>
                  <a:pt x="252231" y="0"/>
                </a:lnTo>
                <a:lnTo>
                  <a:pt x="310066" y="4278"/>
                </a:lnTo>
                <a:lnTo>
                  <a:pt x="363157" y="16464"/>
                </a:lnTo>
                <a:lnTo>
                  <a:pt x="409990" y="35586"/>
                </a:lnTo>
                <a:lnTo>
                  <a:pt x="449051" y="60672"/>
                </a:lnTo>
                <a:lnTo>
                  <a:pt x="478826" y="90748"/>
                </a:lnTo>
                <a:lnTo>
                  <a:pt x="497802" y="124844"/>
                </a:lnTo>
                <a:lnTo>
                  <a:pt x="504463" y="161986"/>
                </a:lnTo>
                <a:lnTo>
                  <a:pt x="497802" y="199127"/>
                </a:lnTo>
                <a:lnTo>
                  <a:pt x="478826" y="233223"/>
                </a:lnTo>
                <a:lnTo>
                  <a:pt x="449051" y="263299"/>
                </a:lnTo>
                <a:lnTo>
                  <a:pt x="409990" y="288385"/>
                </a:lnTo>
                <a:lnTo>
                  <a:pt x="363157" y="307507"/>
                </a:lnTo>
                <a:lnTo>
                  <a:pt x="310066" y="319693"/>
                </a:lnTo>
                <a:lnTo>
                  <a:pt x="252231" y="323971"/>
                </a:lnTo>
                <a:lnTo>
                  <a:pt x="194397" y="319693"/>
                </a:lnTo>
                <a:lnTo>
                  <a:pt x="141306" y="307507"/>
                </a:lnTo>
                <a:lnTo>
                  <a:pt x="94473" y="288385"/>
                </a:lnTo>
                <a:lnTo>
                  <a:pt x="55412" y="263299"/>
                </a:lnTo>
                <a:lnTo>
                  <a:pt x="25637" y="233223"/>
                </a:lnTo>
                <a:lnTo>
                  <a:pt x="6661" y="199127"/>
                </a:lnTo>
                <a:lnTo>
                  <a:pt x="0" y="161986"/>
                </a:lnTo>
                <a:close/>
              </a:path>
            </a:pathLst>
          </a:custGeom>
          <a:ln w="9524">
            <a:solidFill>
              <a:schemeClr val="accent1"/>
            </a:solidFill>
          </a:ln>
        </p:spPr>
        <p:txBody>
          <a:bodyPr wrap="square" lIns="0" tIns="0" rIns="0" bIns="0" rtlCol="0"/>
          <a:lstStyle/>
          <a:p>
            <a:endParaRPr lang="en-GB" dirty="0"/>
          </a:p>
        </p:txBody>
      </p:sp>
      <p:sp>
        <p:nvSpPr>
          <p:cNvPr id="56" name="object 12">
            <a:extLst>
              <a:ext uri="{FF2B5EF4-FFF2-40B4-BE49-F238E27FC236}">
                <a16:creationId xmlns:a16="http://schemas.microsoft.com/office/drawing/2014/main" xmlns="" id="{5F7E26AD-3C86-4958-8C00-AC37CF711217}"/>
              </a:ext>
            </a:extLst>
          </p:cNvPr>
          <p:cNvSpPr/>
          <p:nvPr/>
        </p:nvSpPr>
        <p:spPr>
          <a:xfrm>
            <a:off x="6683374" y="4498218"/>
            <a:ext cx="537211" cy="296545"/>
          </a:xfrm>
          <a:custGeom>
            <a:avLst/>
            <a:gdLst/>
            <a:ahLst/>
            <a:cxnLst/>
            <a:rect l="l" t="t" r="r" b="b"/>
            <a:pathLst>
              <a:path w="537210" h="296545">
                <a:moveTo>
                  <a:pt x="0" y="0"/>
                </a:moveTo>
                <a:lnTo>
                  <a:pt x="536610" y="0"/>
                </a:lnTo>
                <a:lnTo>
                  <a:pt x="536610" y="296332"/>
                </a:lnTo>
                <a:lnTo>
                  <a:pt x="0" y="296332"/>
                </a:lnTo>
                <a:lnTo>
                  <a:pt x="0"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57" name="object 13">
            <a:extLst>
              <a:ext uri="{FF2B5EF4-FFF2-40B4-BE49-F238E27FC236}">
                <a16:creationId xmlns:a16="http://schemas.microsoft.com/office/drawing/2014/main" xmlns="" id="{11C57D96-071B-4F05-8CF6-D7F4071FB616}"/>
              </a:ext>
            </a:extLst>
          </p:cNvPr>
          <p:cNvSpPr/>
          <p:nvPr/>
        </p:nvSpPr>
        <p:spPr>
          <a:xfrm>
            <a:off x="6683374" y="4498218"/>
            <a:ext cx="537211" cy="296545"/>
          </a:xfrm>
          <a:custGeom>
            <a:avLst/>
            <a:gdLst/>
            <a:ahLst/>
            <a:cxnLst/>
            <a:rect l="l" t="t" r="r" b="b"/>
            <a:pathLst>
              <a:path w="537210" h="296545">
                <a:moveTo>
                  <a:pt x="0" y="0"/>
                </a:moveTo>
                <a:lnTo>
                  <a:pt x="536611" y="0"/>
                </a:lnTo>
                <a:lnTo>
                  <a:pt x="536611" y="296332"/>
                </a:lnTo>
                <a:lnTo>
                  <a:pt x="0" y="296332"/>
                </a:lnTo>
                <a:lnTo>
                  <a:pt x="0" y="0"/>
                </a:lnTo>
                <a:close/>
              </a:path>
            </a:pathLst>
          </a:custGeom>
          <a:ln w="9524">
            <a:solidFill>
              <a:schemeClr val="accent1"/>
            </a:solidFill>
          </a:ln>
        </p:spPr>
        <p:txBody>
          <a:bodyPr wrap="square" lIns="0" tIns="0" rIns="0" bIns="0" rtlCol="0"/>
          <a:lstStyle/>
          <a:p>
            <a:endParaRPr lang="en-GB" dirty="0"/>
          </a:p>
        </p:txBody>
      </p:sp>
      <p:sp>
        <p:nvSpPr>
          <p:cNvPr id="58" name="object 14">
            <a:extLst>
              <a:ext uri="{FF2B5EF4-FFF2-40B4-BE49-F238E27FC236}">
                <a16:creationId xmlns:a16="http://schemas.microsoft.com/office/drawing/2014/main" xmlns="" id="{E7534F75-6547-4AF7-BC23-179093744FE8}"/>
              </a:ext>
            </a:extLst>
          </p:cNvPr>
          <p:cNvSpPr/>
          <p:nvPr/>
        </p:nvSpPr>
        <p:spPr>
          <a:xfrm>
            <a:off x="6812325" y="5288761"/>
            <a:ext cx="278765" cy="141605"/>
          </a:xfrm>
          <a:custGeom>
            <a:avLst/>
            <a:gdLst/>
            <a:ahLst/>
            <a:cxnLst/>
            <a:rect l="l" t="t" r="r" b="b"/>
            <a:pathLst>
              <a:path w="278764" h="141604">
                <a:moveTo>
                  <a:pt x="0" y="141110"/>
                </a:moveTo>
                <a:lnTo>
                  <a:pt x="139356" y="0"/>
                </a:lnTo>
                <a:lnTo>
                  <a:pt x="278712" y="141110"/>
                </a:lnTo>
                <a:lnTo>
                  <a:pt x="0" y="141110"/>
                </a:lnTo>
                <a:close/>
              </a:path>
            </a:pathLst>
          </a:custGeom>
          <a:ln w="9524">
            <a:solidFill>
              <a:schemeClr val="accent1"/>
            </a:solidFill>
          </a:ln>
        </p:spPr>
        <p:txBody>
          <a:bodyPr wrap="square" lIns="0" tIns="0" rIns="0" bIns="0" rtlCol="0"/>
          <a:lstStyle/>
          <a:p>
            <a:endParaRPr lang="en-GB" dirty="0"/>
          </a:p>
        </p:txBody>
      </p:sp>
      <p:sp>
        <p:nvSpPr>
          <p:cNvPr id="59" name="object 15">
            <a:extLst>
              <a:ext uri="{FF2B5EF4-FFF2-40B4-BE49-F238E27FC236}">
                <a16:creationId xmlns:a16="http://schemas.microsoft.com/office/drawing/2014/main" xmlns="" id="{4CFD3405-17A0-4146-A64D-284E8CCA741E}"/>
              </a:ext>
            </a:extLst>
          </p:cNvPr>
          <p:cNvSpPr/>
          <p:nvPr/>
        </p:nvSpPr>
        <p:spPr>
          <a:xfrm>
            <a:off x="6951682" y="5105318"/>
            <a:ext cx="0" cy="183515"/>
          </a:xfrm>
          <a:custGeom>
            <a:avLst/>
            <a:gdLst/>
            <a:ahLst/>
            <a:cxnLst/>
            <a:rect l="l" t="t" r="r" b="b"/>
            <a:pathLst>
              <a:path h="183514">
                <a:moveTo>
                  <a:pt x="0" y="0"/>
                </a:moveTo>
                <a:lnTo>
                  <a:pt x="1" y="183442"/>
                </a:lnTo>
              </a:path>
            </a:pathLst>
          </a:custGeom>
          <a:ln w="12699">
            <a:solidFill>
              <a:schemeClr val="accent1"/>
            </a:solidFill>
          </a:ln>
        </p:spPr>
        <p:txBody>
          <a:bodyPr wrap="square" lIns="0" tIns="0" rIns="0" bIns="0" rtlCol="0"/>
          <a:lstStyle/>
          <a:p>
            <a:endParaRPr lang="en-GB" dirty="0"/>
          </a:p>
        </p:txBody>
      </p:sp>
      <p:sp>
        <p:nvSpPr>
          <p:cNvPr id="60" name="object 16">
            <a:extLst>
              <a:ext uri="{FF2B5EF4-FFF2-40B4-BE49-F238E27FC236}">
                <a16:creationId xmlns:a16="http://schemas.microsoft.com/office/drawing/2014/main" xmlns="" id="{004AB468-C632-440C-A1B7-228002DB9624}"/>
              </a:ext>
            </a:extLst>
          </p:cNvPr>
          <p:cNvSpPr/>
          <p:nvPr/>
        </p:nvSpPr>
        <p:spPr>
          <a:xfrm>
            <a:off x="6634123" y="5756094"/>
            <a:ext cx="635635" cy="300355"/>
          </a:xfrm>
          <a:custGeom>
            <a:avLst/>
            <a:gdLst/>
            <a:ahLst/>
            <a:cxnLst/>
            <a:rect l="l" t="t" r="r" b="b"/>
            <a:pathLst>
              <a:path w="635635" h="300354">
                <a:moveTo>
                  <a:pt x="317559" y="0"/>
                </a:moveTo>
                <a:lnTo>
                  <a:pt x="0" y="149997"/>
                </a:lnTo>
                <a:lnTo>
                  <a:pt x="317559" y="299994"/>
                </a:lnTo>
                <a:lnTo>
                  <a:pt x="635118" y="149997"/>
                </a:lnTo>
                <a:lnTo>
                  <a:pt x="317559"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61" name="object 17">
            <a:extLst>
              <a:ext uri="{FF2B5EF4-FFF2-40B4-BE49-F238E27FC236}">
                <a16:creationId xmlns:a16="http://schemas.microsoft.com/office/drawing/2014/main" xmlns="" id="{D68EC1D8-AC30-44D4-8128-F842D5AFA96C}"/>
              </a:ext>
            </a:extLst>
          </p:cNvPr>
          <p:cNvSpPr/>
          <p:nvPr/>
        </p:nvSpPr>
        <p:spPr>
          <a:xfrm>
            <a:off x="6634123" y="5756094"/>
            <a:ext cx="635635" cy="300355"/>
          </a:xfrm>
          <a:custGeom>
            <a:avLst/>
            <a:gdLst/>
            <a:ahLst/>
            <a:cxnLst/>
            <a:rect l="l" t="t" r="r" b="b"/>
            <a:pathLst>
              <a:path w="635635" h="300354">
                <a:moveTo>
                  <a:pt x="0" y="149996"/>
                </a:moveTo>
                <a:lnTo>
                  <a:pt x="317558" y="0"/>
                </a:lnTo>
                <a:lnTo>
                  <a:pt x="635117" y="149996"/>
                </a:lnTo>
                <a:lnTo>
                  <a:pt x="317558" y="299993"/>
                </a:lnTo>
                <a:lnTo>
                  <a:pt x="0" y="149996"/>
                </a:lnTo>
                <a:close/>
              </a:path>
            </a:pathLst>
          </a:custGeom>
          <a:ln w="9524">
            <a:solidFill>
              <a:schemeClr val="accent1"/>
            </a:solidFill>
          </a:ln>
        </p:spPr>
        <p:txBody>
          <a:bodyPr wrap="square" lIns="0" tIns="0" rIns="0" bIns="0" rtlCol="0"/>
          <a:lstStyle/>
          <a:p>
            <a:endParaRPr lang="en-GB" dirty="0"/>
          </a:p>
        </p:txBody>
      </p:sp>
      <p:sp>
        <p:nvSpPr>
          <p:cNvPr id="62" name="object 18">
            <a:extLst>
              <a:ext uri="{FF2B5EF4-FFF2-40B4-BE49-F238E27FC236}">
                <a16:creationId xmlns:a16="http://schemas.microsoft.com/office/drawing/2014/main" xmlns="" id="{C029B8A9-88A3-4A8A-8789-CC02DE39510E}"/>
              </a:ext>
            </a:extLst>
          </p:cNvPr>
          <p:cNvSpPr/>
          <p:nvPr/>
        </p:nvSpPr>
        <p:spPr>
          <a:xfrm>
            <a:off x="6634183" y="3296607"/>
            <a:ext cx="635635" cy="417195"/>
          </a:xfrm>
          <a:custGeom>
            <a:avLst/>
            <a:gdLst/>
            <a:ahLst/>
            <a:cxnLst/>
            <a:rect l="l" t="t" r="r" b="b"/>
            <a:pathLst>
              <a:path w="635635" h="417195">
                <a:moveTo>
                  <a:pt x="612759" y="263570"/>
                </a:moveTo>
                <a:lnTo>
                  <a:pt x="317528" y="263570"/>
                </a:lnTo>
                <a:lnTo>
                  <a:pt x="359861" y="265965"/>
                </a:lnTo>
                <a:lnTo>
                  <a:pt x="401943" y="273152"/>
                </a:lnTo>
                <a:lnTo>
                  <a:pt x="443521" y="285130"/>
                </a:lnTo>
                <a:lnTo>
                  <a:pt x="484345" y="301900"/>
                </a:lnTo>
                <a:lnTo>
                  <a:pt x="524162" y="323460"/>
                </a:lnTo>
                <a:lnTo>
                  <a:pt x="562721" y="349812"/>
                </a:lnTo>
                <a:lnTo>
                  <a:pt x="599769" y="380955"/>
                </a:lnTo>
                <a:lnTo>
                  <a:pt x="635057" y="416890"/>
                </a:lnTo>
                <a:lnTo>
                  <a:pt x="632583" y="364596"/>
                </a:lnTo>
                <a:lnTo>
                  <a:pt x="625359" y="314240"/>
                </a:lnTo>
                <a:lnTo>
                  <a:pt x="613683" y="266214"/>
                </a:lnTo>
                <a:lnTo>
                  <a:pt x="612759" y="263570"/>
                </a:lnTo>
                <a:close/>
              </a:path>
              <a:path w="635635" h="417195">
                <a:moveTo>
                  <a:pt x="317527" y="0"/>
                </a:moveTo>
                <a:lnTo>
                  <a:pt x="277697" y="3248"/>
                </a:lnTo>
                <a:lnTo>
                  <a:pt x="239344" y="12732"/>
                </a:lnTo>
                <a:lnTo>
                  <a:pt x="202764" y="28061"/>
                </a:lnTo>
                <a:lnTo>
                  <a:pt x="168256" y="48845"/>
                </a:lnTo>
                <a:lnTo>
                  <a:pt x="136117" y="74692"/>
                </a:lnTo>
                <a:lnTo>
                  <a:pt x="106645" y="105213"/>
                </a:lnTo>
                <a:lnTo>
                  <a:pt x="80136" y="140016"/>
                </a:lnTo>
                <a:lnTo>
                  <a:pt x="56890" y="178711"/>
                </a:lnTo>
                <a:lnTo>
                  <a:pt x="37203" y="220908"/>
                </a:lnTo>
                <a:lnTo>
                  <a:pt x="21373" y="266214"/>
                </a:lnTo>
                <a:lnTo>
                  <a:pt x="9697" y="314240"/>
                </a:lnTo>
                <a:lnTo>
                  <a:pt x="2473" y="364596"/>
                </a:lnTo>
                <a:lnTo>
                  <a:pt x="0" y="416888"/>
                </a:lnTo>
                <a:lnTo>
                  <a:pt x="35286" y="380955"/>
                </a:lnTo>
                <a:lnTo>
                  <a:pt x="72335" y="349812"/>
                </a:lnTo>
                <a:lnTo>
                  <a:pt x="110893" y="323460"/>
                </a:lnTo>
                <a:lnTo>
                  <a:pt x="150711" y="301900"/>
                </a:lnTo>
                <a:lnTo>
                  <a:pt x="191534" y="285130"/>
                </a:lnTo>
                <a:lnTo>
                  <a:pt x="233113" y="273152"/>
                </a:lnTo>
                <a:lnTo>
                  <a:pt x="275194" y="265965"/>
                </a:lnTo>
                <a:lnTo>
                  <a:pt x="317528" y="263570"/>
                </a:lnTo>
                <a:lnTo>
                  <a:pt x="612759" y="263570"/>
                </a:lnTo>
                <a:lnTo>
                  <a:pt x="597853" y="220908"/>
                </a:lnTo>
                <a:lnTo>
                  <a:pt x="578166" y="178711"/>
                </a:lnTo>
                <a:lnTo>
                  <a:pt x="554919" y="140016"/>
                </a:lnTo>
                <a:lnTo>
                  <a:pt x="528411" y="105213"/>
                </a:lnTo>
                <a:lnTo>
                  <a:pt x="498939" y="74692"/>
                </a:lnTo>
                <a:lnTo>
                  <a:pt x="466800" y="48845"/>
                </a:lnTo>
                <a:lnTo>
                  <a:pt x="432291" y="28061"/>
                </a:lnTo>
                <a:lnTo>
                  <a:pt x="395711" y="12732"/>
                </a:lnTo>
                <a:lnTo>
                  <a:pt x="357358" y="3248"/>
                </a:lnTo>
                <a:lnTo>
                  <a:pt x="317527"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63" name="object 19">
            <a:extLst>
              <a:ext uri="{FF2B5EF4-FFF2-40B4-BE49-F238E27FC236}">
                <a16:creationId xmlns:a16="http://schemas.microsoft.com/office/drawing/2014/main" xmlns="" id="{F9DEEA94-4EDE-4B9E-A84A-CF2BA8F2F2CA}"/>
              </a:ext>
            </a:extLst>
          </p:cNvPr>
          <p:cNvSpPr/>
          <p:nvPr/>
        </p:nvSpPr>
        <p:spPr>
          <a:xfrm>
            <a:off x="6634180" y="3296607"/>
            <a:ext cx="635635" cy="417195"/>
          </a:xfrm>
          <a:custGeom>
            <a:avLst/>
            <a:gdLst/>
            <a:ahLst/>
            <a:cxnLst/>
            <a:rect l="l" t="t" r="r" b="b"/>
            <a:pathLst>
              <a:path w="635635" h="417195">
                <a:moveTo>
                  <a:pt x="0" y="416889"/>
                </a:moveTo>
                <a:lnTo>
                  <a:pt x="2474" y="364596"/>
                </a:lnTo>
                <a:lnTo>
                  <a:pt x="9698" y="314240"/>
                </a:lnTo>
                <a:lnTo>
                  <a:pt x="21373" y="266214"/>
                </a:lnTo>
                <a:lnTo>
                  <a:pt x="37203" y="220907"/>
                </a:lnTo>
                <a:lnTo>
                  <a:pt x="56890" y="178711"/>
                </a:lnTo>
                <a:lnTo>
                  <a:pt x="80137" y="140016"/>
                </a:lnTo>
                <a:lnTo>
                  <a:pt x="106645" y="105213"/>
                </a:lnTo>
                <a:lnTo>
                  <a:pt x="136118" y="74692"/>
                </a:lnTo>
                <a:lnTo>
                  <a:pt x="168257" y="48845"/>
                </a:lnTo>
                <a:lnTo>
                  <a:pt x="202765" y="28061"/>
                </a:lnTo>
                <a:lnTo>
                  <a:pt x="239345" y="12732"/>
                </a:lnTo>
                <a:lnTo>
                  <a:pt x="277698" y="3248"/>
                </a:lnTo>
                <a:lnTo>
                  <a:pt x="317529" y="0"/>
                </a:lnTo>
                <a:lnTo>
                  <a:pt x="357359" y="3248"/>
                </a:lnTo>
                <a:lnTo>
                  <a:pt x="395712" y="12732"/>
                </a:lnTo>
                <a:lnTo>
                  <a:pt x="432292" y="28061"/>
                </a:lnTo>
                <a:lnTo>
                  <a:pt x="466801" y="48845"/>
                </a:lnTo>
                <a:lnTo>
                  <a:pt x="498940" y="74692"/>
                </a:lnTo>
                <a:lnTo>
                  <a:pt x="528412" y="105213"/>
                </a:lnTo>
                <a:lnTo>
                  <a:pt x="554920" y="140016"/>
                </a:lnTo>
                <a:lnTo>
                  <a:pt x="578167" y="178711"/>
                </a:lnTo>
                <a:lnTo>
                  <a:pt x="597854" y="220907"/>
                </a:lnTo>
                <a:lnTo>
                  <a:pt x="613684" y="266214"/>
                </a:lnTo>
                <a:lnTo>
                  <a:pt x="625360" y="314240"/>
                </a:lnTo>
                <a:lnTo>
                  <a:pt x="632584" y="364596"/>
                </a:lnTo>
                <a:lnTo>
                  <a:pt x="635058" y="416889"/>
                </a:lnTo>
                <a:lnTo>
                  <a:pt x="599770" y="380955"/>
                </a:lnTo>
                <a:lnTo>
                  <a:pt x="562721" y="349812"/>
                </a:lnTo>
                <a:lnTo>
                  <a:pt x="524163" y="323460"/>
                </a:lnTo>
                <a:lnTo>
                  <a:pt x="484346" y="301900"/>
                </a:lnTo>
                <a:lnTo>
                  <a:pt x="443522" y="285130"/>
                </a:lnTo>
                <a:lnTo>
                  <a:pt x="401944" y="273152"/>
                </a:lnTo>
                <a:lnTo>
                  <a:pt x="359862" y="265965"/>
                </a:lnTo>
                <a:lnTo>
                  <a:pt x="317529" y="263570"/>
                </a:lnTo>
                <a:lnTo>
                  <a:pt x="275195" y="265965"/>
                </a:lnTo>
                <a:lnTo>
                  <a:pt x="233114" y="273152"/>
                </a:lnTo>
                <a:lnTo>
                  <a:pt x="191535" y="285130"/>
                </a:lnTo>
                <a:lnTo>
                  <a:pt x="150711" y="301900"/>
                </a:lnTo>
                <a:lnTo>
                  <a:pt x="110895" y="323460"/>
                </a:lnTo>
                <a:lnTo>
                  <a:pt x="72336" y="349812"/>
                </a:lnTo>
                <a:lnTo>
                  <a:pt x="35287" y="380955"/>
                </a:lnTo>
                <a:lnTo>
                  <a:pt x="0" y="416889"/>
                </a:lnTo>
                <a:close/>
              </a:path>
            </a:pathLst>
          </a:custGeom>
          <a:ln w="9524">
            <a:solidFill>
              <a:schemeClr val="accent1"/>
            </a:solidFill>
          </a:ln>
        </p:spPr>
        <p:txBody>
          <a:bodyPr wrap="square" lIns="0" tIns="0" rIns="0" bIns="0" rtlCol="0"/>
          <a:lstStyle/>
          <a:p>
            <a:endParaRPr lang="en-GB" dirty="0"/>
          </a:p>
        </p:txBody>
      </p:sp>
    </p:spTree>
    <p:extLst>
      <p:ext uri="{BB962C8B-B14F-4D97-AF65-F5344CB8AC3E}">
        <p14:creationId xmlns:p14="http://schemas.microsoft.com/office/powerpoint/2010/main" val="4126155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57351" y="431975"/>
            <a:ext cx="8852375" cy="697353"/>
          </a:xfrm>
        </p:spPr>
        <p:txBody>
          <a:bodyPr>
            <a:normAutofit/>
          </a:bodyPr>
          <a:lstStyle/>
          <a:p>
            <a:r>
              <a:rPr lang="en-GB" dirty="0"/>
              <a:t>Árboles de fallos (pasos)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7444" y="1986293"/>
            <a:ext cx="2570048"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análisis del árbol de fallos es un diagrama lógico para encontrar fallos deductivos en el que se utilizan flujos lógicos para combinar diferentes factores de nivel inferior. También se utiliza para rastrear todos los posibles factores importantes y ramas de eventos. Normalmente, cuanto más complejo sea el caso, más amplio será el marco del árbol de fallos.</a:t>
            </a:r>
          </a:p>
        </p:txBody>
      </p:sp>
      <p:sp>
        <p:nvSpPr>
          <p:cNvPr id="19" name="Line 1">
            <a:extLst>
              <a:ext uri="{FF2B5EF4-FFF2-40B4-BE49-F238E27FC236}">
                <a16:creationId xmlns:a16="http://schemas.microsoft.com/office/drawing/2014/main" xmlns="" id="{51AB13C0-7945-4919-9F75-57E1E78FFF27}"/>
              </a:ext>
            </a:extLst>
          </p:cNvPr>
          <p:cNvSpPr>
            <a:spLocks/>
          </p:cNvSpPr>
          <p:nvPr/>
        </p:nvSpPr>
        <p:spPr bwMode="auto">
          <a:xfrm>
            <a:off x="8474135" y="2367798"/>
            <a:ext cx="1530921" cy="566312"/>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4">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0" name="Side 1">
            <a:extLst>
              <a:ext uri="{FF2B5EF4-FFF2-40B4-BE49-F238E27FC236}">
                <a16:creationId xmlns:a16="http://schemas.microsoft.com/office/drawing/2014/main" xmlns="" id="{9781278B-32F5-418C-8684-BA8EDDA9ED7A}"/>
              </a:ext>
            </a:extLst>
          </p:cNvPr>
          <p:cNvSpPr>
            <a:spLocks/>
          </p:cNvSpPr>
          <p:nvPr/>
        </p:nvSpPr>
        <p:spPr bwMode="auto">
          <a:xfrm rot="16200000">
            <a:off x="8886510" y="2341487"/>
            <a:ext cx="1144373" cy="115024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4">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1" name="Side 2">
            <a:extLst>
              <a:ext uri="{FF2B5EF4-FFF2-40B4-BE49-F238E27FC236}">
                <a16:creationId xmlns:a16="http://schemas.microsoft.com/office/drawing/2014/main" xmlns="" id="{A03E7361-32D2-48BC-8F6B-CC1C97A2FB74}"/>
              </a:ext>
            </a:extLst>
          </p:cNvPr>
          <p:cNvSpPr>
            <a:spLocks/>
          </p:cNvSpPr>
          <p:nvPr/>
        </p:nvSpPr>
        <p:spPr bwMode="auto">
          <a:xfrm rot="5400000">
            <a:off x="8886887" y="1809195"/>
            <a:ext cx="1144373" cy="1152598"/>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4">
              <a:alpha val="80000"/>
            </a:schemeClr>
          </a:solidFill>
          <a:ln>
            <a:noFill/>
          </a:ln>
          <a:effectLst/>
        </p:spPr>
        <p:txBody>
          <a:bodyPr vert="horz" wrap="square" lIns="68580" tIns="34291" rIns="68580" bIns="34291" numCol="1" anchor="t" anchorCtr="0" compatLnSpc="1">
            <a:prstTxWarp prst="textNoShape">
              <a:avLst/>
            </a:prstTxWarp>
          </a:bodyPr>
          <a:lstStyle/>
          <a:p>
            <a:endParaRPr lang="en-GB" sz="750" dirty="0">
              <a:latin typeface="+mj-lt"/>
            </a:endParaRPr>
          </a:p>
        </p:txBody>
      </p:sp>
      <p:sp>
        <p:nvSpPr>
          <p:cNvPr id="22" name="Oval 1">
            <a:extLst>
              <a:ext uri="{FF2B5EF4-FFF2-40B4-BE49-F238E27FC236}">
                <a16:creationId xmlns:a16="http://schemas.microsoft.com/office/drawing/2014/main" xmlns="" id="{49755C24-AEA7-4EDE-9DAD-D886059D6C0E}"/>
              </a:ext>
            </a:extLst>
          </p:cNvPr>
          <p:cNvSpPr>
            <a:spLocks noChangeArrowheads="1"/>
          </p:cNvSpPr>
          <p:nvPr/>
        </p:nvSpPr>
        <p:spPr bwMode="auto">
          <a:xfrm>
            <a:off x="9490441" y="2415976"/>
            <a:ext cx="466444" cy="471143"/>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3" name="Line 1">
            <a:extLst>
              <a:ext uri="{FF2B5EF4-FFF2-40B4-BE49-F238E27FC236}">
                <a16:creationId xmlns:a16="http://schemas.microsoft.com/office/drawing/2014/main" xmlns="" id="{5C034609-6553-41A3-A6A1-2302CE248E61}"/>
              </a:ext>
            </a:extLst>
          </p:cNvPr>
          <p:cNvSpPr>
            <a:spLocks/>
          </p:cNvSpPr>
          <p:nvPr/>
        </p:nvSpPr>
        <p:spPr bwMode="auto">
          <a:xfrm>
            <a:off x="6858959" y="2367798"/>
            <a:ext cx="1530921" cy="566312"/>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4" name="Side 1">
            <a:extLst>
              <a:ext uri="{FF2B5EF4-FFF2-40B4-BE49-F238E27FC236}">
                <a16:creationId xmlns:a16="http://schemas.microsoft.com/office/drawing/2014/main" xmlns="" id="{3AE4F191-D338-4400-97D3-52ABC5D554F2}"/>
              </a:ext>
            </a:extLst>
          </p:cNvPr>
          <p:cNvSpPr>
            <a:spLocks/>
          </p:cNvSpPr>
          <p:nvPr/>
        </p:nvSpPr>
        <p:spPr bwMode="auto">
          <a:xfrm rot="16200000">
            <a:off x="7271335" y="2341487"/>
            <a:ext cx="1144373" cy="115024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5" name="Side 2">
            <a:extLst>
              <a:ext uri="{FF2B5EF4-FFF2-40B4-BE49-F238E27FC236}">
                <a16:creationId xmlns:a16="http://schemas.microsoft.com/office/drawing/2014/main" xmlns="" id="{1A7953AC-28EA-440E-A025-ED6870A23289}"/>
              </a:ext>
            </a:extLst>
          </p:cNvPr>
          <p:cNvSpPr>
            <a:spLocks/>
          </p:cNvSpPr>
          <p:nvPr/>
        </p:nvSpPr>
        <p:spPr bwMode="auto">
          <a:xfrm rot="5400000">
            <a:off x="7271711" y="1809195"/>
            <a:ext cx="1144373" cy="1152598"/>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80000"/>
            </a:schemeClr>
          </a:solidFill>
          <a:ln>
            <a:noFill/>
          </a:ln>
          <a:effectLst/>
        </p:spPr>
        <p:txBody>
          <a:bodyPr vert="horz" wrap="square" lIns="68580" tIns="34291" rIns="68580" bIns="34291" numCol="1" anchor="t" anchorCtr="0" compatLnSpc="1">
            <a:prstTxWarp prst="textNoShape">
              <a:avLst/>
            </a:prstTxWarp>
          </a:bodyPr>
          <a:lstStyle/>
          <a:p>
            <a:endParaRPr lang="en-GB" sz="750" dirty="0">
              <a:latin typeface="+mj-lt"/>
            </a:endParaRPr>
          </a:p>
        </p:txBody>
      </p:sp>
      <p:sp>
        <p:nvSpPr>
          <p:cNvPr id="26" name="Oval 1">
            <a:extLst>
              <a:ext uri="{FF2B5EF4-FFF2-40B4-BE49-F238E27FC236}">
                <a16:creationId xmlns:a16="http://schemas.microsoft.com/office/drawing/2014/main" xmlns="" id="{5287A5A3-20FB-49EA-BDEA-E22DAA4ED195}"/>
              </a:ext>
            </a:extLst>
          </p:cNvPr>
          <p:cNvSpPr>
            <a:spLocks noChangeArrowheads="1"/>
          </p:cNvSpPr>
          <p:nvPr/>
        </p:nvSpPr>
        <p:spPr bwMode="auto">
          <a:xfrm>
            <a:off x="7875265" y="2415976"/>
            <a:ext cx="466444" cy="471143"/>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7" name="Line 1">
            <a:extLst>
              <a:ext uri="{FF2B5EF4-FFF2-40B4-BE49-F238E27FC236}">
                <a16:creationId xmlns:a16="http://schemas.microsoft.com/office/drawing/2014/main" xmlns="" id="{CA66BD10-D0F3-464F-8C79-459ABAAAB78B}"/>
              </a:ext>
            </a:extLst>
          </p:cNvPr>
          <p:cNvSpPr>
            <a:spLocks/>
          </p:cNvSpPr>
          <p:nvPr/>
        </p:nvSpPr>
        <p:spPr bwMode="auto">
          <a:xfrm>
            <a:off x="5235226" y="2367798"/>
            <a:ext cx="1530921" cy="566312"/>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8" name="Side 1">
            <a:extLst>
              <a:ext uri="{FF2B5EF4-FFF2-40B4-BE49-F238E27FC236}">
                <a16:creationId xmlns:a16="http://schemas.microsoft.com/office/drawing/2014/main" xmlns="" id="{63B88D06-ECC1-44C3-96AC-89B67E47686E}"/>
              </a:ext>
            </a:extLst>
          </p:cNvPr>
          <p:cNvSpPr>
            <a:spLocks/>
          </p:cNvSpPr>
          <p:nvPr/>
        </p:nvSpPr>
        <p:spPr bwMode="auto">
          <a:xfrm rot="16200000">
            <a:off x="5647602" y="2341487"/>
            <a:ext cx="1144373" cy="115024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29" name="Side 2">
            <a:extLst>
              <a:ext uri="{FF2B5EF4-FFF2-40B4-BE49-F238E27FC236}">
                <a16:creationId xmlns:a16="http://schemas.microsoft.com/office/drawing/2014/main" xmlns="" id="{CE30AC52-BFCC-42FB-BB1A-83D743E541D4}"/>
              </a:ext>
            </a:extLst>
          </p:cNvPr>
          <p:cNvSpPr>
            <a:spLocks/>
          </p:cNvSpPr>
          <p:nvPr/>
        </p:nvSpPr>
        <p:spPr bwMode="auto">
          <a:xfrm rot="5400000">
            <a:off x="5647979" y="1809195"/>
            <a:ext cx="1144373" cy="1152598"/>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80000"/>
            </a:schemeClr>
          </a:solidFill>
          <a:ln>
            <a:noFill/>
          </a:ln>
          <a:effectLst/>
        </p:spPr>
        <p:txBody>
          <a:bodyPr vert="horz" wrap="square" lIns="68580" tIns="34291" rIns="68580" bIns="34291" numCol="1" anchor="t" anchorCtr="0" compatLnSpc="1">
            <a:prstTxWarp prst="textNoShape">
              <a:avLst/>
            </a:prstTxWarp>
          </a:bodyPr>
          <a:lstStyle/>
          <a:p>
            <a:endParaRPr lang="en-GB" sz="750" dirty="0">
              <a:latin typeface="+mj-lt"/>
            </a:endParaRPr>
          </a:p>
        </p:txBody>
      </p:sp>
      <p:sp>
        <p:nvSpPr>
          <p:cNvPr id="30" name="Oval 1">
            <a:extLst>
              <a:ext uri="{FF2B5EF4-FFF2-40B4-BE49-F238E27FC236}">
                <a16:creationId xmlns:a16="http://schemas.microsoft.com/office/drawing/2014/main" xmlns="" id="{63A2CF4A-765A-4CA8-8DCB-B1AD2C2744C4}"/>
              </a:ext>
            </a:extLst>
          </p:cNvPr>
          <p:cNvSpPr>
            <a:spLocks noChangeArrowheads="1"/>
          </p:cNvSpPr>
          <p:nvPr/>
        </p:nvSpPr>
        <p:spPr bwMode="auto">
          <a:xfrm>
            <a:off x="6251532" y="2415976"/>
            <a:ext cx="466444" cy="471143"/>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31" name="Line 1">
            <a:extLst>
              <a:ext uri="{FF2B5EF4-FFF2-40B4-BE49-F238E27FC236}">
                <a16:creationId xmlns:a16="http://schemas.microsoft.com/office/drawing/2014/main" xmlns="" id="{23C72E8E-BAA5-48CA-A71B-28CA652FC9A9}"/>
              </a:ext>
            </a:extLst>
          </p:cNvPr>
          <p:cNvSpPr>
            <a:spLocks/>
          </p:cNvSpPr>
          <p:nvPr/>
        </p:nvSpPr>
        <p:spPr bwMode="auto">
          <a:xfrm>
            <a:off x="3615772" y="2367798"/>
            <a:ext cx="1530921" cy="566312"/>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32" name="Side 1">
            <a:extLst>
              <a:ext uri="{FF2B5EF4-FFF2-40B4-BE49-F238E27FC236}">
                <a16:creationId xmlns:a16="http://schemas.microsoft.com/office/drawing/2014/main" xmlns="" id="{1D86C0B2-D1B3-4B09-8CE7-4326CF75FA9C}"/>
              </a:ext>
            </a:extLst>
          </p:cNvPr>
          <p:cNvSpPr>
            <a:spLocks/>
          </p:cNvSpPr>
          <p:nvPr/>
        </p:nvSpPr>
        <p:spPr bwMode="auto">
          <a:xfrm rot="16200000">
            <a:off x="4028147" y="2341487"/>
            <a:ext cx="1144373" cy="115024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33" name="Side 2">
            <a:extLst>
              <a:ext uri="{FF2B5EF4-FFF2-40B4-BE49-F238E27FC236}">
                <a16:creationId xmlns:a16="http://schemas.microsoft.com/office/drawing/2014/main" xmlns="" id="{7B4530F3-1C21-4393-A6BF-34C66A927A51}"/>
              </a:ext>
            </a:extLst>
          </p:cNvPr>
          <p:cNvSpPr>
            <a:spLocks/>
          </p:cNvSpPr>
          <p:nvPr/>
        </p:nvSpPr>
        <p:spPr bwMode="auto">
          <a:xfrm rot="5400000">
            <a:off x="4028524" y="1809195"/>
            <a:ext cx="1144373" cy="1152598"/>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80000"/>
            </a:schemeClr>
          </a:solidFill>
          <a:ln>
            <a:noFill/>
          </a:ln>
          <a:effectLst/>
        </p:spPr>
        <p:txBody>
          <a:bodyPr vert="horz" wrap="square" lIns="68580" tIns="34291" rIns="68580" bIns="34291" numCol="1" anchor="t" anchorCtr="0" compatLnSpc="1">
            <a:prstTxWarp prst="textNoShape">
              <a:avLst/>
            </a:prstTxWarp>
          </a:bodyPr>
          <a:lstStyle/>
          <a:p>
            <a:endParaRPr lang="en-GB" sz="750" dirty="0">
              <a:latin typeface="+mj-lt"/>
            </a:endParaRPr>
          </a:p>
        </p:txBody>
      </p:sp>
      <p:sp>
        <p:nvSpPr>
          <p:cNvPr id="34" name="Oval 1">
            <a:extLst>
              <a:ext uri="{FF2B5EF4-FFF2-40B4-BE49-F238E27FC236}">
                <a16:creationId xmlns:a16="http://schemas.microsoft.com/office/drawing/2014/main" xmlns="" id="{C4ED7ADA-75E2-4CC6-8007-4FCF3595C95A}"/>
              </a:ext>
            </a:extLst>
          </p:cNvPr>
          <p:cNvSpPr>
            <a:spLocks noChangeArrowheads="1"/>
          </p:cNvSpPr>
          <p:nvPr/>
        </p:nvSpPr>
        <p:spPr bwMode="auto">
          <a:xfrm>
            <a:off x="4632078" y="2415976"/>
            <a:ext cx="466444" cy="471143"/>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35" name="Line 1">
            <a:extLst>
              <a:ext uri="{FF2B5EF4-FFF2-40B4-BE49-F238E27FC236}">
                <a16:creationId xmlns:a16="http://schemas.microsoft.com/office/drawing/2014/main" xmlns="" id="{953B6260-55B7-4AE4-A928-99BF94B0CE63}"/>
              </a:ext>
            </a:extLst>
          </p:cNvPr>
          <p:cNvSpPr>
            <a:spLocks/>
          </p:cNvSpPr>
          <p:nvPr/>
        </p:nvSpPr>
        <p:spPr bwMode="auto">
          <a:xfrm>
            <a:off x="10080484" y="2367744"/>
            <a:ext cx="1530921" cy="566312"/>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5">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36" name="Side 1">
            <a:extLst>
              <a:ext uri="{FF2B5EF4-FFF2-40B4-BE49-F238E27FC236}">
                <a16:creationId xmlns:a16="http://schemas.microsoft.com/office/drawing/2014/main" xmlns="" id="{A507596D-4DCB-422C-BEF6-7FAD7DD2F946}"/>
              </a:ext>
            </a:extLst>
          </p:cNvPr>
          <p:cNvSpPr>
            <a:spLocks/>
          </p:cNvSpPr>
          <p:nvPr/>
        </p:nvSpPr>
        <p:spPr bwMode="auto">
          <a:xfrm rot="16200000">
            <a:off x="10492859" y="2341433"/>
            <a:ext cx="1144373" cy="1150248"/>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5">
              <a:alpha val="80000"/>
            </a:schemeClr>
          </a:solidFill>
          <a:ln>
            <a:noFill/>
          </a:ln>
          <a:effec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37" name="Side 2">
            <a:extLst>
              <a:ext uri="{FF2B5EF4-FFF2-40B4-BE49-F238E27FC236}">
                <a16:creationId xmlns:a16="http://schemas.microsoft.com/office/drawing/2014/main" xmlns="" id="{9408C614-1B97-4991-B46E-D5F94B4DE260}"/>
              </a:ext>
            </a:extLst>
          </p:cNvPr>
          <p:cNvSpPr>
            <a:spLocks/>
          </p:cNvSpPr>
          <p:nvPr/>
        </p:nvSpPr>
        <p:spPr bwMode="auto">
          <a:xfrm rot="5400000">
            <a:off x="10493236" y="1809141"/>
            <a:ext cx="1144373" cy="1152598"/>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5">
              <a:alpha val="80000"/>
            </a:schemeClr>
          </a:solidFill>
          <a:ln>
            <a:noFill/>
          </a:ln>
          <a:effectLst/>
        </p:spPr>
        <p:txBody>
          <a:bodyPr vert="horz" wrap="square" lIns="68580" tIns="34291" rIns="68580" bIns="34291" numCol="1" anchor="t" anchorCtr="0" compatLnSpc="1">
            <a:prstTxWarp prst="textNoShape">
              <a:avLst/>
            </a:prstTxWarp>
          </a:bodyPr>
          <a:lstStyle/>
          <a:p>
            <a:endParaRPr lang="en-GB" sz="750" dirty="0">
              <a:latin typeface="+mj-lt"/>
            </a:endParaRPr>
          </a:p>
        </p:txBody>
      </p:sp>
      <p:sp>
        <p:nvSpPr>
          <p:cNvPr id="38" name="Oval 1">
            <a:extLst>
              <a:ext uri="{FF2B5EF4-FFF2-40B4-BE49-F238E27FC236}">
                <a16:creationId xmlns:a16="http://schemas.microsoft.com/office/drawing/2014/main" xmlns="" id="{CC994D9A-D213-4221-83B5-436C1970080D}"/>
              </a:ext>
            </a:extLst>
          </p:cNvPr>
          <p:cNvSpPr>
            <a:spLocks noChangeArrowheads="1"/>
          </p:cNvSpPr>
          <p:nvPr/>
        </p:nvSpPr>
        <p:spPr bwMode="auto">
          <a:xfrm>
            <a:off x="11096790" y="2415922"/>
            <a:ext cx="466444" cy="471143"/>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GB" sz="1600" dirty="0">
              <a:latin typeface="+mj-lt"/>
            </a:endParaRPr>
          </a:p>
        </p:txBody>
      </p:sp>
      <p:sp>
        <p:nvSpPr>
          <p:cNvPr id="39" name="Subtitle 2">
            <a:extLst>
              <a:ext uri="{FF2B5EF4-FFF2-40B4-BE49-F238E27FC236}">
                <a16:creationId xmlns:a16="http://schemas.microsoft.com/office/drawing/2014/main" xmlns="" id="{7F743F2A-C018-4450-99CD-E00983641ECE}"/>
              </a:ext>
            </a:extLst>
          </p:cNvPr>
          <p:cNvSpPr txBox="1">
            <a:spLocks/>
          </p:cNvSpPr>
          <p:nvPr/>
        </p:nvSpPr>
        <p:spPr>
          <a:xfrm>
            <a:off x="3427142" y="3590800"/>
            <a:ext cx="1589835" cy="257331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Definir el sistema y determinar el evento principal.</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¿Cuál es el alcance del problema o del sistema que estás </a:t>
            </a:r>
            <a:r>
              <a:rPr lang="en-GB" sz="1600" dirty="0" err="1">
                <a:solidFill>
                  <a:schemeClr val="tx1"/>
                </a:solidFill>
                <a:latin typeface="+mj-lt"/>
                <a:ea typeface="Lato Light" panose="020F0502020204030203" pitchFamily="34" charset="0"/>
                <a:cs typeface="Mukta ExtraLight" panose="020B0000000000000000" pitchFamily="34" charset="77"/>
              </a:rPr>
              <a:t>analizando</a:t>
            </a:r>
            <a:r>
              <a:rPr lang="en-GB" sz="1600" dirty="0">
                <a:solidFill>
                  <a:schemeClr val="tx1"/>
                </a:solidFill>
                <a:latin typeface="+mj-lt"/>
                <a:ea typeface="Lato Light" panose="020F0502020204030203" pitchFamily="34" charset="0"/>
                <a:cs typeface="Mukta ExtraLight" panose="020B0000000000000000" pitchFamily="34" charset="77"/>
              </a:rPr>
              <a:t>?</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¿En qué consiste el "fracaso"?</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"¿Cómo afectará esto a mi negocio?"</a:t>
            </a:r>
          </a:p>
        </p:txBody>
      </p:sp>
      <p:sp>
        <p:nvSpPr>
          <p:cNvPr id="40" name="Subtitle 2">
            <a:extLst>
              <a:ext uri="{FF2B5EF4-FFF2-40B4-BE49-F238E27FC236}">
                <a16:creationId xmlns:a16="http://schemas.microsoft.com/office/drawing/2014/main" xmlns="" id="{BCB44D8F-4888-4B29-9BEF-61328B5289F0}"/>
              </a:ext>
            </a:extLst>
          </p:cNvPr>
          <p:cNvSpPr txBox="1">
            <a:spLocks/>
          </p:cNvSpPr>
          <p:nvPr/>
        </p:nvSpPr>
        <p:spPr>
          <a:xfrm>
            <a:off x="5098522" y="3568147"/>
            <a:ext cx="1744030" cy="296874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Desglosa cada evento tanto como sea posible.</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Si por "fracaso" se entiende el hecho de tener existencias sobrantes de una venta pop up, sus eventos intermedios podrían ser                   1) problemas de local Y/O </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2) problemas de stock Y/O </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3) problemas del vendedor.</a:t>
            </a:r>
          </a:p>
          <a:p>
            <a:pPr algn="l">
              <a:lnSpc>
                <a:spcPts val="1388"/>
              </a:lnSpc>
            </a:pPr>
            <a:endParaRPr lang="en-GB" sz="1400" dirty="0">
              <a:solidFill>
                <a:schemeClr val="tx1"/>
              </a:solidFill>
              <a:latin typeface="+mj-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xmlns="" id="{2004A854-7EA0-4828-90B7-EC8AEB1CD986}"/>
              </a:ext>
            </a:extLst>
          </p:cNvPr>
          <p:cNvSpPr txBox="1">
            <a:spLocks/>
          </p:cNvSpPr>
          <p:nvPr/>
        </p:nvSpPr>
        <p:spPr>
          <a:xfrm>
            <a:off x="6922092" y="3590801"/>
            <a:ext cx="1596909" cy="24748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Explore cada rama en detalle sucesivamente.</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Continúe el proceso descendente hasta que se identifique la causa raíz de cada rama (básicamente, cuando no pueda descomponer más). </a:t>
            </a:r>
          </a:p>
        </p:txBody>
      </p:sp>
      <p:sp>
        <p:nvSpPr>
          <p:cNvPr id="42" name="Subtitle 2">
            <a:extLst>
              <a:ext uri="{FF2B5EF4-FFF2-40B4-BE49-F238E27FC236}">
                <a16:creationId xmlns:a16="http://schemas.microsoft.com/office/drawing/2014/main" xmlns="" id="{BA300021-72E3-43A4-914E-84A09B65C78F}"/>
              </a:ext>
            </a:extLst>
          </p:cNvPr>
          <p:cNvSpPr txBox="1">
            <a:spLocks/>
          </p:cNvSpPr>
          <p:nvPr/>
        </p:nvSpPr>
        <p:spPr>
          <a:xfrm>
            <a:off x="8563610" y="3671623"/>
            <a:ext cx="1640267" cy="211575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600" dirty="0" err="1">
                <a:solidFill>
                  <a:schemeClr val="tx1"/>
                </a:solidFill>
                <a:latin typeface="+mj-lt"/>
                <a:ea typeface="Lato Light" panose="020F0502020204030203" pitchFamily="34" charset="0"/>
                <a:cs typeface="Mukta ExtraLight" panose="020B0000000000000000" pitchFamily="34" charset="77"/>
              </a:rPr>
              <a:t>Analizar </a:t>
            </a:r>
            <a:r>
              <a:rPr lang="en-GB" sz="1600" dirty="0">
                <a:solidFill>
                  <a:schemeClr val="tx1"/>
                </a:solidFill>
                <a:latin typeface="+mj-lt"/>
                <a:ea typeface="Lato Light" panose="020F0502020204030203" pitchFamily="34" charset="0"/>
                <a:cs typeface="Mukta ExtraLight" panose="020B0000000000000000" pitchFamily="34" charset="77"/>
              </a:rPr>
              <a:t>y resolver el árbol de fallos.</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Ahora que conoce todas las posibles causas de fallo, puede </a:t>
            </a:r>
            <a:r>
              <a:rPr lang="en-GB" sz="1600" dirty="0" err="1">
                <a:solidFill>
                  <a:schemeClr val="tx1"/>
                </a:solidFill>
                <a:latin typeface="+mj-lt"/>
                <a:ea typeface="Lato Light" panose="020F0502020204030203" pitchFamily="34" charset="0"/>
                <a:cs typeface="Mukta ExtraLight" panose="020B0000000000000000" pitchFamily="34" charset="77"/>
              </a:rPr>
              <a:t>analizar </a:t>
            </a:r>
            <a:r>
              <a:rPr lang="en-GB" sz="1600" dirty="0">
                <a:solidFill>
                  <a:schemeClr val="tx1"/>
                </a:solidFill>
                <a:latin typeface="+mj-lt"/>
                <a:ea typeface="Lato Light" panose="020F0502020204030203" pitchFamily="34" charset="0"/>
                <a:cs typeface="Mukta ExtraLight" panose="020B0000000000000000" pitchFamily="34" charset="77"/>
              </a:rPr>
              <a:t>el árbol de fallos y crear un plan de acción para abordar los factores de riesgo.</a:t>
            </a:r>
          </a:p>
        </p:txBody>
      </p:sp>
      <p:sp>
        <p:nvSpPr>
          <p:cNvPr id="43" name="Subtitle 2">
            <a:extLst>
              <a:ext uri="{FF2B5EF4-FFF2-40B4-BE49-F238E27FC236}">
                <a16:creationId xmlns:a16="http://schemas.microsoft.com/office/drawing/2014/main" xmlns="" id="{BF7237B6-4868-46F9-8706-E88BFBAB8E4F}"/>
              </a:ext>
            </a:extLst>
          </p:cNvPr>
          <p:cNvSpPr txBox="1">
            <a:spLocks/>
          </p:cNvSpPr>
          <p:nvPr/>
        </p:nvSpPr>
        <p:spPr>
          <a:xfrm>
            <a:off x="10364288" y="3671623"/>
            <a:ext cx="1640267" cy="211575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Realizar correcciones y tomar decisiones.</a:t>
            </a:r>
          </a:p>
          <a:p>
            <a:pPr algn="l">
              <a:lnSpc>
                <a:spcPts val="1388"/>
              </a:lnSpc>
            </a:pPr>
            <a:r>
              <a:rPr lang="en-GB" sz="1600" dirty="0">
                <a:solidFill>
                  <a:schemeClr val="tx1"/>
                </a:solidFill>
                <a:latin typeface="+mj-lt"/>
                <a:ea typeface="Lato Light" panose="020F0502020204030203" pitchFamily="34" charset="0"/>
                <a:cs typeface="Mukta ExtraLight" panose="020B0000000000000000" pitchFamily="34" charset="77"/>
              </a:rPr>
              <a:t>Este es el último paso del método de análisis del árbol de fallos. Ya tienes tu plan de acción, ahora sólo queda ponerlo en práctica.</a:t>
            </a:r>
          </a:p>
        </p:txBody>
      </p:sp>
      <p:sp>
        <p:nvSpPr>
          <p:cNvPr id="44" name="TextBox 59">
            <a:extLst>
              <a:ext uri="{FF2B5EF4-FFF2-40B4-BE49-F238E27FC236}">
                <a16:creationId xmlns:a16="http://schemas.microsoft.com/office/drawing/2014/main" xmlns="" id="{D70C3320-5C23-4E9F-B377-642DE3FB94BB}"/>
              </a:ext>
            </a:extLst>
          </p:cNvPr>
          <p:cNvSpPr txBox="1"/>
          <p:nvPr/>
        </p:nvSpPr>
        <p:spPr>
          <a:xfrm>
            <a:off x="3722981" y="2481623"/>
            <a:ext cx="809837" cy="338554"/>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Definir</a:t>
            </a:r>
          </a:p>
        </p:txBody>
      </p:sp>
      <p:sp>
        <p:nvSpPr>
          <p:cNvPr id="45" name="TextBox 60">
            <a:extLst>
              <a:ext uri="{FF2B5EF4-FFF2-40B4-BE49-F238E27FC236}">
                <a16:creationId xmlns:a16="http://schemas.microsoft.com/office/drawing/2014/main" xmlns="" id="{8F6EBFF4-4A9A-4E75-B57E-F5A5A7B25FB5}"/>
              </a:ext>
            </a:extLst>
          </p:cNvPr>
          <p:cNvSpPr txBox="1"/>
          <p:nvPr/>
        </p:nvSpPr>
        <p:spPr>
          <a:xfrm>
            <a:off x="5203217" y="2481623"/>
            <a:ext cx="1084721" cy="338554"/>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Estructura</a:t>
            </a:r>
          </a:p>
        </p:txBody>
      </p:sp>
      <p:sp>
        <p:nvSpPr>
          <p:cNvPr id="46" name="TextBox 61">
            <a:extLst>
              <a:ext uri="{FF2B5EF4-FFF2-40B4-BE49-F238E27FC236}">
                <a16:creationId xmlns:a16="http://schemas.microsoft.com/office/drawing/2014/main" xmlns="" id="{D55DB7AF-DEA6-441E-8482-B71CDA94DFA9}"/>
              </a:ext>
            </a:extLst>
          </p:cNvPr>
          <p:cNvSpPr txBox="1"/>
          <p:nvPr/>
        </p:nvSpPr>
        <p:spPr>
          <a:xfrm>
            <a:off x="6922092" y="2481623"/>
            <a:ext cx="901850" cy="338554"/>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Explore</a:t>
            </a:r>
          </a:p>
        </p:txBody>
      </p:sp>
      <p:sp>
        <p:nvSpPr>
          <p:cNvPr id="47" name="TextBox 62">
            <a:extLst>
              <a:ext uri="{FF2B5EF4-FFF2-40B4-BE49-F238E27FC236}">
                <a16:creationId xmlns:a16="http://schemas.microsoft.com/office/drawing/2014/main" xmlns="" id="{27D66D74-810B-4E1A-A3E8-3CF2D107D77C}"/>
              </a:ext>
            </a:extLst>
          </p:cNvPr>
          <p:cNvSpPr txBox="1"/>
          <p:nvPr/>
        </p:nvSpPr>
        <p:spPr>
          <a:xfrm>
            <a:off x="8519001" y="2481623"/>
            <a:ext cx="915508" cy="338554"/>
          </a:xfrm>
          <a:prstGeom prst="rect">
            <a:avLst/>
          </a:prstGeom>
          <a:noFill/>
        </p:spPr>
        <p:txBody>
          <a:bodyPr wrap="none" rtlCol="0" anchor="ctr" anchorCtr="0">
            <a:spAutoFit/>
          </a:bodyPr>
          <a:lstStyle/>
          <a:p>
            <a:pPr algn="ctr"/>
            <a:r>
              <a:rPr lang="en-GB" sz="1600" b="1" spc="113" dirty="0" err="1">
                <a:solidFill>
                  <a:schemeClr val="bg1"/>
                </a:solidFill>
                <a:latin typeface="+mj-lt"/>
                <a:ea typeface="League Spartan" charset="0"/>
                <a:cs typeface="Poppins" pitchFamily="2" charset="77"/>
              </a:rPr>
              <a:t>Analizar</a:t>
            </a:r>
            <a:endParaRPr lang="en-GB" sz="1600" b="1" spc="113" dirty="0">
              <a:solidFill>
                <a:schemeClr val="bg1"/>
              </a:solidFill>
              <a:latin typeface="+mj-lt"/>
              <a:ea typeface="League Spartan" charset="0"/>
              <a:cs typeface="Poppins" pitchFamily="2" charset="77"/>
            </a:endParaRPr>
          </a:p>
        </p:txBody>
      </p:sp>
      <p:sp>
        <p:nvSpPr>
          <p:cNvPr id="48" name="TextBox 64">
            <a:extLst>
              <a:ext uri="{FF2B5EF4-FFF2-40B4-BE49-F238E27FC236}">
                <a16:creationId xmlns:a16="http://schemas.microsoft.com/office/drawing/2014/main" xmlns="" id="{483A41FC-CB1D-45B5-ABBF-2C1A18340769}"/>
              </a:ext>
            </a:extLst>
          </p:cNvPr>
          <p:cNvSpPr txBox="1"/>
          <p:nvPr/>
        </p:nvSpPr>
        <p:spPr>
          <a:xfrm>
            <a:off x="10164344" y="2481623"/>
            <a:ext cx="839076" cy="338554"/>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Decidir</a:t>
            </a:r>
          </a:p>
        </p:txBody>
      </p:sp>
      <p:sp>
        <p:nvSpPr>
          <p:cNvPr id="64" name="TextBox 65">
            <a:extLst>
              <a:ext uri="{FF2B5EF4-FFF2-40B4-BE49-F238E27FC236}">
                <a16:creationId xmlns:a16="http://schemas.microsoft.com/office/drawing/2014/main" xmlns="" id="{A3B7EF76-39F7-44AF-846A-2E5C873F6277}"/>
              </a:ext>
            </a:extLst>
          </p:cNvPr>
          <p:cNvSpPr txBox="1"/>
          <p:nvPr/>
        </p:nvSpPr>
        <p:spPr>
          <a:xfrm>
            <a:off x="4713625" y="2481623"/>
            <a:ext cx="303353" cy="338554"/>
          </a:xfrm>
          <a:prstGeom prst="rect">
            <a:avLst/>
          </a:prstGeom>
          <a:noFill/>
        </p:spPr>
        <p:txBody>
          <a:bodyPr wrap="none" rtlCol="0" anchor="ctr" anchorCtr="0">
            <a:spAutoFit/>
          </a:bodyPr>
          <a:lstStyle/>
          <a:p>
            <a:pPr algn="ctr"/>
            <a:r>
              <a:rPr lang="en-GB" sz="1600" b="1" spc="113" dirty="0">
                <a:solidFill>
                  <a:schemeClr val="accent1"/>
                </a:solidFill>
                <a:latin typeface="+mj-lt"/>
                <a:ea typeface="League Spartan" charset="0"/>
                <a:cs typeface="Poppins" pitchFamily="2" charset="77"/>
              </a:rPr>
              <a:t>1</a:t>
            </a:r>
          </a:p>
        </p:txBody>
      </p:sp>
      <p:sp>
        <p:nvSpPr>
          <p:cNvPr id="65" name="TextBox 66">
            <a:extLst>
              <a:ext uri="{FF2B5EF4-FFF2-40B4-BE49-F238E27FC236}">
                <a16:creationId xmlns:a16="http://schemas.microsoft.com/office/drawing/2014/main" xmlns="" id="{601D49FB-E9BD-4BBC-887E-E80603D55EED}"/>
              </a:ext>
            </a:extLst>
          </p:cNvPr>
          <p:cNvSpPr txBox="1"/>
          <p:nvPr/>
        </p:nvSpPr>
        <p:spPr>
          <a:xfrm>
            <a:off x="6331863" y="2481623"/>
            <a:ext cx="303353" cy="338554"/>
          </a:xfrm>
          <a:prstGeom prst="rect">
            <a:avLst/>
          </a:prstGeom>
          <a:noFill/>
        </p:spPr>
        <p:txBody>
          <a:bodyPr wrap="none" rtlCol="0" anchor="ctr" anchorCtr="0">
            <a:spAutoFit/>
          </a:bodyPr>
          <a:lstStyle/>
          <a:p>
            <a:pPr algn="ctr"/>
            <a:r>
              <a:rPr lang="en-GB" sz="1600" b="1" spc="113" dirty="0">
                <a:solidFill>
                  <a:schemeClr val="accent2"/>
                </a:solidFill>
                <a:latin typeface="+mj-lt"/>
                <a:ea typeface="League Spartan" charset="0"/>
                <a:cs typeface="Poppins" pitchFamily="2" charset="77"/>
              </a:rPr>
              <a:t>2</a:t>
            </a:r>
          </a:p>
        </p:txBody>
      </p:sp>
      <p:sp>
        <p:nvSpPr>
          <p:cNvPr id="66" name="TextBox 67">
            <a:extLst>
              <a:ext uri="{FF2B5EF4-FFF2-40B4-BE49-F238E27FC236}">
                <a16:creationId xmlns:a16="http://schemas.microsoft.com/office/drawing/2014/main" xmlns="" id="{DD23886E-82CF-4C69-B40D-33178637F7FD}"/>
              </a:ext>
            </a:extLst>
          </p:cNvPr>
          <p:cNvSpPr txBox="1"/>
          <p:nvPr/>
        </p:nvSpPr>
        <p:spPr>
          <a:xfrm>
            <a:off x="7957573" y="2481623"/>
            <a:ext cx="303353" cy="338554"/>
          </a:xfrm>
          <a:prstGeom prst="rect">
            <a:avLst/>
          </a:prstGeom>
          <a:noFill/>
        </p:spPr>
        <p:txBody>
          <a:bodyPr wrap="none" rtlCol="0" anchor="ctr" anchorCtr="0">
            <a:spAutoFit/>
          </a:bodyPr>
          <a:lstStyle/>
          <a:p>
            <a:pPr algn="ctr"/>
            <a:r>
              <a:rPr lang="en-GB" sz="1600" b="1" spc="113" dirty="0">
                <a:solidFill>
                  <a:schemeClr val="accent3"/>
                </a:solidFill>
                <a:latin typeface="+mj-lt"/>
                <a:ea typeface="League Spartan" charset="0"/>
                <a:cs typeface="Poppins" pitchFamily="2" charset="77"/>
              </a:rPr>
              <a:t>3</a:t>
            </a:r>
          </a:p>
        </p:txBody>
      </p:sp>
      <p:sp>
        <p:nvSpPr>
          <p:cNvPr id="67" name="TextBox 68">
            <a:extLst>
              <a:ext uri="{FF2B5EF4-FFF2-40B4-BE49-F238E27FC236}">
                <a16:creationId xmlns:a16="http://schemas.microsoft.com/office/drawing/2014/main" xmlns="" id="{84BCD774-B2AF-40DD-B062-F41DCA31018D}"/>
              </a:ext>
            </a:extLst>
          </p:cNvPr>
          <p:cNvSpPr txBox="1"/>
          <p:nvPr/>
        </p:nvSpPr>
        <p:spPr>
          <a:xfrm>
            <a:off x="9571988" y="2481623"/>
            <a:ext cx="303353" cy="338554"/>
          </a:xfrm>
          <a:prstGeom prst="rect">
            <a:avLst/>
          </a:prstGeom>
          <a:noFill/>
        </p:spPr>
        <p:txBody>
          <a:bodyPr wrap="none" rtlCol="0" anchor="ctr" anchorCtr="0">
            <a:spAutoFit/>
          </a:bodyPr>
          <a:lstStyle/>
          <a:p>
            <a:pPr algn="ctr"/>
            <a:r>
              <a:rPr lang="en-GB" sz="1600" b="1" spc="113" dirty="0">
                <a:solidFill>
                  <a:schemeClr val="accent4"/>
                </a:solidFill>
                <a:latin typeface="+mj-lt"/>
                <a:ea typeface="League Spartan" charset="0"/>
                <a:cs typeface="Poppins" pitchFamily="2" charset="77"/>
              </a:rPr>
              <a:t>4</a:t>
            </a:r>
          </a:p>
        </p:txBody>
      </p:sp>
      <p:sp>
        <p:nvSpPr>
          <p:cNvPr id="68" name="TextBox 69">
            <a:extLst>
              <a:ext uri="{FF2B5EF4-FFF2-40B4-BE49-F238E27FC236}">
                <a16:creationId xmlns:a16="http://schemas.microsoft.com/office/drawing/2014/main" xmlns="" id="{C10E3A22-268B-40E8-8EF4-8160386E995C}"/>
              </a:ext>
            </a:extLst>
          </p:cNvPr>
          <p:cNvSpPr txBox="1"/>
          <p:nvPr/>
        </p:nvSpPr>
        <p:spPr>
          <a:xfrm>
            <a:off x="11178337" y="2481623"/>
            <a:ext cx="303353" cy="338554"/>
          </a:xfrm>
          <a:prstGeom prst="rect">
            <a:avLst/>
          </a:prstGeom>
          <a:noFill/>
        </p:spPr>
        <p:txBody>
          <a:bodyPr wrap="none" rtlCol="0" anchor="ctr" anchorCtr="0">
            <a:spAutoFit/>
          </a:bodyPr>
          <a:lstStyle/>
          <a:p>
            <a:pPr algn="ctr"/>
            <a:r>
              <a:rPr lang="en-GB" sz="1600" b="1" spc="113" dirty="0">
                <a:solidFill>
                  <a:schemeClr val="accent5"/>
                </a:solidFill>
                <a:latin typeface="+mj-lt"/>
                <a:ea typeface="League Spartan" charset="0"/>
                <a:cs typeface="Poppins" pitchFamily="2" charset="77"/>
              </a:rPr>
              <a:t>5</a:t>
            </a:r>
          </a:p>
        </p:txBody>
      </p:sp>
      <p:sp>
        <p:nvSpPr>
          <p:cNvPr id="49" name="TextBox 48">
            <a:extLst>
              <a:ext uri="{FF2B5EF4-FFF2-40B4-BE49-F238E27FC236}">
                <a16:creationId xmlns:a16="http://schemas.microsoft.com/office/drawing/2014/main" xmlns="" id="{26B6268A-475E-4405-A822-1739FA8DBA87}"/>
              </a:ext>
            </a:extLst>
          </p:cNvPr>
          <p:cNvSpPr txBox="1"/>
          <p:nvPr/>
        </p:nvSpPr>
        <p:spPr>
          <a:xfrm>
            <a:off x="1966256" y="1126778"/>
            <a:ext cx="7177744" cy="461665"/>
          </a:xfrm>
          <a:prstGeom prst="rect">
            <a:avLst/>
          </a:prstGeom>
          <a:noFill/>
        </p:spPr>
        <p:txBody>
          <a:bodyPr wrap="square">
            <a:spAutoFit/>
          </a:bodyPr>
          <a:lstStyle/>
          <a:p>
            <a:pPr algn="l">
              <a:lnSpc>
                <a:spcPct val="100000"/>
              </a:lnSpc>
              <a:spcBef>
                <a:spcPts val="600"/>
              </a:spcBef>
            </a:pPr>
            <a:r>
              <a:rPr lang="en-GB" sz="2400" dirty="0">
                <a:solidFill>
                  <a:schemeClr val="tx1"/>
                </a:solidFill>
                <a:latin typeface="+mj-lt"/>
                <a:ea typeface="Open Sans Light" panose="020B0306030504020204" pitchFamily="34" charset="0"/>
                <a:cs typeface="Open Sans Light" panose="020B0306030504020204" pitchFamily="34" charset="0"/>
              </a:rPr>
              <a:t>El análisis del árbol de fallos se ejecuta en 5 pasos principales:</a:t>
            </a:r>
          </a:p>
        </p:txBody>
      </p:sp>
    </p:spTree>
    <p:extLst>
      <p:ext uri="{BB962C8B-B14F-4D97-AF65-F5344CB8AC3E}">
        <p14:creationId xmlns:p14="http://schemas.microsoft.com/office/powerpoint/2010/main" val="58845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2BBA3F5F-81E8-4D88-8AAF-9AABD8E5B9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2BBA3F5F-81E8-4D88-8AAF-9AABD8E5B99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6922" y="608352"/>
            <a:ext cx="8852375" cy="697353"/>
          </a:xfrm>
        </p:spPr>
        <p:txBody>
          <a:bodyPr>
            <a:normAutofit/>
          </a:bodyPr>
          <a:lstStyle/>
          <a:p>
            <a:r>
              <a:rPr lang="en-GB" dirty="0"/>
              <a:t>¿Cómo es una "buena" gestión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16252" y="2074439"/>
            <a:ext cx="2520436" cy="42989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objetivo de la gestión de riesgos es garantizar que la incertidumbre nunca desvíe el esfuerzo de los objetivos empresariales establecidos.</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pregunta ahora es: ¿cómo es una buena gestión de riesgos?</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1" name="Subtitle 2">
            <a:extLst>
              <a:ext uri="{FF2B5EF4-FFF2-40B4-BE49-F238E27FC236}">
                <a16:creationId xmlns:a16="http://schemas.microsoft.com/office/drawing/2014/main" xmlns="" id="{722CFC46-EDB9-4ACD-AA72-A34530377E09}"/>
              </a:ext>
            </a:extLst>
          </p:cNvPr>
          <p:cNvSpPr txBox="1">
            <a:spLocks/>
          </p:cNvSpPr>
          <p:nvPr/>
        </p:nvSpPr>
        <p:spPr>
          <a:xfrm>
            <a:off x="6778176" y="4336903"/>
            <a:ext cx="5551649"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Procesos sólidos para el personal: apoyo al equilibrio de riesgos. Aceptación por parte de la dirección; adhesión; actualización constante</a:t>
            </a:r>
            <a:endParaRPr lang="en-GB" sz="1800" dirty="0">
              <a:solidFill>
                <a:schemeClr val="tx1"/>
              </a:solidFill>
              <a:latin typeface="+mj-lt"/>
              <a:ea typeface="Lato Light" panose="020F0502020204030203" pitchFamily="34" charset="0"/>
              <a:cs typeface="Mukta ExtraLight" panose="020B0000000000000000" pitchFamily="34" charset="77"/>
            </a:endParaRPr>
          </a:p>
        </p:txBody>
      </p:sp>
      <p:sp>
        <p:nvSpPr>
          <p:cNvPr id="52" name="Subtitle 2">
            <a:extLst>
              <a:ext uri="{FF2B5EF4-FFF2-40B4-BE49-F238E27FC236}">
                <a16:creationId xmlns:a16="http://schemas.microsoft.com/office/drawing/2014/main" xmlns="" id="{E24CD672-E49F-41A2-85DF-7695EAF3A22A}"/>
              </a:ext>
            </a:extLst>
          </p:cNvPr>
          <p:cNvSpPr txBox="1">
            <a:spLocks/>
          </p:cNvSpPr>
          <p:nvPr/>
        </p:nvSpPr>
        <p:spPr>
          <a:xfrm>
            <a:off x="6200405" y="2028377"/>
            <a:ext cx="5991595"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Desafiar dinámicamente las suposiciones, pensar lo impensable, aprender constantemente</a:t>
            </a:r>
          </a:p>
        </p:txBody>
      </p:sp>
      <p:sp>
        <p:nvSpPr>
          <p:cNvPr id="53" name="Subtitle 2">
            <a:extLst>
              <a:ext uri="{FF2B5EF4-FFF2-40B4-BE49-F238E27FC236}">
                <a16:creationId xmlns:a16="http://schemas.microsoft.com/office/drawing/2014/main" xmlns="" id="{A00E2B81-D2A4-44DD-8611-2A42896C8B7B}"/>
              </a:ext>
            </a:extLst>
          </p:cNvPr>
          <p:cNvSpPr txBox="1">
            <a:spLocks/>
          </p:cNvSpPr>
          <p:nvPr/>
        </p:nvSpPr>
        <p:spPr>
          <a:xfrm>
            <a:off x="6952474" y="2670417"/>
            <a:ext cx="5406456"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Estructura de gobierno y comportamiento claros, alineados con los objetivos de              la empresa</a:t>
            </a:r>
          </a:p>
        </p:txBody>
      </p:sp>
      <p:sp>
        <p:nvSpPr>
          <p:cNvPr id="55" name="Subtitle 2">
            <a:extLst>
              <a:ext uri="{FF2B5EF4-FFF2-40B4-BE49-F238E27FC236}">
                <a16:creationId xmlns:a16="http://schemas.microsoft.com/office/drawing/2014/main" xmlns="" id="{EF743D18-5F06-4271-A067-C1CD054606A1}"/>
              </a:ext>
            </a:extLst>
          </p:cNvPr>
          <p:cNvSpPr txBox="1">
            <a:spLocks/>
          </p:cNvSpPr>
          <p:nvPr/>
        </p:nvSpPr>
        <p:spPr>
          <a:xfrm>
            <a:off x="6115751" y="5539336"/>
            <a:ext cx="5989162"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Enfoque coherente desde el individuo hasta el equipo y la organización, pero variado según las necesidades (flexibilidad)</a:t>
            </a:r>
          </a:p>
        </p:txBody>
      </p:sp>
      <p:sp>
        <p:nvSpPr>
          <p:cNvPr id="56" name="Subtitle 2">
            <a:extLst>
              <a:ext uri="{FF2B5EF4-FFF2-40B4-BE49-F238E27FC236}">
                <a16:creationId xmlns:a16="http://schemas.microsoft.com/office/drawing/2014/main" xmlns="" id="{77C17AD6-035D-4397-B02D-F5FB8BCDD959}"/>
              </a:ext>
            </a:extLst>
          </p:cNvPr>
          <p:cNvSpPr txBox="1">
            <a:spLocks/>
          </p:cNvSpPr>
          <p:nvPr/>
        </p:nvSpPr>
        <p:spPr>
          <a:xfrm>
            <a:off x="6778176" y="5051425"/>
            <a:ext cx="5128568" cy="31163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Triangulación: uso de múltiples perspectivas y fuentes de datos</a:t>
            </a:r>
          </a:p>
        </p:txBody>
      </p:sp>
      <p:sp>
        <p:nvSpPr>
          <p:cNvPr id="58" name="Subtitle 2">
            <a:extLst>
              <a:ext uri="{FF2B5EF4-FFF2-40B4-BE49-F238E27FC236}">
                <a16:creationId xmlns:a16="http://schemas.microsoft.com/office/drawing/2014/main" xmlns="" id="{9A5F27ED-4D3F-44C5-961C-CE338DFB3A35}"/>
              </a:ext>
            </a:extLst>
          </p:cNvPr>
          <p:cNvSpPr txBox="1">
            <a:spLocks/>
          </p:cNvSpPr>
          <p:nvPr/>
        </p:nvSpPr>
        <p:spPr>
          <a:xfrm>
            <a:off x="7379064" y="3306473"/>
            <a:ext cx="4725849" cy="58863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altLang="de-DE" sz="1800" dirty="0">
                <a:latin typeface="+mj-lt"/>
              </a:rPr>
              <a:t>La transparencia y el debate honesto, modelados en la "cima</a:t>
            </a:r>
          </a:p>
        </p:txBody>
      </p:sp>
      <p:sp>
        <p:nvSpPr>
          <p:cNvPr id="62" name="Subtitle 2">
            <a:extLst>
              <a:ext uri="{FF2B5EF4-FFF2-40B4-BE49-F238E27FC236}">
                <a16:creationId xmlns:a16="http://schemas.microsoft.com/office/drawing/2014/main" xmlns="" id="{0CBE5862-B4F5-4806-B4A1-1EE0CD805188}"/>
              </a:ext>
            </a:extLst>
          </p:cNvPr>
          <p:cNvSpPr txBox="1">
            <a:spLocks/>
          </p:cNvSpPr>
          <p:nvPr/>
        </p:nvSpPr>
        <p:spPr>
          <a:xfrm>
            <a:off x="7034599" y="4082627"/>
            <a:ext cx="4281114" cy="22058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altLang="de-DE" sz="1800" dirty="0">
                <a:latin typeface="+mj-lt"/>
              </a:rPr>
              <a:t>RRHH ayuda a establecer la agenda y a "educar</a:t>
            </a:r>
          </a:p>
        </p:txBody>
      </p:sp>
      <p:grpSp>
        <p:nvGrpSpPr>
          <p:cNvPr id="8" name="Gruppieren 7">
            <a:extLst>
              <a:ext uri="{FF2B5EF4-FFF2-40B4-BE49-F238E27FC236}">
                <a16:creationId xmlns:a16="http://schemas.microsoft.com/office/drawing/2014/main" xmlns="" id="{9572A910-2B32-48BC-A5B8-EC75A218D98E}"/>
              </a:ext>
            </a:extLst>
          </p:cNvPr>
          <p:cNvGrpSpPr>
            <a:grpSpLocks noChangeAspect="1"/>
          </p:cNvGrpSpPr>
          <p:nvPr/>
        </p:nvGrpSpPr>
        <p:grpSpPr>
          <a:xfrm>
            <a:off x="3252118" y="2227572"/>
            <a:ext cx="4045442" cy="3658792"/>
            <a:chOff x="3323926" y="1926057"/>
            <a:chExt cx="4565577" cy="4129207"/>
          </a:xfrm>
        </p:grpSpPr>
        <p:sp>
          <p:nvSpPr>
            <p:cNvPr id="11" name="Rectangle 174">
              <a:extLst>
                <a:ext uri="{FF2B5EF4-FFF2-40B4-BE49-F238E27FC236}">
                  <a16:creationId xmlns:a16="http://schemas.microsoft.com/office/drawing/2014/main" xmlns="" id="{3D7543F4-C69B-4A37-85CD-334585B9332C}"/>
                </a:ext>
              </a:extLst>
            </p:cNvPr>
            <p:cNvSpPr>
              <a:spLocks noChangeArrowheads="1"/>
            </p:cNvSpPr>
            <p:nvPr/>
          </p:nvSpPr>
          <p:spPr bwMode="auto">
            <a:xfrm>
              <a:off x="3327166" y="3189361"/>
              <a:ext cx="3962035" cy="534200"/>
            </a:xfrm>
            <a:prstGeom prst="rect">
              <a:avLst/>
            </a:pr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12" name="Rectangle 178">
              <a:extLst>
                <a:ext uri="{FF2B5EF4-FFF2-40B4-BE49-F238E27FC236}">
                  <a16:creationId xmlns:a16="http://schemas.microsoft.com/office/drawing/2014/main" xmlns="" id="{FCB98EA6-1280-4E7D-BD35-E2A1A0D77DD8}"/>
                </a:ext>
              </a:extLst>
            </p:cNvPr>
            <p:cNvSpPr>
              <a:spLocks noChangeArrowheads="1"/>
            </p:cNvSpPr>
            <p:nvPr/>
          </p:nvSpPr>
          <p:spPr bwMode="auto">
            <a:xfrm>
              <a:off x="3327166" y="4791961"/>
              <a:ext cx="3567334" cy="534677"/>
            </a:xfrm>
            <a:prstGeom prst="rect">
              <a:avLst/>
            </a:pr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13" name="Freeform 182">
              <a:extLst>
                <a:ext uri="{FF2B5EF4-FFF2-40B4-BE49-F238E27FC236}">
                  <a16:creationId xmlns:a16="http://schemas.microsoft.com/office/drawing/2014/main" xmlns="" id="{BB954DD3-8601-4803-A4BE-14CEC13C1E12}"/>
                </a:ext>
              </a:extLst>
            </p:cNvPr>
            <p:cNvSpPr>
              <a:spLocks/>
            </p:cNvSpPr>
            <p:nvPr/>
          </p:nvSpPr>
          <p:spPr bwMode="auto">
            <a:xfrm>
              <a:off x="6422041" y="4598009"/>
              <a:ext cx="922103" cy="923532"/>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0" name="Rectangle 188">
              <a:extLst>
                <a:ext uri="{FF2B5EF4-FFF2-40B4-BE49-F238E27FC236}">
                  <a16:creationId xmlns:a16="http://schemas.microsoft.com/office/drawing/2014/main" xmlns="" id="{1F7E0252-2CB6-474F-A626-43FB4D1454AE}"/>
                </a:ext>
              </a:extLst>
            </p:cNvPr>
            <p:cNvSpPr>
              <a:spLocks noChangeArrowheads="1"/>
            </p:cNvSpPr>
            <p:nvPr/>
          </p:nvSpPr>
          <p:spPr bwMode="auto">
            <a:xfrm>
              <a:off x="3323926" y="2654684"/>
              <a:ext cx="3290099" cy="534677"/>
            </a:xfrm>
            <a:prstGeom prst="rect">
              <a:avLst/>
            </a:pr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1" name="Freeform 191">
              <a:extLst>
                <a:ext uri="{FF2B5EF4-FFF2-40B4-BE49-F238E27FC236}">
                  <a16:creationId xmlns:a16="http://schemas.microsoft.com/office/drawing/2014/main" xmlns="" id="{6D814D26-F4DD-4A71-A964-B4A985D8AB89}"/>
                </a:ext>
              </a:extLst>
            </p:cNvPr>
            <p:cNvSpPr>
              <a:spLocks/>
            </p:cNvSpPr>
            <p:nvPr/>
          </p:nvSpPr>
          <p:spPr bwMode="auto">
            <a:xfrm>
              <a:off x="6190233" y="2460257"/>
              <a:ext cx="922102" cy="923532"/>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5" name="Rectangle 194">
              <a:extLst>
                <a:ext uri="{FF2B5EF4-FFF2-40B4-BE49-F238E27FC236}">
                  <a16:creationId xmlns:a16="http://schemas.microsoft.com/office/drawing/2014/main" xmlns="" id="{04AC9971-2B1C-4D16-86AE-25D35E02BFC9}"/>
                </a:ext>
              </a:extLst>
            </p:cNvPr>
            <p:cNvSpPr>
              <a:spLocks noChangeArrowheads="1"/>
            </p:cNvSpPr>
            <p:nvPr/>
          </p:nvSpPr>
          <p:spPr bwMode="auto">
            <a:xfrm>
              <a:off x="3323927" y="3723084"/>
              <a:ext cx="3470349" cy="534677"/>
            </a:xfrm>
            <a:prstGeom prst="rect">
              <a:avLst/>
            </a:pr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6" name="Freeform 198">
              <a:extLst>
                <a:ext uri="{FF2B5EF4-FFF2-40B4-BE49-F238E27FC236}">
                  <a16:creationId xmlns:a16="http://schemas.microsoft.com/office/drawing/2014/main" xmlns="" id="{E07616DE-8DDF-4AD2-A424-ACC10C74C26F}"/>
                </a:ext>
              </a:extLst>
            </p:cNvPr>
            <p:cNvSpPr>
              <a:spLocks/>
            </p:cNvSpPr>
            <p:nvPr/>
          </p:nvSpPr>
          <p:spPr bwMode="auto">
            <a:xfrm>
              <a:off x="6417336" y="3529134"/>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8" name="Rectangle 200">
              <a:extLst>
                <a:ext uri="{FF2B5EF4-FFF2-40B4-BE49-F238E27FC236}">
                  <a16:creationId xmlns:a16="http://schemas.microsoft.com/office/drawing/2014/main" xmlns="" id="{71C9A8E4-38BB-4BED-88C7-D7DA306E2EF5}"/>
                </a:ext>
              </a:extLst>
            </p:cNvPr>
            <p:cNvSpPr>
              <a:spLocks noChangeArrowheads="1"/>
            </p:cNvSpPr>
            <p:nvPr/>
          </p:nvSpPr>
          <p:spPr bwMode="auto">
            <a:xfrm>
              <a:off x="3327165" y="4257760"/>
              <a:ext cx="3175889" cy="534200"/>
            </a:xfrm>
            <a:prstGeom prst="rect">
              <a:avLst/>
            </a:pr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29" name="Freeform 204">
              <a:extLst>
                <a:ext uri="{FF2B5EF4-FFF2-40B4-BE49-F238E27FC236}">
                  <a16:creationId xmlns:a16="http://schemas.microsoft.com/office/drawing/2014/main" xmlns="" id="{23F278DA-AF1A-451C-96F3-E7A611318764}"/>
                </a:ext>
              </a:extLst>
            </p:cNvPr>
            <p:cNvSpPr>
              <a:spLocks/>
            </p:cNvSpPr>
            <p:nvPr/>
          </p:nvSpPr>
          <p:spPr bwMode="auto">
            <a:xfrm>
              <a:off x="5872174" y="4063809"/>
              <a:ext cx="922102" cy="923056"/>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1" name="Rectangle 206">
              <a:extLst>
                <a:ext uri="{FF2B5EF4-FFF2-40B4-BE49-F238E27FC236}">
                  <a16:creationId xmlns:a16="http://schemas.microsoft.com/office/drawing/2014/main" xmlns="" id="{F05D5172-7568-4E88-B82D-6A74AFD8105F}"/>
                </a:ext>
              </a:extLst>
            </p:cNvPr>
            <p:cNvSpPr>
              <a:spLocks noChangeArrowheads="1"/>
            </p:cNvSpPr>
            <p:nvPr/>
          </p:nvSpPr>
          <p:spPr bwMode="auto">
            <a:xfrm>
              <a:off x="3327165" y="2120485"/>
              <a:ext cx="2768259" cy="534200"/>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2" name="Freeform 210">
              <a:extLst>
                <a:ext uri="{FF2B5EF4-FFF2-40B4-BE49-F238E27FC236}">
                  <a16:creationId xmlns:a16="http://schemas.microsoft.com/office/drawing/2014/main" xmlns="" id="{BBF6BC59-7284-4127-A1C1-24340767B9A9}"/>
                </a:ext>
              </a:extLst>
            </p:cNvPr>
            <p:cNvSpPr>
              <a:spLocks/>
            </p:cNvSpPr>
            <p:nvPr/>
          </p:nvSpPr>
          <p:spPr bwMode="auto">
            <a:xfrm>
              <a:off x="5605789" y="1926057"/>
              <a:ext cx="921626" cy="923056"/>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7" name="Rectangle 214">
              <a:extLst>
                <a:ext uri="{FF2B5EF4-FFF2-40B4-BE49-F238E27FC236}">
                  <a16:creationId xmlns:a16="http://schemas.microsoft.com/office/drawing/2014/main" xmlns="" id="{8D1B20E2-A08B-40AE-BB88-D782912F6ED9}"/>
                </a:ext>
              </a:extLst>
            </p:cNvPr>
            <p:cNvSpPr>
              <a:spLocks noChangeArrowheads="1"/>
            </p:cNvSpPr>
            <p:nvPr/>
          </p:nvSpPr>
          <p:spPr bwMode="auto">
            <a:xfrm>
              <a:off x="3327165" y="5326636"/>
              <a:ext cx="2768259" cy="534200"/>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38" name="Freeform 217">
              <a:extLst>
                <a:ext uri="{FF2B5EF4-FFF2-40B4-BE49-F238E27FC236}">
                  <a16:creationId xmlns:a16="http://schemas.microsoft.com/office/drawing/2014/main" xmlns="" id="{BD8C7E6A-F18A-42FE-823C-DFE3EACF3522}"/>
                </a:ext>
              </a:extLst>
            </p:cNvPr>
            <p:cNvSpPr>
              <a:spLocks/>
            </p:cNvSpPr>
            <p:nvPr/>
          </p:nvSpPr>
          <p:spPr bwMode="auto">
            <a:xfrm>
              <a:off x="5605312" y="5132208"/>
              <a:ext cx="922102" cy="923056"/>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40" name="Freeform 198">
              <a:extLst>
                <a:ext uri="{FF2B5EF4-FFF2-40B4-BE49-F238E27FC236}">
                  <a16:creationId xmlns:a16="http://schemas.microsoft.com/office/drawing/2014/main" xmlns="" id="{31BBAE37-9425-4968-BA27-E960144E12EB}"/>
                </a:ext>
              </a:extLst>
            </p:cNvPr>
            <p:cNvSpPr>
              <a:spLocks/>
            </p:cNvSpPr>
            <p:nvPr/>
          </p:nvSpPr>
          <p:spPr bwMode="auto">
            <a:xfrm>
              <a:off x="6967401" y="3005995"/>
              <a:ext cx="922102" cy="923532"/>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Roboto Bold" charset="0"/>
              </a:endParaRPr>
            </a:p>
          </p:txBody>
        </p:sp>
        <p:sp>
          <p:nvSpPr>
            <p:cNvPr id="42" name="TextBox 79">
              <a:extLst>
                <a:ext uri="{FF2B5EF4-FFF2-40B4-BE49-F238E27FC236}">
                  <a16:creationId xmlns:a16="http://schemas.microsoft.com/office/drawing/2014/main" xmlns="" id="{77FAAF9B-62AD-4142-B097-5E27E3279E74}"/>
                </a:ext>
              </a:extLst>
            </p:cNvPr>
            <p:cNvSpPr txBox="1"/>
            <p:nvPr/>
          </p:nvSpPr>
          <p:spPr>
            <a:xfrm>
              <a:off x="3357756" y="5364652"/>
              <a:ext cx="1778712"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Consistente</a:t>
              </a:r>
            </a:p>
          </p:txBody>
        </p:sp>
        <p:sp>
          <p:nvSpPr>
            <p:cNvPr id="43" name="TextBox 80">
              <a:extLst>
                <a:ext uri="{FF2B5EF4-FFF2-40B4-BE49-F238E27FC236}">
                  <a16:creationId xmlns:a16="http://schemas.microsoft.com/office/drawing/2014/main" xmlns="" id="{AD08E6EA-98F8-4EEB-A2FB-2D07CEAD2F9A}"/>
                </a:ext>
              </a:extLst>
            </p:cNvPr>
            <p:cNvSpPr txBox="1"/>
            <p:nvPr/>
          </p:nvSpPr>
          <p:spPr>
            <a:xfrm>
              <a:off x="3357756" y="4830840"/>
              <a:ext cx="2120127"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Triangulación</a:t>
              </a:r>
            </a:p>
          </p:txBody>
        </p:sp>
        <p:sp>
          <p:nvSpPr>
            <p:cNvPr id="44" name="TextBox 81">
              <a:extLst>
                <a:ext uri="{FF2B5EF4-FFF2-40B4-BE49-F238E27FC236}">
                  <a16:creationId xmlns:a16="http://schemas.microsoft.com/office/drawing/2014/main" xmlns="" id="{338BD5E9-9572-40D2-A31A-5738E7A40B39}"/>
                </a:ext>
              </a:extLst>
            </p:cNvPr>
            <p:cNvSpPr txBox="1"/>
            <p:nvPr/>
          </p:nvSpPr>
          <p:spPr>
            <a:xfrm>
              <a:off x="3357756" y="4290483"/>
              <a:ext cx="2806285"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Procesos de personas</a:t>
              </a:r>
            </a:p>
          </p:txBody>
        </p:sp>
        <p:sp>
          <p:nvSpPr>
            <p:cNvPr id="45" name="TextBox 82">
              <a:extLst>
                <a:ext uri="{FF2B5EF4-FFF2-40B4-BE49-F238E27FC236}">
                  <a16:creationId xmlns:a16="http://schemas.microsoft.com/office/drawing/2014/main" xmlns="" id="{7EDF942F-8882-44D0-9A3D-B6E0DF6E05C1}"/>
                </a:ext>
              </a:extLst>
            </p:cNvPr>
            <p:cNvSpPr txBox="1"/>
            <p:nvPr/>
          </p:nvSpPr>
          <p:spPr>
            <a:xfrm>
              <a:off x="3357756" y="3754097"/>
              <a:ext cx="2216516"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RRHH Integrado</a:t>
              </a:r>
            </a:p>
          </p:txBody>
        </p:sp>
        <p:sp>
          <p:nvSpPr>
            <p:cNvPr id="46" name="TextBox 83">
              <a:extLst>
                <a:ext uri="{FF2B5EF4-FFF2-40B4-BE49-F238E27FC236}">
                  <a16:creationId xmlns:a16="http://schemas.microsoft.com/office/drawing/2014/main" xmlns="" id="{D4E9E9B3-DCFD-457E-88ED-E963E869371E}"/>
                </a:ext>
              </a:extLst>
            </p:cNvPr>
            <p:cNvSpPr txBox="1"/>
            <p:nvPr/>
          </p:nvSpPr>
          <p:spPr>
            <a:xfrm>
              <a:off x="3357756" y="3234943"/>
              <a:ext cx="1946453"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Transparente</a:t>
              </a:r>
            </a:p>
          </p:txBody>
        </p:sp>
        <p:sp>
          <p:nvSpPr>
            <p:cNvPr id="47" name="TextBox 84">
              <a:extLst>
                <a:ext uri="{FF2B5EF4-FFF2-40B4-BE49-F238E27FC236}">
                  <a16:creationId xmlns:a16="http://schemas.microsoft.com/office/drawing/2014/main" xmlns="" id="{6B4CF630-4892-48E7-9943-DED9F9C631C3}"/>
                </a:ext>
              </a:extLst>
            </p:cNvPr>
            <p:cNvSpPr txBox="1"/>
            <p:nvPr/>
          </p:nvSpPr>
          <p:spPr>
            <a:xfrm>
              <a:off x="3357756" y="2700267"/>
              <a:ext cx="1963242"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Gobernanza</a:t>
              </a:r>
            </a:p>
          </p:txBody>
        </p:sp>
        <p:sp>
          <p:nvSpPr>
            <p:cNvPr id="48" name="TextBox 85">
              <a:extLst>
                <a:ext uri="{FF2B5EF4-FFF2-40B4-BE49-F238E27FC236}">
                  <a16:creationId xmlns:a16="http://schemas.microsoft.com/office/drawing/2014/main" xmlns="" id="{A84DD1F0-3312-491C-8EC6-E07AAF3F529D}"/>
                </a:ext>
              </a:extLst>
            </p:cNvPr>
            <p:cNvSpPr txBox="1"/>
            <p:nvPr/>
          </p:nvSpPr>
          <p:spPr>
            <a:xfrm>
              <a:off x="3357756" y="2159909"/>
              <a:ext cx="1472974" cy="468919"/>
            </a:xfrm>
            <a:prstGeom prst="rect">
              <a:avLst/>
            </a:prstGeom>
            <a:noFill/>
          </p:spPr>
          <p:txBody>
            <a:bodyPr wrap="none" rtlCol="0">
              <a:spAutoFit/>
            </a:bodyPr>
            <a:lstStyle/>
            <a:p>
              <a:r>
                <a:rPr lang="en-GB" sz="2100" b="1" dirty="0">
                  <a:solidFill>
                    <a:schemeClr val="bg1"/>
                  </a:solidFill>
                  <a:latin typeface="Roboto" charset="0"/>
                  <a:ea typeface="Roboto" charset="0"/>
                  <a:cs typeface="Roboto" charset="0"/>
                </a:rPr>
                <a:t>Dinámica</a:t>
              </a:r>
            </a:p>
          </p:txBody>
        </p:sp>
      </p:grpSp>
    </p:spTree>
    <p:extLst>
      <p:ext uri="{BB962C8B-B14F-4D97-AF65-F5344CB8AC3E}">
        <p14:creationId xmlns:p14="http://schemas.microsoft.com/office/powerpoint/2010/main" val="37826236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 name="Objekt 130" hidden="1">
            <a:extLst>
              <a:ext uri="{FF2B5EF4-FFF2-40B4-BE49-F238E27FC236}">
                <a16:creationId xmlns:a16="http://schemas.microsoft.com/office/drawing/2014/main" xmlns="" id="{67CBDD67-EA2A-4189-83D3-ADD6E2A5B9F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5" imgW="592" imgH="595" progId="TCLayout.ActiveDocument.1">
                  <p:embed/>
                </p:oleObj>
              </mc:Choice>
              <mc:Fallback>
                <p:oleObj name="think-cell Folie" r:id="rId5" imgW="592" imgH="595" progId="TCLayout.ActiveDocument.1">
                  <p:embed/>
                  <p:pic>
                    <p:nvPicPr>
                      <p:cNvPr id="131" name="Objekt 130" hidden="1">
                        <a:extLst>
                          <a:ext uri="{FF2B5EF4-FFF2-40B4-BE49-F238E27FC236}">
                            <a16:creationId xmlns:a16="http://schemas.microsoft.com/office/drawing/2014/main" xmlns="" id="{67CBDD67-EA2A-4189-83D3-ADD6E2A5B9F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04929"/>
            <a:ext cx="8852375" cy="697353"/>
          </a:xfrm>
        </p:spPr>
        <p:txBody>
          <a:bodyPr>
            <a:normAutofit/>
          </a:bodyPr>
          <a:lstStyle/>
          <a:p>
            <a:r>
              <a:rPr lang="en-GB" dirty="0"/>
              <a:t>Árboles de fallos (ejemplo)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38090" y="1735373"/>
            <a:ext cx="3365678" cy="49914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700" dirty="0">
                <a:solidFill>
                  <a:srgbClr val="245473"/>
                </a:solidFill>
                <a:latin typeface="+mj-lt"/>
                <a:ea typeface="Open Sans Light" panose="020B0306030504020204" pitchFamily="34" charset="0"/>
                <a:cs typeface="Open Sans Light" panose="020B0306030504020204" pitchFamily="34" charset="0"/>
              </a:rPr>
              <a:t>Los árboles de fallos pueden ayudar a:</a:t>
            </a:r>
          </a:p>
          <a:p>
            <a:pPr marL="182563" indent="-182563" algn="l">
              <a:lnSpc>
                <a:spcPct val="100000"/>
              </a:lnSpc>
              <a:spcBef>
                <a:spcPts val="600"/>
              </a:spcBef>
              <a:buFont typeface="Arial" panose="020B0604020202020204" pitchFamily="34" charset="0"/>
              <a:buChar char="•"/>
            </a:pPr>
            <a:r>
              <a:rPr lang="en-GB" sz="1700" dirty="0">
                <a:solidFill>
                  <a:srgbClr val="245473"/>
                </a:solidFill>
                <a:latin typeface="+mj-lt"/>
                <a:ea typeface="Open Sans Light" panose="020B0306030504020204" pitchFamily="34" charset="0"/>
                <a:cs typeface="Open Sans Light" panose="020B0306030504020204" pitchFamily="34" charset="0"/>
              </a:rPr>
              <a:t>Cuantificación de la probabilidad de que se produzca el evento principal</a:t>
            </a:r>
          </a:p>
          <a:p>
            <a:pPr marL="182563" indent="-182563" algn="l">
              <a:lnSpc>
                <a:spcPct val="100000"/>
              </a:lnSpc>
              <a:spcBef>
                <a:spcPts val="600"/>
              </a:spcBef>
              <a:buFont typeface="Arial" panose="020B0604020202020204" pitchFamily="34" charset="0"/>
              <a:buChar char="•"/>
            </a:pPr>
            <a:r>
              <a:rPr lang="en-GB" sz="1700" dirty="0">
                <a:solidFill>
                  <a:srgbClr val="245473"/>
                </a:solidFill>
                <a:latin typeface="+mj-lt"/>
                <a:ea typeface="Open Sans Light" panose="020B0306030504020204" pitchFamily="34" charset="0"/>
                <a:cs typeface="Open Sans Light" panose="020B0306030504020204" pitchFamily="34" charset="0"/>
              </a:rPr>
              <a:t>Evaluación de los atributos de la arquitectura del sistema propuesto</a:t>
            </a:r>
          </a:p>
          <a:p>
            <a:pPr marL="182563" indent="-182563" algn="l">
              <a:lnSpc>
                <a:spcPct val="100000"/>
              </a:lnSpc>
              <a:spcBef>
                <a:spcPts val="600"/>
              </a:spcBef>
              <a:buFont typeface="Arial" panose="020B0604020202020204" pitchFamily="34" charset="0"/>
              <a:buChar char="•"/>
            </a:pPr>
            <a:r>
              <a:rPr lang="en-GB" sz="1700" dirty="0">
                <a:solidFill>
                  <a:srgbClr val="245473"/>
                </a:solidFill>
                <a:latin typeface="+mj-lt"/>
                <a:ea typeface="Open Sans Light" panose="020B0306030504020204" pitchFamily="34" charset="0"/>
                <a:cs typeface="Open Sans Light" panose="020B0306030504020204" pitchFamily="34" charset="0"/>
              </a:rPr>
              <a:t>Evaluar las modificaciones del diseño e identificar las áreas que requieren atención</a:t>
            </a:r>
          </a:p>
          <a:p>
            <a:pPr marL="182563" indent="-182563" algn="l">
              <a:lnSpc>
                <a:spcPct val="100000"/>
              </a:lnSpc>
              <a:spcBef>
                <a:spcPts val="600"/>
              </a:spcBef>
              <a:buFont typeface="Arial" panose="020B0604020202020204" pitchFamily="34" charset="0"/>
              <a:buChar char="•"/>
            </a:pPr>
            <a:r>
              <a:rPr lang="en-GB" sz="1700" dirty="0">
                <a:solidFill>
                  <a:srgbClr val="245473"/>
                </a:solidFill>
                <a:latin typeface="+mj-lt"/>
                <a:ea typeface="Open Sans Light" panose="020B0306030504020204" pitchFamily="34" charset="0"/>
                <a:cs typeface="Open Sans Light" panose="020B0306030504020204" pitchFamily="34" charset="0"/>
              </a:rPr>
              <a:t>Cumplir los objetivos cualitativos y cuantitativos de seguridad y fiabilidad</a:t>
            </a:r>
          </a:p>
          <a:p>
            <a:pPr marL="182563" indent="-182563" algn="l">
              <a:lnSpc>
                <a:spcPct val="100000"/>
              </a:lnSpc>
              <a:spcBef>
                <a:spcPts val="600"/>
              </a:spcBef>
              <a:buFont typeface="Arial" panose="020B0604020202020204" pitchFamily="34" charset="0"/>
              <a:buChar char="•"/>
            </a:pPr>
            <a:r>
              <a:rPr lang="en-GB" sz="1700" dirty="0">
                <a:solidFill>
                  <a:srgbClr val="245473"/>
                </a:solidFill>
                <a:latin typeface="+mj-lt"/>
                <a:ea typeface="Open Sans Light" panose="020B0306030504020204" pitchFamily="34" charset="0"/>
                <a:cs typeface="Open Sans Light" panose="020B0306030504020204" pitchFamily="34" charset="0"/>
              </a:rPr>
              <a:t>Ilustrar cualitativamente la clasificación de las condiciones de fallo de un evento de nivel superior</a:t>
            </a:r>
          </a:p>
          <a:p>
            <a:pPr marL="182563" indent="-182563" algn="l">
              <a:lnSpc>
                <a:spcPct val="100000"/>
              </a:lnSpc>
              <a:spcBef>
                <a:spcPts val="600"/>
              </a:spcBef>
              <a:buFont typeface="Arial" panose="020B0604020202020204" pitchFamily="34" charset="0"/>
              <a:buChar char="•"/>
            </a:pPr>
            <a:r>
              <a:rPr lang="en-GB" sz="1700" dirty="0">
                <a:solidFill>
                  <a:srgbClr val="245473"/>
                </a:solidFill>
                <a:latin typeface="+mj-lt"/>
                <a:ea typeface="Open Sans Light" panose="020B0306030504020204" pitchFamily="34" charset="0"/>
                <a:cs typeface="Open Sans Light" panose="020B0306030504020204" pitchFamily="34" charset="0"/>
              </a:rPr>
              <a:t>Establecimiento de tareas e intervalos de mantenimiento a partir de evaluaciones de seguridad/fiabilidad</a:t>
            </a:r>
          </a:p>
        </p:txBody>
      </p:sp>
      <p:sp>
        <p:nvSpPr>
          <p:cNvPr id="37" name="Subtitle 2">
            <a:extLst>
              <a:ext uri="{FF2B5EF4-FFF2-40B4-BE49-F238E27FC236}">
                <a16:creationId xmlns:a16="http://schemas.microsoft.com/office/drawing/2014/main" xmlns="" id="{D4CA44B7-58F4-418D-87F3-429803EF2D92}"/>
              </a:ext>
            </a:extLst>
          </p:cNvPr>
          <p:cNvSpPr txBox="1">
            <a:spLocks/>
          </p:cNvSpPr>
          <p:nvPr/>
        </p:nvSpPr>
        <p:spPr>
          <a:xfrm>
            <a:off x="4240699" y="3864043"/>
            <a:ext cx="1208117" cy="18582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Falta de bienes</a:t>
            </a:r>
          </a:p>
        </p:txBody>
      </p:sp>
      <p:sp>
        <p:nvSpPr>
          <p:cNvPr id="49" name="object 18">
            <a:extLst>
              <a:ext uri="{FF2B5EF4-FFF2-40B4-BE49-F238E27FC236}">
                <a16:creationId xmlns:a16="http://schemas.microsoft.com/office/drawing/2014/main" xmlns="" id="{2FD8F072-C07B-48D5-8E52-0960097B1F70}"/>
              </a:ext>
            </a:extLst>
          </p:cNvPr>
          <p:cNvSpPr/>
          <p:nvPr/>
        </p:nvSpPr>
        <p:spPr>
          <a:xfrm>
            <a:off x="7383236" y="3144122"/>
            <a:ext cx="635635" cy="417195"/>
          </a:xfrm>
          <a:custGeom>
            <a:avLst/>
            <a:gdLst/>
            <a:ahLst/>
            <a:cxnLst/>
            <a:rect l="l" t="t" r="r" b="b"/>
            <a:pathLst>
              <a:path w="635635" h="417195">
                <a:moveTo>
                  <a:pt x="612759" y="263570"/>
                </a:moveTo>
                <a:lnTo>
                  <a:pt x="317528" y="263570"/>
                </a:lnTo>
                <a:lnTo>
                  <a:pt x="359861" y="265965"/>
                </a:lnTo>
                <a:lnTo>
                  <a:pt x="401943" y="273152"/>
                </a:lnTo>
                <a:lnTo>
                  <a:pt x="443521" y="285130"/>
                </a:lnTo>
                <a:lnTo>
                  <a:pt x="484345" y="301900"/>
                </a:lnTo>
                <a:lnTo>
                  <a:pt x="524162" y="323460"/>
                </a:lnTo>
                <a:lnTo>
                  <a:pt x="562721" y="349812"/>
                </a:lnTo>
                <a:lnTo>
                  <a:pt x="599769" y="380955"/>
                </a:lnTo>
                <a:lnTo>
                  <a:pt x="635057" y="416890"/>
                </a:lnTo>
                <a:lnTo>
                  <a:pt x="632583" y="364596"/>
                </a:lnTo>
                <a:lnTo>
                  <a:pt x="625359" y="314240"/>
                </a:lnTo>
                <a:lnTo>
                  <a:pt x="613683" y="266214"/>
                </a:lnTo>
                <a:lnTo>
                  <a:pt x="612759" y="263570"/>
                </a:lnTo>
                <a:close/>
              </a:path>
              <a:path w="635635" h="417195">
                <a:moveTo>
                  <a:pt x="317527" y="0"/>
                </a:moveTo>
                <a:lnTo>
                  <a:pt x="277697" y="3248"/>
                </a:lnTo>
                <a:lnTo>
                  <a:pt x="239344" y="12732"/>
                </a:lnTo>
                <a:lnTo>
                  <a:pt x="202764" y="28061"/>
                </a:lnTo>
                <a:lnTo>
                  <a:pt x="168256" y="48845"/>
                </a:lnTo>
                <a:lnTo>
                  <a:pt x="136117" y="74692"/>
                </a:lnTo>
                <a:lnTo>
                  <a:pt x="106645" y="105213"/>
                </a:lnTo>
                <a:lnTo>
                  <a:pt x="80136" y="140016"/>
                </a:lnTo>
                <a:lnTo>
                  <a:pt x="56890" y="178711"/>
                </a:lnTo>
                <a:lnTo>
                  <a:pt x="37203" y="220908"/>
                </a:lnTo>
                <a:lnTo>
                  <a:pt x="21373" y="266214"/>
                </a:lnTo>
                <a:lnTo>
                  <a:pt x="9697" y="314240"/>
                </a:lnTo>
                <a:lnTo>
                  <a:pt x="2473" y="364596"/>
                </a:lnTo>
                <a:lnTo>
                  <a:pt x="0" y="416888"/>
                </a:lnTo>
                <a:lnTo>
                  <a:pt x="35286" y="380955"/>
                </a:lnTo>
                <a:lnTo>
                  <a:pt x="72335" y="349812"/>
                </a:lnTo>
                <a:lnTo>
                  <a:pt x="110893" y="323460"/>
                </a:lnTo>
                <a:lnTo>
                  <a:pt x="150711" y="301900"/>
                </a:lnTo>
                <a:lnTo>
                  <a:pt x="191534" y="285130"/>
                </a:lnTo>
                <a:lnTo>
                  <a:pt x="233113" y="273152"/>
                </a:lnTo>
                <a:lnTo>
                  <a:pt x="275194" y="265965"/>
                </a:lnTo>
                <a:lnTo>
                  <a:pt x="317528" y="263570"/>
                </a:lnTo>
                <a:lnTo>
                  <a:pt x="612759" y="263570"/>
                </a:lnTo>
                <a:lnTo>
                  <a:pt x="597853" y="220908"/>
                </a:lnTo>
                <a:lnTo>
                  <a:pt x="578166" y="178711"/>
                </a:lnTo>
                <a:lnTo>
                  <a:pt x="554919" y="140016"/>
                </a:lnTo>
                <a:lnTo>
                  <a:pt x="528411" y="105213"/>
                </a:lnTo>
                <a:lnTo>
                  <a:pt x="498939" y="74692"/>
                </a:lnTo>
                <a:lnTo>
                  <a:pt x="466800" y="48845"/>
                </a:lnTo>
                <a:lnTo>
                  <a:pt x="432291" y="28061"/>
                </a:lnTo>
                <a:lnTo>
                  <a:pt x="395711" y="12732"/>
                </a:lnTo>
                <a:lnTo>
                  <a:pt x="357358" y="3248"/>
                </a:lnTo>
                <a:lnTo>
                  <a:pt x="317527"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52" name="Rechteck: abgerundete Ecken 51">
            <a:extLst>
              <a:ext uri="{FF2B5EF4-FFF2-40B4-BE49-F238E27FC236}">
                <a16:creationId xmlns:a16="http://schemas.microsoft.com/office/drawing/2014/main" xmlns="" id="{2B0851B0-128F-49ED-AF63-540242449828}"/>
              </a:ext>
            </a:extLst>
          </p:cNvPr>
          <p:cNvSpPr/>
          <p:nvPr/>
        </p:nvSpPr>
        <p:spPr>
          <a:xfrm>
            <a:off x="6653961" y="1889212"/>
            <a:ext cx="2094184" cy="1081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Las ventas en la tienda web son escasas</a:t>
            </a:r>
          </a:p>
        </p:txBody>
      </p:sp>
      <p:sp>
        <p:nvSpPr>
          <p:cNvPr id="53" name="Rechteck: abgerundete Ecken 52">
            <a:extLst>
              <a:ext uri="{FF2B5EF4-FFF2-40B4-BE49-F238E27FC236}">
                <a16:creationId xmlns:a16="http://schemas.microsoft.com/office/drawing/2014/main" xmlns="" id="{C82290F7-C9B7-4877-AA45-BFABA7D0A72B}"/>
              </a:ext>
            </a:extLst>
          </p:cNvPr>
          <p:cNvSpPr/>
          <p:nvPr/>
        </p:nvSpPr>
        <p:spPr>
          <a:xfrm>
            <a:off x="3851375" y="3561317"/>
            <a:ext cx="1597441" cy="5481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Falta de bienes</a:t>
            </a:r>
          </a:p>
        </p:txBody>
      </p:sp>
      <p:sp>
        <p:nvSpPr>
          <p:cNvPr id="54" name="Rechteck: abgerundete Ecken 53">
            <a:extLst>
              <a:ext uri="{FF2B5EF4-FFF2-40B4-BE49-F238E27FC236}">
                <a16:creationId xmlns:a16="http://schemas.microsoft.com/office/drawing/2014/main" xmlns="" id="{E64BB811-2FFF-4EB3-A6CC-2DDF72056C73}"/>
              </a:ext>
            </a:extLst>
          </p:cNvPr>
          <p:cNvSpPr/>
          <p:nvPr/>
        </p:nvSpPr>
        <p:spPr>
          <a:xfrm>
            <a:off x="6902332" y="3601595"/>
            <a:ext cx="1597441" cy="5019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La gente no compra</a:t>
            </a:r>
          </a:p>
        </p:txBody>
      </p:sp>
      <p:sp>
        <p:nvSpPr>
          <p:cNvPr id="55" name="Rechteck: abgerundete Ecken 54">
            <a:extLst>
              <a:ext uri="{FF2B5EF4-FFF2-40B4-BE49-F238E27FC236}">
                <a16:creationId xmlns:a16="http://schemas.microsoft.com/office/drawing/2014/main" xmlns="" id="{7EB6A481-80B4-4EF9-A3AD-BF8C0CA543B9}"/>
              </a:ext>
            </a:extLst>
          </p:cNvPr>
          <p:cNvSpPr/>
          <p:nvPr/>
        </p:nvSpPr>
        <p:spPr>
          <a:xfrm>
            <a:off x="9953289" y="3561317"/>
            <a:ext cx="1597441" cy="5362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La tienda tiene problemas técnicos</a:t>
            </a:r>
          </a:p>
        </p:txBody>
      </p:sp>
      <p:cxnSp>
        <p:nvCxnSpPr>
          <p:cNvPr id="57" name="Verbinder: gewinkelt 56">
            <a:extLst>
              <a:ext uri="{FF2B5EF4-FFF2-40B4-BE49-F238E27FC236}">
                <a16:creationId xmlns:a16="http://schemas.microsoft.com/office/drawing/2014/main" xmlns="" id="{BEE97A92-C73F-431F-A319-EC1FA41D9CBF}"/>
              </a:ext>
            </a:extLst>
          </p:cNvPr>
          <p:cNvCxnSpPr>
            <a:cxnSpLocks/>
            <a:stCxn id="52" idx="2"/>
            <a:endCxn id="53" idx="0"/>
          </p:cNvCxnSpPr>
          <p:nvPr/>
        </p:nvCxnSpPr>
        <p:spPr>
          <a:xfrm rot="5400000">
            <a:off x="5880353" y="1740616"/>
            <a:ext cx="590445" cy="30509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Verbinder: gewinkelt 57">
            <a:extLst>
              <a:ext uri="{FF2B5EF4-FFF2-40B4-BE49-F238E27FC236}">
                <a16:creationId xmlns:a16="http://schemas.microsoft.com/office/drawing/2014/main" xmlns="" id="{7288CF78-B767-40C5-A540-5734995C8FD2}"/>
              </a:ext>
            </a:extLst>
          </p:cNvPr>
          <p:cNvCxnSpPr>
            <a:cxnSpLocks/>
            <a:stCxn id="52" idx="2"/>
            <a:endCxn id="54" idx="0"/>
          </p:cNvCxnSpPr>
          <p:nvPr/>
        </p:nvCxnSpPr>
        <p:spPr>
          <a:xfrm rot="5400000">
            <a:off x="7385692" y="3286233"/>
            <a:ext cx="630723"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Verbinder: gewinkelt 60">
            <a:extLst>
              <a:ext uri="{FF2B5EF4-FFF2-40B4-BE49-F238E27FC236}">
                <a16:creationId xmlns:a16="http://schemas.microsoft.com/office/drawing/2014/main" xmlns="" id="{7FA5E1BD-7459-4882-9927-76070C05E7B5}"/>
              </a:ext>
            </a:extLst>
          </p:cNvPr>
          <p:cNvCxnSpPr>
            <a:cxnSpLocks/>
            <a:stCxn id="52" idx="2"/>
            <a:endCxn id="55" idx="0"/>
          </p:cNvCxnSpPr>
          <p:nvPr/>
        </p:nvCxnSpPr>
        <p:spPr>
          <a:xfrm rot="16200000" flipH="1">
            <a:off x="8931309" y="1740615"/>
            <a:ext cx="590445" cy="30509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hteck: abgerundete Ecken 63">
            <a:extLst>
              <a:ext uri="{FF2B5EF4-FFF2-40B4-BE49-F238E27FC236}">
                <a16:creationId xmlns:a16="http://schemas.microsoft.com/office/drawing/2014/main" xmlns="" id="{81E44FF2-39AA-4E9C-AEEF-960A2DD5A682}"/>
              </a:ext>
            </a:extLst>
          </p:cNvPr>
          <p:cNvSpPr/>
          <p:nvPr/>
        </p:nvSpPr>
        <p:spPr>
          <a:xfrm>
            <a:off x="3480984" y="4721698"/>
            <a:ext cx="1116316" cy="8779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00" dirty="0">
                <a:solidFill>
                  <a:srgbClr val="245473"/>
                </a:solidFill>
              </a:rPr>
              <a:t>Bajo inventario / no hay suficientes existencias</a:t>
            </a:r>
          </a:p>
        </p:txBody>
      </p:sp>
      <p:sp>
        <p:nvSpPr>
          <p:cNvPr id="65" name="Rechteck: abgerundete Ecken 64">
            <a:extLst>
              <a:ext uri="{FF2B5EF4-FFF2-40B4-BE49-F238E27FC236}">
                <a16:creationId xmlns:a16="http://schemas.microsoft.com/office/drawing/2014/main" xmlns="" id="{027379FF-1B3C-4A95-8DCB-BBE6CCAE93C4}"/>
              </a:ext>
            </a:extLst>
          </p:cNvPr>
          <p:cNvSpPr/>
          <p:nvPr/>
        </p:nvSpPr>
        <p:spPr>
          <a:xfrm>
            <a:off x="4683368" y="4726379"/>
            <a:ext cx="1075355" cy="8779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00" dirty="0">
                <a:solidFill>
                  <a:srgbClr val="245473"/>
                </a:solidFill>
              </a:rPr>
              <a:t>La disponibilidad del producto es baja</a:t>
            </a:r>
          </a:p>
        </p:txBody>
      </p:sp>
      <p:cxnSp>
        <p:nvCxnSpPr>
          <p:cNvPr id="66" name="Verbinder: gewinkelt 65">
            <a:extLst>
              <a:ext uri="{FF2B5EF4-FFF2-40B4-BE49-F238E27FC236}">
                <a16:creationId xmlns:a16="http://schemas.microsoft.com/office/drawing/2014/main" xmlns="" id="{FC644315-AED9-469D-AB52-1149A2672684}"/>
              </a:ext>
            </a:extLst>
          </p:cNvPr>
          <p:cNvCxnSpPr>
            <a:cxnSpLocks/>
            <a:stCxn id="53" idx="2"/>
            <a:endCxn id="64" idx="0"/>
          </p:cNvCxnSpPr>
          <p:nvPr/>
        </p:nvCxnSpPr>
        <p:spPr>
          <a:xfrm rot="5400000">
            <a:off x="4038503" y="4110104"/>
            <a:ext cx="612233" cy="61095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Verbinder: gewinkelt 68">
            <a:extLst>
              <a:ext uri="{FF2B5EF4-FFF2-40B4-BE49-F238E27FC236}">
                <a16:creationId xmlns:a16="http://schemas.microsoft.com/office/drawing/2014/main" xmlns="" id="{9DFD8E6C-58CA-45AF-806E-06B8D2215645}"/>
              </a:ext>
            </a:extLst>
          </p:cNvPr>
          <p:cNvCxnSpPr>
            <a:cxnSpLocks/>
            <a:stCxn id="53" idx="2"/>
            <a:endCxn id="65" idx="0"/>
          </p:cNvCxnSpPr>
          <p:nvPr/>
        </p:nvCxnSpPr>
        <p:spPr>
          <a:xfrm rot="16200000" flipH="1">
            <a:off x="4627114" y="4132447"/>
            <a:ext cx="616914" cy="5709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bject 18">
            <a:extLst>
              <a:ext uri="{FF2B5EF4-FFF2-40B4-BE49-F238E27FC236}">
                <a16:creationId xmlns:a16="http://schemas.microsoft.com/office/drawing/2014/main" xmlns="" id="{4BA7BD23-E923-438A-BCF2-9258720C4FDB}"/>
              </a:ext>
            </a:extLst>
          </p:cNvPr>
          <p:cNvSpPr/>
          <p:nvPr/>
        </p:nvSpPr>
        <p:spPr>
          <a:xfrm>
            <a:off x="4332279" y="4223385"/>
            <a:ext cx="635635" cy="417195"/>
          </a:xfrm>
          <a:custGeom>
            <a:avLst/>
            <a:gdLst/>
            <a:ahLst/>
            <a:cxnLst/>
            <a:rect l="l" t="t" r="r" b="b"/>
            <a:pathLst>
              <a:path w="635635" h="417195">
                <a:moveTo>
                  <a:pt x="612759" y="263570"/>
                </a:moveTo>
                <a:lnTo>
                  <a:pt x="317528" y="263570"/>
                </a:lnTo>
                <a:lnTo>
                  <a:pt x="359861" y="265965"/>
                </a:lnTo>
                <a:lnTo>
                  <a:pt x="401943" y="273152"/>
                </a:lnTo>
                <a:lnTo>
                  <a:pt x="443521" y="285130"/>
                </a:lnTo>
                <a:lnTo>
                  <a:pt x="484345" y="301900"/>
                </a:lnTo>
                <a:lnTo>
                  <a:pt x="524162" y="323460"/>
                </a:lnTo>
                <a:lnTo>
                  <a:pt x="562721" y="349812"/>
                </a:lnTo>
                <a:lnTo>
                  <a:pt x="599769" y="380955"/>
                </a:lnTo>
                <a:lnTo>
                  <a:pt x="635057" y="416890"/>
                </a:lnTo>
                <a:lnTo>
                  <a:pt x="632583" y="364596"/>
                </a:lnTo>
                <a:lnTo>
                  <a:pt x="625359" y="314240"/>
                </a:lnTo>
                <a:lnTo>
                  <a:pt x="613683" y="266214"/>
                </a:lnTo>
                <a:lnTo>
                  <a:pt x="612759" y="263570"/>
                </a:lnTo>
                <a:close/>
              </a:path>
              <a:path w="635635" h="417195">
                <a:moveTo>
                  <a:pt x="317527" y="0"/>
                </a:moveTo>
                <a:lnTo>
                  <a:pt x="277697" y="3248"/>
                </a:lnTo>
                <a:lnTo>
                  <a:pt x="239344" y="12732"/>
                </a:lnTo>
                <a:lnTo>
                  <a:pt x="202764" y="28061"/>
                </a:lnTo>
                <a:lnTo>
                  <a:pt x="168256" y="48845"/>
                </a:lnTo>
                <a:lnTo>
                  <a:pt x="136117" y="74692"/>
                </a:lnTo>
                <a:lnTo>
                  <a:pt x="106645" y="105213"/>
                </a:lnTo>
                <a:lnTo>
                  <a:pt x="80136" y="140016"/>
                </a:lnTo>
                <a:lnTo>
                  <a:pt x="56890" y="178711"/>
                </a:lnTo>
                <a:lnTo>
                  <a:pt x="37203" y="220908"/>
                </a:lnTo>
                <a:lnTo>
                  <a:pt x="21373" y="266214"/>
                </a:lnTo>
                <a:lnTo>
                  <a:pt x="9697" y="314240"/>
                </a:lnTo>
                <a:lnTo>
                  <a:pt x="2473" y="364596"/>
                </a:lnTo>
                <a:lnTo>
                  <a:pt x="0" y="416888"/>
                </a:lnTo>
                <a:lnTo>
                  <a:pt x="35286" y="380955"/>
                </a:lnTo>
                <a:lnTo>
                  <a:pt x="72335" y="349812"/>
                </a:lnTo>
                <a:lnTo>
                  <a:pt x="110893" y="323460"/>
                </a:lnTo>
                <a:lnTo>
                  <a:pt x="150711" y="301900"/>
                </a:lnTo>
                <a:lnTo>
                  <a:pt x="191534" y="285130"/>
                </a:lnTo>
                <a:lnTo>
                  <a:pt x="233113" y="273152"/>
                </a:lnTo>
                <a:lnTo>
                  <a:pt x="275194" y="265965"/>
                </a:lnTo>
                <a:lnTo>
                  <a:pt x="317528" y="263570"/>
                </a:lnTo>
                <a:lnTo>
                  <a:pt x="612759" y="263570"/>
                </a:lnTo>
                <a:lnTo>
                  <a:pt x="597853" y="220908"/>
                </a:lnTo>
                <a:lnTo>
                  <a:pt x="578166" y="178711"/>
                </a:lnTo>
                <a:lnTo>
                  <a:pt x="554919" y="140016"/>
                </a:lnTo>
                <a:lnTo>
                  <a:pt x="528411" y="105213"/>
                </a:lnTo>
                <a:lnTo>
                  <a:pt x="498939" y="74692"/>
                </a:lnTo>
                <a:lnTo>
                  <a:pt x="466800" y="48845"/>
                </a:lnTo>
                <a:lnTo>
                  <a:pt x="432291" y="28061"/>
                </a:lnTo>
                <a:lnTo>
                  <a:pt x="395711" y="12732"/>
                </a:lnTo>
                <a:lnTo>
                  <a:pt x="357358" y="3248"/>
                </a:lnTo>
                <a:lnTo>
                  <a:pt x="317527"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73" name="Rechteck: abgerundete Ecken 72">
            <a:extLst>
              <a:ext uri="{FF2B5EF4-FFF2-40B4-BE49-F238E27FC236}">
                <a16:creationId xmlns:a16="http://schemas.microsoft.com/office/drawing/2014/main" xmlns="" id="{B42F69B6-50F3-441C-9F22-978E1E52EF22}"/>
              </a:ext>
            </a:extLst>
          </p:cNvPr>
          <p:cNvSpPr/>
          <p:nvPr/>
        </p:nvSpPr>
        <p:spPr>
          <a:xfrm>
            <a:off x="6024747" y="4726379"/>
            <a:ext cx="1075355" cy="8779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00" dirty="0">
                <a:solidFill>
                  <a:srgbClr val="245473"/>
                </a:solidFill>
              </a:rPr>
              <a:t>La economía frena las ventas en todas partes</a:t>
            </a:r>
          </a:p>
        </p:txBody>
      </p:sp>
      <p:sp>
        <p:nvSpPr>
          <p:cNvPr id="82" name="Rechteck: abgerundete Ecken 81">
            <a:extLst>
              <a:ext uri="{FF2B5EF4-FFF2-40B4-BE49-F238E27FC236}">
                <a16:creationId xmlns:a16="http://schemas.microsoft.com/office/drawing/2014/main" xmlns="" id="{75589267-57A1-4073-A3AF-39C4F66E7AB7}"/>
              </a:ext>
            </a:extLst>
          </p:cNvPr>
          <p:cNvSpPr/>
          <p:nvPr/>
        </p:nvSpPr>
        <p:spPr>
          <a:xfrm>
            <a:off x="7145241" y="4726379"/>
            <a:ext cx="1075355" cy="8779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00" dirty="0">
                <a:solidFill>
                  <a:srgbClr val="245473"/>
                </a:solidFill>
              </a:rPr>
              <a:t>El precio es demasiado alto</a:t>
            </a:r>
          </a:p>
        </p:txBody>
      </p:sp>
      <p:sp>
        <p:nvSpPr>
          <p:cNvPr id="83" name="Rechteck: abgerundete Ecken 82">
            <a:extLst>
              <a:ext uri="{FF2B5EF4-FFF2-40B4-BE49-F238E27FC236}">
                <a16:creationId xmlns:a16="http://schemas.microsoft.com/office/drawing/2014/main" xmlns="" id="{EB681A75-0E10-4C18-BD30-A2FB389766ED}"/>
              </a:ext>
            </a:extLst>
          </p:cNvPr>
          <p:cNvSpPr/>
          <p:nvPr/>
        </p:nvSpPr>
        <p:spPr>
          <a:xfrm>
            <a:off x="8301359" y="4726379"/>
            <a:ext cx="1075355" cy="8779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00" dirty="0">
                <a:solidFill>
                  <a:srgbClr val="245473"/>
                </a:solidFill>
              </a:rPr>
              <a:t>Atracción del producto</a:t>
            </a:r>
          </a:p>
        </p:txBody>
      </p:sp>
      <p:cxnSp>
        <p:nvCxnSpPr>
          <p:cNvPr id="84" name="Verbinder: gewinkelt 83">
            <a:extLst>
              <a:ext uri="{FF2B5EF4-FFF2-40B4-BE49-F238E27FC236}">
                <a16:creationId xmlns:a16="http://schemas.microsoft.com/office/drawing/2014/main" xmlns="" id="{1C8A6E41-8E76-4A77-A41D-77620E6D08EA}"/>
              </a:ext>
            </a:extLst>
          </p:cNvPr>
          <p:cNvCxnSpPr>
            <a:cxnSpLocks/>
            <a:stCxn id="54" idx="2"/>
            <a:endCxn id="73" idx="0"/>
          </p:cNvCxnSpPr>
          <p:nvPr/>
        </p:nvCxnSpPr>
        <p:spPr>
          <a:xfrm rot="5400000">
            <a:off x="6820300" y="3845625"/>
            <a:ext cx="622879" cy="11386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Verbinder: gewinkelt 86">
            <a:extLst>
              <a:ext uri="{FF2B5EF4-FFF2-40B4-BE49-F238E27FC236}">
                <a16:creationId xmlns:a16="http://schemas.microsoft.com/office/drawing/2014/main" xmlns="" id="{6EEDFA97-FEDC-4011-BD15-B3A1EA7632CC}"/>
              </a:ext>
            </a:extLst>
          </p:cNvPr>
          <p:cNvCxnSpPr>
            <a:cxnSpLocks/>
            <a:stCxn id="54" idx="2"/>
            <a:endCxn id="82" idx="0"/>
          </p:cNvCxnSpPr>
          <p:nvPr/>
        </p:nvCxnSpPr>
        <p:spPr>
          <a:xfrm rot="5400000">
            <a:off x="7380547" y="4405872"/>
            <a:ext cx="622879" cy="181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Verbinder: gewinkelt 89">
            <a:extLst>
              <a:ext uri="{FF2B5EF4-FFF2-40B4-BE49-F238E27FC236}">
                <a16:creationId xmlns:a16="http://schemas.microsoft.com/office/drawing/2014/main" xmlns="" id="{D54BD2F0-42D5-465A-A16F-5F6D74D54118}"/>
              </a:ext>
            </a:extLst>
          </p:cNvPr>
          <p:cNvCxnSpPr>
            <a:cxnSpLocks/>
            <a:stCxn id="54" idx="2"/>
            <a:endCxn id="83" idx="0"/>
          </p:cNvCxnSpPr>
          <p:nvPr/>
        </p:nvCxnSpPr>
        <p:spPr>
          <a:xfrm rot="16200000" flipH="1">
            <a:off x="7958606" y="3845947"/>
            <a:ext cx="622879" cy="11379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Rechteck: abgerundete Ecken 93">
            <a:extLst>
              <a:ext uri="{FF2B5EF4-FFF2-40B4-BE49-F238E27FC236}">
                <a16:creationId xmlns:a16="http://schemas.microsoft.com/office/drawing/2014/main" xmlns="" id="{5E3A2A94-050A-42FC-820E-DFCF974D30E6}"/>
              </a:ext>
            </a:extLst>
          </p:cNvPr>
          <p:cNvSpPr/>
          <p:nvPr/>
        </p:nvSpPr>
        <p:spPr>
          <a:xfrm>
            <a:off x="9579169" y="4726380"/>
            <a:ext cx="1075355" cy="8779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00" dirty="0">
                <a:solidFill>
                  <a:srgbClr val="245473"/>
                </a:solidFill>
              </a:rPr>
              <a:t>Internet es lento</a:t>
            </a:r>
          </a:p>
        </p:txBody>
      </p:sp>
      <p:sp>
        <p:nvSpPr>
          <p:cNvPr id="95" name="Rechteck: abgerundete Ecken 94">
            <a:extLst>
              <a:ext uri="{FF2B5EF4-FFF2-40B4-BE49-F238E27FC236}">
                <a16:creationId xmlns:a16="http://schemas.microsoft.com/office/drawing/2014/main" xmlns="" id="{50D59C85-71C9-478A-9286-B28F0CD70516}"/>
              </a:ext>
            </a:extLst>
          </p:cNvPr>
          <p:cNvSpPr/>
          <p:nvPr/>
        </p:nvSpPr>
        <p:spPr>
          <a:xfrm>
            <a:off x="10740593" y="4726380"/>
            <a:ext cx="1075355" cy="87793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00" dirty="0">
                <a:solidFill>
                  <a:srgbClr val="245473"/>
                </a:solidFill>
              </a:rPr>
              <a:t>El software está anticuado</a:t>
            </a:r>
          </a:p>
        </p:txBody>
      </p:sp>
      <p:cxnSp>
        <p:nvCxnSpPr>
          <p:cNvPr id="96" name="Verbinder: gewinkelt 95">
            <a:extLst>
              <a:ext uri="{FF2B5EF4-FFF2-40B4-BE49-F238E27FC236}">
                <a16:creationId xmlns:a16="http://schemas.microsoft.com/office/drawing/2014/main" xmlns="" id="{576D4CC0-23C9-451E-AE7A-7C3A7C970CD1}"/>
              </a:ext>
            </a:extLst>
          </p:cNvPr>
          <p:cNvCxnSpPr>
            <a:cxnSpLocks/>
            <a:stCxn id="55" idx="2"/>
            <a:endCxn id="95" idx="0"/>
          </p:cNvCxnSpPr>
          <p:nvPr/>
        </p:nvCxnSpPr>
        <p:spPr>
          <a:xfrm rot="16200000" flipH="1">
            <a:off x="10700742" y="4148850"/>
            <a:ext cx="628797" cy="5262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Verbinder: gewinkelt 98">
            <a:extLst>
              <a:ext uri="{FF2B5EF4-FFF2-40B4-BE49-F238E27FC236}">
                <a16:creationId xmlns:a16="http://schemas.microsoft.com/office/drawing/2014/main" xmlns="" id="{12791F55-1AB4-46CB-A30A-3471D8F70B79}"/>
              </a:ext>
            </a:extLst>
          </p:cNvPr>
          <p:cNvCxnSpPr>
            <a:cxnSpLocks/>
            <a:stCxn id="55" idx="2"/>
            <a:endCxn id="94" idx="0"/>
          </p:cNvCxnSpPr>
          <p:nvPr/>
        </p:nvCxnSpPr>
        <p:spPr>
          <a:xfrm rot="5400000">
            <a:off x="10120031" y="4094400"/>
            <a:ext cx="628797" cy="6351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object 18">
            <a:extLst>
              <a:ext uri="{FF2B5EF4-FFF2-40B4-BE49-F238E27FC236}">
                <a16:creationId xmlns:a16="http://schemas.microsoft.com/office/drawing/2014/main" xmlns="" id="{E53CB956-23ED-409C-95BD-EA3F17E0E761}"/>
              </a:ext>
            </a:extLst>
          </p:cNvPr>
          <p:cNvSpPr/>
          <p:nvPr/>
        </p:nvSpPr>
        <p:spPr>
          <a:xfrm>
            <a:off x="7389585" y="4192040"/>
            <a:ext cx="635635" cy="417195"/>
          </a:xfrm>
          <a:custGeom>
            <a:avLst/>
            <a:gdLst/>
            <a:ahLst/>
            <a:cxnLst/>
            <a:rect l="l" t="t" r="r" b="b"/>
            <a:pathLst>
              <a:path w="635635" h="417195">
                <a:moveTo>
                  <a:pt x="612759" y="263570"/>
                </a:moveTo>
                <a:lnTo>
                  <a:pt x="317528" y="263570"/>
                </a:lnTo>
                <a:lnTo>
                  <a:pt x="359861" y="265965"/>
                </a:lnTo>
                <a:lnTo>
                  <a:pt x="401943" y="273152"/>
                </a:lnTo>
                <a:lnTo>
                  <a:pt x="443521" y="285130"/>
                </a:lnTo>
                <a:lnTo>
                  <a:pt x="484345" y="301900"/>
                </a:lnTo>
                <a:lnTo>
                  <a:pt x="524162" y="323460"/>
                </a:lnTo>
                <a:lnTo>
                  <a:pt x="562721" y="349812"/>
                </a:lnTo>
                <a:lnTo>
                  <a:pt x="599769" y="380955"/>
                </a:lnTo>
                <a:lnTo>
                  <a:pt x="635057" y="416890"/>
                </a:lnTo>
                <a:lnTo>
                  <a:pt x="632583" y="364596"/>
                </a:lnTo>
                <a:lnTo>
                  <a:pt x="625359" y="314240"/>
                </a:lnTo>
                <a:lnTo>
                  <a:pt x="613683" y="266214"/>
                </a:lnTo>
                <a:lnTo>
                  <a:pt x="612759" y="263570"/>
                </a:lnTo>
                <a:close/>
              </a:path>
              <a:path w="635635" h="417195">
                <a:moveTo>
                  <a:pt x="317527" y="0"/>
                </a:moveTo>
                <a:lnTo>
                  <a:pt x="277697" y="3248"/>
                </a:lnTo>
                <a:lnTo>
                  <a:pt x="239344" y="12732"/>
                </a:lnTo>
                <a:lnTo>
                  <a:pt x="202764" y="28061"/>
                </a:lnTo>
                <a:lnTo>
                  <a:pt x="168256" y="48845"/>
                </a:lnTo>
                <a:lnTo>
                  <a:pt x="136117" y="74692"/>
                </a:lnTo>
                <a:lnTo>
                  <a:pt x="106645" y="105213"/>
                </a:lnTo>
                <a:lnTo>
                  <a:pt x="80136" y="140016"/>
                </a:lnTo>
                <a:lnTo>
                  <a:pt x="56890" y="178711"/>
                </a:lnTo>
                <a:lnTo>
                  <a:pt x="37203" y="220908"/>
                </a:lnTo>
                <a:lnTo>
                  <a:pt x="21373" y="266214"/>
                </a:lnTo>
                <a:lnTo>
                  <a:pt x="9697" y="314240"/>
                </a:lnTo>
                <a:lnTo>
                  <a:pt x="2473" y="364596"/>
                </a:lnTo>
                <a:lnTo>
                  <a:pt x="0" y="416888"/>
                </a:lnTo>
                <a:lnTo>
                  <a:pt x="35286" y="380955"/>
                </a:lnTo>
                <a:lnTo>
                  <a:pt x="72335" y="349812"/>
                </a:lnTo>
                <a:lnTo>
                  <a:pt x="110893" y="323460"/>
                </a:lnTo>
                <a:lnTo>
                  <a:pt x="150711" y="301900"/>
                </a:lnTo>
                <a:lnTo>
                  <a:pt x="191534" y="285130"/>
                </a:lnTo>
                <a:lnTo>
                  <a:pt x="233113" y="273152"/>
                </a:lnTo>
                <a:lnTo>
                  <a:pt x="275194" y="265965"/>
                </a:lnTo>
                <a:lnTo>
                  <a:pt x="317528" y="263570"/>
                </a:lnTo>
                <a:lnTo>
                  <a:pt x="612759" y="263570"/>
                </a:lnTo>
                <a:lnTo>
                  <a:pt x="597853" y="220908"/>
                </a:lnTo>
                <a:lnTo>
                  <a:pt x="578166" y="178711"/>
                </a:lnTo>
                <a:lnTo>
                  <a:pt x="554919" y="140016"/>
                </a:lnTo>
                <a:lnTo>
                  <a:pt x="528411" y="105213"/>
                </a:lnTo>
                <a:lnTo>
                  <a:pt x="498939" y="74692"/>
                </a:lnTo>
                <a:lnTo>
                  <a:pt x="466800" y="48845"/>
                </a:lnTo>
                <a:lnTo>
                  <a:pt x="432291" y="28061"/>
                </a:lnTo>
                <a:lnTo>
                  <a:pt x="395711" y="12732"/>
                </a:lnTo>
                <a:lnTo>
                  <a:pt x="357358" y="3248"/>
                </a:lnTo>
                <a:lnTo>
                  <a:pt x="317527" y="0"/>
                </a:lnTo>
                <a:close/>
              </a:path>
            </a:pathLst>
          </a:custGeom>
          <a:solidFill>
            <a:schemeClr val="accent1"/>
          </a:solidFill>
          <a:ln>
            <a:solidFill>
              <a:schemeClr val="accent1"/>
            </a:solidFill>
          </a:ln>
        </p:spPr>
        <p:txBody>
          <a:bodyPr wrap="square" lIns="0" tIns="0" rIns="0" bIns="0" rtlCol="0"/>
          <a:lstStyle/>
          <a:p>
            <a:endParaRPr lang="en-GB" dirty="0"/>
          </a:p>
        </p:txBody>
      </p:sp>
      <p:sp>
        <p:nvSpPr>
          <p:cNvPr id="103" name="object 18">
            <a:extLst>
              <a:ext uri="{FF2B5EF4-FFF2-40B4-BE49-F238E27FC236}">
                <a16:creationId xmlns:a16="http://schemas.microsoft.com/office/drawing/2014/main" xmlns="" id="{3F993946-0930-4328-81B1-5ED173B4C674}"/>
              </a:ext>
            </a:extLst>
          </p:cNvPr>
          <p:cNvSpPr/>
          <p:nvPr/>
        </p:nvSpPr>
        <p:spPr>
          <a:xfrm>
            <a:off x="10443662" y="4192040"/>
            <a:ext cx="635635" cy="417195"/>
          </a:xfrm>
          <a:custGeom>
            <a:avLst/>
            <a:gdLst/>
            <a:ahLst/>
            <a:cxnLst/>
            <a:rect l="l" t="t" r="r" b="b"/>
            <a:pathLst>
              <a:path w="635635" h="417195">
                <a:moveTo>
                  <a:pt x="612759" y="263570"/>
                </a:moveTo>
                <a:lnTo>
                  <a:pt x="317528" y="263570"/>
                </a:lnTo>
                <a:lnTo>
                  <a:pt x="359861" y="265965"/>
                </a:lnTo>
                <a:lnTo>
                  <a:pt x="401943" y="273152"/>
                </a:lnTo>
                <a:lnTo>
                  <a:pt x="443521" y="285130"/>
                </a:lnTo>
                <a:lnTo>
                  <a:pt x="484345" y="301900"/>
                </a:lnTo>
                <a:lnTo>
                  <a:pt x="524162" y="323460"/>
                </a:lnTo>
                <a:lnTo>
                  <a:pt x="562721" y="349812"/>
                </a:lnTo>
                <a:lnTo>
                  <a:pt x="599769" y="380955"/>
                </a:lnTo>
                <a:lnTo>
                  <a:pt x="635057" y="416890"/>
                </a:lnTo>
                <a:lnTo>
                  <a:pt x="632583" y="364596"/>
                </a:lnTo>
                <a:lnTo>
                  <a:pt x="625359" y="314240"/>
                </a:lnTo>
                <a:lnTo>
                  <a:pt x="613683" y="266214"/>
                </a:lnTo>
                <a:lnTo>
                  <a:pt x="612759" y="263570"/>
                </a:lnTo>
                <a:close/>
              </a:path>
              <a:path w="635635" h="417195">
                <a:moveTo>
                  <a:pt x="317527" y="0"/>
                </a:moveTo>
                <a:lnTo>
                  <a:pt x="277697" y="3248"/>
                </a:lnTo>
                <a:lnTo>
                  <a:pt x="239344" y="12732"/>
                </a:lnTo>
                <a:lnTo>
                  <a:pt x="202764" y="28061"/>
                </a:lnTo>
                <a:lnTo>
                  <a:pt x="168256" y="48845"/>
                </a:lnTo>
                <a:lnTo>
                  <a:pt x="136117" y="74692"/>
                </a:lnTo>
                <a:lnTo>
                  <a:pt x="106645" y="105213"/>
                </a:lnTo>
                <a:lnTo>
                  <a:pt x="80136" y="140016"/>
                </a:lnTo>
                <a:lnTo>
                  <a:pt x="56890" y="178711"/>
                </a:lnTo>
                <a:lnTo>
                  <a:pt x="37203" y="220908"/>
                </a:lnTo>
                <a:lnTo>
                  <a:pt x="21373" y="266214"/>
                </a:lnTo>
                <a:lnTo>
                  <a:pt x="9697" y="314240"/>
                </a:lnTo>
                <a:lnTo>
                  <a:pt x="2473" y="364596"/>
                </a:lnTo>
                <a:lnTo>
                  <a:pt x="0" y="416888"/>
                </a:lnTo>
                <a:lnTo>
                  <a:pt x="35286" y="380955"/>
                </a:lnTo>
                <a:lnTo>
                  <a:pt x="72335" y="349812"/>
                </a:lnTo>
                <a:lnTo>
                  <a:pt x="110893" y="323460"/>
                </a:lnTo>
                <a:lnTo>
                  <a:pt x="150711" y="301900"/>
                </a:lnTo>
                <a:lnTo>
                  <a:pt x="191534" y="285130"/>
                </a:lnTo>
                <a:lnTo>
                  <a:pt x="233113" y="273152"/>
                </a:lnTo>
                <a:lnTo>
                  <a:pt x="275194" y="265965"/>
                </a:lnTo>
                <a:lnTo>
                  <a:pt x="317528" y="263570"/>
                </a:lnTo>
                <a:lnTo>
                  <a:pt x="612759" y="263570"/>
                </a:lnTo>
                <a:lnTo>
                  <a:pt x="597853" y="220908"/>
                </a:lnTo>
                <a:lnTo>
                  <a:pt x="578166" y="178711"/>
                </a:lnTo>
                <a:lnTo>
                  <a:pt x="554919" y="140016"/>
                </a:lnTo>
                <a:lnTo>
                  <a:pt x="528411" y="105213"/>
                </a:lnTo>
                <a:lnTo>
                  <a:pt x="498939" y="74692"/>
                </a:lnTo>
                <a:lnTo>
                  <a:pt x="466800" y="48845"/>
                </a:lnTo>
                <a:lnTo>
                  <a:pt x="432291" y="28061"/>
                </a:lnTo>
                <a:lnTo>
                  <a:pt x="395711" y="12732"/>
                </a:lnTo>
                <a:lnTo>
                  <a:pt x="357358" y="3248"/>
                </a:lnTo>
                <a:lnTo>
                  <a:pt x="317527" y="0"/>
                </a:lnTo>
                <a:close/>
              </a:path>
            </a:pathLst>
          </a:custGeom>
          <a:solidFill>
            <a:schemeClr val="accent1"/>
          </a:solidFill>
          <a:ln>
            <a:solidFill>
              <a:schemeClr val="accent1"/>
            </a:solidFill>
          </a:ln>
        </p:spPr>
        <p:txBody>
          <a:bodyPr wrap="square" lIns="0" tIns="0" rIns="0" bIns="0" rtlCol="0"/>
          <a:lstStyle/>
          <a:p>
            <a:endParaRPr lang="en-GB" dirty="0"/>
          </a:p>
        </p:txBody>
      </p:sp>
      <p:cxnSp>
        <p:nvCxnSpPr>
          <p:cNvPr id="112" name="Gerader Verbinder 111">
            <a:extLst>
              <a:ext uri="{FF2B5EF4-FFF2-40B4-BE49-F238E27FC236}">
                <a16:creationId xmlns:a16="http://schemas.microsoft.com/office/drawing/2014/main" xmlns="" id="{7A4B8A32-EE5F-4B45-B0D6-DBB57EC24E5E}"/>
              </a:ext>
            </a:extLst>
          </p:cNvPr>
          <p:cNvCxnSpPr>
            <a:cxnSpLocks/>
            <a:stCxn id="64" idx="2"/>
          </p:cNvCxnSpPr>
          <p:nvPr/>
        </p:nvCxnSpPr>
        <p:spPr>
          <a:xfrm>
            <a:off x="4039142" y="5599637"/>
            <a:ext cx="32265" cy="7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xmlns="" id="{73533963-EB90-4A68-92E3-C58A61CDEE7D}"/>
              </a:ext>
            </a:extLst>
          </p:cNvPr>
          <p:cNvCxnSpPr>
            <a:cxnSpLocks/>
            <a:stCxn id="65" idx="2"/>
          </p:cNvCxnSpPr>
          <p:nvPr/>
        </p:nvCxnSpPr>
        <p:spPr>
          <a:xfrm>
            <a:off x="5221046" y="5604318"/>
            <a:ext cx="10297" cy="67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xmlns="" id="{789AB980-03B9-43E6-9F5C-A0F281FE1BF9}"/>
              </a:ext>
            </a:extLst>
          </p:cNvPr>
          <p:cNvCxnSpPr>
            <a:cxnSpLocks/>
            <a:stCxn id="73" idx="2"/>
          </p:cNvCxnSpPr>
          <p:nvPr/>
        </p:nvCxnSpPr>
        <p:spPr>
          <a:xfrm>
            <a:off x="6562425" y="5604318"/>
            <a:ext cx="11785" cy="73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xmlns="" id="{458ED7BC-F6B9-4979-94F4-54D63745EB42}"/>
              </a:ext>
            </a:extLst>
          </p:cNvPr>
          <p:cNvCxnSpPr>
            <a:cxnSpLocks/>
            <a:stCxn id="82" idx="2"/>
          </p:cNvCxnSpPr>
          <p:nvPr/>
        </p:nvCxnSpPr>
        <p:spPr>
          <a:xfrm>
            <a:off x="7682919" y="5604318"/>
            <a:ext cx="11785" cy="14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xmlns="" id="{73C650BE-2E1E-492A-9B25-CB62124854DA}"/>
              </a:ext>
            </a:extLst>
          </p:cNvPr>
          <p:cNvCxnSpPr>
            <a:cxnSpLocks/>
            <a:stCxn id="83" idx="2"/>
          </p:cNvCxnSpPr>
          <p:nvPr/>
        </p:nvCxnSpPr>
        <p:spPr>
          <a:xfrm>
            <a:off x="8839037" y="5604318"/>
            <a:ext cx="11785" cy="1565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xmlns="" id="{2A322BCE-7695-43D5-93A0-2E6F9A6720E7}"/>
              </a:ext>
            </a:extLst>
          </p:cNvPr>
          <p:cNvCxnSpPr>
            <a:cxnSpLocks/>
            <a:stCxn id="94" idx="2"/>
          </p:cNvCxnSpPr>
          <p:nvPr/>
        </p:nvCxnSpPr>
        <p:spPr>
          <a:xfrm>
            <a:off x="10116847" y="5604319"/>
            <a:ext cx="11785" cy="156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xmlns="" id="{C9284D3F-D210-42AF-A4F7-A4B39EE93576}"/>
              </a:ext>
            </a:extLst>
          </p:cNvPr>
          <p:cNvCxnSpPr>
            <a:cxnSpLocks/>
            <a:stCxn id="95" idx="2"/>
          </p:cNvCxnSpPr>
          <p:nvPr/>
        </p:nvCxnSpPr>
        <p:spPr>
          <a:xfrm>
            <a:off x="11278271" y="5604319"/>
            <a:ext cx="11785" cy="234565"/>
          </a:xfrm>
          <a:prstGeom prst="line">
            <a:avLst/>
          </a:prstGeom>
        </p:spPr>
        <p:style>
          <a:lnRef idx="1">
            <a:schemeClr val="accent1"/>
          </a:lnRef>
          <a:fillRef idx="0">
            <a:schemeClr val="accent1"/>
          </a:fillRef>
          <a:effectRef idx="0">
            <a:schemeClr val="accent1"/>
          </a:effectRef>
          <a:fontRef idx="minor">
            <a:schemeClr val="tx1"/>
          </a:fontRef>
        </p:style>
      </p:cxnSp>
      <p:sp>
        <p:nvSpPr>
          <p:cNvPr id="104" name="object 10">
            <a:extLst>
              <a:ext uri="{FF2B5EF4-FFF2-40B4-BE49-F238E27FC236}">
                <a16:creationId xmlns:a16="http://schemas.microsoft.com/office/drawing/2014/main" xmlns="" id="{68BE89CD-A565-46F3-B0BC-76A8D9161685}"/>
              </a:ext>
            </a:extLst>
          </p:cNvPr>
          <p:cNvSpPr/>
          <p:nvPr/>
        </p:nvSpPr>
        <p:spPr>
          <a:xfrm>
            <a:off x="3827702" y="5659231"/>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rgbClr val="E53292"/>
          </a:solidFill>
          <a:ln>
            <a:solidFill>
              <a:schemeClr val="accent1"/>
            </a:solidFill>
          </a:ln>
        </p:spPr>
        <p:txBody>
          <a:bodyPr wrap="square" lIns="0" tIns="0" rIns="0" bIns="0" rtlCol="0"/>
          <a:lstStyle/>
          <a:p>
            <a:endParaRPr lang="en-GB" dirty="0"/>
          </a:p>
        </p:txBody>
      </p:sp>
      <p:sp>
        <p:nvSpPr>
          <p:cNvPr id="105" name="object 10">
            <a:extLst>
              <a:ext uri="{FF2B5EF4-FFF2-40B4-BE49-F238E27FC236}">
                <a16:creationId xmlns:a16="http://schemas.microsoft.com/office/drawing/2014/main" xmlns="" id="{4B647F6B-FD50-4D57-ADAE-5D7C75050CAA}"/>
              </a:ext>
            </a:extLst>
          </p:cNvPr>
          <p:cNvSpPr/>
          <p:nvPr/>
        </p:nvSpPr>
        <p:spPr>
          <a:xfrm>
            <a:off x="4982420" y="5676644"/>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rgbClr val="E53292"/>
          </a:solidFill>
          <a:ln>
            <a:solidFill>
              <a:schemeClr val="accent1"/>
            </a:solidFill>
          </a:ln>
        </p:spPr>
        <p:txBody>
          <a:bodyPr wrap="square" lIns="0" tIns="0" rIns="0" bIns="0" rtlCol="0"/>
          <a:lstStyle/>
          <a:p>
            <a:endParaRPr lang="en-GB" dirty="0"/>
          </a:p>
        </p:txBody>
      </p:sp>
      <p:sp>
        <p:nvSpPr>
          <p:cNvPr id="106" name="object 10">
            <a:extLst>
              <a:ext uri="{FF2B5EF4-FFF2-40B4-BE49-F238E27FC236}">
                <a16:creationId xmlns:a16="http://schemas.microsoft.com/office/drawing/2014/main" xmlns="" id="{32707D57-6F56-431C-8A0E-46F675ED4342}"/>
              </a:ext>
            </a:extLst>
          </p:cNvPr>
          <p:cNvSpPr/>
          <p:nvPr/>
        </p:nvSpPr>
        <p:spPr>
          <a:xfrm>
            <a:off x="6400456" y="5676643"/>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rgbClr val="E53292"/>
          </a:solidFill>
          <a:ln>
            <a:solidFill>
              <a:schemeClr val="accent1"/>
            </a:solidFill>
          </a:ln>
        </p:spPr>
        <p:txBody>
          <a:bodyPr wrap="square" lIns="0" tIns="0" rIns="0" bIns="0" rtlCol="0"/>
          <a:lstStyle/>
          <a:p>
            <a:endParaRPr lang="en-GB" dirty="0"/>
          </a:p>
        </p:txBody>
      </p:sp>
      <p:sp>
        <p:nvSpPr>
          <p:cNvPr id="107" name="object 10">
            <a:extLst>
              <a:ext uri="{FF2B5EF4-FFF2-40B4-BE49-F238E27FC236}">
                <a16:creationId xmlns:a16="http://schemas.microsoft.com/office/drawing/2014/main" xmlns="" id="{CA5CA94C-65DE-4425-84C5-750AE63EA889}"/>
              </a:ext>
            </a:extLst>
          </p:cNvPr>
          <p:cNvSpPr/>
          <p:nvPr/>
        </p:nvSpPr>
        <p:spPr>
          <a:xfrm>
            <a:off x="7448641" y="5676642"/>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rgbClr val="E53292"/>
          </a:solidFill>
          <a:ln>
            <a:solidFill>
              <a:schemeClr val="accent1"/>
            </a:solidFill>
          </a:ln>
        </p:spPr>
        <p:txBody>
          <a:bodyPr wrap="square" lIns="0" tIns="0" rIns="0" bIns="0" rtlCol="0"/>
          <a:lstStyle/>
          <a:p>
            <a:endParaRPr lang="en-GB" dirty="0"/>
          </a:p>
        </p:txBody>
      </p:sp>
      <p:sp>
        <p:nvSpPr>
          <p:cNvPr id="108" name="object 10">
            <a:extLst>
              <a:ext uri="{FF2B5EF4-FFF2-40B4-BE49-F238E27FC236}">
                <a16:creationId xmlns:a16="http://schemas.microsoft.com/office/drawing/2014/main" xmlns="" id="{E3769EF6-6B17-49FC-AD55-C155B95B7088}"/>
              </a:ext>
            </a:extLst>
          </p:cNvPr>
          <p:cNvSpPr/>
          <p:nvPr/>
        </p:nvSpPr>
        <p:spPr>
          <a:xfrm>
            <a:off x="8499773" y="5676644"/>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rgbClr val="E53292"/>
          </a:solidFill>
          <a:ln>
            <a:solidFill>
              <a:schemeClr val="accent1"/>
            </a:solidFill>
          </a:ln>
        </p:spPr>
        <p:txBody>
          <a:bodyPr wrap="square" lIns="0" tIns="0" rIns="0" bIns="0" rtlCol="0"/>
          <a:lstStyle/>
          <a:p>
            <a:endParaRPr lang="en-GB" dirty="0"/>
          </a:p>
        </p:txBody>
      </p:sp>
      <p:sp>
        <p:nvSpPr>
          <p:cNvPr id="109" name="object 10">
            <a:extLst>
              <a:ext uri="{FF2B5EF4-FFF2-40B4-BE49-F238E27FC236}">
                <a16:creationId xmlns:a16="http://schemas.microsoft.com/office/drawing/2014/main" xmlns="" id="{19F9C947-D170-4369-8E0F-CA6605EE38BD}"/>
              </a:ext>
            </a:extLst>
          </p:cNvPr>
          <p:cNvSpPr/>
          <p:nvPr/>
        </p:nvSpPr>
        <p:spPr>
          <a:xfrm>
            <a:off x="9884927" y="5676644"/>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rgbClr val="E53292"/>
          </a:solidFill>
          <a:ln>
            <a:solidFill>
              <a:schemeClr val="accent1"/>
            </a:solidFill>
          </a:ln>
        </p:spPr>
        <p:txBody>
          <a:bodyPr wrap="square" lIns="0" tIns="0" rIns="0" bIns="0" rtlCol="0"/>
          <a:lstStyle/>
          <a:p>
            <a:endParaRPr lang="en-GB" dirty="0"/>
          </a:p>
        </p:txBody>
      </p:sp>
      <p:sp>
        <p:nvSpPr>
          <p:cNvPr id="110" name="object 10">
            <a:extLst>
              <a:ext uri="{FF2B5EF4-FFF2-40B4-BE49-F238E27FC236}">
                <a16:creationId xmlns:a16="http://schemas.microsoft.com/office/drawing/2014/main" xmlns="" id="{7DF64E67-7F21-4C6E-8276-D3151009E089}"/>
              </a:ext>
            </a:extLst>
          </p:cNvPr>
          <p:cNvSpPr/>
          <p:nvPr/>
        </p:nvSpPr>
        <p:spPr>
          <a:xfrm>
            <a:off x="11043453" y="5677565"/>
            <a:ext cx="504825" cy="324485"/>
          </a:xfrm>
          <a:custGeom>
            <a:avLst/>
            <a:gdLst/>
            <a:ahLst/>
            <a:cxnLst/>
            <a:rect l="l" t="t" r="r" b="b"/>
            <a:pathLst>
              <a:path w="504825" h="324485">
                <a:moveTo>
                  <a:pt x="252232" y="0"/>
                </a:moveTo>
                <a:lnTo>
                  <a:pt x="194397" y="4278"/>
                </a:lnTo>
                <a:lnTo>
                  <a:pt x="141306" y="16464"/>
                </a:lnTo>
                <a:lnTo>
                  <a:pt x="94473" y="35586"/>
                </a:lnTo>
                <a:lnTo>
                  <a:pt x="55412" y="60671"/>
                </a:lnTo>
                <a:lnTo>
                  <a:pt x="25637" y="90748"/>
                </a:lnTo>
                <a:lnTo>
                  <a:pt x="6661" y="124843"/>
                </a:lnTo>
                <a:lnTo>
                  <a:pt x="0" y="161985"/>
                </a:lnTo>
                <a:lnTo>
                  <a:pt x="6661" y="199127"/>
                </a:lnTo>
                <a:lnTo>
                  <a:pt x="25637" y="233223"/>
                </a:lnTo>
                <a:lnTo>
                  <a:pt x="55412" y="263300"/>
                </a:lnTo>
                <a:lnTo>
                  <a:pt x="94473" y="288385"/>
                </a:lnTo>
                <a:lnTo>
                  <a:pt x="141306" y="307507"/>
                </a:lnTo>
                <a:lnTo>
                  <a:pt x="194397" y="319693"/>
                </a:lnTo>
                <a:lnTo>
                  <a:pt x="252232" y="323971"/>
                </a:lnTo>
                <a:lnTo>
                  <a:pt x="310066" y="319693"/>
                </a:lnTo>
                <a:lnTo>
                  <a:pt x="363157" y="307507"/>
                </a:lnTo>
                <a:lnTo>
                  <a:pt x="409990" y="288385"/>
                </a:lnTo>
                <a:lnTo>
                  <a:pt x="449051" y="263300"/>
                </a:lnTo>
                <a:lnTo>
                  <a:pt x="478827" y="233223"/>
                </a:lnTo>
                <a:lnTo>
                  <a:pt x="497802" y="199127"/>
                </a:lnTo>
                <a:lnTo>
                  <a:pt x="504464" y="161985"/>
                </a:lnTo>
                <a:lnTo>
                  <a:pt x="497802" y="124843"/>
                </a:lnTo>
                <a:lnTo>
                  <a:pt x="478827" y="90748"/>
                </a:lnTo>
                <a:lnTo>
                  <a:pt x="449051" y="60671"/>
                </a:lnTo>
                <a:lnTo>
                  <a:pt x="409990" y="35586"/>
                </a:lnTo>
                <a:lnTo>
                  <a:pt x="363157" y="16464"/>
                </a:lnTo>
                <a:lnTo>
                  <a:pt x="310066" y="4278"/>
                </a:lnTo>
                <a:lnTo>
                  <a:pt x="252232" y="0"/>
                </a:lnTo>
                <a:close/>
              </a:path>
            </a:pathLst>
          </a:custGeom>
          <a:solidFill>
            <a:srgbClr val="E53292"/>
          </a:solidFill>
          <a:ln>
            <a:solidFill>
              <a:schemeClr val="accent1"/>
            </a:solidFill>
          </a:ln>
        </p:spPr>
        <p:txBody>
          <a:bodyPr wrap="square" lIns="0" tIns="0" rIns="0" bIns="0" rtlCol="0"/>
          <a:lstStyle/>
          <a:p>
            <a:endParaRPr lang="en-GB" dirty="0"/>
          </a:p>
        </p:txBody>
      </p:sp>
    </p:spTree>
    <p:extLst>
      <p:ext uri="{BB962C8B-B14F-4D97-AF65-F5344CB8AC3E}">
        <p14:creationId xmlns:p14="http://schemas.microsoft.com/office/powerpoint/2010/main" val="537716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0011" y="626965"/>
            <a:ext cx="8852375" cy="697353"/>
          </a:xfrm>
        </p:spPr>
        <p:txBody>
          <a:bodyPr>
            <a:normAutofit/>
          </a:bodyPr>
          <a:lstStyle/>
          <a:p>
            <a:r>
              <a:rPr lang="en-GB" dirty="0"/>
              <a:t>Árboles de fallos (reglas)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3293580"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La construcción de árboles de fallos es un proceso que ha evolucionado gradualmente a lo largo de los años y que ha sido adoptado por muchas funciones y sectores diferentes. </a:t>
            </a:r>
          </a:p>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Pero lo importante es que los árboles de fallos "exitosos" se dibujan de acuerdo con las reglas básicas. </a:t>
            </a:r>
          </a:p>
        </p:txBody>
      </p:sp>
      <p:sp>
        <p:nvSpPr>
          <p:cNvPr id="49" name="Rectangle 15">
            <a:extLst>
              <a:ext uri="{FF2B5EF4-FFF2-40B4-BE49-F238E27FC236}">
                <a16:creationId xmlns:a16="http://schemas.microsoft.com/office/drawing/2014/main" xmlns="" id="{9D89F467-D439-400D-9CBC-86B8B7BA830D}"/>
              </a:ext>
            </a:extLst>
          </p:cNvPr>
          <p:cNvSpPr/>
          <p:nvPr/>
        </p:nvSpPr>
        <p:spPr>
          <a:xfrm>
            <a:off x="5936199" y="5216304"/>
            <a:ext cx="5831258" cy="66605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0" name="Rectangle 14">
            <a:extLst>
              <a:ext uri="{FF2B5EF4-FFF2-40B4-BE49-F238E27FC236}">
                <a16:creationId xmlns:a16="http://schemas.microsoft.com/office/drawing/2014/main" xmlns="" id="{F683AEB9-DFED-4D8C-8EC1-761DC07182AD}"/>
              </a:ext>
            </a:extLst>
          </p:cNvPr>
          <p:cNvSpPr/>
          <p:nvPr/>
        </p:nvSpPr>
        <p:spPr>
          <a:xfrm>
            <a:off x="5936199" y="4434990"/>
            <a:ext cx="5831258" cy="6660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1" name="Rectangle 13">
            <a:extLst>
              <a:ext uri="{FF2B5EF4-FFF2-40B4-BE49-F238E27FC236}">
                <a16:creationId xmlns:a16="http://schemas.microsoft.com/office/drawing/2014/main" xmlns="" id="{5ADFDEE4-3AC9-4578-8954-FDC6C6A04947}"/>
              </a:ext>
            </a:extLst>
          </p:cNvPr>
          <p:cNvSpPr/>
          <p:nvPr/>
        </p:nvSpPr>
        <p:spPr>
          <a:xfrm>
            <a:off x="5936199" y="3653677"/>
            <a:ext cx="5831258" cy="666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2" name="Rectangle 12">
            <a:extLst>
              <a:ext uri="{FF2B5EF4-FFF2-40B4-BE49-F238E27FC236}">
                <a16:creationId xmlns:a16="http://schemas.microsoft.com/office/drawing/2014/main" xmlns="" id="{6E04BF5F-E08F-4449-B85E-899B87E85C38}"/>
              </a:ext>
            </a:extLst>
          </p:cNvPr>
          <p:cNvSpPr/>
          <p:nvPr/>
        </p:nvSpPr>
        <p:spPr>
          <a:xfrm>
            <a:off x="5936199" y="2872363"/>
            <a:ext cx="5831258" cy="6660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3" name="Rectangle 11">
            <a:extLst>
              <a:ext uri="{FF2B5EF4-FFF2-40B4-BE49-F238E27FC236}">
                <a16:creationId xmlns:a16="http://schemas.microsoft.com/office/drawing/2014/main" xmlns="" id="{593AD29B-D6E7-4E86-8CB6-EE25D0A922FC}"/>
              </a:ext>
            </a:extLst>
          </p:cNvPr>
          <p:cNvSpPr/>
          <p:nvPr/>
        </p:nvSpPr>
        <p:spPr>
          <a:xfrm>
            <a:off x="5936199" y="2091050"/>
            <a:ext cx="5831258" cy="6660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4" name="Pentagon 1">
            <a:extLst>
              <a:ext uri="{FF2B5EF4-FFF2-40B4-BE49-F238E27FC236}">
                <a16:creationId xmlns:a16="http://schemas.microsoft.com/office/drawing/2014/main" xmlns="" id="{20A06609-1FC1-466D-852D-979A9374BF2A}"/>
              </a:ext>
            </a:extLst>
          </p:cNvPr>
          <p:cNvSpPr/>
          <p:nvPr/>
        </p:nvSpPr>
        <p:spPr>
          <a:xfrm>
            <a:off x="4221706" y="2091051"/>
            <a:ext cx="2140524" cy="6660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5" name="Pentagon 2">
            <a:extLst>
              <a:ext uri="{FF2B5EF4-FFF2-40B4-BE49-F238E27FC236}">
                <a16:creationId xmlns:a16="http://schemas.microsoft.com/office/drawing/2014/main" xmlns="" id="{2EF0BBA5-645A-4EE3-98AB-7F57276193C6}"/>
              </a:ext>
            </a:extLst>
          </p:cNvPr>
          <p:cNvSpPr/>
          <p:nvPr/>
        </p:nvSpPr>
        <p:spPr>
          <a:xfrm>
            <a:off x="4221706" y="2872364"/>
            <a:ext cx="2140524" cy="6660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6" name="Pentagon 3">
            <a:extLst>
              <a:ext uri="{FF2B5EF4-FFF2-40B4-BE49-F238E27FC236}">
                <a16:creationId xmlns:a16="http://schemas.microsoft.com/office/drawing/2014/main" xmlns="" id="{3ED93EC5-3CC8-4B47-BEBC-5278171B21F1}"/>
              </a:ext>
            </a:extLst>
          </p:cNvPr>
          <p:cNvSpPr/>
          <p:nvPr/>
        </p:nvSpPr>
        <p:spPr>
          <a:xfrm>
            <a:off x="4221706" y="3653677"/>
            <a:ext cx="2140524" cy="6660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7" name="Pentagon 4">
            <a:extLst>
              <a:ext uri="{FF2B5EF4-FFF2-40B4-BE49-F238E27FC236}">
                <a16:creationId xmlns:a16="http://schemas.microsoft.com/office/drawing/2014/main" xmlns="" id="{72FC5DE4-EF83-4CF1-BC80-BC88D1E78EB2}"/>
              </a:ext>
            </a:extLst>
          </p:cNvPr>
          <p:cNvSpPr/>
          <p:nvPr/>
        </p:nvSpPr>
        <p:spPr>
          <a:xfrm>
            <a:off x="4221706" y="4434991"/>
            <a:ext cx="2140524" cy="6660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8" name="Pentagon 5">
            <a:extLst>
              <a:ext uri="{FF2B5EF4-FFF2-40B4-BE49-F238E27FC236}">
                <a16:creationId xmlns:a16="http://schemas.microsoft.com/office/drawing/2014/main" xmlns="" id="{BB33A307-E772-454C-8A16-C27B9AFA552E}"/>
              </a:ext>
            </a:extLst>
          </p:cNvPr>
          <p:cNvSpPr/>
          <p:nvPr/>
        </p:nvSpPr>
        <p:spPr>
          <a:xfrm>
            <a:off x="4221706" y="5216304"/>
            <a:ext cx="2140524" cy="6660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9" name="TextBox 6">
            <a:extLst>
              <a:ext uri="{FF2B5EF4-FFF2-40B4-BE49-F238E27FC236}">
                <a16:creationId xmlns:a16="http://schemas.microsoft.com/office/drawing/2014/main" xmlns="" id="{160B73DF-5AEF-41C7-AB1F-D688C0350EAF}"/>
              </a:ext>
            </a:extLst>
          </p:cNvPr>
          <p:cNvSpPr txBox="1"/>
          <p:nvPr/>
        </p:nvSpPr>
        <p:spPr>
          <a:xfrm>
            <a:off x="4278387" y="2224024"/>
            <a:ext cx="1207383" cy="400110"/>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Especificidad</a:t>
            </a:r>
          </a:p>
        </p:txBody>
      </p:sp>
      <p:sp>
        <p:nvSpPr>
          <p:cNvPr id="60" name="TextBox 7">
            <a:extLst>
              <a:ext uri="{FF2B5EF4-FFF2-40B4-BE49-F238E27FC236}">
                <a16:creationId xmlns:a16="http://schemas.microsoft.com/office/drawing/2014/main" xmlns="" id="{0D4080EF-E9DD-4098-8E51-CA96BC6DC00B}"/>
              </a:ext>
            </a:extLst>
          </p:cNvPr>
          <p:cNvSpPr txBox="1"/>
          <p:nvPr/>
        </p:nvSpPr>
        <p:spPr>
          <a:xfrm>
            <a:off x="4196858" y="3005337"/>
            <a:ext cx="1598323" cy="400110"/>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Clasificaciones</a:t>
            </a:r>
          </a:p>
        </p:txBody>
      </p:sp>
      <p:sp>
        <p:nvSpPr>
          <p:cNvPr id="61" name="TextBox 8">
            <a:extLst>
              <a:ext uri="{FF2B5EF4-FFF2-40B4-BE49-F238E27FC236}">
                <a16:creationId xmlns:a16="http://schemas.microsoft.com/office/drawing/2014/main" xmlns="" id="{AEA43DA8-13DF-456B-8EB3-E62FA4E6504D}"/>
              </a:ext>
            </a:extLst>
          </p:cNvPr>
          <p:cNvSpPr txBox="1"/>
          <p:nvPr/>
        </p:nvSpPr>
        <p:spPr>
          <a:xfrm>
            <a:off x="4270725" y="3786651"/>
            <a:ext cx="1238609" cy="400110"/>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Distintivo</a:t>
            </a:r>
          </a:p>
        </p:txBody>
      </p:sp>
      <p:sp>
        <p:nvSpPr>
          <p:cNvPr id="62" name="TextBox 9">
            <a:extLst>
              <a:ext uri="{FF2B5EF4-FFF2-40B4-BE49-F238E27FC236}">
                <a16:creationId xmlns:a16="http://schemas.microsoft.com/office/drawing/2014/main" xmlns="" id="{5C84765B-2DA9-4105-9A83-440A382D8433}"/>
              </a:ext>
            </a:extLst>
          </p:cNvPr>
          <p:cNvSpPr txBox="1"/>
          <p:nvPr/>
        </p:nvSpPr>
        <p:spPr>
          <a:xfrm>
            <a:off x="4185541" y="4567964"/>
            <a:ext cx="1661353" cy="400110"/>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Protección</a:t>
            </a:r>
          </a:p>
        </p:txBody>
      </p:sp>
      <p:sp>
        <p:nvSpPr>
          <p:cNvPr id="63" name="TextBox 10">
            <a:extLst>
              <a:ext uri="{FF2B5EF4-FFF2-40B4-BE49-F238E27FC236}">
                <a16:creationId xmlns:a16="http://schemas.microsoft.com/office/drawing/2014/main" xmlns="" id="{2AE73B6C-4FA1-4C09-80A3-27779D428A73}"/>
              </a:ext>
            </a:extLst>
          </p:cNvPr>
          <p:cNvSpPr txBox="1"/>
          <p:nvPr/>
        </p:nvSpPr>
        <p:spPr>
          <a:xfrm>
            <a:off x="4249059" y="5293691"/>
            <a:ext cx="1031757" cy="400110"/>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Pinpoint</a:t>
            </a:r>
          </a:p>
        </p:txBody>
      </p:sp>
      <p:sp>
        <p:nvSpPr>
          <p:cNvPr id="64" name="Subtitle 2">
            <a:extLst>
              <a:ext uri="{FF2B5EF4-FFF2-40B4-BE49-F238E27FC236}">
                <a16:creationId xmlns:a16="http://schemas.microsoft.com/office/drawing/2014/main" xmlns="" id="{92F580CD-DF6E-4372-B736-C2CDFD68079D}"/>
              </a:ext>
            </a:extLst>
          </p:cNvPr>
          <p:cNvSpPr txBox="1">
            <a:spLocks/>
          </p:cNvSpPr>
          <p:nvPr/>
        </p:nvSpPr>
        <p:spPr>
          <a:xfrm>
            <a:off x="6513751" y="2196256"/>
            <a:ext cx="5046878" cy="45564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solidFill>
                  <a:schemeClr val="bg1"/>
                </a:solidFill>
                <a:latin typeface="+mj-lt"/>
                <a:ea typeface="Lato" panose="020F0502020204030203" pitchFamily="34" charset="0"/>
                <a:cs typeface="Lato" panose="020F0502020204030203" pitchFamily="34" charset="0"/>
              </a:rPr>
              <a:t>Sea lo más específico posible </a:t>
            </a:r>
          </a:p>
          <a:p>
            <a:pPr algn="l">
              <a:lnSpc>
                <a:spcPts val="1313"/>
              </a:lnSpc>
            </a:pPr>
            <a:r>
              <a:rPr lang="en-GB" sz="2000" dirty="0">
                <a:solidFill>
                  <a:schemeClr val="bg1"/>
                </a:solidFill>
                <a:latin typeface="+mj-lt"/>
                <a:ea typeface="Lato" panose="020F0502020204030203" pitchFamily="34" charset="0"/>
                <a:cs typeface="Lato" panose="020F0502020204030203" pitchFamily="34" charset="0"/>
              </a:rPr>
              <a:t>Sustituir los eventos abstractos por eventos menos abstractos</a:t>
            </a:r>
          </a:p>
        </p:txBody>
      </p:sp>
      <p:sp>
        <p:nvSpPr>
          <p:cNvPr id="65" name="Subtitle 2">
            <a:extLst>
              <a:ext uri="{FF2B5EF4-FFF2-40B4-BE49-F238E27FC236}">
                <a16:creationId xmlns:a16="http://schemas.microsoft.com/office/drawing/2014/main" xmlns="" id="{0FAF2531-637E-4582-9B78-D337E7C8105D}"/>
              </a:ext>
            </a:extLst>
          </p:cNvPr>
          <p:cNvSpPr txBox="1">
            <a:spLocks/>
          </p:cNvSpPr>
          <p:nvPr/>
        </p:nvSpPr>
        <p:spPr>
          <a:xfrm>
            <a:off x="6513750" y="2977569"/>
            <a:ext cx="4927135" cy="45564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solidFill>
                  <a:srgbClr val="245473"/>
                </a:solidFill>
                <a:latin typeface="+mj-lt"/>
                <a:ea typeface="Lato" panose="020F0502020204030203" pitchFamily="34" charset="0"/>
                <a:cs typeface="Lato" panose="020F0502020204030203" pitchFamily="34" charset="0"/>
              </a:rPr>
              <a:t>Clasificaciones de uso </a:t>
            </a:r>
          </a:p>
          <a:p>
            <a:pPr algn="l">
              <a:lnSpc>
                <a:spcPts val="1313"/>
              </a:lnSpc>
            </a:pPr>
            <a:r>
              <a:rPr lang="en-GB" sz="2000" dirty="0">
                <a:solidFill>
                  <a:srgbClr val="245473"/>
                </a:solidFill>
                <a:latin typeface="+mj-lt"/>
                <a:ea typeface="Lato" panose="020F0502020204030203" pitchFamily="34" charset="0"/>
                <a:cs typeface="Lato" panose="020F0502020204030203" pitchFamily="34" charset="0"/>
              </a:rPr>
              <a:t>Clasificar un evento en eventos más elementales</a:t>
            </a:r>
          </a:p>
        </p:txBody>
      </p:sp>
      <p:sp>
        <p:nvSpPr>
          <p:cNvPr id="66" name="Subtitle 2">
            <a:extLst>
              <a:ext uri="{FF2B5EF4-FFF2-40B4-BE49-F238E27FC236}">
                <a16:creationId xmlns:a16="http://schemas.microsoft.com/office/drawing/2014/main" xmlns="" id="{CB11172B-3C6E-4704-967C-D1E2C600DA46}"/>
              </a:ext>
            </a:extLst>
          </p:cNvPr>
          <p:cNvSpPr txBox="1">
            <a:spLocks/>
          </p:cNvSpPr>
          <p:nvPr/>
        </p:nvSpPr>
        <p:spPr>
          <a:xfrm>
            <a:off x="6513751" y="3873018"/>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solidFill>
                  <a:srgbClr val="245473"/>
                </a:solidFill>
                <a:latin typeface="+mj-lt"/>
                <a:ea typeface="Lato" panose="020F0502020204030203" pitchFamily="34" charset="0"/>
                <a:cs typeface="Lato" panose="020F0502020204030203" pitchFamily="34" charset="0"/>
              </a:rPr>
              <a:t>Identificar las distintas causas de un suceso</a:t>
            </a:r>
          </a:p>
        </p:txBody>
      </p:sp>
      <p:sp>
        <p:nvSpPr>
          <p:cNvPr id="67" name="Subtitle 2">
            <a:extLst>
              <a:ext uri="{FF2B5EF4-FFF2-40B4-BE49-F238E27FC236}">
                <a16:creationId xmlns:a16="http://schemas.microsoft.com/office/drawing/2014/main" xmlns="" id="{38BC66F6-3093-4FA3-9B67-91F9224142E0}"/>
              </a:ext>
            </a:extLst>
          </p:cNvPr>
          <p:cNvSpPr txBox="1">
            <a:spLocks/>
          </p:cNvSpPr>
          <p:nvPr/>
        </p:nvSpPr>
        <p:spPr>
          <a:xfrm>
            <a:off x="6513751" y="4456810"/>
            <a:ext cx="5046878"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panose="020F0502020204030203" pitchFamily="34" charset="0"/>
                <a:cs typeface="Lato" panose="020F0502020204030203" pitchFamily="34" charset="0"/>
              </a:rPr>
              <a:t>Acoplar los eventos desencadenantes con "ninguna acción de protección"</a:t>
            </a:r>
          </a:p>
        </p:txBody>
      </p:sp>
      <p:sp>
        <p:nvSpPr>
          <p:cNvPr id="68" name="Subtitle 2">
            <a:extLst>
              <a:ext uri="{FF2B5EF4-FFF2-40B4-BE49-F238E27FC236}">
                <a16:creationId xmlns:a16="http://schemas.microsoft.com/office/drawing/2014/main" xmlns="" id="{F01AFD3C-98AD-496D-BFE0-CB02CB6B4E32}"/>
              </a:ext>
            </a:extLst>
          </p:cNvPr>
          <p:cNvSpPr txBox="1">
            <a:spLocks/>
          </p:cNvSpPr>
          <p:nvPr/>
        </p:nvSpPr>
        <p:spPr>
          <a:xfrm>
            <a:off x="6513751" y="5435645"/>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solidFill>
                  <a:schemeClr val="bg1"/>
                </a:solidFill>
                <a:latin typeface="+mj-lt"/>
                <a:ea typeface="Lato" panose="020F0502020204030203" pitchFamily="34" charset="0"/>
                <a:cs typeface="Lato" panose="020F0502020204030203" pitchFamily="34" charset="0"/>
              </a:rPr>
              <a:t>Localizar un evento de fallo de un componente</a:t>
            </a:r>
          </a:p>
        </p:txBody>
      </p:sp>
    </p:spTree>
    <p:extLst>
      <p:ext uri="{BB962C8B-B14F-4D97-AF65-F5344CB8AC3E}">
        <p14:creationId xmlns:p14="http://schemas.microsoft.com/office/powerpoint/2010/main" val="717958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Análisis de la causa raíz: consejos y sugerencias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4625" y="2113960"/>
            <a:ext cx="2959575" cy="143659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realizar con éxito un Análisis de Causa Raíz debe observar algunas reglas básicas. </a:t>
            </a:r>
          </a:p>
        </p:txBody>
      </p:sp>
      <p:sp>
        <p:nvSpPr>
          <p:cNvPr id="5" name="Rectangle 8">
            <a:extLst>
              <a:ext uri="{FF2B5EF4-FFF2-40B4-BE49-F238E27FC236}">
                <a16:creationId xmlns:a16="http://schemas.microsoft.com/office/drawing/2014/main" xmlns="" id="{BA977963-52E8-4487-813D-84E3894A7EAD}"/>
              </a:ext>
            </a:extLst>
          </p:cNvPr>
          <p:cNvSpPr/>
          <p:nvPr/>
        </p:nvSpPr>
        <p:spPr>
          <a:xfrm>
            <a:off x="11645566" y="5063189"/>
            <a:ext cx="570458" cy="168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0" name="Subtitle 2">
            <a:extLst>
              <a:ext uri="{FF2B5EF4-FFF2-40B4-BE49-F238E27FC236}">
                <a16:creationId xmlns:a16="http://schemas.microsoft.com/office/drawing/2014/main" xmlns="" id="{E511CA7B-61CF-46AD-9165-9054F03C440C}"/>
              </a:ext>
            </a:extLst>
          </p:cNvPr>
          <p:cNvSpPr txBox="1">
            <a:spLocks/>
          </p:cNvSpPr>
          <p:nvPr/>
        </p:nvSpPr>
        <p:spPr>
          <a:xfrm>
            <a:off x="3208839" y="1911561"/>
            <a:ext cx="8401623" cy="445280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Es importante seleccionar el equipo adecuado para llevar a cabo el análisis de la causa raíz. Los miembros deben conocer el proceso y ser capaces de explorar el por qué, el qué y el cómo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 te lances a dar soluciones: el problema y la solución pueden no ser evidentes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Asegúrate de conocer las relaciones causales, no sólo del problema sino también de la solución</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Sugerir mejoras que se puedan implementar y que sean asumidas por su equipo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Contar con un facilitador con experiencia en el proceso facilitará las cosas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La práctica de las herramientas y técnicas le permitirá mantener las habilidades necesarias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Asume la responsabilidad de las acciones sobre las que tienes control: No acuerdes un plan de acción para algo que no puedes implementar </a:t>
            </a:r>
          </a:p>
        </p:txBody>
      </p:sp>
      <p:pic>
        <p:nvPicPr>
          <p:cNvPr id="11" name="Graphic 10" descr="Lightbulb and gear outline">
            <a:extLst>
              <a:ext uri="{FF2B5EF4-FFF2-40B4-BE49-F238E27FC236}">
                <a16:creationId xmlns:a16="http://schemas.microsoft.com/office/drawing/2014/main" xmlns="" id="{370FD769-12BC-4851-AC67-BDD412AA9D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1538" y="3833103"/>
            <a:ext cx="2087611" cy="2087611"/>
          </a:xfrm>
          <a:prstGeom prst="rect">
            <a:avLst/>
          </a:prstGeom>
        </p:spPr>
      </p:pic>
    </p:spTree>
    <p:extLst>
      <p:ext uri="{BB962C8B-B14F-4D97-AF65-F5344CB8AC3E}">
        <p14:creationId xmlns:p14="http://schemas.microsoft.com/office/powerpoint/2010/main" val="2201590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Herramientas de análisis de la causa raíz: Escollos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2543" y="2142714"/>
            <a:ext cx="2520436"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Análisis de Causa Raíz necesita algo de práctica, pero si se siguen las reglas anteriores y se evitan las trampas adyacentes, es una herramienta muy útil.</a:t>
            </a:r>
          </a:p>
        </p:txBody>
      </p:sp>
      <p:sp>
        <p:nvSpPr>
          <p:cNvPr id="5" name="Freeform: Shape 2425">
            <a:extLst>
              <a:ext uri="{FF2B5EF4-FFF2-40B4-BE49-F238E27FC236}">
                <a16:creationId xmlns:a16="http://schemas.microsoft.com/office/drawing/2014/main" xmlns="" id="{39ED261F-E808-4978-A89B-081ED78A8E02}"/>
              </a:ext>
            </a:extLst>
          </p:cNvPr>
          <p:cNvSpPr/>
          <p:nvPr/>
        </p:nvSpPr>
        <p:spPr>
          <a:xfrm>
            <a:off x="9303178" y="3055928"/>
            <a:ext cx="2405164" cy="2682481"/>
          </a:xfrm>
          <a:custGeom>
            <a:avLst/>
            <a:gdLst/>
            <a:ahLst/>
            <a:cxnLst>
              <a:cxn ang="3cd4">
                <a:pos x="hc" y="t"/>
              </a:cxn>
              <a:cxn ang="cd2">
                <a:pos x="l" y="vc"/>
              </a:cxn>
              <a:cxn ang="cd4">
                <a:pos x="hc" y="b"/>
              </a:cxn>
              <a:cxn ang="0">
                <a:pos x="r" y="vc"/>
              </a:cxn>
            </a:cxnLst>
            <a:rect l="l" t="t" r="r" b="b"/>
            <a:pathLst>
              <a:path w="1831" h="2042">
                <a:moveTo>
                  <a:pt x="1831" y="154"/>
                </a:moveTo>
                <a:lnTo>
                  <a:pt x="1468" y="0"/>
                </a:lnTo>
                <a:lnTo>
                  <a:pt x="1504" y="84"/>
                </a:lnTo>
                <a:lnTo>
                  <a:pt x="977" y="84"/>
                </a:lnTo>
                <a:cubicBezTo>
                  <a:pt x="568" y="84"/>
                  <a:pt x="297" y="173"/>
                  <a:pt x="149" y="354"/>
                </a:cubicBezTo>
                <a:cubicBezTo>
                  <a:pt x="12" y="522"/>
                  <a:pt x="0" y="741"/>
                  <a:pt x="0" y="932"/>
                </a:cubicBezTo>
                <a:lnTo>
                  <a:pt x="0" y="2042"/>
                </a:lnTo>
                <a:lnTo>
                  <a:pt x="138" y="2042"/>
                </a:lnTo>
                <a:lnTo>
                  <a:pt x="138" y="932"/>
                </a:lnTo>
                <a:cubicBezTo>
                  <a:pt x="138" y="757"/>
                  <a:pt x="147" y="574"/>
                  <a:pt x="256" y="442"/>
                </a:cubicBezTo>
                <a:cubicBezTo>
                  <a:pt x="376" y="294"/>
                  <a:pt x="612" y="223"/>
                  <a:pt x="977" y="223"/>
                </a:cubicBezTo>
                <a:lnTo>
                  <a:pt x="1504" y="223"/>
                </a:lnTo>
                <a:lnTo>
                  <a:pt x="1468" y="307"/>
                </a:ln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6" name="Freeform: Shape 2426">
            <a:extLst>
              <a:ext uri="{FF2B5EF4-FFF2-40B4-BE49-F238E27FC236}">
                <a16:creationId xmlns:a16="http://schemas.microsoft.com/office/drawing/2014/main" xmlns="" id="{D45FA1E6-3E47-4BC6-A9C0-2BCEA116EB8E}"/>
              </a:ext>
            </a:extLst>
          </p:cNvPr>
          <p:cNvSpPr/>
          <p:nvPr/>
        </p:nvSpPr>
        <p:spPr>
          <a:xfrm>
            <a:off x="9566034" y="2142491"/>
            <a:ext cx="441604" cy="3595914"/>
          </a:xfrm>
          <a:custGeom>
            <a:avLst/>
            <a:gdLst/>
            <a:ahLst/>
            <a:cxnLst>
              <a:cxn ang="3cd4">
                <a:pos x="hc" y="t"/>
              </a:cxn>
              <a:cxn ang="cd2">
                <a:pos x="l" y="vc"/>
              </a:cxn>
              <a:cxn ang="cd4">
                <a:pos x="hc" y="b"/>
              </a:cxn>
              <a:cxn ang="0">
                <a:pos x="r" y="vc"/>
              </a:cxn>
            </a:cxnLst>
            <a:rect l="l" t="t" r="r" b="b"/>
            <a:pathLst>
              <a:path w="337" h="2737">
                <a:moveTo>
                  <a:pt x="337" y="411"/>
                </a:moveTo>
                <a:lnTo>
                  <a:pt x="168" y="0"/>
                </a:lnTo>
                <a:lnTo>
                  <a:pt x="0" y="411"/>
                </a:lnTo>
                <a:lnTo>
                  <a:pt x="99" y="354"/>
                </a:lnTo>
                <a:lnTo>
                  <a:pt x="99" y="2737"/>
                </a:lnTo>
                <a:lnTo>
                  <a:pt x="237" y="2737"/>
                </a:lnTo>
                <a:lnTo>
                  <a:pt x="237" y="354"/>
                </a:ln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7" name="Freeform: Shape 2427">
            <a:extLst>
              <a:ext uri="{FF2B5EF4-FFF2-40B4-BE49-F238E27FC236}">
                <a16:creationId xmlns:a16="http://schemas.microsoft.com/office/drawing/2014/main" xmlns="" id="{09AD105E-F02E-48AA-B4E4-E40C4B75CE8B}"/>
              </a:ext>
            </a:extLst>
          </p:cNvPr>
          <p:cNvSpPr/>
          <p:nvPr/>
        </p:nvSpPr>
        <p:spPr>
          <a:xfrm>
            <a:off x="10091753" y="3653933"/>
            <a:ext cx="1265668" cy="2084476"/>
          </a:xfrm>
          <a:custGeom>
            <a:avLst/>
            <a:gdLst/>
            <a:ahLst/>
            <a:cxnLst>
              <a:cxn ang="3cd4">
                <a:pos x="hc" y="t"/>
              </a:cxn>
              <a:cxn ang="cd2">
                <a:pos x="l" y="vc"/>
              </a:cxn>
              <a:cxn ang="cd4">
                <a:pos x="hc" y="b"/>
              </a:cxn>
              <a:cxn ang="0">
                <a:pos x="r" y="vc"/>
              </a:cxn>
            </a:cxnLst>
            <a:rect l="l" t="t" r="r" b="b"/>
            <a:pathLst>
              <a:path w="964" h="1587">
                <a:moveTo>
                  <a:pt x="964" y="168"/>
                </a:moveTo>
                <a:lnTo>
                  <a:pt x="553" y="0"/>
                </a:lnTo>
                <a:lnTo>
                  <a:pt x="610" y="99"/>
                </a:lnTo>
                <a:lnTo>
                  <a:pt x="444" y="99"/>
                </a:lnTo>
                <a:cubicBezTo>
                  <a:pt x="315" y="99"/>
                  <a:pt x="212" y="137"/>
                  <a:pt x="138" y="211"/>
                </a:cubicBezTo>
                <a:cubicBezTo>
                  <a:pt x="-4" y="356"/>
                  <a:pt x="0" y="603"/>
                  <a:pt x="2" y="783"/>
                </a:cubicBezTo>
                <a:cubicBezTo>
                  <a:pt x="2" y="806"/>
                  <a:pt x="3" y="828"/>
                  <a:pt x="3" y="848"/>
                </a:cubicBezTo>
                <a:cubicBezTo>
                  <a:pt x="3" y="1093"/>
                  <a:pt x="0" y="1581"/>
                  <a:pt x="0" y="1587"/>
                </a:cubicBezTo>
                <a:lnTo>
                  <a:pt x="138" y="1587"/>
                </a:lnTo>
                <a:cubicBezTo>
                  <a:pt x="138" y="1582"/>
                  <a:pt x="141" y="1094"/>
                  <a:pt x="141" y="848"/>
                </a:cubicBezTo>
                <a:cubicBezTo>
                  <a:pt x="141" y="827"/>
                  <a:pt x="140" y="805"/>
                  <a:pt x="140" y="781"/>
                </a:cubicBezTo>
                <a:cubicBezTo>
                  <a:pt x="138" y="616"/>
                  <a:pt x="134" y="412"/>
                  <a:pt x="237" y="308"/>
                </a:cubicBezTo>
                <a:cubicBezTo>
                  <a:pt x="284" y="260"/>
                  <a:pt x="352" y="237"/>
                  <a:pt x="444" y="237"/>
                </a:cubicBezTo>
                <a:lnTo>
                  <a:pt x="610" y="237"/>
                </a:lnTo>
                <a:lnTo>
                  <a:pt x="553" y="336"/>
                </a:ln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8" name="Freeform: Shape 2428">
            <a:extLst>
              <a:ext uri="{FF2B5EF4-FFF2-40B4-BE49-F238E27FC236}">
                <a16:creationId xmlns:a16="http://schemas.microsoft.com/office/drawing/2014/main" xmlns="" id="{86A8C706-7940-4D84-877A-D7BBF50B146B}"/>
              </a:ext>
            </a:extLst>
          </p:cNvPr>
          <p:cNvSpPr/>
          <p:nvPr/>
        </p:nvSpPr>
        <p:spPr>
          <a:xfrm>
            <a:off x="8576372" y="3455474"/>
            <a:ext cx="2109447" cy="2278992"/>
          </a:xfrm>
          <a:custGeom>
            <a:avLst/>
            <a:gdLst/>
            <a:ahLst/>
            <a:cxnLst>
              <a:cxn ang="3cd4">
                <a:pos x="hc" y="t"/>
              </a:cxn>
              <a:cxn ang="cd2">
                <a:pos x="l" y="vc"/>
              </a:cxn>
              <a:cxn ang="cd4">
                <a:pos x="hc" y="b"/>
              </a:cxn>
              <a:cxn ang="0">
                <a:pos x="r" y="vc"/>
              </a:cxn>
            </a:cxnLst>
            <a:rect l="l" t="t" r="r" b="b"/>
            <a:pathLst>
              <a:path w="1606" h="1735">
                <a:moveTo>
                  <a:pt x="1476" y="426"/>
                </a:moveTo>
                <a:cubicBezTo>
                  <a:pt x="1404" y="324"/>
                  <a:pt x="1300" y="244"/>
                  <a:pt x="1167" y="190"/>
                </a:cubicBezTo>
                <a:cubicBezTo>
                  <a:pt x="1018" y="130"/>
                  <a:pt x="826" y="99"/>
                  <a:pt x="598" y="99"/>
                </a:cubicBezTo>
                <a:lnTo>
                  <a:pt x="354" y="99"/>
                </a:lnTo>
                <a:lnTo>
                  <a:pt x="412" y="0"/>
                </a:lnTo>
                <a:lnTo>
                  <a:pt x="0" y="169"/>
                </a:lnTo>
                <a:lnTo>
                  <a:pt x="412" y="336"/>
                </a:lnTo>
                <a:lnTo>
                  <a:pt x="354" y="238"/>
                </a:lnTo>
                <a:lnTo>
                  <a:pt x="598" y="238"/>
                </a:lnTo>
                <a:cubicBezTo>
                  <a:pt x="808" y="238"/>
                  <a:pt x="982" y="265"/>
                  <a:pt x="1115" y="318"/>
                </a:cubicBezTo>
                <a:cubicBezTo>
                  <a:pt x="1225" y="363"/>
                  <a:pt x="1306" y="424"/>
                  <a:pt x="1363" y="505"/>
                </a:cubicBezTo>
                <a:cubicBezTo>
                  <a:pt x="1468" y="654"/>
                  <a:pt x="1468" y="843"/>
                  <a:pt x="1468" y="980"/>
                </a:cubicBezTo>
                <a:lnTo>
                  <a:pt x="1468" y="1735"/>
                </a:lnTo>
                <a:lnTo>
                  <a:pt x="1606" y="1735"/>
                </a:lnTo>
                <a:lnTo>
                  <a:pt x="1606" y="980"/>
                </a:lnTo>
                <a:cubicBezTo>
                  <a:pt x="1606" y="833"/>
                  <a:pt x="1606" y="611"/>
                  <a:pt x="1476" y="426"/>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9" name="Freeform: Shape 2429">
            <a:extLst>
              <a:ext uri="{FF2B5EF4-FFF2-40B4-BE49-F238E27FC236}">
                <a16:creationId xmlns:a16="http://schemas.microsoft.com/office/drawing/2014/main" xmlns="" id="{2010909B-64D7-46FB-8B9F-A20329FDBEB6}"/>
              </a:ext>
            </a:extLst>
          </p:cNvPr>
          <p:cNvSpPr/>
          <p:nvPr/>
        </p:nvSpPr>
        <p:spPr>
          <a:xfrm>
            <a:off x="8262251" y="4585766"/>
            <a:ext cx="851665" cy="1152639"/>
          </a:xfrm>
          <a:custGeom>
            <a:avLst/>
            <a:gdLst/>
            <a:ahLst/>
            <a:cxnLst>
              <a:cxn ang="3cd4">
                <a:pos x="hc" y="t"/>
              </a:cxn>
              <a:cxn ang="cd2">
                <a:pos x="l" y="vc"/>
              </a:cxn>
              <a:cxn ang="cd4">
                <a:pos x="hc" y="b"/>
              </a:cxn>
              <a:cxn ang="0">
                <a:pos x="r" y="vc"/>
              </a:cxn>
            </a:cxnLst>
            <a:rect l="l" t="t" r="r" b="b"/>
            <a:pathLst>
              <a:path w="649" h="878">
                <a:moveTo>
                  <a:pt x="354" y="100"/>
                </a:moveTo>
                <a:lnTo>
                  <a:pt x="412" y="0"/>
                </a:lnTo>
                <a:lnTo>
                  <a:pt x="0" y="167"/>
                </a:lnTo>
                <a:lnTo>
                  <a:pt x="411" y="336"/>
                </a:lnTo>
                <a:lnTo>
                  <a:pt x="355" y="238"/>
                </a:lnTo>
                <a:cubicBezTo>
                  <a:pt x="496" y="247"/>
                  <a:pt x="511" y="290"/>
                  <a:pt x="511" y="391"/>
                </a:cubicBezTo>
                <a:lnTo>
                  <a:pt x="511" y="878"/>
                </a:lnTo>
                <a:lnTo>
                  <a:pt x="649" y="878"/>
                </a:lnTo>
                <a:lnTo>
                  <a:pt x="649" y="391"/>
                </a:lnTo>
                <a:cubicBezTo>
                  <a:pt x="649" y="173"/>
                  <a:pt x="533" y="111"/>
                  <a:pt x="354" y="100"/>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GB" sz="900" dirty="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xmlns="" id="{418B2180-9C57-4C53-8637-245628937239}"/>
              </a:ext>
            </a:extLst>
          </p:cNvPr>
          <p:cNvSpPr txBox="1">
            <a:spLocks/>
          </p:cNvSpPr>
          <p:nvPr/>
        </p:nvSpPr>
        <p:spPr>
          <a:xfrm>
            <a:off x="3057567" y="1806008"/>
            <a:ext cx="5476747"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 entender el problema y, por tanto, no definirlo correctamente</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 pedir ayuda (interna y externamente)</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 considerar todas las posibles causas de fallo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 identificar todas las causas de fondo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 entender cómo debe funcionar el sistema</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Pruebas y análisis de fugas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Adoptar una mentalidad de "quitar y poner"</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Devolución de la pieza/producto sin analizar</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No hacer un seguimiento</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Sacar conclusiones precipitadas</a:t>
            </a:r>
          </a:p>
          <a:p>
            <a:pPr marL="182563" indent="-182563" algn="just">
              <a:lnSpc>
                <a:spcPct val="100000"/>
              </a:lnSpc>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Destrozar un sistema sin un plan</a:t>
            </a:r>
          </a:p>
        </p:txBody>
      </p:sp>
    </p:spTree>
    <p:extLst>
      <p:ext uri="{BB962C8B-B14F-4D97-AF65-F5344CB8AC3E}">
        <p14:creationId xmlns:p14="http://schemas.microsoft.com/office/powerpoint/2010/main" val="3497692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SIGUIENT      E </a:t>
            </a:r>
            <a:r>
              <a:rPr lang="en-GB" sz="5400" i="0" dirty="0">
                <a:solidFill>
                  <a:srgbClr val="E64D92"/>
                </a:solidFill>
              </a:rPr>
              <a:t>Módulo 5 </a:t>
            </a:r>
          </a:p>
        </p:txBody>
      </p:sp>
      <p:sp>
        <p:nvSpPr>
          <p:cNvPr id="3" name="Text Placeholder 2"/>
          <p:cNvSpPr>
            <a:spLocks noGrp="1"/>
          </p:cNvSpPr>
          <p:nvPr>
            <p:ph type="body" sz="quarter" idx="14"/>
          </p:nvPr>
        </p:nvSpPr>
        <p:spPr>
          <a:xfrm>
            <a:off x="296833" y="3233207"/>
            <a:ext cx="5886252" cy="697353"/>
          </a:xfrm>
        </p:spPr>
        <p:txBody>
          <a:bodyPr/>
          <a:lstStyle/>
          <a:p>
            <a:r>
              <a:rPr lang="en-GB" sz="3200" i="0" dirty="0"/>
              <a:t>El lado estratégico de la reestructuración </a:t>
            </a:r>
            <a:endParaRPr lang="en-GB" sz="3200" dirty="0"/>
          </a:p>
          <a:p>
            <a:pPr algn="ctr"/>
            <a:endParaRPr lang="en-GB" sz="3200" dirty="0">
              <a:solidFill>
                <a:srgbClr val="5B9BD5"/>
              </a:solidFill>
            </a:endParaRP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95061"/>
            <a:ext cx="8852375" cy="697353"/>
          </a:xfrm>
        </p:spPr>
        <p:txBody>
          <a:bodyPr>
            <a:normAutofit/>
          </a:bodyPr>
          <a:lstStyle/>
          <a:p>
            <a:r>
              <a:rPr lang="en-GB" dirty="0"/>
              <a:t>Elementos clave de la gestión del riesgo empresarial</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3416489" cy="38834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beneficio de la Gestión del Riesgo Empresarial es que alinea la organización, las personas, los procesos y la infraestructura, proporciona un punto de referencia para el riesgo / recompensa, ayuda a la visibilidad del riesgo a las actividades operativas y para el beneficio más maduro, una ventaja competitiva.</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120" name="Circle">
            <a:extLst>
              <a:ext uri="{FF2B5EF4-FFF2-40B4-BE49-F238E27FC236}">
                <a16:creationId xmlns:a16="http://schemas.microsoft.com/office/drawing/2014/main" xmlns="" id="{F40437DF-191B-4DC0-86AA-88E0664AC045}"/>
              </a:ext>
            </a:extLst>
          </p:cNvPr>
          <p:cNvSpPr/>
          <p:nvPr/>
        </p:nvSpPr>
        <p:spPr>
          <a:xfrm flipV="1">
            <a:off x="7024890" y="2743128"/>
            <a:ext cx="129333" cy="129333"/>
          </a:xfrm>
          <a:prstGeom prst="diamond">
            <a:avLst/>
          </a:pr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21" name="Circle">
            <a:extLst>
              <a:ext uri="{FF2B5EF4-FFF2-40B4-BE49-F238E27FC236}">
                <a16:creationId xmlns:a16="http://schemas.microsoft.com/office/drawing/2014/main" xmlns="" id="{0B9C8D75-5E1F-47DB-BE9F-B94942F0B469}"/>
              </a:ext>
            </a:extLst>
          </p:cNvPr>
          <p:cNvSpPr/>
          <p:nvPr/>
        </p:nvSpPr>
        <p:spPr>
          <a:xfrm flipV="1">
            <a:off x="7024890" y="3752480"/>
            <a:ext cx="129333" cy="129333"/>
          </a:xfrm>
          <a:prstGeom prst="diamond">
            <a:avLst/>
          </a:prstGeom>
          <a:solidFill>
            <a:schemeClr val="accent2"/>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23" name="Subtitle 2">
            <a:extLst>
              <a:ext uri="{FF2B5EF4-FFF2-40B4-BE49-F238E27FC236}">
                <a16:creationId xmlns:a16="http://schemas.microsoft.com/office/drawing/2014/main" xmlns="" id="{3D655CBB-E809-4EE7-A175-CBFD4507899E}"/>
              </a:ext>
            </a:extLst>
          </p:cNvPr>
          <p:cNvSpPr txBox="1">
            <a:spLocks/>
          </p:cNvSpPr>
          <p:nvPr/>
        </p:nvSpPr>
        <p:spPr>
          <a:xfrm>
            <a:off x="7232741" y="2247855"/>
            <a:ext cx="4676230"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El ERM le permite </a:t>
            </a:r>
            <a:r>
              <a:rPr lang="en-GB" sz="2000" dirty="0" err="1">
                <a:solidFill>
                  <a:schemeClr val="tx1"/>
                </a:solidFill>
                <a:latin typeface="+mj-lt"/>
                <a:ea typeface="Lato Light" panose="020F0502020204030203" pitchFamily="34" charset="0"/>
                <a:cs typeface="Mukta ExtraLight" panose="020B0000000000000000" pitchFamily="34" charset="77"/>
              </a:rPr>
              <a:t>analizar </a:t>
            </a:r>
            <a:r>
              <a:rPr lang="en-GB" sz="2000" dirty="0">
                <a:solidFill>
                  <a:schemeClr val="tx1"/>
                </a:solidFill>
                <a:latin typeface="+mj-lt"/>
                <a:ea typeface="Lato Light" panose="020F0502020204030203" pitchFamily="34" charset="0"/>
                <a:cs typeface="Mukta ExtraLight" panose="020B0000000000000000" pitchFamily="34" charset="77"/>
              </a:rPr>
              <a:t>los riesgos en toda su empresa. Está estandarizado en todas las funciones de su empresa y permite comparar y priorizar los riesgos </a:t>
            </a:r>
          </a:p>
        </p:txBody>
      </p:sp>
      <p:sp>
        <p:nvSpPr>
          <p:cNvPr id="125" name="Subtitle 2">
            <a:extLst>
              <a:ext uri="{FF2B5EF4-FFF2-40B4-BE49-F238E27FC236}">
                <a16:creationId xmlns:a16="http://schemas.microsoft.com/office/drawing/2014/main" xmlns="" id="{262C86DE-342F-4BDE-8FD0-9AD6359F3184}"/>
              </a:ext>
            </a:extLst>
          </p:cNvPr>
          <p:cNvSpPr txBox="1">
            <a:spLocks/>
          </p:cNvSpPr>
          <p:nvPr/>
        </p:nvSpPr>
        <p:spPr>
          <a:xfrm>
            <a:off x="7232741" y="3567679"/>
            <a:ext cx="4213737"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La ERM permite gestionar los riesgos de forma integrada, en lugar de hacerlo por separado</a:t>
            </a:r>
          </a:p>
        </p:txBody>
      </p:sp>
      <p:sp>
        <p:nvSpPr>
          <p:cNvPr id="126" name="Circle">
            <a:extLst>
              <a:ext uri="{FF2B5EF4-FFF2-40B4-BE49-F238E27FC236}">
                <a16:creationId xmlns:a16="http://schemas.microsoft.com/office/drawing/2014/main" xmlns="" id="{FA163A95-20F6-4D30-AF4D-46D8831B92A3}"/>
              </a:ext>
            </a:extLst>
          </p:cNvPr>
          <p:cNvSpPr/>
          <p:nvPr/>
        </p:nvSpPr>
        <p:spPr>
          <a:xfrm flipV="1">
            <a:off x="7044327" y="4745775"/>
            <a:ext cx="129333" cy="129333"/>
          </a:xfrm>
          <a:prstGeom prst="diamond">
            <a:avLst/>
          </a:prstGeom>
          <a:solidFill>
            <a:srgbClr val="A5A5A5"/>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27" name="Subtitle 2">
            <a:extLst>
              <a:ext uri="{FF2B5EF4-FFF2-40B4-BE49-F238E27FC236}">
                <a16:creationId xmlns:a16="http://schemas.microsoft.com/office/drawing/2014/main" xmlns="" id="{70BCD4FE-C7D3-4300-9925-C3D68E95B42A}"/>
              </a:ext>
            </a:extLst>
          </p:cNvPr>
          <p:cNvSpPr txBox="1">
            <a:spLocks/>
          </p:cNvSpPr>
          <p:nvPr/>
        </p:nvSpPr>
        <p:spPr>
          <a:xfrm>
            <a:off x="7232740" y="4643029"/>
            <a:ext cx="4213737"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ERM eleva la Gestión de Riesgos como un socio estratégico en la consecución de sus metas y objetivos</a:t>
            </a:r>
          </a:p>
        </p:txBody>
      </p:sp>
      <p:sp>
        <p:nvSpPr>
          <p:cNvPr id="122" name="Freeform 34">
            <a:extLst>
              <a:ext uri="{FF2B5EF4-FFF2-40B4-BE49-F238E27FC236}">
                <a16:creationId xmlns:a16="http://schemas.microsoft.com/office/drawing/2014/main" xmlns="" id="{C11EDDF9-C4D9-48EF-BEAF-239E399365B8}"/>
              </a:ext>
            </a:extLst>
          </p:cNvPr>
          <p:cNvSpPr>
            <a:spLocks noChangeArrowheads="1"/>
          </p:cNvSpPr>
          <p:nvPr/>
        </p:nvSpPr>
        <p:spPr bwMode="auto">
          <a:xfrm>
            <a:off x="4322737" y="3429000"/>
            <a:ext cx="1407419" cy="2285254"/>
          </a:xfrm>
          <a:custGeom>
            <a:avLst/>
            <a:gdLst>
              <a:gd name="T0" fmla="*/ 1024 w 3014"/>
              <a:gd name="T1" fmla="*/ 1330 h 4890"/>
              <a:gd name="T2" fmla="*/ 1024 w 3014"/>
              <a:gd name="T3" fmla="*/ 500 h 4890"/>
              <a:gd name="T4" fmla="*/ 761 w 3014"/>
              <a:gd name="T5" fmla="*/ 263 h 4890"/>
              <a:gd name="T6" fmla="*/ 761 w 3014"/>
              <a:gd name="T7" fmla="*/ 263 h 4890"/>
              <a:gd name="T8" fmla="*/ 0 w 3014"/>
              <a:gd name="T9" fmla="*/ 603 h 4890"/>
              <a:gd name="T10" fmla="*/ 0 w 3014"/>
              <a:gd name="T11" fmla="*/ 4285 h 4890"/>
              <a:gd name="T12" fmla="*/ 0 w 3014"/>
              <a:gd name="T13" fmla="*/ 4285 h 4890"/>
              <a:gd name="T14" fmla="*/ 761 w 3014"/>
              <a:gd name="T15" fmla="*/ 4626 h 4890"/>
              <a:gd name="T16" fmla="*/ 2049 w 3014"/>
              <a:gd name="T17" fmla="*/ 3469 h 4890"/>
              <a:gd name="T18" fmla="*/ 2811 w 3014"/>
              <a:gd name="T19" fmla="*/ 2783 h 4890"/>
              <a:gd name="T20" fmla="*/ 2811 w 3014"/>
              <a:gd name="T21" fmla="*/ 2783 h 4890"/>
              <a:gd name="T22" fmla="*/ 2811 w 3014"/>
              <a:gd name="T23" fmla="*/ 2105 h 4890"/>
              <a:gd name="T24" fmla="*/ 2056 w 3014"/>
              <a:gd name="T25" fmla="*/ 1426 h 4890"/>
              <a:gd name="T26" fmla="*/ 1785 w 3014"/>
              <a:gd name="T27" fmla="*/ 1669 h 4890"/>
              <a:gd name="T28" fmla="*/ 1785 w 3014"/>
              <a:gd name="T29" fmla="*/ 1669 h 4890"/>
              <a:gd name="T30" fmla="*/ 1024 w 3014"/>
              <a:gd name="T31" fmla="*/ 133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4" h="4890">
                <a:moveTo>
                  <a:pt x="1024" y="1330"/>
                </a:moveTo>
                <a:lnTo>
                  <a:pt x="1024" y="500"/>
                </a:lnTo>
                <a:lnTo>
                  <a:pt x="761" y="263"/>
                </a:lnTo>
                <a:lnTo>
                  <a:pt x="761" y="263"/>
                </a:lnTo>
                <a:cubicBezTo>
                  <a:pt x="467" y="0"/>
                  <a:pt x="0" y="208"/>
                  <a:pt x="0" y="603"/>
                </a:cubicBezTo>
                <a:lnTo>
                  <a:pt x="0" y="4285"/>
                </a:lnTo>
                <a:lnTo>
                  <a:pt x="0" y="4285"/>
                </a:lnTo>
                <a:cubicBezTo>
                  <a:pt x="0" y="4680"/>
                  <a:pt x="467" y="4889"/>
                  <a:pt x="761" y="4626"/>
                </a:cubicBezTo>
                <a:lnTo>
                  <a:pt x="2049" y="3469"/>
                </a:lnTo>
                <a:lnTo>
                  <a:pt x="2811" y="2783"/>
                </a:lnTo>
                <a:lnTo>
                  <a:pt x="2811" y="2783"/>
                </a:lnTo>
                <a:cubicBezTo>
                  <a:pt x="3013" y="2602"/>
                  <a:pt x="3013" y="2286"/>
                  <a:pt x="2811" y="2105"/>
                </a:cubicBezTo>
                <a:lnTo>
                  <a:pt x="2056" y="1426"/>
                </a:lnTo>
                <a:lnTo>
                  <a:pt x="1785" y="1669"/>
                </a:lnTo>
                <a:lnTo>
                  <a:pt x="1785" y="1669"/>
                </a:lnTo>
                <a:cubicBezTo>
                  <a:pt x="1491" y="1933"/>
                  <a:pt x="1024" y="1725"/>
                  <a:pt x="1024" y="1330"/>
                </a:cubicBezTo>
              </a:path>
            </a:pathLst>
          </a:custGeom>
          <a:solidFill>
            <a:schemeClr val="accent3"/>
          </a:solidFill>
          <a:ln>
            <a:noFill/>
          </a:ln>
          <a:effectLst/>
        </p:spPr>
        <p:txBody>
          <a:bodyPr wrap="none" anchor="ctr"/>
          <a:lstStyle/>
          <a:p>
            <a:endParaRPr lang="en-GB" sz="2449" dirty="0"/>
          </a:p>
        </p:txBody>
      </p:sp>
      <p:sp>
        <p:nvSpPr>
          <p:cNvPr id="124" name="Freeform 35">
            <a:extLst>
              <a:ext uri="{FF2B5EF4-FFF2-40B4-BE49-F238E27FC236}">
                <a16:creationId xmlns:a16="http://schemas.microsoft.com/office/drawing/2014/main" xmlns="" id="{31265CB7-27B4-496B-895E-8759C4AA4118}"/>
              </a:ext>
            </a:extLst>
          </p:cNvPr>
          <p:cNvSpPr>
            <a:spLocks noChangeArrowheads="1"/>
          </p:cNvSpPr>
          <p:nvPr/>
        </p:nvSpPr>
        <p:spPr bwMode="auto">
          <a:xfrm>
            <a:off x="4800806" y="2048368"/>
            <a:ext cx="1409479" cy="2285254"/>
          </a:xfrm>
          <a:custGeom>
            <a:avLst/>
            <a:gdLst>
              <a:gd name="T0" fmla="*/ 1025 w 3015"/>
              <a:gd name="T1" fmla="*/ 3558 h 4889"/>
              <a:gd name="T2" fmla="*/ 1025 w 3015"/>
              <a:gd name="T3" fmla="*/ 3558 h 4889"/>
              <a:gd name="T4" fmla="*/ 1785 w 3015"/>
              <a:gd name="T5" fmla="*/ 3218 h 4889"/>
              <a:gd name="T6" fmla="*/ 2055 w 3015"/>
              <a:gd name="T7" fmla="*/ 3462 h 4889"/>
              <a:gd name="T8" fmla="*/ 2811 w 3015"/>
              <a:gd name="T9" fmla="*/ 2784 h 4889"/>
              <a:gd name="T10" fmla="*/ 2811 w 3015"/>
              <a:gd name="T11" fmla="*/ 2784 h 4889"/>
              <a:gd name="T12" fmla="*/ 2811 w 3015"/>
              <a:gd name="T13" fmla="*/ 2105 h 4889"/>
              <a:gd name="T14" fmla="*/ 761 w 3015"/>
              <a:gd name="T15" fmla="*/ 264 h 4889"/>
              <a:gd name="T16" fmla="*/ 761 w 3015"/>
              <a:gd name="T17" fmla="*/ 264 h 4889"/>
              <a:gd name="T18" fmla="*/ 0 w 3015"/>
              <a:gd name="T19" fmla="*/ 603 h 4889"/>
              <a:gd name="T20" fmla="*/ 0 w 3015"/>
              <a:gd name="T21" fmla="*/ 3455 h 4889"/>
              <a:gd name="T22" fmla="*/ 0 w 3015"/>
              <a:gd name="T23" fmla="*/ 4285 h 4889"/>
              <a:gd name="T24" fmla="*/ 0 w 3015"/>
              <a:gd name="T25" fmla="*/ 4285 h 4889"/>
              <a:gd name="T26" fmla="*/ 761 w 3015"/>
              <a:gd name="T27" fmla="*/ 4624 h 4889"/>
              <a:gd name="T28" fmla="*/ 1032 w 3015"/>
              <a:gd name="T29" fmla="*/ 4381 h 4889"/>
              <a:gd name="T30" fmla="*/ 1025 w 3015"/>
              <a:gd name="T31" fmla="*/ 4375 h 4889"/>
              <a:gd name="T32" fmla="*/ 1025 w 3015"/>
              <a:gd name="T33" fmla="*/ 3558 h 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5" h="4889">
                <a:moveTo>
                  <a:pt x="1025" y="3558"/>
                </a:moveTo>
                <a:lnTo>
                  <a:pt x="1025" y="3558"/>
                </a:lnTo>
                <a:cubicBezTo>
                  <a:pt x="1025" y="3163"/>
                  <a:pt x="1492" y="2955"/>
                  <a:pt x="1785" y="3218"/>
                </a:cubicBezTo>
                <a:lnTo>
                  <a:pt x="2055" y="3462"/>
                </a:lnTo>
                <a:lnTo>
                  <a:pt x="2811" y="2784"/>
                </a:lnTo>
                <a:lnTo>
                  <a:pt x="2811" y="2784"/>
                </a:lnTo>
                <a:cubicBezTo>
                  <a:pt x="3014" y="2603"/>
                  <a:pt x="3014" y="2286"/>
                  <a:pt x="2811" y="2105"/>
                </a:cubicBezTo>
                <a:lnTo>
                  <a:pt x="761" y="264"/>
                </a:lnTo>
                <a:lnTo>
                  <a:pt x="761" y="264"/>
                </a:lnTo>
                <a:cubicBezTo>
                  <a:pt x="467" y="0"/>
                  <a:pt x="0" y="208"/>
                  <a:pt x="0" y="603"/>
                </a:cubicBezTo>
                <a:lnTo>
                  <a:pt x="0" y="3455"/>
                </a:lnTo>
                <a:lnTo>
                  <a:pt x="0" y="4285"/>
                </a:lnTo>
                <a:lnTo>
                  <a:pt x="0" y="4285"/>
                </a:lnTo>
                <a:cubicBezTo>
                  <a:pt x="0" y="4680"/>
                  <a:pt x="467" y="4888"/>
                  <a:pt x="761" y="4624"/>
                </a:cubicBezTo>
                <a:lnTo>
                  <a:pt x="1032" y="4381"/>
                </a:lnTo>
                <a:lnTo>
                  <a:pt x="1025" y="4375"/>
                </a:lnTo>
                <a:lnTo>
                  <a:pt x="1025" y="3558"/>
                </a:lnTo>
              </a:path>
            </a:pathLst>
          </a:custGeom>
          <a:solidFill>
            <a:schemeClr val="accent1"/>
          </a:solidFill>
          <a:ln>
            <a:noFill/>
          </a:ln>
          <a:effectLst/>
        </p:spPr>
        <p:txBody>
          <a:bodyPr wrap="none" anchor="ctr"/>
          <a:lstStyle/>
          <a:p>
            <a:endParaRPr lang="en-GB" sz="2449" dirty="0"/>
          </a:p>
        </p:txBody>
      </p:sp>
      <p:sp>
        <p:nvSpPr>
          <p:cNvPr id="128" name="Freeform 36">
            <a:extLst>
              <a:ext uri="{FF2B5EF4-FFF2-40B4-BE49-F238E27FC236}">
                <a16:creationId xmlns:a16="http://schemas.microsoft.com/office/drawing/2014/main" xmlns="" id="{B5A68E86-B953-4C0F-8EE7-0F99CE0BB886}"/>
              </a:ext>
            </a:extLst>
          </p:cNvPr>
          <p:cNvSpPr>
            <a:spLocks noChangeArrowheads="1"/>
          </p:cNvSpPr>
          <p:nvPr/>
        </p:nvSpPr>
        <p:spPr bwMode="auto">
          <a:xfrm>
            <a:off x="5280936" y="3428998"/>
            <a:ext cx="1407421" cy="2285254"/>
          </a:xfrm>
          <a:custGeom>
            <a:avLst/>
            <a:gdLst>
              <a:gd name="T0" fmla="*/ 2811 w 3014"/>
              <a:gd name="T1" fmla="*/ 2105 h 4890"/>
              <a:gd name="T2" fmla="*/ 1030 w 3014"/>
              <a:gd name="T3" fmla="*/ 507 h 4890"/>
              <a:gd name="T4" fmla="*/ 760 w 3014"/>
              <a:gd name="T5" fmla="*/ 263 h 4890"/>
              <a:gd name="T6" fmla="*/ 760 w 3014"/>
              <a:gd name="T7" fmla="*/ 263 h 4890"/>
              <a:gd name="T8" fmla="*/ 0 w 3014"/>
              <a:gd name="T9" fmla="*/ 603 h 4890"/>
              <a:gd name="T10" fmla="*/ 0 w 3014"/>
              <a:gd name="T11" fmla="*/ 1420 h 4890"/>
              <a:gd name="T12" fmla="*/ 7 w 3014"/>
              <a:gd name="T13" fmla="*/ 1426 h 4890"/>
              <a:gd name="T14" fmla="*/ 762 w 3014"/>
              <a:gd name="T15" fmla="*/ 2105 h 4890"/>
              <a:gd name="T16" fmla="*/ 762 w 3014"/>
              <a:gd name="T17" fmla="*/ 2105 h 4890"/>
              <a:gd name="T18" fmla="*/ 762 w 3014"/>
              <a:gd name="T19" fmla="*/ 2783 h 4890"/>
              <a:gd name="T20" fmla="*/ 0 w 3014"/>
              <a:gd name="T21" fmla="*/ 3469 h 4890"/>
              <a:gd name="T22" fmla="*/ 0 w 3014"/>
              <a:gd name="T23" fmla="*/ 4285 h 4890"/>
              <a:gd name="T24" fmla="*/ 0 w 3014"/>
              <a:gd name="T25" fmla="*/ 4285 h 4890"/>
              <a:gd name="T26" fmla="*/ 760 w 3014"/>
              <a:gd name="T27" fmla="*/ 4626 h 4890"/>
              <a:gd name="T28" fmla="*/ 2811 w 3014"/>
              <a:gd name="T29" fmla="*/ 2783 h 4890"/>
              <a:gd name="T30" fmla="*/ 2811 w 3014"/>
              <a:gd name="T31" fmla="*/ 2783 h 4890"/>
              <a:gd name="T32" fmla="*/ 2811 w 3014"/>
              <a:gd name="T33" fmla="*/ 2105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4" h="4890">
                <a:moveTo>
                  <a:pt x="2811" y="2105"/>
                </a:moveTo>
                <a:lnTo>
                  <a:pt x="1030" y="507"/>
                </a:lnTo>
                <a:lnTo>
                  <a:pt x="760" y="263"/>
                </a:lnTo>
                <a:lnTo>
                  <a:pt x="760" y="263"/>
                </a:lnTo>
                <a:cubicBezTo>
                  <a:pt x="467" y="0"/>
                  <a:pt x="0" y="208"/>
                  <a:pt x="0" y="603"/>
                </a:cubicBezTo>
                <a:lnTo>
                  <a:pt x="0" y="1420"/>
                </a:lnTo>
                <a:lnTo>
                  <a:pt x="7" y="1426"/>
                </a:lnTo>
                <a:lnTo>
                  <a:pt x="762" y="2105"/>
                </a:lnTo>
                <a:lnTo>
                  <a:pt x="762" y="2105"/>
                </a:lnTo>
                <a:cubicBezTo>
                  <a:pt x="964" y="2286"/>
                  <a:pt x="964" y="2602"/>
                  <a:pt x="762" y="2783"/>
                </a:cubicBezTo>
                <a:lnTo>
                  <a:pt x="0" y="3469"/>
                </a:lnTo>
                <a:lnTo>
                  <a:pt x="0" y="4285"/>
                </a:lnTo>
                <a:lnTo>
                  <a:pt x="0" y="4285"/>
                </a:lnTo>
                <a:cubicBezTo>
                  <a:pt x="0" y="4680"/>
                  <a:pt x="467" y="4889"/>
                  <a:pt x="760" y="4626"/>
                </a:cubicBezTo>
                <a:lnTo>
                  <a:pt x="2811" y="2783"/>
                </a:lnTo>
                <a:lnTo>
                  <a:pt x="2811" y="2783"/>
                </a:lnTo>
                <a:cubicBezTo>
                  <a:pt x="3013" y="2602"/>
                  <a:pt x="3013" y="2286"/>
                  <a:pt x="2811" y="2105"/>
                </a:cubicBezTo>
              </a:path>
            </a:pathLst>
          </a:custGeom>
          <a:solidFill>
            <a:schemeClr val="accent2"/>
          </a:solidFill>
          <a:ln>
            <a:noFill/>
          </a:ln>
          <a:effectLst/>
        </p:spPr>
        <p:txBody>
          <a:bodyPr wrap="none" anchor="ctr"/>
          <a:lstStyle/>
          <a:p>
            <a:endParaRPr lang="en-GB" sz="2449" dirty="0"/>
          </a:p>
        </p:txBody>
      </p:sp>
      <p:sp>
        <p:nvSpPr>
          <p:cNvPr id="129" name="TextBox 11">
            <a:extLst>
              <a:ext uri="{FF2B5EF4-FFF2-40B4-BE49-F238E27FC236}">
                <a16:creationId xmlns:a16="http://schemas.microsoft.com/office/drawing/2014/main" xmlns="" id="{AE2AD51B-BFD7-47FA-A642-BA94C066D655}"/>
              </a:ext>
            </a:extLst>
          </p:cNvPr>
          <p:cNvSpPr txBox="1"/>
          <p:nvPr/>
        </p:nvSpPr>
        <p:spPr>
          <a:xfrm>
            <a:off x="5113211" y="2774927"/>
            <a:ext cx="500906" cy="784958"/>
          </a:xfrm>
          <a:prstGeom prst="rect">
            <a:avLst/>
          </a:prstGeom>
          <a:noFill/>
        </p:spPr>
        <p:txBody>
          <a:bodyPr wrap="none" rtlCol="0" anchor="ctr">
            <a:spAutoFit/>
          </a:bodyPr>
          <a:lstStyle/>
          <a:p>
            <a:pPr algn="ctr"/>
            <a:r>
              <a:rPr lang="en-GB" sz="4501" b="1" spc="-109" dirty="0">
                <a:solidFill>
                  <a:schemeClr val="bg1"/>
                </a:solidFill>
                <a:latin typeface="Source Sans Pro" panose="020B0503030403020204" pitchFamily="34" charset="0"/>
                <a:ea typeface="Source Sans Pro" panose="020B0503030403020204" pitchFamily="34" charset="0"/>
              </a:rPr>
              <a:t>A</a:t>
            </a:r>
          </a:p>
        </p:txBody>
      </p:sp>
      <p:sp>
        <p:nvSpPr>
          <p:cNvPr id="130" name="TextBox 12">
            <a:extLst>
              <a:ext uri="{FF2B5EF4-FFF2-40B4-BE49-F238E27FC236}">
                <a16:creationId xmlns:a16="http://schemas.microsoft.com/office/drawing/2014/main" xmlns="" id="{8BDA69D1-E2B3-492D-9881-62081A2A0604}"/>
              </a:ext>
            </a:extLst>
          </p:cNvPr>
          <p:cNvSpPr txBox="1"/>
          <p:nvPr/>
        </p:nvSpPr>
        <p:spPr>
          <a:xfrm>
            <a:off x="5863068" y="4156685"/>
            <a:ext cx="520142" cy="784958"/>
          </a:xfrm>
          <a:prstGeom prst="rect">
            <a:avLst/>
          </a:prstGeom>
          <a:noFill/>
        </p:spPr>
        <p:txBody>
          <a:bodyPr wrap="none" rtlCol="0" anchor="ctr">
            <a:spAutoFit/>
          </a:bodyPr>
          <a:lstStyle/>
          <a:p>
            <a:pPr algn="ctr"/>
            <a:r>
              <a:rPr lang="en-GB" sz="4501" b="1" spc="-109" dirty="0">
                <a:solidFill>
                  <a:schemeClr val="bg1"/>
                </a:solidFill>
                <a:latin typeface="Source Sans Pro" panose="020B0503030403020204" pitchFamily="34" charset="0"/>
                <a:ea typeface="Source Sans Pro" panose="020B0503030403020204" pitchFamily="34" charset="0"/>
              </a:rPr>
              <a:t>B</a:t>
            </a:r>
          </a:p>
        </p:txBody>
      </p:sp>
      <p:sp>
        <p:nvSpPr>
          <p:cNvPr id="131" name="TextBox 13">
            <a:extLst>
              <a:ext uri="{FF2B5EF4-FFF2-40B4-BE49-F238E27FC236}">
                <a16:creationId xmlns:a16="http://schemas.microsoft.com/office/drawing/2014/main" xmlns="" id="{16B5284E-255F-4C56-81E2-1CEB5962F559}"/>
              </a:ext>
            </a:extLst>
          </p:cNvPr>
          <p:cNvSpPr txBox="1"/>
          <p:nvPr/>
        </p:nvSpPr>
        <p:spPr>
          <a:xfrm>
            <a:off x="4620019" y="4151785"/>
            <a:ext cx="507318" cy="784958"/>
          </a:xfrm>
          <a:prstGeom prst="rect">
            <a:avLst/>
          </a:prstGeom>
          <a:noFill/>
        </p:spPr>
        <p:txBody>
          <a:bodyPr wrap="none" rtlCol="0" anchor="ctr">
            <a:spAutoFit/>
          </a:bodyPr>
          <a:lstStyle/>
          <a:p>
            <a:pPr algn="ctr"/>
            <a:r>
              <a:rPr lang="en-GB" sz="4501" b="1" spc="-109" dirty="0">
                <a:solidFill>
                  <a:schemeClr val="bg1"/>
                </a:solidFill>
                <a:latin typeface="Source Sans Pro" panose="020B0503030403020204" pitchFamily="34" charset="0"/>
                <a:ea typeface="Source Sans Pro" panose="020B0503030403020204" pitchFamily="34" charset="0"/>
              </a:rPr>
              <a:t>C</a:t>
            </a:r>
          </a:p>
        </p:txBody>
      </p:sp>
    </p:spTree>
    <p:extLst>
      <p:ext uri="{BB962C8B-B14F-4D97-AF65-F5344CB8AC3E}">
        <p14:creationId xmlns:p14="http://schemas.microsoft.com/office/powerpoint/2010/main" val="222282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85334" y="553150"/>
            <a:ext cx="8852375" cy="697353"/>
          </a:xfrm>
        </p:spPr>
        <p:txBody>
          <a:bodyPr>
            <a:normAutofit/>
          </a:bodyPr>
          <a:lstStyle/>
          <a:p>
            <a:r>
              <a:rPr lang="en-GB" dirty="0"/>
              <a:t>¿Por qué la identificación sistemática de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8" y="2142491"/>
            <a:ext cx="252043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Un enfoque sistemático es ya crucial a la hora de identificar posibles riesgos. Sería fatal que hubiera puntos ciegos en la gestión de riesgos.</a:t>
            </a:r>
          </a:p>
        </p:txBody>
      </p:sp>
      <p:sp>
        <p:nvSpPr>
          <p:cNvPr id="122" name="Shape 59197">
            <a:extLst>
              <a:ext uri="{FF2B5EF4-FFF2-40B4-BE49-F238E27FC236}">
                <a16:creationId xmlns:a16="http://schemas.microsoft.com/office/drawing/2014/main" xmlns="" id="{6C869648-A53E-4265-A3E6-89FC90C23DC1}"/>
              </a:ext>
            </a:extLst>
          </p:cNvPr>
          <p:cNvSpPr/>
          <p:nvPr/>
        </p:nvSpPr>
        <p:spPr>
          <a:xfrm>
            <a:off x="6170240" y="3634432"/>
            <a:ext cx="1583136" cy="987561"/>
          </a:xfrm>
          <a:custGeom>
            <a:avLst/>
            <a:gdLst/>
            <a:ahLst/>
            <a:cxnLst>
              <a:cxn ang="0">
                <a:pos x="wd2" y="hd2"/>
              </a:cxn>
              <a:cxn ang="5400000">
                <a:pos x="wd2" y="hd2"/>
              </a:cxn>
              <a:cxn ang="10800000">
                <a:pos x="wd2" y="hd2"/>
              </a:cxn>
              <a:cxn ang="16200000">
                <a:pos x="wd2" y="hd2"/>
              </a:cxn>
            </a:cxnLst>
            <a:rect l="0" t="0" r="r" b="b"/>
            <a:pathLst>
              <a:path w="21600" h="21558" extrusionOk="0">
                <a:moveTo>
                  <a:pt x="0" y="0"/>
                </a:moveTo>
                <a:lnTo>
                  <a:pt x="0" y="21025"/>
                </a:lnTo>
                <a:lnTo>
                  <a:pt x="9992" y="21025"/>
                </a:lnTo>
                <a:cubicBezTo>
                  <a:pt x="10106" y="21204"/>
                  <a:pt x="10240" y="21342"/>
                  <a:pt x="10384" y="21432"/>
                </a:cubicBezTo>
                <a:cubicBezTo>
                  <a:pt x="10652" y="21600"/>
                  <a:pt x="10948" y="21600"/>
                  <a:pt x="11216" y="21432"/>
                </a:cubicBezTo>
                <a:cubicBezTo>
                  <a:pt x="11360" y="21342"/>
                  <a:pt x="11494" y="21204"/>
                  <a:pt x="11608" y="21025"/>
                </a:cubicBezTo>
                <a:lnTo>
                  <a:pt x="21600" y="21025"/>
                </a:lnTo>
                <a:lnTo>
                  <a:pt x="21600" y="0"/>
                </a:lnTo>
                <a:lnTo>
                  <a:pt x="10773" y="22"/>
                </a:lnTo>
                <a:lnTo>
                  <a:pt x="10773" y="56"/>
                </a:lnTo>
                <a:lnTo>
                  <a:pt x="0" y="0"/>
                </a:lnTo>
                <a:close/>
              </a:path>
            </a:pathLst>
          </a:custGeom>
          <a:solidFill>
            <a:schemeClr val="accent1">
              <a:lumMod val="75000"/>
              <a:lumOff val="2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24" name="Shape 59198">
            <a:extLst>
              <a:ext uri="{FF2B5EF4-FFF2-40B4-BE49-F238E27FC236}">
                <a16:creationId xmlns:a16="http://schemas.microsoft.com/office/drawing/2014/main" xmlns="" id="{B231305D-98D2-4375-BA67-EF3EE33C1C33}"/>
              </a:ext>
            </a:extLst>
          </p:cNvPr>
          <p:cNvSpPr/>
          <p:nvPr/>
        </p:nvSpPr>
        <p:spPr>
          <a:xfrm>
            <a:off x="6236189" y="3561102"/>
            <a:ext cx="728777" cy="995542"/>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28" name="Shape 59199">
            <a:extLst>
              <a:ext uri="{FF2B5EF4-FFF2-40B4-BE49-F238E27FC236}">
                <a16:creationId xmlns:a16="http://schemas.microsoft.com/office/drawing/2014/main" xmlns="" id="{E7AF0F31-E07C-40A4-9D22-B5436AD7BCE2}"/>
              </a:ext>
            </a:extLst>
          </p:cNvPr>
          <p:cNvSpPr/>
          <p:nvPr/>
        </p:nvSpPr>
        <p:spPr>
          <a:xfrm>
            <a:off x="6299082" y="3476794"/>
            <a:ext cx="665885" cy="1079850"/>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29" name="Shape 59200">
            <a:extLst>
              <a:ext uri="{FF2B5EF4-FFF2-40B4-BE49-F238E27FC236}">
                <a16:creationId xmlns:a16="http://schemas.microsoft.com/office/drawing/2014/main" xmlns="" id="{EC242B19-0ECD-41A9-9C70-9E1FE8302EC5}"/>
              </a:ext>
            </a:extLst>
          </p:cNvPr>
          <p:cNvSpPr/>
          <p:nvPr/>
        </p:nvSpPr>
        <p:spPr>
          <a:xfrm>
            <a:off x="6441278" y="3410597"/>
            <a:ext cx="523689" cy="1144348"/>
          </a:xfrm>
          <a:custGeom>
            <a:avLst/>
            <a:gdLst/>
            <a:ahLst/>
            <a:cxnLst>
              <a:cxn ang="0">
                <a:pos x="wd2" y="hd2"/>
              </a:cxn>
              <a:cxn ang="5400000">
                <a:pos x="wd2" y="hd2"/>
              </a:cxn>
              <a:cxn ang="10800000">
                <a:pos x="wd2" y="hd2"/>
              </a:cxn>
              <a:cxn ang="16200000">
                <a:pos x="wd2" y="hd2"/>
              </a:cxn>
            </a:cxnLst>
            <a:rect l="0" t="0" r="r" b="b"/>
            <a:pathLst>
              <a:path w="21600" h="21460" extrusionOk="0">
                <a:moveTo>
                  <a:pt x="12323" y="952"/>
                </a:moveTo>
                <a:cubicBezTo>
                  <a:pt x="8456" y="171"/>
                  <a:pt x="4209" y="-140"/>
                  <a:pt x="0" y="58"/>
                </a:cubicBezTo>
                <a:lnTo>
                  <a:pt x="0" y="17713"/>
                </a:lnTo>
                <a:cubicBezTo>
                  <a:pt x="3567" y="17650"/>
                  <a:pt x="7130" y="17882"/>
                  <a:pt x="10514" y="18399"/>
                </a:cubicBezTo>
                <a:cubicBezTo>
                  <a:pt x="14663" y="19033"/>
                  <a:pt x="18450" y="20078"/>
                  <a:pt x="21600" y="21460"/>
                </a:cubicBezTo>
                <a:lnTo>
                  <a:pt x="21600" y="4273"/>
                </a:lnTo>
                <a:cubicBezTo>
                  <a:pt x="19161" y="2834"/>
                  <a:pt x="15975" y="1690"/>
                  <a:pt x="12323" y="952"/>
                </a:cubicBezTo>
                <a:close/>
              </a:path>
            </a:pathLst>
          </a:custGeom>
          <a:solidFill>
            <a:schemeClr val="bg1">
              <a:lumMod val="95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30" name="Shape 59201">
            <a:extLst>
              <a:ext uri="{FF2B5EF4-FFF2-40B4-BE49-F238E27FC236}">
                <a16:creationId xmlns:a16="http://schemas.microsoft.com/office/drawing/2014/main" xmlns="" id="{5B354D6F-8C04-4D85-B543-51149B762E90}"/>
              </a:ext>
            </a:extLst>
          </p:cNvPr>
          <p:cNvSpPr/>
          <p:nvPr/>
        </p:nvSpPr>
        <p:spPr>
          <a:xfrm flipH="1">
            <a:off x="6962543" y="3560368"/>
            <a:ext cx="728777" cy="995542"/>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31" name="Shape 59202">
            <a:extLst>
              <a:ext uri="{FF2B5EF4-FFF2-40B4-BE49-F238E27FC236}">
                <a16:creationId xmlns:a16="http://schemas.microsoft.com/office/drawing/2014/main" xmlns="" id="{7638E0B6-CA65-42A3-A863-0079D57251DE}"/>
              </a:ext>
            </a:extLst>
          </p:cNvPr>
          <p:cNvSpPr/>
          <p:nvPr/>
        </p:nvSpPr>
        <p:spPr>
          <a:xfrm flipH="1">
            <a:off x="6962542" y="3476060"/>
            <a:ext cx="665885" cy="1079850"/>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32" name="Shape 59203">
            <a:extLst>
              <a:ext uri="{FF2B5EF4-FFF2-40B4-BE49-F238E27FC236}">
                <a16:creationId xmlns:a16="http://schemas.microsoft.com/office/drawing/2014/main" xmlns="" id="{C13C016A-01A6-455D-B19D-4F813F6DB680}"/>
              </a:ext>
            </a:extLst>
          </p:cNvPr>
          <p:cNvSpPr/>
          <p:nvPr/>
        </p:nvSpPr>
        <p:spPr>
          <a:xfrm flipH="1">
            <a:off x="6962542" y="3410241"/>
            <a:ext cx="523559" cy="1142249"/>
          </a:xfrm>
          <a:custGeom>
            <a:avLst/>
            <a:gdLst/>
            <a:ahLst/>
            <a:cxnLst>
              <a:cxn ang="0">
                <a:pos x="wd2" y="hd2"/>
              </a:cxn>
              <a:cxn ang="5400000">
                <a:pos x="wd2" y="hd2"/>
              </a:cxn>
              <a:cxn ang="10800000">
                <a:pos x="wd2" y="hd2"/>
              </a:cxn>
              <a:cxn ang="16200000">
                <a:pos x="wd2" y="hd2"/>
              </a:cxn>
            </a:cxnLst>
            <a:rect l="0" t="0" r="r" b="b"/>
            <a:pathLst>
              <a:path w="21600" h="21468" extrusionOk="0">
                <a:moveTo>
                  <a:pt x="12326" y="947"/>
                </a:moveTo>
                <a:cubicBezTo>
                  <a:pt x="8449" y="179"/>
                  <a:pt x="4209" y="-132"/>
                  <a:pt x="0" y="51"/>
                </a:cubicBezTo>
                <a:lnTo>
                  <a:pt x="0" y="17745"/>
                </a:lnTo>
                <a:cubicBezTo>
                  <a:pt x="3568" y="17684"/>
                  <a:pt x="7130" y="17917"/>
                  <a:pt x="10516" y="18433"/>
                </a:cubicBezTo>
                <a:cubicBezTo>
                  <a:pt x="14648" y="19062"/>
                  <a:pt x="18425" y="20099"/>
                  <a:pt x="21579" y="21468"/>
                </a:cubicBezTo>
                <a:lnTo>
                  <a:pt x="21600" y="4145"/>
                </a:lnTo>
                <a:cubicBezTo>
                  <a:pt x="19108" y="2760"/>
                  <a:pt x="15931" y="1661"/>
                  <a:pt x="12326" y="947"/>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33" name="Shape 59204">
            <a:extLst>
              <a:ext uri="{FF2B5EF4-FFF2-40B4-BE49-F238E27FC236}">
                <a16:creationId xmlns:a16="http://schemas.microsoft.com/office/drawing/2014/main" xmlns="" id="{D0C1F1F4-F4DF-45BD-B9C0-F6635FAA9D2A}"/>
              </a:ext>
            </a:extLst>
          </p:cNvPr>
          <p:cNvSpPr/>
          <p:nvPr/>
        </p:nvSpPr>
        <p:spPr>
          <a:xfrm>
            <a:off x="6575244" y="4421938"/>
            <a:ext cx="104245" cy="238398"/>
          </a:xfrm>
          <a:custGeom>
            <a:avLst/>
            <a:gdLst/>
            <a:ahLst/>
            <a:cxnLst>
              <a:cxn ang="0">
                <a:pos x="wd2" y="hd2"/>
              </a:cxn>
              <a:cxn ang="5400000">
                <a:pos x="wd2" y="hd2"/>
              </a:cxn>
              <a:cxn ang="10800000">
                <a:pos x="wd2" y="hd2"/>
              </a:cxn>
              <a:cxn ang="16200000">
                <a:pos x="wd2" y="hd2"/>
              </a:cxn>
            </a:cxnLst>
            <a:rect l="0" t="0" r="r" b="b"/>
            <a:pathLst>
              <a:path w="21600" h="21600" extrusionOk="0">
                <a:moveTo>
                  <a:pt x="82" y="0"/>
                </a:moveTo>
                <a:lnTo>
                  <a:pt x="0" y="21600"/>
                </a:lnTo>
                <a:lnTo>
                  <a:pt x="10775" y="18739"/>
                </a:lnTo>
                <a:lnTo>
                  <a:pt x="21550" y="21600"/>
                </a:lnTo>
                <a:lnTo>
                  <a:pt x="21600" y="1754"/>
                </a:lnTo>
                <a:cubicBezTo>
                  <a:pt x="18073" y="1261"/>
                  <a:pt x="14478" y="867"/>
                  <a:pt x="10836" y="572"/>
                </a:cubicBezTo>
                <a:cubicBezTo>
                  <a:pt x="7282" y="285"/>
                  <a:pt x="3690" y="94"/>
                  <a:pt x="82" y="0"/>
                </a:cubicBezTo>
                <a:close/>
              </a:path>
            </a:pathLst>
          </a:custGeom>
          <a:solidFill>
            <a:schemeClr val="accent1">
              <a:lumMod val="25000"/>
              <a:lumOff val="75000"/>
            </a:schemeClr>
          </a:solidFill>
          <a:ln w="12700" cap="flat">
            <a:noFill/>
            <a:miter lim="400000"/>
          </a:ln>
          <a:effectLst/>
        </p:spPr>
        <p:txBody>
          <a:bodyPr wrap="square" lIns="0" tIns="0" rIns="0" bIns="0" numCol="1" anchor="t">
            <a:noAutofit/>
          </a:bodyPr>
          <a:lstStyle/>
          <a:p>
            <a:endParaRPr lang="en-GB" sz="1600" dirty="0">
              <a:latin typeface="Lato Light" panose="020F0502020204030203" pitchFamily="34" charset="0"/>
            </a:endParaRPr>
          </a:p>
        </p:txBody>
      </p:sp>
      <p:sp>
        <p:nvSpPr>
          <p:cNvPr id="135" name="Shape 59207">
            <a:extLst>
              <a:ext uri="{FF2B5EF4-FFF2-40B4-BE49-F238E27FC236}">
                <a16:creationId xmlns:a16="http://schemas.microsoft.com/office/drawing/2014/main" xmlns="" id="{3649AEC0-FCDA-4A99-A7C3-2C4BF36D1DF5}"/>
              </a:ext>
            </a:extLst>
          </p:cNvPr>
          <p:cNvSpPr/>
          <p:nvPr/>
        </p:nvSpPr>
        <p:spPr>
          <a:xfrm flipV="1">
            <a:off x="6961511" y="2854389"/>
            <a:ext cx="0" cy="77662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38" name="Shape 59211">
            <a:extLst>
              <a:ext uri="{FF2B5EF4-FFF2-40B4-BE49-F238E27FC236}">
                <a16:creationId xmlns:a16="http://schemas.microsoft.com/office/drawing/2014/main" xmlns="" id="{5B979D75-0322-4645-8BB8-F0509AC400F5}"/>
              </a:ext>
            </a:extLst>
          </p:cNvPr>
          <p:cNvSpPr/>
          <p:nvPr/>
        </p:nvSpPr>
        <p:spPr>
          <a:xfrm flipH="1" flipV="1">
            <a:off x="6137598" y="3214323"/>
            <a:ext cx="269524" cy="243139"/>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39" name="Shape 59212">
            <a:extLst>
              <a:ext uri="{FF2B5EF4-FFF2-40B4-BE49-F238E27FC236}">
                <a16:creationId xmlns:a16="http://schemas.microsoft.com/office/drawing/2014/main" xmlns="" id="{409E2A60-1BAF-4198-A477-C755DDB593DF}"/>
              </a:ext>
            </a:extLst>
          </p:cNvPr>
          <p:cNvSpPr/>
          <p:nvPr/>
        </p:nvSpPr>
        <p:spPr>
          <a:xfrm flipV="1">
            <a:off x="7691320" y="3760283"/>
            <a:ext cx="471282" cy="0"/>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40" name="Shape 59214">
            <a:extLst>
              <a:ext uri="{FF2B5EF4-FFF2-40B4-BE49-F238E27FC236}">
                <a16:creationId xmlns:a16="http://schemas.microsoft.com/office/drawing/2014/main" xmlns="" id="{E46415F6-7275-46CD-A387-74588028162A}"/>
              </a:ext>
            </a:extLst>
          </p:cNvPr>
          <p:cNvSpPr/>
          <p:nvPr/>
        </p:nvSpPr>
        <p:spPr>
          <a:xfrm rot="10800000" flipV="1">
            <a:off x="6137598" y="4606289"/>
            <a:ext cx="299324" cy="270022"/>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41" name="Shape 59215">
            <a:extLst>
              <a:ext uri="{FF2B5EF4-FFF2-40B4-BE49-F238E27FC236}">
                <a16:creationId xmlns:a16="http://schemas.microsoft.com/office/drawing/2014/main" xmlns="" id="{495FAF2D-6740-43E9-B508-5910506F9E88}"/>
              </a:ext>
            </a:extLst>
          </p:cNvPr>
          <p:cNvSpPr/>
          <p:nvPr/>
        </p:nvSpPr>
        <p:spPr>
          <a:xfrm rot="10800000" flipH="1" flipV="1">
            <a:off x="7486101" y="4606289"/>
            <a:ext cx="299323" cy="270022"/>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Lato Light" panose="020F0502020204030203" pitchFamily="34" charset="0"/>
            </a:endParaRPr>
          </a:p>
        </p:txBody>
      </p:sp>
      <p:sp>
        <p:nvSpPr>
          <p:cNvPr id="143" name="Shape 59221">
            <a:extLst>
              <a:ext uri="{FF2B5EF4-FFF2-40B4-BE49-F238E27FC236}">
                <a16:creationId xmlns:a16="http://schemas.microsoft.com/office/drawing/2014/main" xmlns="" id="{7D367194-8665-4C08-9F88-A3E90A453CBE}"/>
              </a:ext>
            </a:extLst>
          </p:cNvPr>
          <p:cNvSpPr/>
          <p:nvPr/>
        </p:nvSpPr>
        <p:spPr>
          <a:xfrm>
            <a:off x="8141391" y="3424091"/>
            <a:ext cx="634048" cy="634048"/>
          </a:xfrm>
          <a:prstGeom prst="ellipse">
            <a:avLst/>
          </a:prstGeom>
          <a:solidFill>
            <a:schemeClr val="accent6">
              <a:lumMod val="60000"/>
              <a:lumOff val="40000"/>
            </a:schemeClr>
          </a:solidFill>
          <a:ln w="12700" cap="flat">
            <a:noFill/>
            <a:miter lim="400000"/>
          </a:ln>
          <a:effectLst/>
        </p:spPr>
        <p:txBody>
          <a:bodyPr wrap="square" lIns="0" tIns="0" rIns="0" bIns="0" numCol="1" anchor="ctr">
            <a:noAutofit/>
          </a:bodyPr>
          <a:lstStyle/>
          <a:p>
            <a:pPr>
              <a:defRPr>
                <a:solidFill>
                  <a:srgbClr val="FFFFFF"/>
                </a:solidFill>
              </a:defRPr>
            </a:pPr>
            <a:endParaRPr lang="en-GB" sz="1600" dirty="0">
              <a:latin typeface="Lato Light" panose="020F0502020204030203" pitchFamily="34" charset="0"/>
            </a:endParaRPr>
          </a:p>
        </p:txBody>
      </p:sp>
      <p:sp>
        <p:nvSpPr>
          <p:cNvPr id="144" name="Shape 59224">
            <a:extLst>
              <a:ext uri="{FF2B5EF4-FFF2-40B4-BE49-F238E27FC236}">
                <a16:creationId xmlns:a16="http://schemas.microsoft.com/office/drawing/2014/main" xmlns="" id="{7A0BC1ED-F4CD-40C3-994E-B2851FF51912}"/>
              </a:ext>
            </a:extLst>
          </p:cNvPr>
          <p:cNvSpPr/>
          <p:nvPr/>
        </p:nvSpPr>
        <p:spPr>
          <a:xfrm>
            <a:off x="5611522" y="2669330"/>
            <a:ext cx="634048" cy="634048"/>
          </a:xfrm>
          <a:prstGeom prst="ellipse">
            <a:avLst/>
          </a:prstGeom>
          <a:solidFill>
            <a:schemeClr val="accent4">
              <a:lumMod val="75000"/>
            </a:schemeClr>
          </a:solidFill>
          <a:ln w="12700" cap="flat">
            <a:noFill/>
            <a:miter lim="400000"/>
          </a:ln>
          <a:effectLst/>
        </p:spPr>
        <p:txBody>
          <a:bodyPr wrap="square" lIns="0" tIns="0" rIns="0" bIns="0" numCol="1" anchor="ctr">
            <a:noAutofit/>
          </a:bodyPr>
          <a:lstStyle/>
          <a:p>
            <a:pPr>
              <a:defRPr>
                <a:solidFill>
                  <a:srgbClr val="FFFFFF"/>
                </a:solidFill>
              </a:defRPr>
            </a:pPr>
            <a:endParaRPr lang="en-GB" sz="1600" dirty="0">
              <a:latin typeface="Lato Light" panose="020F0502020204030203" pitchFamily="34" charset="0"/>
            </a:endParaRPr>
          </a:p>
        </p:txBody>
      </p:sp>
      <p:sp>
        <p:nvSpPr>
          <p:cNvPr id="145" name="Shape 59227">
            <a:extLst>
              <a:ext uri="{FF2B5EF4-FFF2-40B4-BE49-F238E27FC236}">
                <a16:creationId xmlns:a16="http://schemas.microsoft.com/office/drawing/2014/main" xmlns="" id="{4CEFBBAF-43C9-414F-926A-17DD64A748EF}"/>
              </a:ext>
            </a:extLst>
          </p:cNvPr>
          <p:cNvSpPr/>
          <p:nvPr/>
        </p:nvSpPr>
        <p:spPr>
          <a:xfrm>
            <a:off x="6644783" y="2234775"/>
            <a:ext cx="634048" cy="634047"/>
          </a:xfrm>
          <a:prstGeom prst="ellipse">
            <a:avLst/>
          </a:prstGeom>
          <a:solidFill>
            <a:schemeClr val="accent1"/>
          </a:solidFill>
          <a:ln w="12700" cap="flat">
            <a:noFill/>
            <a:miter lim="400000"/>
          </a:ln>
          <a:effectLst/>
        </p:spPr>
        <p:txBody>
          <a:bodyPr wrap="square" lIns="0" tIns="0" rIns="0" bIns="0" numCol="1" anchor="ctr">
            <a:noAutofit/>
          </a:bodyPr>
          <a:lstStyle/>
          <a:p>
            <a:pPr>
              <a:defRPr>
                <a:solidFill>
                  <a:srgbClr val="FFFFFF"/>
                </a:solidFill>
              </a:defRPr>
            </a:pPr>
            <a:endParaRPr lang="en-GB" sz="1600" dirty="0">
              <a:latin typeface="Lato Light" panose="020F0502020204030203" pitchFamily="34" charset="0"/>
            </a:endParaRPr>
          </a:p>
        </p:txBody>
      </p:sp>
      <p:sp>
        <p:nvSpPr>
          <p:cNvPr id="146" name="Shape 59230">
            <a:extLst>
              <a:ext uri="{FF2B5EF4-FFF2-40B4-BE49-F238E27FC236}">
                <a16:creationId xmlns:a16="http://schemas.microsoft.com/office/drawing/2014/main" xmlns="" id="{E5E36687-FBB2-44E3-A879-E0EA7DC81FD9}"/>
              </a:ext>
            </a:extLst>
          </p:cNvPr>
          <p:cNvSpPr/>
          <p:nvPr/>
        </p:nvSpPr>
        <p:spPr>
          <a:xfrm>
            <a:off x="7709747" y="4756347"/>
            <a:ext cx="634048" cy="634048"/>
          </a:xfrm>
          <a:prstGeom prst="ellipse">
            <a:avLst/>
          </a:prstGeom>
          <a:solidFill>
            <a:schemeClr val="accent2">
              <a:lumMod val="75000"/>
            </a:schemeClr>
          </a:solidFill>
          <a:ln w="12700" cap="flat">
            <a:noFill/>
            <a:miter lim="400000"/>
          </a:ln>
          <a:effectLst/>
        </p:spPr>
        <p:txBody>
          <a:bodyPr wrap="square" lIns="0" tIns="0" rIns="0" bIns="0" numCol="1" anchor="ctr">
            <a:noAutofit/>
          </a:bodyPr>
          <a:lstStyle/>
          <a:p>
            <a:pPr>
              <a:defRPr>
                <a:solidFill>
                  <a:srgbClr val="FFFFFF"/>
                </a:solidFill>
              </a:defRPr>
            </a:pPr>
            <a:endParaRPr lang="en-GB" sz="1600" dirty="0">
              <a:latin typeface="Lato Light" panose="020F0502020204030203" pitchFamily="34" charset="0"/>
            </a:endParaRPr>
          </a:p>
        </p:txBody>
      </p:sp>
      <p:sp>
        <p:nvSpPr>
          <p:cNvPr id="149" name="Shape 59239">
            <a:extLst>
              <a:ext uri="{FF2B5EF4-FFF2-40B4-BE49-F238E27FC236}">
                <a16:creationId xmlns:a16="http://schemas.microsoft.com/office/drawing/2014/main" xmlns="" id="{B7D08D48-ACCE-4AAE-9F27-E3FFB95212BA}"/>
              </a:ext>
            </a:extLst>
          </p:cNvPr>
          <p:cNvSpPr/>
          <p:nvPr/>
        </p:nvSpPr>
        <p:spPr>
          <a:xfrm>
            <a:off x="5611522" y="4756347"/>
            <a:ext cx="634048" cy="634048"/>
          </a:xfrm>
          <a:prstGeom prst="ellipse">
            <a:avLst/>
          </a:prstGeom>
          <a:solidFill>
            <a:schemeClr val="accent3">
              <a:lumMod val="75000"/>
            </a:schemeClr>
          </a:solidFill>
          <a:ln w="12700" cap="flat">
            <a:noFill/>
            <a:miter lim="400000"/>
          </a:ln>
          <a:effectLst/>
        </p:spPr>
        <p:txBody>
          <a:bodyPr wrap="square" lIns="0" tIns="0" rIns="0" bIns="0" numCol="1" anchor="ctr">
            <a:noAutofit/>
          </a:bodyPr>
          <a:lstStyle/>
          <a:p>
            <a:pPr>
              <a:defRPr>
                <a:solidFill>
                  <a:srgbClr val="FFFFFF"/>
                </a:solidFill>
              </a:defRPr>
            </a:pPr>
            <a:endParaRPr lang="en-GB" sz="1600" dirty="0">
              <a:latin typeface="Lato Light" panose="020F0502020204030203" pitchFamily="34" charset="0"/>
            </a:endParaRPr>
          </a:p>
        </p:txBody>
      </p:sp>
      <p:sp>
        <p:nvSpPr>
          <p:cNvPr id="159" name="Subtitle 2">
            <a:extLst>
              <a:ext uri="{FF2B5EF4-FFF2-40B4-BE49-F238E27FC236}">
                <a16:creationId xmlns:a16="http://schemas.microsoft.com/office/drawing/2014/main" xmlns="" id="{BA8047F4-D2AD-4BE4-989C-619D9CE1ADEB}"/>
              </a:ext>
            </a:extLst>
          </p:cNvPr>
          <p:cNvSpPr txBox="1">
            <a:spLocks/>
          </p:cNvSpPr>
          <p:nvPr/>
        </p:nvSpPr>
        <p:spPr>
          <a:xfrm>
            <a:off x="7472308" y="1968096"/>
            <a:ext cx="3202017"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Debe formar parte del proceso de estrategia empresarial, incluida la planificación estratégica de las personas</a:t>
            </a:r>
          </a:p>
        </p:txBody>
      </p:sp>
      <p:sp>
        <p:nvSpPr>
          <p:cNvPr id="160" name="Subtitle 2">
            <a:extLst>
              <a:ext uri="{FF2B5EF4-FFF2-40B4-BE49-F238E27FC236}">
                <a16:creationId xmlns:a16="http://schemas.microsoft.com/office/drawing/2014/main" xmlns="" id="{4626AC5E-754D-4A7B-9A9D-91347FE11A71}"/>
              </a:ext>
            </a:extLst>
          </p:cNvPr>
          <p:cNvSpPr txBox="1">
            <a:spLocks/>
          </p:cNvSpPr>
          <p:nvPr/>
        </p:nvSpPr>
        <p:spPr>
          <a:xfrm>
            <a:off x="8869542" y="3325089"/>
            <a:ext cx="3322458"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Eficacia de la exploración del horizonte y de la </a:t>
            </a:r>
            <a:br>
              <a:rPr lang="en-GB" sz="2000" dirty="0">
                <a:solidFill>
                  <a:schemeClr val="tx1"/>
                </a:solidFill>
                <a:latin typeface="+mj-lt"/>
                <a:ea typeface="Lato Light" panose="020F0502020204030203" pitchFamily="34" charset="0"/>
                <a:cs typeface="Mukta ExtraLight" panose="020B0000000000000000" pitchFamily="34" charset="77"/>
              </a:rPr>
            </a:br>
            <a:r>
              <a:rPr lang="en-GB" sz="2000" dirty="0">
                <a:solidFill>
                  <a:schemeClr val="tx1"/>
                </a:solidFill>
                <a:latin typeface="+mj-lt"/>
                <a:ea typeface="Lato Light" panose="020F0502020204030203" pitchFamily="34" charset="0"/>
                <a:cs typeface="Mukta ExtraLight" panose="020B0000000000000000" pitchFamily="34" charset="77"/>
              </a:rPr>
              <a:t>planificación de escenarios</a:t>
            </a:r>
          </a:p>
        </p:txBody>
      </p:sp>
      <p:sp>
        <p:nvSpPr>
          <p:cNvPr id="161" name="Subtitle 2">
            <a:extLst>
              <a:ext uri="{FF2B5EF4-FFF2-40B4-BE49-F238E27FC236}">
                <a16:creationId xmlns:a16="http://schemas.microsoft.com/office/drawing/2014/main" xmlns="" id="{77E8F179-8217-4A5B-9E3D-5417E1F93CFA}"/>
              </a:ext>
            </a:extLst>
          </p:cNvPr>
          <p:cNvSpPr txBox="1">
            <a:spLocks/>
          </p:cNvSpPr>
          <p:nvPr/>
        </p:nvSpPr>
        <p:spPr>
          <a:xfrm>
            <a:off x="8500614" y="4876312"/>
            <a:ext cx="3589786" cy="138885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Entender realmente el negocio</a:t>
            </a:r>
          </a:p>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por ejemplo, revisiones de la organización</a:t>
            </a:r>
          </a:p>
          <a:p>
            <a:pPr algn="l">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solidez de la información del registro de riesgos</a:t>
            </a:r>
          </a:p>
        </p:txBody>
      </p:sp>
      <p:sp>
        <p:nvSpPr>
          <p:cNvPr id="162" name="Subtitle 2">
            <a:extLst>
              <a:ext uri="{FF2B5EF4-FFF2-40B4-BE49-F238E27FC236}">
                <a16:creationId xmlns:a16="http://schemas.microsoft.com/office/drawing/2014/main" xmlns="" id="{AA2085C4-1E8B-4A9F-9281-1F30A693A18A}"/>
              </a:ext>
            </a:extLst>
          </p:cNvPr>
          <p:cNvSpPr txBox="1">
            <a:spLocks/>
          </p:cNvSpPr>
          <p:nvPr/>
        </p:nvSpPr>
        <p:spPr>
          <a:xfrm>
            <a:off x="3670300" y="2799471"/>
            <a:ext cx="1828948"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Pruebas de estrés y bucle de aprendizaje</a:t>
            </a:r>
          </a:p>
        </p:txBody>
      </p:sp>
      <p:sp>
        <p:nvSpPr>
          <p:cNvPr id="163" name="Subtitle 2">
            <a:extLst>
              <a:ext uri="{FF2B5EF4-FFF2-40B4-BE49-F238E27FC236}">
                <a16:creationId xmlns:a16="http://schemas.microsoft.com/office/drawing/2014/main" xmlns="" id="{7D714988-5BA8-4EF7-8FF0-675B4D8A2D56}"/>
              </a:ext>
            </a:extLst>
          </p:cNvPr>
          <p:cNvSpPr txBox="1">
            <a:spLocks/>
          </p:cNvSpPr>
          <p:nvPr/>
        </p:nvSpPr>
        <p:spPr>
          <a:xfrm>
            <a:off x="3670300" y="4836730"/>
            <a:ext cx="1828948" cy="157351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chemeClr val="tx1"/>
                </a:solidFill>
                <a:latin typeface="+mj-lt"/>
                <a:ea typeface="Lato Light" panose="020F0502020204030203" pitchFamily="34" charset="0"/>
                <a:cs typeface="Mukta ExtraLight" panose="020B0000000000000000" pitchFamily="34" charset="77"/>
              </a:rPr>
              <a:t>Poner de manifiesto y cuestionar las suposiciones y los puntos ciegos arraigados</a:t>
            </a:r>
          </a:p>
        </p:txBody>
      </p:sp>
      <p:sp>
        <p:nvSpPr>
          <p:cNvPr id="164" name="Subtitle 2">
            <a:extLst>
              <a:ext uri="{FF2B5EF4-FFF2-40B4-BE49-F238E27FC236}">
                <a16:creationId xmlns:a16="http://schemas.microsoft.com/office/drawing/2014/main" xmlns="" id="{63C11DCE-C25F-41E3-B6F3-199BE1BD34FF}"/>
              </a:ext>
            </a:extLst>
          </p:cNvPr>
          <p:cNvSpPr txBox="1">
            <a:spLocks/>
          </p:cNvSpPr>
          <p:nvPr/>
        </p:nvSpPr>
        <p:spPr>
          <a:xfrm>
            <a:off x="6575244" y="3649121"/>
            <a:ext cx="821639" cy="706197"/>
          </a:xfrm>
          <a:prstGeom prst="rect">
            <a:avLst/>
          </a:prstGeom>
        </p:spPr>
        <p:txBody>
          <a:bodyPr vert="horz" wrap="square" lIns="34299" tIns="17149" rIns="34299" bIns="17149" rtlCol="0">
            <a:prstTxWarp prst="textTriangleInverted">
              <a:avLst/>
            </a:prstTxWarp>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Riesgo</a:t>
            </a:r>
          </a:p>
        </p:txBody>
      </p:sp>
    </p:spTree>
    <p:extLst>
      <p:ext uri="{BB962C8B-B14F-4D97-AF65-F5344CB8AC3E}">
        <p14:creationId xmlns:p14="http://schemas.microsoft.com/office/powerpoint/2010/main" val="1072080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G0_hzS1ZJDYwMnohHqJ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8V_4oMzQbtKgcxSdMUE6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4oqiQen0PZRD8rzXI4V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Nd.X28ObhtwxLbVrL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5PPh0vkCOUp8E6sDSKh8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_rTD544ugsITw_ykpzN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NsOoQPaP3RS72PyE1X_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motz3kiWSINDVOThEeOR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408Q3fYL4xoGByb_Y2xy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LI9ZUyukGfHMsNAhuDc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zF9K.RYvivXS2Zn2NsM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bd49VASl_31UMaGIUOHx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Z3IsHjw1Fcl3ljLvZsk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pGIO0s67GpOtNfgwAv2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pGIO0s67GpOtNfgwAv2i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pGIO0s67GpOtNfgwAv2i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WYyzaccp7drnHKtgP00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MxDjsGb8LrWa5USvMkav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9210</Words>
  <Application>Microsoft Office PowerPoint</Application>
  <PresentationFormat>Custom</PresentationFormat>
  <Paragraphs>1151</Paragraphs>
  <Slides>74</Slides>
  <Notes>72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31</cp:revision>
  <cp:lastPrinted>2021-03-13T09:15:27Z</cp:lastPrinted>
  <dcterms:created xsi:type="dcterms:W3CDTF">2020-11-22T23:34:59Z</dcterms:created>
  <dcterms:modified xsi:type="dcterms:W3CDTF">2022-04-21T15:05:09Z</dcterms:modified>
</cp:coreProperties>
</file>